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662"/>
  </p:normalViewPr>
  <p:slideViewPr>
    <p:cSldViewPr snapToGrid="0">
      <p:cViewPr varScale="1">
        <p:scale>
          <a:sx n="104" d="100"/>
          <a:sy n="104" d="100"/>
        </p:scale>
        <p:origin x="100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61741-06A3-40A6-53EE-2451022DF70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09EF08F-6D2D-E9B9-5749-81CABAFA98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93F6335-05CD-7AD5-1F73-D112D4642D84}"/>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5" name="Footer Placeholder 4">
            <a:extLst>
              <a:ext uri="{FF2B5EF4-FFF2-40B4-BE49-F238E27FC236}">
                <a16:creationId xmlns:a16="http://schemas.microsoft.com/office/drawing/2014/main" id="{0B70B521-4F33-456B-D45B-0F970E8B62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5CCC37-AA47-5B11-A1D3-7E7E7F5BB38A}"/>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2194783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02FD1-09E5-6369-2AA0-15342DB92F0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F0A0F79-E8BC-0804-BE7B-41E382ABE0E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D9F8F29-E03D-8A7C-B24B-B9D9342C216F}"/>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5" name="Footer Placeholder 4">
            <a:extLst>
              <a:ext uri="{FF2B5EF4-FFF2-40B4-BE49-F238E27FC236}">
                <a16:creationId xmlns:a16="http://schemas.microsoft.com/office/drawing/2014/main" id="{8FA7456E-5584-AC11-9064-1832F49F1D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9E8B21-7A46-8D81-41DC-01836A110893}"/>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1746850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562ADE-AE75-2481-F4C8-AC8BBB97D68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6AB02C5-7652-2B3E-9CE2-C117D09C27F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F484396-9B98-7B7C-6AF2-5F596C813AED}"/>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5" name="Footer Placeholder 4">
            <a:extLst>
              <a:ext uri="{FF2B5EF4-FFF2-40B4-BE49-F238E27FC236}">
                <a16:creationId xmlns:a16="http://schemas.microsoft.com/office/drawing/2014/main" id="{A9E60BC6-1A5C-6C53-0CC9-7841C18096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125994-4E9C-99AE-2F36-861228A0B457}"/>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1931092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91612-A7F8-826C-0A8A-674FE36678B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C2AF4B6-30CA-49E6-1945-7503AAB49A7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5AE9388-DFAC-2788-F8D5-CE5CE9A16C71}"/>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5" name="Footer Placeholder 4">
            <a:extLst>
              <a:ext uri="{FF2B5EF4-FFF2-40B4-BE49-F238E27FC236}">
                <a16:creationId xmlns:a16="http://schemas.microsoft.com/office/drawing/2014/main" id="{7B98588B-E501-884B-8932-6FEF85E167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E4ADC5-DB5C-8B11-F054-0AE41EDAF857}"/>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284517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88B18-8D20-4338-5A42-D408848DBBD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60EC2DD-77FE-035F-C1B5-F83329FAA47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EA6B9CA-C6BF-AEC1-7DE9-28750CDE8EED}"/>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5" name="Footer Placeholder 4">
            <a:extLst>
              <a:ext uri="{FF2B5EF4-FFF2-40B4-BE49-F238E27FC236}">
                <a16:creationId xmlns:a16="http://schemas.microsoft.com/office/drawing/2014/main" id="{22DC7F81-3A65-F3CE-0690-5B8A8598A2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313C84-8216-1BEF-AC10-B83F4385F80E}"/>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906094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9D1B0-E879-CCC8-5923-CD0F9FE4D8E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69CC7E3-2230-4A84-4D60-3121E0B0F9E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DF994C6-5873-6C3B-74B3-034483420DE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AD726D7-A84A-56A5-BE19-E502F9AD8B6E}"/>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6" name="Footer Placeholder 5">
            <a:extLst>
              <a:ext uri="{FF2B5EF4-FFF2-40B4-BE49-F238E27FC236}">
                <a16:creationId xmlns:a16="http://schemas.microsoft.com/office/drawing/2014/main" id="{8BAB0C38-F861-66A0-7C88-FA0E51F881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889D73-4634-1498-3495-6AA53BA4A8A7}"/>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3607312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D7294-EDC2-EFC5-7DBC-1F4ABBED896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F6BD42F-058A-BCE2-1FEE-C4114EF5E7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0459A18-6A9E-786C-FD9D-7EB0205B892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209DBF3-6DBB-36B7-AA45-E7CF51D8C9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53A9D31-A0A5-248D-DCB1-966C3D6CE7B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6DD11AD-10EB-C2E1-DB9C-A188E2B0968B}"/>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8" name="Footer Placeholder 7">
            <a:extLst>
              <a:ext uri="{FF2B5EF4-FFF2-40B4-BE49-F238E27FC236}">
                <a16:creationId xmlns:a16="http://schemas.microsoft.com/office/drawing/2014/main" id="{F3E3E009-2492-7BC5-76FD-5EB5B646FCC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ECBC8E7-BBD0-80C4-41BA-A172B5B8DA29}"/>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2219929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AAA63-841D-F6B8-FC9A-B5D21A57F0B8}"/>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9AC3E37-D236-FB68-6C3C-5B8FB0531E69}"/>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4" name="Footer Placeholder 3">
            <a:extLst>
              <a:ext uri="{FF2B5EF4-FFF2-40B4-BE49-F238E27FC236}">
                <a16:creationId xmlns:a16="http://schemas.microsoft.com/office/drawing/2014/main" id="{5881FB7A-DDD1-06C6-3226-38C8514E495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E0F4E4D-D3EA-80E5-DA5E-43341232B105}"/>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3828983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3FE2A0-3D8A-0A86-F813-DAE9D4354A7E}"/>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3" name="Footer Placeholder 2">
            <a:extLst>
              <a:ext uri="{FF2B5EF4-FFF2-40B4-BE49-F238E27FC236}">
                <a16:creationId xmlns:a16="http://schemas.microsoft.com/office/drawing/2014/main" id="{161A9D9A-F0A1-9D55-744D-A0BD2CAC5C0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B252E34-F4C4-13AD-660C-41C8FC944E0A}"/>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4155570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04998-A7F0-5800-6BF0-54077DAD57C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83B61CA-8519-AF09-F142-AE23D4DE6D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9293CCB-57EE-548B-29E3-D6EB9BCBBD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A70CF23-99A5-571D-FF99-7A2E6820A5F5}"/>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6" name="Footer Placeholder 5">
            <a:extLst>
              <a:ext uri="{FF2B5EF4-FFF2-40B4-BE49-F238E27FC236}">
                <a16:creationId xmlns:a16="http://schemas.microsoft.com/office/drawing/2014/main" id="{8A99D6A1-A378-00EE-0DA2-4C853D4DA3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F2CCD8-1563-BBDA-CECD-52AF5B9F4E91}"/>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2700859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2F508-8B5E-03C5-4321-D6396BD1B28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253DEA0-D67D-204D-4E87-2927896340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3F3D45-BEA9-5291-B4F4-49B5E546FC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3B98566-066F-3ABB-459A-EFAB451B50B1}"/>
              </a:ext>
            </a:extLst>
          </p:cNvPr>
          <p:cNvSpPr>
            <a:spLocks noGrp="1"/>
          </p:cNvSpPr>
          <p:nvPr>
            <p:ph type="dt" sz="half" idx="10"/>
          </p:nvPr>
        </p:nvSpPr>
        <p:spPr/>
        <p:txBody>
          <a:bodyPr/>
          <a:lstStyle/>
          <a:p>
            <a:fld id="{DB330502-018B-A44C-92B6-0D7DC7D4039A}" type="datetimeFigureOut">
              <a:rPr lang="en-US" smtClean="0"/>
              <a:t>12/3/24</a:t>
            </a:fld>
            <a:endParaRPr lang="en-US"/>
          </a:p>
        </p:txBody>
      </p:sp>
      <p:sp>
        <p:nvSpPr>
          <p:cNvPr id="6" name="Footer Placeholder 5">
            <a:extLst>
              <a:ext uri="{FF2B5EF4-FFF2-40B4-BE49-F238E27FC236}">
                <a16:creationId xmlns:a16="http://schemas.microsoft.com/office/drawing/2014/main" id="{8204B5DC-6C85-F906-A3BA-546702AFC4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1AF58C-2E8C-C672-212D-1C5940D00544}"/>
              </a:ext>
            </a:extLst>
          </p:cNvPr>
          <p:cNvSpPr>
            <a:spLocks noGrp="1"/>
          </p:cNvSpPr>
          <p:nvPr>
            <p:ph type="sldNum" sz="quarter" idx="12"/>
          </p:nvPr>
        </p:nvSpPr>
        <p:spPr/>
        <p:txBody>
          <a:bodyPr/>
          <a:lstStyle/>
          <a:p>
            <a:fld id="{758C7DD2-E619-9B48-9FC8-5CEFF1421706}" type="slidenum">
              <a:rPr lang="en-US" smtClean="0"/>
              <a:t>‹#›</a:t>
            </a:fld>
            <a:endParaRPr lang="en-US"/>
          </a:p>
        </p:txBody>
      </p:sp>
    </p:spTree>
    <p:extLst>
      <p:ext uri="{BB962C8B-B14F-4D97-AF65-F5344CB8AC3E}">
        <p14:creationId xmlns:p14="http://schemas.microsoft.com/office/powerpoint/2010/main" val="360610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2000"/>
            <a:lum/>
          </a:blip>
          <a:srcRect/>
          <a:stretch>
            <a:fillRect t="-14000" b="-14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19C5A1-90C8-FB63-8B24-52963CB4DC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EA090F6-5209-D4A6-5070-ED3ED356B7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B08A4D8-EB9A-AB99-E938-4B91DF51AD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B330502-018B-A44C-92B6-0D7DC7D4039A}" type="datetimeFigureOut">
              <a:rPr lang="en-US" smtClean="0"/>
              <a:t>12/3/24</a:t>
            </a:fld>
            <a:endParaRPr lang="en-US"/>
          </a:p>
        </p:txBody>
      </p:sp>
      <p:sp>
        <p:nvSpPr>
          <p:cNvPr id="5" name="Footer Placeholder 4">
            <a:extLst>
              <a:ext uri="{FF2B5EF4-FFF2-40B4-BE49-F238E27FC236}">
                <a16:creationId xmlns:a16="http://schemas.microsoft.com/office/drawing/2014/main" id="{BEF8A668-15E8-73DE-9B48-CCB0155C59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A745D22-A997-905E-8E43-593CA97810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58C7DD2-E619-9B48-9FC8-5CEFF1421706}" type="slidenum">
              <a:rPr lang="en-US" smtClean="0"/>
              <a:t>‹#›</a:t>
            </a:fld>
            <a:endParaRPr lang="en-US"/>
          </a:p>
        </p:txBody>
      </p:sp>
    </p:spTree>
    <p:extLst>
      <p:ext uri="{BB962C8B-B14F-4D97-AF65-F5344CB8AC3E}">
        <p14:creationId xmlns:p14="http://schemas.microsoft.com/office/powerpoint/2010/main" val="2036533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drawing of a group of people fighting&#10;&#10;Description automatically generated">
            <a:extLst>
              <a:ext uri="{FF2B5EF4-FFF2-40B4-BE49-F238E27FC236}">
                <a16:creationId xmlns:a16="http://schemas.microsoft.com/office/drawing/2014/main" id="{318895A8-DB3B-1BC7-32F5-54485F0BC1DD}"/>
              </a:ext>
            </a:extLst>
          </p:cNvPr>
          <p:cNvPicPr>
            <a:picLocks noChangeAspect="1"/>
          </p:cNvPicPr>
          <p:nvPr/>
        </p:nvPicPr>
        <p:blipFill>
          <a:blip r:embed="rId2">
            <a:alphaModFix amt="50000"/>
          </a:blip>
          <a:srcRect t="20495"/>
          <a:stretch/>
        </p:blipFill>
        <p:spPr>
          <a:xfrm>
            <a:off x="20" y="1"/>
            <a:ext cx="12191980" cy="6857999"/>
          </a:xfrm>
          <a:prstGeom prst="rect">
            <a:avLst/>
          </a:prstGeom>
        </p:spPr>
      </p:pic>
      <p:sp>
        <p:nvSpPr>
          <p:cNvPr id="2" name="Title 1">
            <a:extLst>
              <a:ext uri="{FF2B5EF4-FFF2-40B4-BE49-F238E27FC236}">
                <a16:creationId xmlns:a16="http://schemas.microsoft.com/office/drawing/2014/main" id="{93A0D61C-B9CB-8946-B262-2BAB9F00BEAC}"/>
              </a:ext>
            </a:extLst>
          </p:cNvPr>
          <p:cNvSpPr>
            <a:spLocks noGrp="1"/>
          </p:cNvSpPr>
          <p:nvPr>
            <p:ph type="ctrTitle"/>
          </p:nvPr>
        </p:nvSpPr>
        <p:spPr>
          <a:xfrm>
            <a:off x="1524000" y="1122362"/>
            <a:ext cx="9144000" cy="2900518"/>
          </a:xfrm>
        </p:spPr>
        <p:txBody>
          <a:bodyPr>
            <a:normAutofit/>
          </a:bodyPr>
          <a:lstStyle/>
          <a:p>
            <a:r>
              <a:rPr lang="en-US">
                <a:solidFill>
                  <a:srgbClr val="FFFFFF"/>
                </a:solidFill>
              </a:rPr>
              <a:t>Men and Violence</a:t>
            </a:r>
          </a:p>
        </p:txBody>
      </p:sp>
      <p:sp>
        <p:nvSpPr>
          <p:cNvPr id="3" name="Subtitle 2">
            <a:extLst>
              <a:ext uri="{FF2B5EF4-FFF2-40B4-BE49-F238E27FC236}">
                <a16:creationId xmlns:a16="http://schemas.microsoft.com/office/drawing/2014/main" id="{0E4AA96A-D058-7ED1-6E79-45D673B90440}"/>
              </a:ext>
            </a:extLst>
          </p:cNvPr>
          <p:cNvSpPr>
            <a:spLocks noGrp="1"/>
          </p:cNvSpPr>
          <p:nvPr>
            <p:ph type="subTitle" idx="1"/>
          </p:nvPr>
        </p:nvSpPr>
        <p:spPr>
          <a:xfrm>
            <a:off x="1524000" y="4159404"/>
            <a:ext cx="9144000" cy="1098395"/>
          </a:xfrm>
        </p:spPr>
        <p:txBody>
          <a:bodyPr>
            <a:normAutofit/>
          </a:bodyPr>
          <a:lstStyle/>
          <a:p>
            <a:endParaRPr lang="en-US">
              <a:solidFill>
                <a:srgbClr val="FFFFFF"/>
              </a:solidFill>
            </a:endParaRPr>
          </a:p>
        </p:txBody>
      </p:sp>
    </p:spTree>
    <p:extLst>
      <p:ext uri="{BB962C8B-B14F-4D97-AF65-F5344CB8AC3E}">
        <p14:creationId xmlns:p14="http://schemas.microsoft.com/office/powerpoint/2010/main" val="156229955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0508C-87D5-C864-6B2A-6F03078D8311}"/>
              </a:ext>
            </a:extLst>
          </p:cNvPr>
          <p:cNvSpPr>
            <a:spLocks noGrp="1"/>
          </p:cNvSpPr>
          <p:nvPr>
            <p:ph type="title"/>
          </p:nvPr>
        </p:nvSpPr>
        <p:spPr/>
        <p:txBody>
          <a:bodyPr/>
          <a:lstStyle/>
          <a:p>
            <a:r>
              <a:rPr lang="en-US" dirty="0"/>
              <a:t>A cultural approach to violence</a:t>
            </a:r>
          </a:p>
        </p:txBody>
      </p:sp>
      <p:sp>
        <p:nvSpPr>
          <p:cNvPr id="3" name="Content Placeholder 2">
            <a:extLst>
              <a:ext uri="{FF2B5EF4-FFF2-40B4-BE49-F238E27FC236}">
                <a16:creationId xmlns:a16="http://schemas.microsoft.com/office/drawing/2014/main" id="{4F548D0B-A5C0-D64D-3692-BBDEEA5A73A7}"/>
              </a:ext>
            </a:extLst>
          </p:cNvPr>
          <p:cNvSpPr>
            <a:spLocks noGrp="1"/>
          </p:cNvSpPr>
          <p:nvPr>
            <p:ph idx="1"/>
          </p:nvPr>
        </p:nvSpPr>
        <p:spPr/>
        <p:txBody>
          <a:bodyPr>
            <a:normAutofit/>
          </a:bodyPr>
          <a:lstStyle/>
          <a:p>
            <a:r>
              <a:rPr lang="en-US" sz="2400" dirty="0"/>
              <a:t>Joachim </a:t>
            </a:r>
            <a:r>
              <a:rPr lang="en-US" sz="2400" dirty="0" err="1"/>
              <a:t>Eibach</a:t>
            </a:r>
            <a:r>
              <a:rPr lang="en-US" sz="2400" dirty="0"/>
              <a:t>: “</a:t>
            </a:r>
            <a:r>
              <a:rPr lang="en-GB" sz="2400" dirty="0">
                <a:effectLst/>
                <a:latin typeface="Aptos" panose="020B0004020202020204" pitchFamily="34" charset="0"/>
                <a:ea typeface="Aptos" panose="020B0004020202020204" pitchFamily="34" charset="0"/>
                <a:cs typeface="Times New Roman" panose="02020603050405020304" pitchFamily="18" charset="0"/>
              </a:rPr>
              <a:t>violent action by men or women cannot be interpreted as contingent, individual acts, but rather as practices embedded in sociocultural contexts and accompanied by informal norms that mirror prevailing notions of gender and are often summarized in a specific code of </a:t>
            </a:r>
            <a:r>
              <a:rPr lang="en-GB" sz="2400" dirty="0" err="1">
                <a:effectLst/>
                <a:latin typeface="Aptos" panose="020B0004020202020204" pitchFamily="34" charset="0"/>
                <a:ea typeface="Aptos" panose="020B0004020202020204" pitchFamily="34" charset="0"/>
                <a:cs typeface="Times New Roman" panose="02020603050405020304" pitchFamily="18" charset="0"/>
              </a:rPr>
              <a:t>honor</a:t>
            </a:r>
            <a:r>
              <a:rPr lang="en-GB" sz="2400" dirty="0">
                <a:effectLst/>
                <a:latin typeface="Aptos" panose="020B0004020202020204" pitchFamily="34" charset="0"/>
                <a:ea typeface="Aptos" panose="020B0004020202020204" pitchFamily="34" charset="0"/>
                <a:cs typeface="Times New Roman" panose="02020603050405020304" pitchFamily="18" charset="0"/>
              </a:rPr>
              <a:t>.” </a:t>
            </a:r>
          </a:p>
          <a:p>
            <a:endParaRPr lang="en-GB" sz="2400" dirty="0">
              <a:latin typeface="Aptos" panose="020B0004020202020204" pitchFamily="34" charset="0"/>
              <a:ea typeface="Aptos" panose="020B0004020202020204" pitchFamily="34" charset="0"/>
              <a:cs typeface="Times New Roman" panose="02020603050405020304" pitchFamily="18" charset="0"/>
            </a:endParaRPr>
          </a:p>
          <a:p>
            <a:r>
              <a:rPr lang="en-GB" sz="2400" dirty="0">
                <a:effectLst/>
                <a:latin typeface="Aptos" panose="020B0004020202020204" pitchFamily="34" charset="0"/>
                <a:ea typeface="Aptos" panose="020B0004020202020204" pitchFamily="34" charset="0"/>
                <a:cs typeface="Times New Roman" panose="02020603050405020304" pitchFamily="18" charset="0"/>
              </a:rPr>
              <a:t>What does this mean?</a:t>
            </a:r>
            <a:endParaRPr lang="en-US" sz="2400" dirty="0"/>
          </a:p>
        </p:txBody>
      </p:sp>
    </p:spTree>
    <p:extLst>
      <p:ext uri="{BB962C8B-B14F-4D97-AF65-F5344CB8AC3E}">
        <p14:creationId xmlns:p14="http://schemas.microsoft.com/office/powerpoint/2010/main" val="4216894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175D9-7C85-E920-E535-A520A24E4E24}"/>
              </a:ext>
            </a:extLst>
          </p:cNvPr>
          <p:cNvSpPr>
            <a:spLocks noGrp="1"/>
          </p:cNvSpPr>
          <p:nvPr>
            <p:ph type="title"/>
          </p:nvPr>
        </p:nvSpPr>
        <p:spPr/>
        <p:txBody>
          <a:bodyPr/>
          <a:lstStyle/>
          <a:p>
            <a:r>
              <a:rPr lang="en-US" dirty="0"/>
              <a:t>A history of violence</a:t>
            </a:r>
          </a:p>
        </p:txBody>
      </p:sp>
      <p:sp>
        <p:nvSpPr>
          <p:cNvPr id="3" name="Content Placeholder 2">
            <a:extLst>
              <a:ext uri="{FF2B5EF4-FFF2-40B4-BE49-F238E27FC236}">
                <a16:creationId xmlns:a16="http://schemas.microsoft.com/office/drawing/2014/main" id="{7567B682-276D-60BF-85F3-2ECD9C025781}"/>
              </a:ext>
            </a:extLst>
          </p:cNvPr>
          <p:cNvSpPr>
            <a:spLocks noGrp="1"/>
          </p:cNvSpPr>
          <p:nvPr>
            <p:ph idx="1"/>
          </p:nvPr>
        </p:nvSpPr>
        <p:spPr/>
        <p:txBody>
          <a:bodyPr>
            <a:normAutofit lnSpcReduction="10000"/>
          </a:bodyPr>
          <a:lstStyle/>
          <a:p>
            <a:r>
              <a:rPr lang="en-US" dirty="0"/>
              <a:t>Why did men in early modern Europe commit acts of violence?</a:t>
            </a:r>
          </a:p>
          <a:p>
            <a:endParaRPr lang="en-US" dirty="0"/>
          </a:p>
          <a:p>
            <a:r>
              <a:rPr lang="en-US" dirty="0"/>
              <a:t>What happened to rates of male violence post-Enlightenment?</a:t>
            </a:r>
          </a:p>
          <a:p>
            <a:endParaRPr lang="en-US" dirty="0"/>
          </a:p>
          <a:p>
            <a:r>
              <a:rPr lang="en-US" dirty="0"/>
              <a:t>Why?</a:t>
            </a:r>
          </a:p>
          <a:p>
            <a:endParaRPr lang="en-US" dirty="0"/>
          </a:p>
          <a:p>
            <a:r>
              <a:rPr lang="en-US" dirty="0"/>
              <a:t>Do you buy Pinker/Elias’ ideas about the “civilizing process”?</a:t>
            </a:r>
          </a:p>
          <a:p>
            <a:endParaRPr lang="en-US" dirty="0"/>
          </a:p>
          <a:p>
            <a:r>
              <a:rPr lang="en-US" dirty="0"/>
              <a:t>What does Pierre Bourdieu say about male violence?</a:t>
            </a:r>
          </a:p>
        </p:txBody>
      </p:sp>
    </p:spTree>
    <p:extLst>
      <p:ext uri="{BB962C8B-B14F-4D97-AF65-F5344CB8AC3E}">
        <p14:creationId xmlns:p14="http://schemas.microsoft.com/office/powerpoint/2010/main" val="1759730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28E22-0437-6BDD-A4FD-707797E7EF3D}"/>
              </a:ext>
            </a:extLst>
          </p:cNvPr>
          <p:cNvSpPr>
            <a:spLocks noGrp="1"/>
          </p:cNvSpPr>
          <p:nvPr>
            <p:ph type="title"/>
          </p:nvPr>
        </p:nvSpPr>
        <p:spPr/>
        <p:txBody>
          <a:bodyPr/>
          <a:lstStyle/>
          <a:p>
            <a:r>
              <a:rPr lang="en-US" dirty="0"/>
              <a:t>Femicides</a:t>
            </a:r>
          </a:p>
        </p:txBody>
      </p:sp>
      <p:sp>
        <p:nvSpPr>
          <p:cNvPr id="3" name="Content Placeholder 2">
            <a:extLst>
              <a:ext uri="{FF2B5EF4-FFF2-40B4-BE49-F238E27FC236}">
                <a16:creationId xmlns:a16="http://schemas.microsoft.com/office/drawing/2014/main" id="{716593CA-FD31-3072-500C-31290F5B33DE}"/>
              </a:ext>
            </a:extLst>
          </p:cNvPr>
          <p:cNvSpPr>
            <a:spLocks noGrp="1"/>
          </p:cNvSpPr>
          <p:nvPr>
            <p:ph idx="1"/>
          </p:nvPr>
        </p:nvSpPr>
        <p:spPr/>
        <p:txBody>
          <a:bodyPr/>
          <a:lstStyle/>
          <a:p>
            <a:r>
              <a:rPr lang="en-US" dirty="0"/>
              <a:t>What is machismo?</a:t>
            </a:r>
          </a:p>
          <a:p>
            <a:endParaRPr lang="en-US" dirty="0"/>
          </a:p>
          <a:p>
            <a:r>
              <a:rPr lang="en-US" dirty="0"/>
              <a:t>How have anthropologists like Staudt explained the rise in femicides?</a:t>
            </a:r>
          </a:p>
          <a:p>
            <a:endParaRPr lang="en-US" dirty="0"/>
          </a:p>
          <a:p>
            <a:r>
              <a:rPr lang="en-US" dirty="0"/>
              <a:t>Why do cultures of masculinity not mirror changes in socio-economic status?</a:t>
            </a:r>
          </a:p>
        </p:txBody>
      </p:sp>
    </p:spTree>
    <p:extLst>
      <p:ext uri="{BB962C8B-B14F-4D97-AF65-F5344CB8AC3E}">
        <p14:creationId xmlns:p14="http://schemas.microsoft.com/office/powerpoint/2010/main" val="8943883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42</TotalTime>
  <Words>140</Words>
  <Application>Microsoft Macintosh PowerPoint</Application>
  <PresentationFormat>Widescreen</PresentationFormat>
  <Paragraphs>21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Aptos</vt:lpstr>
      <vt:lpstr>Aptos Display</vt:lpstr>
      <vt:lpstr>Arial</vt:lpstr>
      <vt:lpstr>Office Theme</vt:lpstr>
      <vt:lpstr>Men and Violence</vt:lpstr>
      <vt:lpstr>A cultural approach to violence</vt:lpstr>
      <vt:lpstr>A history of violence</vt:lpstr>
      <vt:lpstr>Femicides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Smith, Benjamin</dc:creator>
  <cp:lastModifiedBy>Smith, Benjamin</cp:lastModifiedBy>
  <cp:revision>1</cp:revision>
  <dcterms:created xsi:type="dcterms:W3CDTF">2024-12-03T10:08:04Z</dcterms:created>
  <dcterms:modified xsi:type="dcterms:W3CDTF">2024-12-03T10:50:24Z</dcterms:modified>
</cp:coreProperties>
</file>