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61" r:id="rId3"/>
    <p:sldId id="263" r:id="rId4"/>
    <p:sldId id="257" r:id="rId5"/>
    <p:sldId id="266" r:id="rId6"/>
    <p:sldId id="264" r:id="rId7"/>
    <p:sldId id="265" r:id="rId8"/>
    <p:sldId id="262" r:id="rId9"/>
    <p:sldId id="259" r:id="rId10"/>
    <p:sldId id="267" r:id="rId11"/>
    <p:sldId id="268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372"/>
    <p:restoredTop sz="94637"/>
  </p:normalViewPr>
  <p:slideViewPr>
    <p:cSldViewPr snapToGrid="0">
      <p:cViewPr>
        <p:scale>
          <a:sx n="205" d="100"/>
          <a:sy n="205" d="100"/>
        </p:scale>
        <p:origin x="-1808" y="-20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BBE2B1-D82E-2A74-F34E-98AA8348ED3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96F0300-D276-1259-5B9B-BBC7AF4ED5D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04ED6EF-5927-1E0B-481E-7306AC4C89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87E060-297F-7F4E-BAAF-5B1A6A404B89}" type="datetimeFigureOut">
              <a:rPr lang="en-US" smtClean="0"/>
              <a:t>6/28/26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C93221F-3EB8-727F-01C2-1CE9DAB9F1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99D1995-5CDD-4C59-94E8-E9F2C1E311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6FDD9-D5C5-354F-8BF8-F5DEC7B0C0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90552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5DE871-50C6-D32C-65E9-7E08D48BA1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1FFB6FF-9D4E-E5E9-E94C-7ABDE1691CA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4F939D7-8E4A-25B8-8DB7-EB892C46EA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87E060-297F-7F4E-BAAF-5B1A6A404B89}" type="datetimeFigureOut">
              <a:rPr lang="en-US" smtClean="0"/>
              <a:t>6/28/26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F8C44BB-E1BB-B560-7956-79037CF4AB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C8D6451-892A-961A-944F-EEF0375F80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6FDD9-D5C5-354F-8BF8-F5DEC7B0C0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53144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189E5CC-C271-55A0-A419-9FABDBC5124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3DED7D9-3288-18F5-083D-4718597A9D4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63CEA09-6129-9B72-9128-8C08BA617D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87E060-297F-7F4E-BAAF-5B1A6A404B89}" type="datetimeFigureOut">
              <a:rPr lang="en-US" smtClean="0"/>
              <a:t>6/28/26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A7709E8-14BF-E1FA-236B-AEEC1D9E1C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D410F1E-6473-D132-FACD-078FA7C3DF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6FDD9-D5C5-354F-8BF8-F5DEC7B0C0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84881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D80AF3-20E5-514D-42EC-5EB6078CAA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FA659BE-44CC-B062-AC1E-7D42E86056B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B877EC3-B182-4F94-CDA3-7F8C2B842A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87E060-297F-7F4E-BAAF-5B1A6A404B89}" type="datetimeFigureOut">
              <a:rPr lang="en-US" smtClean="0"/>
              <a:t>6/28/26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2F888CE-F591-8DC3-2526-EBECEB59EE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D85C216-95DB-924E-5BEF-BD6F728A5B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6FDD9-D5C5-354F-8BF8-F5DEC7B0C0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85301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74308A-B7A7-D08E-365E-7EFDFD8485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CA674FE-9770-F7AB-9D87-EFC404EA84D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C06D78-CA3E-464D-941C-DCBE9BE246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87E060-297F-7F4E-BAAF-5B1A6A404B89}" type="datetimeFigureOut">
              <a:rPr lang="en-US" smtClean="0"/>
              <a:t>6/28/26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DC7642-548A-46CB-391C-010934E60A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692786-B141-C305-3D08-CA8CBC04D5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6FDD9-D5C5-354F-8BF8-F5DEC7B0C0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3720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01C49C-2837-3806-12DB-4C05AC6F77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881DD44-2235-E1FE-8FAF-0FF52D338EE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35B403B-D1AC-0F17-7C57-A584F285D5F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BD62A08-8703-67C2-B7B1-638C213856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87E060-297F-7F4E-BAAF-5B1A6A404B89}" type="datetimeFigureOut">
              <a:rPr lang="en-US" smtClean="0"/>
              <a:t>6/28/26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B52F594-11D1-6AE8-BC4A-FA57F518FF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41CE6A4-5105-7B1A-FDB4-CEE5CE8AF8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6FDD9-D5C5-354F-8BF8-F5DEC7B0C0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62029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20367D-A43F-0BFA-EFA3-52890C76BE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A00FB69-1B63-5B86-FE99-38E971F8D59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10AF71B-C63B-688D-73A0-4E06EBE47BA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41DD668-289F-DE8F-2D18-EC03B08CECA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F7BF22E-B8D0-6BE0-0BB5-C141FF5C29A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88B0A73-7D5C-92D3-F239-83DA4AFC44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87E060-297F-7F4E-BAAF-5B1A6A404B89}" type="datetimeFigureOut">
              <a:rPr lang="en-US" smtClean="0"/>
              <a:t>6/28/26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951F3BC-FF27-CFD1-F375-69F042246A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C09EEDF-2F73-EEDA-3479-B601016BA2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6FDD9-D5C5-354F-8BF8-F5DEC7B0C0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20568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30E066-93C6-A48F-77B1-F8CEF8B328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E374FA7-679E-4C40-D638-FF696614A4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87E060-297F-7F4E-BAAF-5B1A6A404B89}" type="datetimeFigureOut">
              <a:rPr lang="en-US" smtClean="0"/>
              <a:t>6/28/26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5FAB5A1-8E33-A1F7-F30A-3041565855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0397AC0-3936-3BBE-2DE2-CDECE3DA29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6FDD9-D5C5-354F-8BF8-F5DEC7B0C0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48806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4FBBAA2-5422-EE56-0A57-06947452C4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87E060-297F-7F4E-BAAF-5B1A6A404B89}" type="datetimeFigureOut">
              <a:rPr lang="en-US" smtClean="0"/>
              <a:t>6/28/26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D350BDE-8A31-668E-0347-D861C30024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D4E1BAA-1BF6-F8A7-9DFF-B175BD0602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6FDD9-D5C5-354F-8BF8-F5DEC7B0C0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51306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3AB99A-2E39-6C05-8848-53A2C9F3AD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22F3878-0B33-CF95-6B8D-AEC2C91E0E2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D75F3AB-538B-AB16-568C-B790FBEC137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D73CBF1-D44F-2D6C-BA91-A110566FED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87E060-297F-7F4E-BAAF-5B1A6A404B89}" type="datetimeFigureOut">
              <a:rPr lang="en-US" smtClean="0"/>
              <a:t>6/28/26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004D6C8-E92B-7CAD-9006-5BB8A26DEC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5FA79FC-8D8E-88B4-49BF-959F0A23F9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6FDD9-D5C5-354F-8BF8-F5DEC7B0C0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37849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4010B4-88D3-BD07-CA3A-338BA1EEDA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D1636F8-E267-A6F9-BE55-7D9DA39CE4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1728780-4449-BD5E-15CC-136AE00B6A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5D50787-3DEA-5A9A-FF15-FDF5E09F5E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87E060-297F-7F4E-BAAF-5B1A6A404B89}" type="datetimeFigureOut">
              <a:rPr lang="en-US" smtClean="0"/>
              <a:t>6/28/26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6B290BB-62C8-1920-7883-D41C1FA62A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D68256F-AF90-D46F-A078-36C254275B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6FDD9-D5C5-354F-8BF8-F5DEC7B0C0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50312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8F7B106-6C88-7A25-B57A-F987B9A0FC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DEE9ACA-FAF0-C22A-948B-C0BD52501DA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77FEFEA-4F9C-E4BA-A020-FEA6BD23EE7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587E060-297F-7F4E-BAAF-5B1A6A404B89}" type="datetimeFigureOut">
              <a:rPr lang="en-US" smtClean="0"/>
              <a:t>6/28/26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53C76E-A105-F61E-74A1-074114EAA9A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4662963-2BC7-9C6A-86A7-26A7A5A1C37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386FDD9-D5C5-354F-8BF8-F5DEC7B0C0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81951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55EC07-AC33-BBE0-2B27-418B4EB8344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A New Continent? Latin American Society and Politics after the Great Dying</a:t>
            </a:r>
            <a:br>
              <a:rPr lang="en-GB" dirty="0"/>
            </a:b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9A85B10-5047-30F3-3C67-064101882B8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Benjamin T. Smith, University of Warwick</a:t>
            </a:r>
          </a:p>
        </p:txBody>
      </p:sp>
    </p:spTree>
    <p:extLst>
      <p:ext uri="{BB962C8B-B14F-4D97-AF65-F5344CB8AC3E}">
        <p14:creationId xmlns:p14="http://schemas.microsoft.com/office/powerpoint/2010/main" val="21716848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3" name="Rectangle 12">
            <a:extLst>
              <a:ext uri="{FF2B5EF4-FFF2-40B4-BE49-F238E27FC236}">
                <a16:creationId xmlns:a16="http://schemas.microsoft.com/office/drawing/2014/main" id="{A51A0227-072A-4F5F-928C-E2C3E5CCD10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4047641-F707-A772-BC7C-F288311A68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936" y="4440365"/>
            <a:ext cx="4245864" cy="1722691"/>
          </a:xfrm>
        </p:spPr>
        <p:txBody>
          <a:bodyPr anchor="ctr">
            <a:normAutofit/>
          </a:bodyPr>
          <a:lstStyle/>
          <a:p>
            <a:r>
              <a:rPr lang="en-US" sz="5400"/>
              <a:t>b) The Law</a:t>
            </a:r>
          </a:p>
        </p:txBody>
      </p:sp>
      <p:pic>
        <p:nvPicPr>
          <p:cNvPr id="4" name="Content Placeholder 4">
            <a:extLst>
              <a:ext uri="{FF2B5EF4-FFF2-40B4-BE49-F238E27FC236}">
                <a16:creationId xmlns:a16="http://schemas.microsoft.com/office/drawing/2014/main" id="{6512E62C-3E06-E919-98F5-127E240FC30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22591" y="320040"/>
            <a:ext cx="2552569" cy="3927031"/>
          </a:xfrm>
          <a:prstGeom prst="rect">
            <a:avLst/>
          </a:prstGeom>
        </p:spPr>
      </p:pic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16175217-5D1F-3035-FF16-CF5ADF0B637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89248" y="320040"/>
            <a:ext cx="2601656" cy="3927031"/>
          </a:xfrm>
          <a:prstGeom prst="rect">
            <a:avLst/>
          </a:prstGeom>
        </p:spPr>
      </p:pic>
      <p:sp>
        <p:nvSpPr>
          <p:cNvPr id="15" name="sketchy line">
            <a:extLst>
              <a:ext uri="{FF2B5EF4-FFF2-40B4-BE49-F238E27FC236}">
                <a16:creationId xmlns:a16="http://schemas.microsoft.com/office/drawing/2014/main" id="{35D99776-4B38-47DF-A302-11AD9AF87AC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4337304" y="5292566"/>
            <a:ext cx="1554480" cy="18288"/>
          </a:xfrm>
          <a:custGeom>
            <a:avLst/>
            <a:gdLst>
              <a:gd name="csX0" fmla="*/ 0 w 1554480"/>
              <a:gd name="csY0" fmla="*/ 0 h 18288"/>
              <a:gd name="csX1" fmla="*/ 549250 w 1554480"/>
              <a:gd name="csY1" fmla="*/ 0 h 18288"/>
              <a:gd name="csX2" fmla="*/ 1082954 w 1554480"/>
              <a:gd name="csY2" fmla="*/ 0 h 18288"/>
              <a:gd name="csX3" fmla="*/ 1554480 w 1554480"/>
              <a:gd name="csY3" fmla="*/ 0 h 18288"/>
              <a:gd name="csX4" fmla="*/ 1554480 w 1554480"/>
              <a:gd name="csY4" fmla="*/ 18288 h 18288"/>
              <a:gd name="csX5" fmla="*/ 1067410 w 1554480"/>
              <a:gd name="csY5" fmla="*/ 18288 h 18288"/>
              <a:gd name="csX6" fmla="*/ 549250 w 1554480"/>
              <a:gd name="csY6" fmla="*/ 18288 h 18288"/>
              <a:gd name="csX7" fmla="*/ 0 w 1554480"/>
              <a:gd name="csY7" fmla="*/ 18288 h 18288"/>
              <a:gd name="csX8" fmla="*/ 0 w 1554480"/>
              <a:gd name="csY8" fmla="*/ 0 h 1828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</a:cxnLst>
            <a:rect l="l" t="t" r="r" b="b"/>
            <a:pathLst>
              <a:path w="1554480" h="18288" fill="none" extrusionOk="0">
                <a:moveTo>
                  <a:pt x="0" y="0"/>
                </a:moveTo>
                <a:cubicBezTo>
                  <a:pt x="114141" y="-19864"/>
                  <a:pt x="345055" y="-1657"/>
                  <a:pt x="549250" y="0"/>
                </a:cubicBezTo>
                <a:cubicBezTo>
                  <a:pt x="753445" y="1657"/>
                  <a:pt x="862292" y="-5674"/>
                  <a:pt x="1082954" y="0"/>
                </a:cubicBezTo>
                <a:cubicBezTo>
                  <a:pt x="1303616" y="5674"/>
                  <a:pt x="1363530" y="4537"/>
                  <a:pt x="1554480" y="0"/>
                </a:cubicBezTo>
                <a:cubicBezTo>
                  <a:pt x="1554963" y="7176"/>
                  <a:pt x="1553909" y="13682"/>
                  <a:pt x="1554480" y="18288"/>
                </a:cubicBezTo>
                <a:cubicBezTo>
                  <a:pt x="1338847" y="6127"/>
                  <a:pt x="1215066" y="37851"/>
                  <a:pt x="1067410" y="18288"/>
                </a:cubicBezTo>
                <a:cubicBezTo>
                  <a:pt x="919754" y="-1275"/>
                  <a:pt x="800465" y="3080"/>
                  <a:pt x="549250" y="18288"/>
                </a:cubicBezTo>
                <a:cubicBezTo>
                  <a:pt x="298035" y="33496"/>
                  <a:pt x="158868" y="22769"/>
                  <a:pt x="0" y="18288"/>
                </a:cubicBezTo>
                <a:cubicBezTo>
                  <a:pt x="-655" y="13237"/>
                  <a:pt x="709" y="4645"/>
                  <a:pt x="0" y="0"/>
                </a:cubicBezTo>
                <a:close/>
              </a:path>
              <a:path w="1554480" h="18288" stroke="0" extrusionOk="0">
                <a:moveTo>
                  <a:pt x="0" y="0"/>
                </a:moveTo>
                <a:cubicBezTo>
                  <a:pt x="249941" y="-58"/>
                  <a:pt x="367334" y="23448"/>
                  <a:pt x="502615" y="0"/>
                </a:cubicBezTo>
                <a:cubicBezTo>
                  <a:pt x="637897" y="-23448"/>
                  <a:pt x="813653" y="-20418"/>
                  <a:pt x="974141" y="0"/>
                </a:cubicBezTo>
                <a:cubicBezTo>
                  <a:pt x="1134629" y="20418"/>
                  <a:pt x="1268772" y="6288"/>
                  <a:pt x="1554480" y="0"/>
                </a:cubicBezTo>
                <a:cubicBezTo>
                  <a:pt x="1554917" y="7222"/>
                  <a:pt x="1555359" y="13299"/>
                  <a:pt x="1554480" y="18288"/>
                </a:cubicBezTo>
                <a:cubicBezTo>
                  <a:pt x="1336087" y="12172"/>
                  <a:pt x="1310024" y="19759"/>
                  <a:pt x="1067410" y="18288"/>
                </a:cubicBezTo>
                <a:cubicBezTo>
                  <a:pt x="824796" y="16818"/>
                  <a:pt x="787902" y="34647"/>
                  <a:pt x="518160" y="18288"/>
                </a:cubicBezTo>
                <a:cubicBezTo>
                  <a:pt x="248418" y="1930"/>
                  <a:pt x="133160" y="9205"/>
                  <a:pt x="0" y="18288"/>
                </a:cubicBezTo>
                <a:cubicBezTo>
                  <a:pt x="-643" y="9451"/>
                  <a:pt x="-340" y="7114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1275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A885AF18-899D-8CD4-1F0A-0497432DC2D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33999" y="4440365"/>
            <a:ext cx="6214871" cy="1722691"/>
          </a:xfrm>
        </p:spPr>
        <p:txBody>
          <a:bodyPr anchor="ctr">
            <a:normAutofit/>
          </a:bodyPr>
          <a:lstStyle/>
          <a:p>
            <a:endParaRPr lang="en-US" sz="2200"/>
          </a:p>
        </p:txBody>
      </p:sp>
    </p:spTree>
    <p:extLst>
      <p:ext uri="{BB962C8B-B14F-4D97-AF65-F5344CB8AC3E}">
        <p14:creationId xmlns:p14="http://schemas.microsoft.com/office/powerpoint/2010/main" val="234476047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8" name="Rectangle 17">
            <a:extLst>
              <a:ext uri="{FF2B5EF4-FFF2-40B4-BE49-F238E27FC236}">
                <a16:creationId xmlns:a16="http://schemas.microsoft.com/office/drawing/2014/main" id="{9CCE8A2E-61E7-4667-90A8-34285A8C405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20" name="Rectangle 19">
            <a:extLst>
              <a:ext uri="{FF2B5EF4-FFF2-40B4-BE49-F238E27FC236}">
                <a16:creationId xmlns:a16="http://schemas.microsoft.com/office/drawing/2014/main" id="{1C938212-FA12-4FF1-87C8-ACDE99D06F6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54416" y="4218905"/>
            <a:ext cx="11167447" cy="2089317"/>
          </a:xfrm>
          <a:prstGeom prst="rect">
            <a:avLst/>
          </a:prstGeom>
          <a:ln w="12700">
            <a:solidFill>
              <a:srgbClr val="DEDEDE"/>
            </a:solidFill>
          </a:ln>
          <a:effectLst>
            <a:outerShdw blurRad="50800" dist="38100" dir="2700000" algn="tl" rotWithShape="0">
              <a:schemeClr val="bg2">
                <a:lumMod val="85000"/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27B916-6E96-0C49-9DF9-1599B0A09C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440602"/>
            <a:ext cx="3300663" cy="1645920"/>
          </a:xfrm>
        </p:spPr>
        <p:txBody>
          <a:bodyPr>
            <a:normAutofit/>
          </a:bodyPr>
          <a:lstStyle/>
          <a:p>
            <a:r>
              <a:rPr lang="en-US" sz="2800"/>
              <a:t>Can this model be extended to South America?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F86CDD74-F8FA-0882-3ACF-F91DC9D5A68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5039" y="365760"/>
            <a:ext cx="2438337" cy="3639312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EADB03D6-ED89-CC32-C2F2-B089D076F43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98551" y="365759"/>
            <a:ext cx="2438337" cy="363931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FE086821-2094-D884-74DA-6C8657DFCFA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29317" y="365759"/>
            <a:ext cx="2483829" cy="3639312"/>
          </a:xfrm>
          <a:prstGeom prst="rect">
            <a:avLst/>
          </a:prstGeom>
        </p:spPr>
      </p:pic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75CE0863-5EA9-BF6E-079D-0A3A57AF718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107424" y="1249984"/>
            <a:ext cx="2834640" cy="1870861"/>
          </a:xfrm>
          <a:prstGeom prst="rect">
            <a:avLst/>
          </a:prstGeom>
        </p:spPr>
      </p:pic>
      <p:sp>
        <p:nvSpPr>
          <p:cNvPr id="22" name="Rectangle 21">
            <a:extLst>
              <a:ext uri="{FF2B5EF4-FFF2-40B4-BE49-F238E27FC236}">
                <a16:creationId xmlns:a16="http://schemas.microsoft.com/office/drawing/2014/main" id="{369F152D-E540-4B48-BA11-2ADF043C61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90408" y="4911519"/>
            <a:ext cx="128016" cy="7040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0C059F7E-04C4-4C46-9B3E-E5CE267E347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3599398" y="5254418"/>
            <a:ext cx="1463040" cy="18288"/>
          </a:xfrm>
          <a:prstGeom prst="rect">
            <a:avLst/>
          </a:prstGeom>
          <a:solidFill>
            <a:srgbClr val="D5D5D5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" name="Content Placeholder 14">
            <a:extLst>
              <a:ext uri="{FF2B5EF4-FFF2-40B4-BE49-F238E27FC236}">
                <a16:creationId xmlns:a16="http://schemas.microsoft.com/office/drawing/2014/main" id="{9409E1B5-D6BD-8B7E-2AC2-6FEBDD05E1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8824" y="4440602"/>
            <a:ext cx="6860184" cy="1645920"/>
          </a:xfrm>
        </p:spPr>
        <p:txBody>
          <a:bodyPr anchor="ctr">
            <a:normAutofit/>
          </a:bodyPr>
          <a:lstStyle/>
          <a:p>
            <a:endParaRPr lang="en-US" sz="1700"/>
          </a:p>
        </p:txBody>
      </p:sp>
    </p:spTree>
    <p:extLst>
      <p:ext uri="{BB962C8B-B14F-4D97-AF65-F5344CB8AC3E}">
        <p14:creationId xmlns:p14="http://schemas.microsoft.com/office/powerpoint/2010/main" val="1830669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11C63F-169B-6940-11FA-D8D81633B8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76694" y="774457"/>
            <a:ext cx="10439006" cy="1146037"/>
          </a:xfrm>
        </p:spPr>
        <p:txBody>
          <a:bodyPr anchor="b">
            <a:normAutofit/>
          </a:bodyPr>
          <a:lstStyle/>
          <a:p>
            <a:r>
              <a:rPr lang="en-US" sz="3200"/>
              <a:t>The two questions</a:t>
            </a:r>
          </a:p>
        </p:txBody>
      </p:sp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3DBEF8F8-5431-03E5-D74D-E2D0A66D1FF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76693" y="2340222"/>
            <a:ext cx="3863787" cy="3647306"/>
          </a:xfrm>
        </p:spPr>
        <p:txBody>
          <a:bodyPr anchor="t">
            <a:normAutofit/>
          </a:bodyPr>
          <a:lstStyle/>
          <a:p>
            <a:endParaRPr lang="en-US" sz="2000" dirty="0"/>
          </a:p>
          <a:p>
            <a:r>
              <a:rPr lang="en-US" sz="2000" dirty="0"/>
              <a:t>Is it possible to write a narrative history of Latin American “everyday communism”?</a:t>
            </a:r>
          </a:p>
          <a:p>
            <a:endParaRPr lang="en-US" sz="2000" dirty="0"/>
          </a:p>
          <a:p>
            <a:r>
              <a:rPr lang="en-US" sz="2000" dirty="0"/>
              <a:t>How did this “everyday communism” shape Latin American “social liberalism”</a:t>
            </a:r>
          </a:p>
          <a:p>
            <a:endParaRPr lang="en-US" sz="2000" dirty="0"/>
          </a:p>
          <a:p>
            <a:endParaRPr lang="en-US" sz="2000" dirty="0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0532CD3D-DF03-C19C-77AC-CE17D80A199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02082" y="2313121"/>
            <a:ext cx="1840612" cy="2842643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E653B52F-5BF3-6563-6801-2BD4D61E48E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34820" y="3756059"/>
            <a:ext cx="1840612" cy="2799410"/>
          </a:xfrm>
          <a:prstGeom prst="rect">
            <a:avLst/>
          </a:prstGeom>
        </p:spPr>
      </p:pic>
      <p:grpSp>
        <p:nvGrpSpPr>
          <p:cNvPr id="21" name="Group 20">
            <a:extLst>
              <a:ext uri="{FF2B5EF4-FFF2-40B4-BE49-F238E27FC236}">
                <a16:creationId xmlns:a16="http://schemas.microsoft.com/office/drawing/2014/main" id="{45A96EFD-722D-8190-F43C-1B4933B96AE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2068638" y="0"/>
            <a:ext cx="123362" cy="6858000"/>
            <a:chOff x="12068638" y="0"/>
            <a:chExt cx="123362" cy="6858000"/>
          </a:xfrm>
        </p:grpSpPr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ADE25ED3-709D-D880-97AA-BD59CE68CF1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2068638" y="0"/>
              <a:ext cx="123362" cy="6858000"/>
            </a:xfrm>
            <a:prstGeom prst="rect">
              <a:avLst/>
            </a:prstGeom>
            <a:gradFill>
              <a:gsLst>
                <a:gs pos="0">
                  <a:schemeClr val="accent2"/>
                </a:gs>
                <a:gs pos="100000">
                  <a:schemeClr val="accent5"/>
                </a:gs>
              </a:gsLst>
              <a:lin ang="1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18CDAEA7-BFCF-EF19-EAD7-11B02AD0DA8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2068638" y="3527553"/>
              <a:ext cx="123362" cy="3330447"/>
            </a:xfrm>
            <a:prstGeom prst="rect">
              <a:avLst/>
            </a:prstGeom>
            <a:gradFill>
              <a:gsLst>
                <a:gs pos="27000">
                  <a:schemeClr val="accent5">
                    <a:alpha val="0"/>
                  </a:schemeClr>
                </a:gs>
                <a:gs pos="100000">
                  <a:schemeClr val="accent5">
                    <a:lumMod val="60000"/>
                    <a:lumOff val="40000"/>
                  </a:schemeClr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2" name="Picture 11">
            <a:extLst>
              <a:ext uri="{FF2B5EF4-FFF2-40B4-BE49-F238E27FC236}">
                <a16:creationId xmlns:a16="http://schemas.microsoft.com/office/drawing/2014/main" id="{96971CA9-CCC8-12C4-070F-4CAA17CBA61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54441" y="728143"/>
            <a:ext cx="1844206" cy="27994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41961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8" name="Rectangle 27">
            <a:extLst>
              <a:ext uri="{FF2B5EF4-FFF2-40B4-BE49-F238E27FC236}">
                <a16:creationId xmlns:a16="http://schemas.microsoft.com/office/drawing/2014/main" id="{E462C3FA-EE10-4283-83A9-F407C925C01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5231436-6268-9AD2-FC29-AB9A621849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0080" y="4471416"/>
            <a:ext cx="10908792" cy="1069848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sz="5400"/>
              <a:t>Unpromising starting points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4CCA2333-80FC-62D4-F3F8-B46DC4F064F9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4532" r="32363" b="1"/>
          <a:stretch>
            <a:fillRect/>
          </a:stretch>
        </p:blipFill>
        <p:spPr>
          <a:xfrm>
            <a:off x="9184972" y="722497"/>
            <a:ext cx="2832070" cy="3026423"/>
          </a:xfrm>
          <a:prstGeom prst="rect">
            <a:avLst/>
          </a:prstGeom>
        </p:spPr>
      </p:pic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2344DADB-4722-6A9F-2024-63D4FC7AEDA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rcRect l="8722" r="21268" b="3"/>
          <a:stretch>
            <a:fillRect/>
          </a:stretch>
        </p:blipFill>
        <p:spPr>
          <a:xfrm>
            <a:off x="464314" y="735079"/>
            <a:ext cx="2832069" cy="3094511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4799BA93-8800-1525-1A04-93CA7E0494F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77283" y="1367996"/>
            <a:ext cx="2832069" cy="1855005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4AEC5920-A981-506C-19FA-30B920AB599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372003" y="1205827"/>
            <a:ext cx="2832069" cy="2223173"/>
          </a:xfrm>
          <a:prstGeom prst="rect">
            <a:avLst/>
          </a:prstGeom>
        </p:spPr>
      </p:pic>
      <p:sp>
        <p:nvSpPr>
          <p:cNvPr id="30" name="sketch line">
            <a:extLst>
              <a:ext uri="{FF2B5EF4-FFF2-40B4-BE49-F238E27FC236}">
                <a16:creationId xmlns:a16="http://schemas.microsoft.com/office/drawing/2014/main" id="{419C4429-E272-408D-979C-9E5F7C0D3F4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810000" y="5575131"/>
            <a:ext cx="4572000" cy="18288"/>
          </a:xfrm>
          <a:custGeom>
            <a:avLst/>
            <a:gdLst>
              <a:gd name="csX0" fmla="*/ 0 w 4572000"/>
              <a:gd name="csY0" fmla="*/ 0 h 18288"/>
              <a:gd name="csX1" fmla="*/ 515983 w 4572000"/>
              <a:gd name="csY1" fmla="*/ 0 h 18288"/>
              <a:gd name="csX2" fmla="*/ 1031966 w 4572000"/>
              <a:gd name="csY2" fmla="*/ 0 h 18288"/>
              <a:gd name="csX3" fmla="*/ 1639389 w 4572000"/>
              <a:gd name="csY3" fmla="*/ 0 h 18288"/>
              <a:gd name="csX4" fmla="*/ 2383971 w 4572000"/>
              <a:gd name="csY4" fmla="*/ 0 h 18288"/>
              <a:gd name="csX5" fmla="*/ 2945674 w 4572000"/>
              <a:gd name="csY5" fmla="*/ 0 h 18288"/>
              <a:gd name="csX6" fmla="*/ 3507377 w 4572000"/>
              <a:gd name="csY6" fmla="*/ 0 h 18288"/>
              <a:gd name="csX7" fmla="*/ 4572000 w 4572000"/>
              <a:gd name="csY7" fmla="*/ 0 h 18288"/>
              <a:gd name="csX8" fmla="*/ 4572000 w 4572000"/>
              <a:gd name="csY8" fmla="*/ 18288 h 18288"/>
              <a:gd name="csX9" fmla="*/ 3873137 w 4572000"/>
              <a:gd name="csY9" fmla="*/ 18288 h 18288"/>
              <a:gd name="csX10" fmla="*/ 3311434 w 4572000"/>
              <a:gd name="csY10" fmla="*/ 18288 h 18288"/>
              <a:gd name="csX11" fmla="*/ 2749731 w 4572000"/>
              <a:gd name="csY11" fmla="*/ 18288 h 18288"/>
              <a:gd name="csX12" fmla="*/ 2050869 w 4572000"/>
              <a:gd name="csY12" fmla="*/ 18288 h 18288"/>
              <a:gd name="csX13" fmla="*/ 1306286 w 4572000"/>
              <a:gd name="csY13" fmla="*/ 18288 h 18288"/>
              <a:gd name="csX14" fmla="*/ 790303 w 4572000"/>
              <a:gd name="csY14" fmla="*/ 18288 h 18288"/>
              <a:gd name="csX15" fmla="*/ 0 w 4572000"/>
              <a:gd name="csY15" fmla="*/ 18288 h 18288"/>
              <a:gd name="csX16" fmla="*/ 0 w 4572000"/>
              <a:gd name="csY16" fmla="*/ 0 h 1828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</a:cxnLst>
            <a:rect l="l" t="t" r="r" b="b"/>
            <a:pathLst>
              <a:path w="4572000" h="18288" fill="none" extrusionOk="0">
                <a:moveTo>
                  <a:pt x="0" y="0"/>
                </a:moveTo>
                <a:cubicBezTo>
                  <a:pt x="105156" y="-20963"/>
                  <a:pt x="340432" y="822"/>
                  <a:pt x="515983" y="0"/>
                </a:cubicBezTo>
                <a:cubicBezTo>
                  <a:pt x="691534" y="-822"/>
                  <a:pt x="850679" y="16479"/>
                  <a:pt x="1031966" y="0"/>
                </a:cubicBezTo>
                <a:cubicBezTo>
                  <a:pt x="1213253" y="-16479"/>
                  <a:pt x="1443646" y="-18730"/>
                  <a:pt x="1639389" y="0"/>
                </a:cubicBezTo>
                <a:cubicBezTo>
                  <a:pt x="1835132" y="18730"/>
                  <a:pt x="2159975" y="18531"/>
                  <a:pt x="2383971" y="0"/>
                </a:cubicBezTo>
                <a:cubicBezTo>
                  <a:pt x="2607967" y="-18531"/>
                  <a:pt x="2719096" y="-12030"/>
                  <a:pt x="2945674" y="0"/>
                </a:cubicBezTo>
                <a:cubicBezTo>
                  <a:pt x="3172252" y="12030"/>
                  <a:pt x="3269167" y="27666"/>
                  <a:pt x="3507377" y="0"/>
                </a:cubicBezTo>
                <a:cubicBezTo>
                  <a:pt x="3745587" y="-27666"/>
                  <a:pt x="4116741" y="18705"/>
                  <a:pt x="4572000" y="0"/>
                </a:cubicBezTo>
                <a:cubicBezTo>
                  <a:pt x="4572895" y="8974"/>
                  <a:pt x="4571454" y="9359"/>
                  <a:pt x="4572000" y="18288"/>
                </a:cubicBezTo>
                <a:cubicBezTo>
                  <a:pt x="4374698" y="3942"/>
                  <a:pt x="4098874" y="-11042"/>
                  <a:pt x="3873137" y="18288"/>
                </a:cubicBezTo>
                <a:cubicBezTo>
                  <a:pt x="3647400" y="47618"/>
                  <a:pt x="3517055" y="5421"/>
                  <a:pt x="3311434" y="18288"/>
                </a:cubicBezTo>
                <a:cubicBezTo>
                  <a:pt x="3105813" y="31155"/>
                  <a:pt x="3025168" y="17856"/>
                  <a:pt x="2749731" y="18288"/>
                </a:cubicBezTo>
                <a:cubicBezTo>
                  <a:pt x="2474294" y="18720"/>
                  <a:pt x="2291766" y="-14168"/>
                  <a:pt x="2050869" y="18288"/>
                </a:cubicBezTo>
                <a:cubicBezTo>
                  <a:pt x="1809972" y="50744"/>
                  <a:pt x="1540276" y="46798"/>
                  <a:pt x="1306286" y="18288"/>
                </a:cubicBezTo>
                <a:cubicBezTo>
                  <a:pt x="1072296" y="-10222"/>
                  <a:pt x="972445" y="19645"/>
                  <a:pt x="790303" y="18288"/>
                </a:cubicBezTo>
                <a:cubicBezTo>
                  <a:pt x="608161" y="16931"/>
                  <a:pt x="200981" y="8241"/>
                  <a:pt x="0" y="18288"/>
                </a:cubicBezTo>
                <a:cubicBezTo>
                  <a:pt x="-229" y="14222"/>
                  <a:pt x="509" y="5816"/>
                  <a:pt x="0" y="0"/>
                </a:cubicBezTo>
                <a:close/>
              </a:path>
              <a:path w="4572000" h="18288" stroke="0" extrusionOk="0">
                <a:moveTo>
                  <a:pt x="0" y="0"/>
                </a:moveTo>
                <a:cubicBezTo>
                  <a:pt x="143285" y="-9565"/>
                  <a:pt x="327959" y="-11498"/>
                  <a:pt x="561703" y="0"/>
                </a:cubicBezTo>
                <a:cubicBezTo>
                  <a:pt x="795447" y="11498"/>
                  <a:pt x="838260" y="18255"/>
                  <a:pt x="1077686" y="0"/>
                </a:cubicBezTo>
                <a:cubicBezTo>
                  <a:pt x="1317112" y="-18255"/>
                  <a:pt x="1437472" y="23514"/>
                  <a:pt x="1639389" y="0"/>
                </a:cubicBezTo>
                <a:cubicBezTo>
                  <a:pt x="1841306" y="-23514"/>
                  <a:pt x="2037142" y="-12551"/>
                  <a:pt x="2292531" y="0"/>
                </a:cubicBezTo>
                <a:cubicBezTo>
                  <a:pt x="2547920" y="12551"/>
                  <a:pt x="2810436" y="-20352"/>
                  <a:pt x="2991394" y="0"/>
                </a:cubicBezTo>
                <a:cubicBezTo>
                  <a:pt x="3172352" y="20352"/>
                  <a:pt x="3530025" y="-13347"/>
                  <a:pt x="3735977" y="0"/>
                </a:cubicBezTo>
                <a:cubicBezTo>
                  <a:pt x="3941929" y="13347"/>
                  <a:pt x="4161497" y="34086"/>
                  <a:pt x="4572000" y="0"/>
                </a:cubicBezTo>
                <a:cubicBezTo>
                  <a:pt x="4571545" y="6162"/>
                  <a:pt x="4571903" y="11775"/>
                  <a:pt x="4572000" y="18288"/>
                </a:cubicBezTo>
                <a:cubicBezTo>
                  <a:pt x="4228040" y="36490"/>
                  <a:pt x="4199736" y="42557"/>
                  <a:pt x="3873137" y="18288"/>
                </a:cubicBezTo>
                <a:cubicBezTo>
                  <a:pt x="3546538" y="-5981"/>
                  <a:pt x="3472124" y="16809"/>
                  <a:pt x="3128554" y="18288"/>
                </a:cubicBezTo>
                <a:cubicBezTo>
                  <a:pt x="2784984" y="19767"/>
                  <a:pt x="2735896" y="-17781"/>
                  <a:pt x="2383971" y="18288"/>
                </a:cubicBezTo>
                <a:cubicBezTo>
                  <a:pt x="2032046" y="54357"/>
                  <a:pt x="2019324" y="2920"/>
                  <a:pt x="1867989" y="18288"/>
                </a:cubicBezTo>
                <a:cubicBezTo>
                  <a:pt x="1716654" y="33656"/>
                  <a:pt x="1418675" y="32575"/>
                  <a:pt x="1169126" y="18288"/>
                </a:cubicBezTo>
                <a:cubicBezTo>
                  <a:pt x="919577" y="4001"/>
                  <a:pt x="798537" y="16165"/>
                  <a:pt x="561703" y="18288"/>
                </a:cubicBezTo>
                <a:cubicBezTo>
                  <a:pt x="324869" y="20411"/>
                  <a:pt x="221395" y="-912"/>
                  <a:pt x="0" y="18288"/>
                </a:cubicBezTo>
                <a:cubicBezTo>
                  <a:pt x="766" y="10800"/>
                  <a:pt x="-457" y="8180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1275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2727557108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35219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2" name="Rectangle 11">
            <a:extLst>
              <a:ext uri="{FF2B5EF4-FFF2-40B4-BE49-F238E27FC236}">
                <a16:creationId xmlns:a16="http://schemas.microsoft.com/office/drawing/2014/main" id="{F0087D53-9295-4463-AAE4-D5C626046E9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8674FE0-C08E-8ACE-5EDE-22BC93AF8A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8881" y="4501453"/>
            <a:ext cx="10909640" cy="1065836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sz="6600" dirty="0"/>
              <a:t>The Great Dying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24D66074-6192-4710-F048-93B6121E364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717103" y="606109"/>
            <a:ext cx="4809066" cy="3895344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01494276-D017-DDA7-7719-B69DAE40D66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5831" y="606109"/>
            <a:ext cx="5026251" cy="3895344"/>
          </a:xfrm>
          <a:prstGeom prst="rect">
            <a:avLst/>
          </a:prstGeom>
        </p:spPr>
      </p:pic>
      <p:sp>
        <p:nvSpPr>
          <p:cNvPr id="14" name="sketch line">
            <a:extLst>
              <a:ext uri="{FF2B5EF4-FFF2-40B4-BE49-F238E27FC236}">
                <a16:creationId xmlns:a16="http://schemas.microsoft.com/office/drawing/2014/main" id="{D6A9C53F-5F90-40A5-8C85-5412D39C8C6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450080" y="5594358"/>
            <a:ext cx="3291840" cy="18288"/>
          </a:xfrm>
          <a:custGeom>
            <a:avLst/>
            <a:gdLst>
              <a:gd name="csX0" fmla="*/ 0 w 3291840"/>
              <a:gd name="csY0" fmla="*/ 0 h 18288"/>
              <a:gd name="csX1" fmla="*/ 658368 w 3291840"/>
              <a:gd name="csY1" fmla="*/ 0 h 18288"/>
              <a:gd name="csX2" fmla="*/ 1283818 w 3291840"/>
              <a:gd name="csY2" fmla="*/ 0 h 18288"/>
              <a:gd name="csX3" fmla="*/ 1909267 w 3291840"/>
              <a:gd name="csY3" fmla="*/ 0 h 18288"/>
              <a:gd name="csX4" fmla="*/ 2633472 w 3291840"/>
              <a:gd name="csY4" fmla="*/ 0 h 18288"/>
              <a:gd name="csX5" fmla="*/ 3291840 w 3291840"/>
              <a:gd name="csY5" fmla="*/ 0 h 18288"/>
              <a:gd name="csX6" fmla="*/ 3291840 w 3291840"/>
              <a:gd name="csY6" fmla="*/ 18288 h 18288"/>
              <a:gd name="csX7" fmla="*/ 2633472 w 3291840"/>
              <a:gd name="csY7" fmla="*/ 18288 h 18288"/>
              <a:gd name="csX8" fmla="*/ 2073859 w 3291840"/>
              <a:gd name="csY8" fmla="*/ 18288 h 18288"/>
              <a:gd name="csX9" fmla="*/ 1448410 w 3291840"/>
              <a:gd name="csY9" fmla="*/ 18288 h 18288"/>
              <a:gd name="csX10" fmla="*/ 822960 w 3291840"/>
              <a:gd name="csY10" fmla="*/ 18288 h 18288"/>
              <a:gd name="csX11" fmla="*/ 0 w 3291840"/>
              <a:gd name="csY11" fmla="*/ 18288 h 18288"/>
              <a:gd name="csX12" fmla="*/ 0 w 3291840"/>
              <a:gd name="csY12" fmla="*/ 0 h 1828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</a:cxnLst>
            <a:rect l="l" t="t" r="r" b="b"/>
            <a:pathLst>
              <a:path w="3291840" h="18288" fill="none" extrusionOk="0">
                <a:moveTo>
                  <a:pt x="0" y="0"/>
                </a:moveTo>
                <a:cubicBezTo>
                  <a:pt x="173077" y="-20031"/>
                  <a:pt x="443104" y="6424"/>
                  <a:pt x="658368" y="0"/>
                </a:cubicBezTo>
                <a:cubicBezTo>
                  <a:pt x="873632" y="-6424"/>
                  <a:pt x="1034028" y="11764"/>
                  <a:pt x="1283818" y="0"/>
                </a:cubicBezTo>
                <a:cubicBezTo>
                  <a:pt x="1533608" y="-11764"/>
                  <a:pt x="1691227" y="-30112"/>
                  <a:pt x="1909267" y="0"/>
                </a:cubicBezTo>
                <a:cubicBezTo>
                  <a:pt x="2127307" y="30112"/>
                  <a:pt x="2272465" y="-18735"/>
                  <a:pt x="2633472" y="0"/>
                </a:cubicBezTo>
                <a:cubicBezTo>
                  <a:pt x="2994479" y="18735"/>
                  <a:pt x="3023324" y="-32030"/>
                  <a:pt x="3291840" y="0"/>
                </a:cubicBezTo>
                <a:cubicBezTo>
                  <a:pt x="3291406" y="7551"/>
                  <a:pt x="3291373" y="9822"/>
                  <a:pt x="3291840" y="18288"/>
                </a:cubicBezTo>
                <a:cubicBezTo>
                  <a:pt x="3048445" y="38989"/>
                  <a:pt x="2846548" y="-14400"/>
                  <a:pt x="2633472" y="18288"/>
                </a:cubicBezTo>
                <a:cubicBezTo>
                  <a:pt x="2420396" y="50976"/>
                  <a:pt x="2304099" y="6336"/>
                  <a:pt x="2073859" y="18288"/>
                </a:cubicBezTo>
                <a:cubicBezTo>
                  <a:pt x="1843619" y="30240"/>
                  <a:pt x="1706926" y="10778"/>
                  <a:pt x="1448410" y="18288"/>
                </a:cubicBezTo>
                <a:cubicBezTo>
                  <a:pt x="1189894" y="25798"/>
                  <a:pt x="1002278" y="8992"/>
                  <a:pt x="822960" y="18288"/>
                </a:cubicBezTo>
                <a:cubicBezTo>
                  <a:pt x="643642" y="27585"/>
                  <a:pt x="307039" y="38051"/>
                  <a:pt x="0" y="18288"/>
                </a:cubicBezTo>
                <a:cubicBezTo>
                  <a:pt x="60" y="11696"/>
                  <a:pt x="66" y="3758"/>
                  <a:pt x="0" y="0"/>
                </a:cubicBezTo>
                <a:close/>
              </a:path>
              <a:path w="3291840" h="18288" stroke="0" extrusionOk="0">
                <a:moveTo>
                  <a:pt x="0" y="0"/>
                </a:moveTo>
                <a:cubicBezTo>
                  <a:pt x="195850" y="28018"/>
                  <a:pt x="434891" y="17390"/>
                  <a:pt x="592531" y="0"/>
                </a:cubicBezTo>
                <a:cubicBezTo>
                  <a:pt x="750171" y="-17390"/>
                  <a:pt x="1018709" y="32200"/>
                  <a:pt x="1316736" y="0"/>
                </a:cubicBezTo>
                <a:cubicBezTo>
                  <a:pt x="1614763" y="-32200"/>
                  <a:pt x="1696480" y="-11367"/>
                  <a:pt x="1876349" y="0"/>
                </a:cubicBezTo>
                <a:cubicBezTo>
                  <a:pt x="2056218" y="11367"/>
                  <a:pt x="2193364" y="13433"/>
                  <a:pt x="2435962" y="0"/>
                </a:cubicBezTo>
                <a:cubicBezTo>
                  <a:pt x="2678560" y="-13433"/>
                  <a:pt x="3010901" y="-42367"/>
                  <a:pt x="3291840" y="0"/>
                </a:cubicBezTo>
                <a:cubicBezTo>
                  <a:pt x="3291758" y="4406"/>
                  <a:pt x="3291751" y="9982"/>
                  <a:pt x="3291840" y="18288"/>
                </a:cubicBezTo>
                <a:cubicBezTo>
                  <a:pt x="3108993" y="14228"/>
                  <a:pt x="2952658" y="46900"/>
                  <a:pt x="2666390" y="18288"/>
                </a:cubicBezTo>
                <a:cubicBezTo>
                  <a:pt x="2380122" y="-10324"/>
                  <a:pt x="2263855" y="41055"/>
                  <a:pt x="2040941" y="18288"/>
                </a:cubicBezTo>
                <a:cubicBezTo>
                  <a:pt x="1818027" y="-4479"/>
                  <a:pt x="1675097" y="6509"/>
                  <a:pt x="1415491" y="18288"/>
                </a:cubicBezTo>
                <a:cubicBezTo>
                  <a:pt x="1155885" y="30068"/>
                  <a:pt x="852976" y="36210"/>
                  <a:pt x="691286" y="18288"/>
                </a:cubicBezTo>
                <a:cubicBezTo>
                  <a:pt x="529596" y="366"/>
                  <a:pt x="187183" y="13912"/>
                  <a:pt x="0" y="18288"/>
                </a:cubicBezTo>
                <a:cubicBezTo>
                  <a:pt x="189" y="14288"/>
                  <a:pt x="-703" y="3747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1275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2863741219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39962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7CFEFC-40D0-817B-D980-676D70E500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Great Running Away?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C0C2FFB6-B724-E386-D9EA-BBB6A7CD7EF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661184" y="1825625"/>
            <a:ext cx="6869632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81551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0C046E-13B7-1315-EDF0-4FBB73A8D5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Reconstruction: An underlying ideology?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3E288C-EF8B-C775-2B68-D7AD087F5EE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  <a:p>
            <a:r>
              <a:rPr lang="en-US" dirty="0"/>
              <a:t>Karl Polanyi argued that during the  transition to capitalism, gain and profit from exchange were “raised to the level of justification of action and behavior of everyday life”.</a:t>
            </a:r>
          </a:p>
          <a:p>
            <a:pPr marL="457200" lvl="1" indent="0">
              <a:buNone/>
            </a:pPr>
            <a:r>
              <a:rPr lang="en-US" dirty="0"/>
              <a:t>vs</a:t>
            </a:r>
          </a:p>
          <a:p>
            <a:r>
              <a:rPr lang="en-US" dirty="0"/>
              <a:t>Indigenous economic exchange, which stressed reciprocity and maintenance of equality within communities, and limited/regulated interaction with Spanish capitalism. 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848506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D4CC32-C2CE-7740-69EB-29DB44840F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did this affect the economic sphere?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1D1DDE6-0D72-7BE3-9E17-10F60FF44F3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/>
              <a:t>Redistribution of goods through festivals and cargo system. </a:t>
            </a:r>
          </a:p>
          <a:p>
            <a:endParaRPr lang="en-US" dirty="0"/>
          </a:p>
          <a:p>
            <a:r>
              <a:rPr lang="en-US" dirty="0"/>
              <a:t>Employment of </a:t>
            </a:r>
            <a:r>
              <a:rPr lang="en-US" dirty="0" err="1"/>
              <a:t>tequio</a:t>
            </a:r>
            <a:r>
              <a:rPr lang="en-US" dirty="0"/>
              <a:t> or communal labor. </a:t>
            </a:r>
          </a:p>
          <a:p>
            <a:endParaRPr lang="en-US" dirty="0"/>
          </a:p>
          <a:p>
            <a:r>
              <a:rPr lang="en-US" dirty="0"/>
              <a:t>Social distancing of wealthy merchants.</a:t>
            </a:r>
          </a:p>
          <a:p>
            <a:endParaRPr lang="en-US" dirty="0"/>
          </a:p>
          <a:p>
            <a:r>
              <a:rPr lang="en-US" dirty="0"/>
              <a:t>Establishment of geographically limited markets.</a:t>
            </a:r>
          </a:p>
          <a:p>
            <a:endParaRPr lang="en-US" dirty="0"/>
          </a:p>
          <a:p>
            <a:r>
              <a:rPr lang="en-US" dirty="0"/>
              <a:t>Temporary migration.</a:t>
            </a:r>
          </a:p>
          <a:p>
            <a:endParaRPr lang="en-US" dirty="0"/>
          </a:p>
          <a:p>
            <a:r>
              <a:rPr lang="en-US" dirty="0"/>
              <a:t>Regulated capitalism.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310475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50EB15-18C2-6650-DFD6-82F3C04440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did this shape the political sphere?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AD6AFC9-0FFA-9CC6-EC5D-7DE78684C4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indent="0">
              <a:buNone/>
            </a:pPr>
            <a:endParaRPr lang="en-US" dirty="0"/>
          </a:p>
          <a:p>
            <a:r>
              <a:rPr lang="en-US" dirty="0" err="1"/>
              <a:t>Republicas</a:t>
            </a:r>
            <a:r>
              <a:rPr lang="en-US" dirty="0"/>
              <a:t> de </a:t>
            </a:r>
            <a:r>
              <a:rPr lang="en-US" dirty="0" err="1"/>
              <a:t>indios</a:t>
            </a:r>
            <a:r>
              <a:rPr lang="en-US" dirty="0"/>
              <a:t> did not have property rights over land. Instead, they had legal jurisdiction over the territory. They were states within states.</a:t>
            </a:r>
          </a:p>
          <a:p>
            <a:endParaRPr lang="en-US" dirty="0"/>
          </a:p>
          <a:p>
            <a:r>
              <a:rPr lang="en-US" dirty="0"/>
              <a:t>Decline of old </a:t>
            </a:r>
            <a:r>
              <a:rPr lang="en-US" i="1" dirty="0"/>
              <a:t>cacique</a:t>
            </a:r>
            <a:r>
              <a:rPr lang="en-US" dirty="0"/>
              <a:t>. </a:t>
            </a:r>
          </a:p>
          <a:p>
            <a:endParaRPr lang="en-US" dirty="0"/>
          </a:p>
          <a:p>
            <a:r>
              <a:rPr lang="en-US" dirty="0"/>
              <a:t>Rule of </a:t>
            </a:r>
            <a:r>
              <a:rPr lang="en-US" i="1" dirty="0" err="1"/>
              <a:t>principales</a:t>
            </a:r>
            <a:r>
              <a:rPr lang="en-US" i="1" dirty="0"/>
              <a:t> </a:t>
            </a:r>
            <a:r>
              <a:rPr lang="en-US" dirty="0"/>
              <a:t>(selected by cargo system).</a:t>
            </a:r>
          </a:p>
          <a:p>
            <a:endParaRPr lang="en-US" i="1" dirty="0"/>
          </a:p>
          <a:p>
            <a:r>
              <a:rPr lang="en-US" dirty="0"/>
              <a:t>Internal justice system.</a:t>
            </a:r>
          </a:p>
          <a:p>
            <a:endParaRPr lang="en-US" dirty="0"/>
          </a:p>
          <a:p>
            <a:r>
              <a:rPr lang="en-US" dirty="0"/>
              <a:t>Pirate caciques?</a:t>
            </a:r>
          </a:p>
          <a:p>
            <a:endParaRPr lang="en-US" dirty="0"/>
          </a:p>
          <a:p>
            <a:r>
              <a:rPr lang="en-US" dirty="0"/>
              <a:t>Bargaining by riot</a:t>
            </a:r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863468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8" name="Rectangle 17">
            <a:extLst>
              <a:ext uri="{FF2B5EF4-FFF2-40B4-BE49-F238E27FC236}">
                <a16:creationId xmlns:a16="http://schemas.microsoft.com/office/drawing/2014/main" id="{A51A0227-072A-4F5F-928C-E2C3E5CCD10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0332CB5-013E-3FBE-A473-2591D64960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936" y="4440365"/>
            <a:ext cx="4245864" cy="1722691"/>
          </a:xfrm>
        </p:spPr>
        <p:txBody>
          <a:bodyPr anchor="ctr">
            <a:normAutofit/>
          </a:bodyPr>
          <a:lstStyle/>
          <a:p>
            <a:r>
              <a:rPr lang="en-US" sz="3800"/>
              <a:t>This new pact was firmly set in place by a) The Church</a:t>
            </a:r>
          </a:p>
        </p:txBody>
      </p:sp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5C76BECB-DEA5-CACC-0B41-9DDDBBF5943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65510" y="320040"/>
            <a:ext cx="2866731" cy="3927031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72B95A87-FCCB-F380-8405-C188879A1C9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17440" y="320040"/>
            <a:ext cx="2945272" cy="3927031"/>
          </a:xfrm>
          <a:prstGeom prst="rect">
            <a:avLst/>
          </a:prstGeom>
        </p:spPr>
      </p:pic>
      <p:sp>
        <p:nvSpPr>
          <p:cNvPr id="20" name="sketchy line">
            <a:extLst>
              <a:ext uri="{FF2B5EF4-FFF2-40B4-BE49-F238E27FC236}">
                <a16:creationId xmlns:a16="http://schemas.microsoft.com/office/drawing/2014/main" id="{35D99776-4B38-47DF-A302-11AD9AF87AC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4337304" y="5292566"/>
            <a:ext cx="1554480" cy="18288"/>
          </a:xfrm>
          <a:custGeom>
            <a:avLst/>
            <a:gdLst>
              <a:gd name="csX0" fmla="*/ 0 w 1554480"/>
              <a:gd name="csY0" fmla="*/ 0 h 18288"/>
              <a:gd name="csX1" fmla="*/ 549250 w 1554480"/>
              <a:gd name="csY1" fmla="*/ 0 h 18288"/>
              <a:gd name="csX2" fmla="*/ 1082954 w 1554480"/>
              <a:gd name="csY2" fmla="*/ 0 h 18288"/>
              <a:gd name="csX3" fmla="*/ 1554480 w 1554480"/>
              <a:gd name="csY3" fmla="*/ 0 h 18288"/>
              <a:gd name="csX4" fmla="*/ 1554480 w 1554480"/>
              <a:gd name="csY4" fmla="*/ 18288 h 18288"/>
              <a:gd name="csX5" fmla="*/ 1067410 w 1554480"/>
              <a:gd name="csY5" fmla="*/ 18288 h 18288"/>
              <a:gd name="csX6" fmla="*/ 549250 w 1554480"/>
              <a:gd name="csY6" fmla="*/ 18288 h 18288"/>
              <a:gd name="csX7" fmla="*/ 0 w 1554480"/>
              <a:gd name="csY7" fmla="*/ 18288 h 18288"/>
              <a:gd name="csX8" fmla="*/ 0 w 1554480"/>
              <a:gd name="csY8" fmla="*/ 0 h 1828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</a:cxnLst>
            <a:rect l="l" t="t" r="r" b="b"/>
            <a:pathLst>
              <a:path w="1554480" h="18288" fill="none" extrusionOk="0">
                <a:moveTo>
                  <a:pt x="0" y="0"/>
                </a:moveTo>
                <a:cubicBezTo>
                  <a:pt x="114141" y="-19864"/>
                  <a:pt x="345055" y="-1657"/>
                  <a:pt x="549250" y="0"/>
                </a:cubicBezTo>
                <a:cubicBezTo>
                  <a:pt x="753445" y="1657"/>
                  <a:pt x="862292" y="-5674"/>
                  <a:pt x="1082954" y="0"/>
                </a:cubicBezTo>
                <a:cubicBezTo>
                  <a:pt x="1303616" y="5674"/>
                  <a:pt x="1363530" y="4537"/>
                  <a:pt x="1554480" y="0"/>
                </a:cubicBezTo>
                <a:cubicBezTo>
                  <a:pt x="1554963" y="7176"/>
                  <a:pt x="1553909" y="13682"/>
                  <a:pt x="1554480" y="18288"/>
                </a:cubicBezTo>
                <a:cubicBezTo>
                  <a:pt x="1338847" y="6127"/>
                  <a:pt x="1215066" y="37851"/>
                  <a:pt x="1067410" y="18288"/>
                </a:cubicBezTo>
                <a:cubicBezTo>
                  <a:pt x="919754" y="-1275"/>
                  <a:pt x="800465" y="3080"/>
                  <a:pt x="549250" y="18288"/>
                </a:cubicBezTo>
                <a:cubicBezTo>
                  <a:pt x="298035" y="33496"/>
                  <a:pt x="158868" y="22769"/>
                  <a:pt x="0" y="18288"/>
                </a:cubicBezTo>
                <a:cubicBezTo>
                  <a:pt x="-655" y="13237"/>
                  <a:pt x="709" y="4645"/>
                  <a:pt x="0" y="0"/>
                </a:cubicBezTo>
                <a:close/>
              </a:path>
              <a:path w="1554480" h="18288" stroke="0" extrusionOk="0">
                <a:moveTo>
                  <a:pt x="0" y="0"/>
                </a:moveTo>
                <a:cubicBezTo>
                  <a:pt x="249941" y="-58"/>
                  <a:pt x="367334" y="23448"/>
                  <a:pt x="502615" y="0"/>
                </a:cubicBezTo>
                <a:cubicBezTo>
                  <a:pt x="637897" y="-23448"/>
                  <a:pt x="813653" y="-20418"/>
                  <a:pt x="974141" y="0"/>
                </a:cubicBezTo>
                <a:cubicBezTo>
                  <a:pt x="1134629" y="20418"/>
                  <a:pt x="1268772" y="6288"/>
                  <a:pt x="1554480" y="0"/>
                </a:cubicBezTo>
                <a:cubicBezTo>
                  <a:pt x="1554917" y="7222"/>
                  <a:pt x="1555359" y="13299"/>
                  <a:pt x="1554480" y="18288"/>
                </a:cubicBezTo>
                <a:cubicBezTo>
                  <a:pt x="1336087" y="12172"/>
                  <a:pt x="1310024" y="19759"/>
                  <a:pt x="1067410" y="18288"/>
                </a:cubicBezTo>
                <a:cubicBezTo>
                  <a:pt x="824796" y="16818"/>
                  <a:pt x="787902" y="34647"/>
                  <a:pt x="518160" y="18288"/>
                </a:cubicBezTo>
                <a:cubicBezTo>
                  <a:pt x="248418" y="1930"/>
                  <a:pt x="133160" y="9205"/>
                  <a:pt x="0" y="18288"/>
                </a:cubicBezTo>
                <a:cubicBezTo>
                  <a:pt x="-643" y="9451"/>
                  <a:pt x="-340" y="7114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1275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Content Placeholder 14">
            <a:extLst>
              <a:ext uri="{FF2B5EF4-FFF2-40B4-BE49-F238E27FC236}">
                <a16:creationId xmlns:a16="http://schemas.microsoft.com/office/drawing/2014/main" id="{402D205D-2915-8FBD-63AD-4E864173F78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33999" y="4440365"/>
            <a:ext cx="6214871" cy="1722691"/>
          </a:xfrm>
        </p:spPr>
        <p:txBody>
          <a:bodyPr anchor="ctr">
            <a:normAutofit/>
          </a:bodyPr>
          <a:lstStyle/>
          <a:p>
            <a:endParaRPr lang="en-US" sz="2200"/>
          </a:p>
        </p:txBody>
      </p:sp>
    </p:spTree>
    <p:extLst>
      <p:ext uri="{BB962C8B-B14F-4D97-AF65-F5344CB8AC3E}">
        <p14:creationId xmlns:p14="http://schemas.microsoft.com/office/powerpoint/2010/main" val="349874087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1429</TotalTime>
  <Words>253</Words>
  <Application>Microsoft Macintosh PowerPoint</Application>
  <PresentationFormat>Widescreen</PresentationFormat>
  <Paragraphs>44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Aptos</vt:lpstr>
      <vt:lpstr>Aptos Display</vt:lpstr>
      <vt:lpstr>Arial</vt:lpstr>
      <vt:lpstr>Calibri</vt:lpstr>
      <vt:lpstr>Office Theme</vt:lpstr>
      <vt:lpstr>A New Continent? Latin American Society and Politics after the Great Dying </vt:lpstr>
      <vt:lpstr>The two questions</vt:lpstr>
      <vt:lpstr>Unpromising starting points</vt:lpstr>
      <vt:lpstr>The Great Dying</vt:lpstr>
      <vt:lpstr>The Great Running Away?</vt:lpstr>
      <vt:lpstr>Reconstruction: An underlying ideology?</vt:lpstr>
      <vt:lpstr>How did this affect the economic sphere?</vt:lpstr>
      <vt:lpstr>How did this shape the political sphere?</vt:lpstr>
      <vt:lpstr>This new pact was firmly set in place by a) The Church</vt:lpstr>
      <vt:lpstr>b) The Law</vt:lpstr>
      <vt:lpstr>Can this model be extended to South America?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Smith, Benjamin</dc:creator>
  <cp:lastModifiedBy>Smith, Benjamin</cp:lastModifiedBy>
  <cp:revision>1</cp:revision>
  <dcterms:created xsi:type="dcterms:W3CDTF">2026-06-28T12:00:47Z</dcterms:created>
  <dcterms:modified xsi:type="dcterms:W3CDTF">2026-06-29T11:50:14Z</dcterms:modified>
</cp:coreProperties>
</file>