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0" r:id="rId4"/>
    <p:sldId id="258" r:id="rId5"/>
    <p:sldId id="262" r:id="rId6"/>
    <p:sldId id="271" r:id="rId7"/>
    <p:sldId id="284" r:id="rId8"/>
    <p:sldId id="274" r:id="rId9"/>
    <p:sldId id="275" r:id="rId10"/>
    <p:sldId id="276" r:id="rId11"/>
    <p:sldId id="263" r:id="rId12"/>
    <p:sldId id="277" r:id="rId13"/>
    <p:sldId id="278" r:id="rId14"/>
    <p:sldId id="279" r:id="rId15"/>
    <p:sldId id="280" r:id="rId16"/>
    <p:sldId id="281" r:id="rId17"/>
    <p:sldId id="282" r:id="rId18"/>
    <p:sldId id="28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00"/>
    <p:restoredTop sz="94034"/>
  </p:normalViewPr>
  <p:slideViewPr>
    <p:cSldViewPr snapToGrid="0">
      <p:cViewPr varScale="1">
        <p:scale>
          <a:sx n="96" d="100"/>
          <a:sy n="96" d="100"/>
        </p:scale>
        <p:origin x="912" y="1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55D25F-372B-9CA1-647F-1503C68B7E9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6EA77E-3954-74F5-E878-8989F84F06A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151A718-E494-2C58-078E-A87FB7994D96}"/>
              </a:ext>
            </a:extLst>
          </p:cNvPr>
          <p:cNvSpPr>
            <a:spLocks noGrp="1"/>
          </p:cNvSpPr>
          <p:nvPr>
            <p:ph type="dt" sz="half" idx="10"/>
          </p:nvPr>
        </p:nvSpPr>
        <p:spPr/>
        <p:txBody>
          <a:bodyPr/>
          <a:lstStyle/>
          <a:p>
            <a:fld id="{2B61E7C7-C4E2-A345-B743-498003BA56B1}" type="datetimeFigureOut">
              <a:rPr lang="en-US" smtClean="0"/>
              <a:t>3/9/23</a:t>
            </a:fld>
            <a:endParaRPr lang="en-US"/>
          </a:p>
        </p:txBody>
      </p:sp>
      <p:sp>
        <p:nvSpPr>
          <p:cNvPr id="5" name="Footer Placeholder 4">
            <a:extLst>
              <a:ext uri="{FF2B5EF4-FFF2-40B4-BE49-F238E27FC236}">
                <a16:creationId xmlns:a16="http://schemas.microsoft.com/office/drawing/2014/main" id="{A01C56EB-514D-9106-8914-E7E9E99856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E7F580-D1FB-F86E-BD51-02988B74B9BC}"/>
              </a:ext>
            </a:extLst>
          </p:cNvPr>
          <p:cNvSpPr>
            <a:spLocks noGrp="1"/>
          </p:cNvSpPr>
          <p:nvPr>
            <p:ph type="sldNum" sz="quarter" idx="12"/>
          </p:nvPr>
        </p:nvSpPr>
        <p:spPr/>
        <p:txBody>
          <a:bodyPr/>
          <a:lstStyle/>
          <a:p>
            <a:fld id="{B5BCCABB-CC1D-C840-9BE1-C29B87F92CA6}" type="slidenum">
              <a:rPr lang="en-US" smtClean="0"/>
              <a:t>‹#›</a:t>
            </a:fld>
            <a:endParaRPr lang="en-US"/>
          </a:p>
        </p:txBody>
      </p:sp>
    </p:spTree>
    <p:extLst>
      <p:ext uri="{BB962C8B-B14F-4D97-AF65-F5344CB8AC3E}">
        <p14:creationId xmlns:p14="http://schemas.microsoft.com/office/powerpoint/2010/main" val="1984323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720BD-21D6-C2AC-000F-0AA09864FC7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EE0C9D8-EB3A-C276-D48A-4E8C73D9033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2049A3-90A5-A453-054D-D29AFF85147F}"/>
              </a:ext>
            </a:extLst>
          </p:cNvPr>
          <p:cNvSpPr>
            <a:spLocks noGrp="1"/>
          </p:cNvSpPr>
          <p:nvPr>
            <p:ph type="dt" sz="half" idx="10"/>
          </p:nvPr>
        </p:nvSpPr>
        <p:spPr/>
        <p:txBody>
          <a:bodyPr/>
          <a:lstStyle/>
          <a:p>
            <a:fld id="{2B61E7C7-C4E2-A345-B743-498003BA56B1}" type="datetimeFigureOut">
              <a:rPr lang="en-US" smtClean="0"/>
              <a:t>3/9/23</a:t>
            </a:fld>
            <a:endParaRPr lang="en-US"/>
          </a:p>
        </p:txBody>
      </p:sp>
      <p:sp>
        <p:nvSpPr>
          <p:cNvPr id="5" name="Footer Placeholder 4">
            <a:extLst>
              <a:ext uri="{FF2B5EF4-FFF2-40B4-BE49-F238E27FC236}">
                <a16:creationId xmlns:a16="http://schemas.microsoft.com/office/drawing/2014/main" id="{342C15D7-0764-A655-0404-B80952CA9E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7C891A-8E77-D9F9-2FBE-95849E16968F}"/>
              </a:ext>
            </a:extLst>
          </p:cNvPr>
          <p:cNvSpPr>
            <a:spLocks noGrp="1"/>
          </p:cNvSpPr>
          <p:nvPr>
            <p:ph type="sldNum" sz="quarter" idx="12"/>
          </p:nvPr>
        </p:nvSpPr>
        <p:spPr/>
        <p:txBody>
          <a:bodyPr/>
          <a:lstStyle/>
          <a:p>
            <a:fld id="{B5BCCABB-CC1D-C840-9BE1-C29B87F92CA6}" type="slidenum">
              <a:rPr lang="en-US" smtClean="0"/>
              <a:t>‹#›</a:t>
            </a:fld>
            <a:endParaRPr lang="en-US"/>
          </a:p>
        </p:txBody>
      </p:sp>
    </p:spTree>
    <p:extLst>
      <p:ext uri="{BB962C8B-B14F-4D97-AF65-F5344CB8AC3E}">
        <p14:creationId xmlns:p14="http://schemas.microsoft.com/office/powerpoint/2010/main" val="37533962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A731FD-B20E-B27B-B5C2-7E5C84E9F24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AA46418-8E4C-AB3A-D2D2-83F41602B7C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E7B0BA-D0D3-3A0A-5D81-C1F3F2543088}"/>
              </a:ext>
            </a:extLst>
          </p:cNvPr>
          <p:cNvSpPr>
            <a:spLocks noGrp="1"/>
          </p:cNvSpPr>
          <p:nvPr>
            <p:ph type="dt" sz="half" idx="10"/>
          </p:nvPr>
        </p:nvSpPr>
        <p:spPr/>
        <p:txBody>
          <a:bodyPr/>
          <a:lstStyle/>
          <a:p>
            <a:fld id="{2B61E7C7-C4E2-A345-B743-498003BA56B1}" type="datetimeFigureOut">
              <a:rPr lang="en-US" smtClean="0"/>
              <a:t>3/9/23</a:t>
            </a:fld>
            <a:endParaRPr lang="en-US"/>
          </a:p>
        </p:txBody>
      </p:sp>
      <p:sp>
        <p:nvSpPr>
          <p:cNvPr id="5" name="Footer Placeholder 4">
            <a:extLst>
              <a:ext uri="{FF2B5EF4-FFF2-40B4-BE49-F238E27FC236}">
                <a16:creationId xmlns:a16="http://schemas.microsoft.com/office/drawing/2014/main" id="{73CA30FA-6E88-302E-E3B5-EC75A15A3F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682644-9507-1811-DE2F-7D8B7DD47778}"/>
              </a:ext>
            </a:extLst>
          </p:cNvPr>
          <p:cNvSpPr>
            <a:spLocks noGrp="1"/>
          </p:cNvSpPr>
          <p:nvPr>
            <p:ph type="sldNum" sz="quarter" idx="12"/>
          </p:nvPr>
        </p:nvSpPr>
        <p:spPr/>
        <p:txBody>
          <a:bodyPr/>
          <a:lstStyle/>
          <a:p>
            <a:fld id="{B5BCCABB-CC1D-C840-9BE1-C29B87F92CA6}" type="slidenum">
              <a:rPr lang="en-US" smtClean="0"/>
              <a:t>‹#›</a:t>
            </a:fld>
            <a:endParaRPr lang="en-US"/>
          </a:p>
        </p:txBody>
      </p:sp>
    </p:spTree>
    <p:extLst>
      <p:ext uri="{BB962C8B-B14F-4D97-AF65-F5344CB8AC3E}">
        <p14:creationId xmlns:p14="http://schemas.microsoft.com/office/powerpoint/2010/main" val="3630012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4AB25-4748-D6EA-6B86-2210821881D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E18C174-9B49-99D9-C257-57DC1FC0D1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879BC6-BE28-28A4-3E07-2DDAE8FA300E}"/>
              </a:ext>
            </a:extLst>
          </p:cNvPr>
          <p:cNvSpPr>
            <a:spLocks noGrp="1"/>
          </p:cNvSpPr>
          <p:nvPr>
            <p:ph type="dt" sz="half" idx="10"/>
          </p:nvPr>
        </p:nvSpPr>
        <p:spPr/>
        <p:txBody>
          <a:bodyPr/>
          <a:lstStyle/>
          <a:p>
            <a:fld id="{2B61E7C7-C4E2-A345-B743-498003BA56B1}" type="datetimeFigureOut">
              <a:rPr lang="en-US" smtClean="0"/>
              <a:t>3/9/23</a:t>
            </a:fld>
            <a:endParaRPr lang="en-US"/>
          </a:p>
        </p:txBody>
      </p:sp>
      <p:sp>
        <p:nvSpPr>
          <p:cNvPr id="5" name="Footer Placeholder 4">
            <a:extLst>
              <a:ext uri="{FF2B5EF4-FFF2-40B4-BE49-F238E27FC236}">
                <a16:creationId xmlns:a16="http://schemas.microsoft.com/office/drawing/2014/main" id="{D52564EB-857D-5E84-2365-01BD920512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59F69E-9A97-B50D-EFFC-0B27903B3EF6}"/>
              </a:ext>
            </a:extLst>
          </p:cNvPr>
          <p:cNvSpPr>
            <a:spLocks noGrp="1"/>
          </p:cNvSpPr>
          <p:nvPr>
            <p:ph type="sldNum" sz="quarter" idx="12"/>
          </p:nvPr>
        </p:nvSpPr>
        <p:spPr/>
        <p:txBody>
          <a:bodyPr/>
          <a:lstStyle/>
          <a:p>
            <a:fld id="{B5BCCABB-CC1D-C840-9BE1-C29B87F92CA6}" type="slidenum">
              <a:rPr lang="en-US" smtClean="0"/>
              <a:t>‹#›</a:t>
            </a:fld>
            <a:endParaRPr lang="en-US"/>
          </a:p>
        </p:txBody>
      </p:sp>
    </p:spTree>
    <p:extLst>
      <p:ext uri="{BB962C8B-B14F-4D97-AF65-F5344CB8AC3E}">
        <p14:creationId xmlns:p14="http://schemas.microsoft.com/office/powerpoint/2010/main" val="1775233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FC302-4325-BD5D-567F-CA339375A31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88A1260-DA6D-BEA2-C0CF-1B8FD589BDB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069F2A5-DF0F-6827-109D-3055D956D037}"/>
              </a:ext>
            </a:extLst>
          </p:cNvPr>
          <p:cNvSpPr>
            <a:spLocks noGrp="1"/>
          </p:cNvSpPr>
          <p:nvPr>
            <p:ph type="dt" sz="half" idx="10"/>
          </p:nvPr>
        </p:nvSpPr>
        <p:spPr/>
        <p:txBody>
          <a:bodyPr/>
          <a:lstStyle/>
          <a:p>
            <a:fld id="{2B61E7C7-C4E2-A345-B743-498003BA56B1}" type="datetimeFigureOut">
              <a:rPr lang="en-US" smtClean="0"/>
              <a:t>3/9/23</a:t>
            </a:fld>
            <a:endParaRPr lang="en-US"/>
          </a:p>
        </p:txBody>
      </p:sp>
      <p:sp>
        <p:nvSpPr>
          <p:cNvPr id="5" name="Footer Placeholder 4">
            <a:extLst>
              <a:ext uri="{FF2B5EF4-FFF2-40B4-BE49-F238E27FC236}">
                <a16:creationId xmlns:a16="http://schemas.microsoft.com/office/drawing/2014/main" id="{E7BD0093-A292-8E9C-AE24-3EAB14AE9E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C101F3-D852-7781-E286-63430CC0B542}"/>
              </a:ext>
            </a:extLst>
          </p:cNvPr>
          <p:cNvSpPr>
            <a:spLocks noGrp="1"/>
          </p:cNvSpPr>
          <p:nvPr>
            <p:ph type="sldNum" sz="quarter" idx="12"/>
          </p:nvPr>
        </p:nvSpPr>
        <p:spPr/>
        <p:txBody>
          <a:bodyPr/>
          <a:lstStyle/>
          <a:p>
            <a:fld id="{B5BCCABB-CC1D-C840-9BE1-C29B87F92CA6}" type="slidenum">
              <a:rPr lang="en-US" smtClean="0"/>
              <a:t>‹#›</a:t>
            </a:fld>
            <a:endParaRPr lang="en-US"/>
          </a:p>
        </p:txBody>
      </p:sp>
    </p:spTree>
    <p:extLst>
      <p:ext uri="{BB962C8B-B14F-4D97-AF65-F5344CB8AC3E}">
        <p14:creationId xmlns:p14="http://schemas.microsoft.com/office/powerpoint/2010/main" val="111194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639FB-2EFC-AB2C-F66F-A1521A088C7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D45BC0F-6372-F4E9-23CC-F894D959723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AD2932E-73D9-F7DE-15AE-115BB7FEA53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C29BCC-EA78-72CC-9FE6-F91FCDD506C7}"/>
              </a:ext>
            </a:extLst>
          </p:cNvPr>
          <p:cNvSpPr>
            <a:spLocks noGrp="1"/>
          </p:cNvSpPr>
          <p:nvPr>
            <p:ph type="dt" sz="half" idx="10"/>
          </p:nvPr>
        </p:nvSpPr>
        <p:spPr/>
        <p:txBody>
          <a:bodyPr/>
          <a:lstStyle/>
          <a:p>
            <a:fld id="{2B61E7C7-C4E2-A345-B743-498003BA56B1}" type="datetimeFigureOut">
              <a:rPr lang="en-US" smtClean="0"/>
              <a:t>3/9/23</a:t>
            </a:fld>
            <a:endParaRPr lang="en-US"/>
          </a:p>
        </p:txBody>
      </p:sp>
      <p:sp>
        <p:nvSpPr>
          <p:cNvPr id="6" name="Footer Placeholder 5">
            <a:extLst>
              <a:ext uri="{FF2B5EF4-FFF2-40B4-BE49-F238E27FC236}">
                <a16:creationId xmlns:a16="http://schemas.microsoft.com/office/drawing/2014/main" id="{B94EFCE0-67E6-7B91-7D91-2EDED934CF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BF8F63-B076-511B-53C1-BA233164DE44}"/>
              </a:ext>
            </a:extLst>
          </p:cNvPr>
          <p:cNvSpPr>
            <a:spLocks noGrp="1"/>
          </p:cNvSpPr>
          <p:nvPr>
            <p:ph type="sldNum" sz="quarter" idx="12"/>
          </p:nvPr>
        </p:nvSpPr>
        <p:spPr/>
        <p:txBody>
          <a:bodyPr/>
          <a:lstStyle/>
          <a:p>
            <a:fld id="{B5BCCABB-CC1D-C840-9BE1-C29B87F92CA6}" type="slidenum">
              <a:rPr lang="en-US" smtClean="0"/>
              <a:t>‹#›</a:t>
            </a:fld>
            <a:endParaRPr lang="en-US"/>
          </a:p>
        </p:txBody>
      </p:sp>
    </p:spTree>
    <p:extLst>
      <p:ext uri="{BB962C8B-B14F-4D97-AF65-F5344CB8AC3E}">
        <p14:creationId xmlns:p14="http://schemas.microsoft.com/office/powerpoint/2010/main" val="2191545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C2B4E-9119-D0BD-789F-2EE4954C833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C268946-C6A4-53E2-B0C3-5505942A92C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71F149A-946A-66BA-1398-F1406FA2F5E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2D6B48-7BBE-A7B1-F0B1-B5FE347C362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0A9F2FA-8A28-BC59-7F6B-B93647ED8B7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D64EA6-9B1D-3155-9CE4-326488014219}"/>
              </a:ext>
            </a:extLst>
          </p:cNvPr>
          <p:cNvSpPr>
            <a:spLocks noGrp="1"/>
          </p:cNvSpPr>
          <p:nvPr>
            <p:ph type="dt" sz="half" idx="10"/>
          </p:nvPr>
        </p:nvSpPr>
        <p:spPr/>
        <p:txBody>
          <a:bodyPr/>
          <a:lstStyle/>
          <a:p>
            <a:fld id="{2B61E7C7-C4E2-A345-B743-498003BA56B1}" type="datetimeFigureOut">
              <a:rPr lang="en-US" smtClean="0"/>
              <a:t>3/9/23</a:t>
            </a:fld>
            <a:endParaRPr lang="en-US"/>
          </a:p>
        </p:txBody>
      </p:sp>
      <p:sp>
        <p:nvSpPr>
          <p:cNvPr id="8" name="Footer Placeholder 7">
            <a:extLst>
              <a:ext uri="{FF2B5EF4-FFF2-40B4-BE49-F238E27FC236}">
                <a16:creationId xmlns:a16="http://schemas.microsoft.com/office/drawing/2014/main" id="{225FCAC8-8A0C-2138-A68A-1C99021BE74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C252FD9-ECAF-254D-23D4-BE7302F5EC4F}"/>
              </a:ext>
            </a:extLst>
          </p:cNvPr>
          <p:cNvSpPr>
            <a:spLocks noGrp="1"/>
          </p:cNvSpPr>
          <p:nvPr>
            <p:ph type="sldNum" sz="quarter" idx="12"/>
          </p:nvPr>
        </p:nvSpPr>
        <p:spPr/>
        <p:txBody>
          <a:bodyPr/>
          <a:lstStyle/>
          <a:p>
            <a:fld id="{B5BCCABB-CC1D-C840-9BE1-C29B87F92CA6}" type="slidenum">
              <a:rPr lang="en-US" smtClean="0"/>
              <a:t>‹#›</a:t>
            </a:fld>
            <a:endParaRPr lang="en-US"/>
          </a:p>
        </p:txBody>
      </p:sp>
    </p:spTree>
    <p:extLst>
      <p:ext uri="{BB962C8B-B14F-4D97-AF65-F5344CB8AC3E}">
        <p14:creationId xmlns:p14="http://schemas.microsoft.com/office/powerpoint/2010/main" val="743986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3786D-C9CF-A897-82E2-8CE74909405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B6CB573-1E92-15C7-8DE3-5D52D5206172}"/>
              </a:ext>
            </a:extLst>
          </p:cNvPr>
          <p:cNvSpPr>
            <a:spLocks noGrp="1"/>
          </p:cNvSpPr>
          <p:nvPr>
            <p:ph type="dt" sz="half" idx="10"/>
          </p:nvPr>
        </p:nvSpPr>
        <p:spPr/>
        <p:txBody>
          <a:bodyPr/>
          <a:lstStyle/>
          <a:p>
            <a:fld id="{2B61E7C7-C4E2-A345-B743-498003BA56B1}" type="datetimeFigureOut">
              <a:rPr lang="en-US" smtClean="0"/>
              <a:t>3/9/23</a:t>
            </a:fld>
            <a:endParaRPr lang="en-US"/>
          </a:p>
        </p:txBody>
      </p:sp>
      <p:sp>
        <p:nvSpPr>
          <p:cNvPr id="4" name="Footer Placeholder 3">
            <a:extLst>
              <a:ext uri="{FF2B5EF4-FFF2-40B4-BE49-F238E27FC236}">
                <a16:creationId xmlns:a16="http://schemas.microsoft.com/office/drawing/2014/main" id="{FB4BACD1-627A-9228-C1EA-1D88917E888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4F8CE02-162A-C49C-C8F0-25A547302670}"/>
              </a:ext>
            </a:extLst>
          </p:cNvPr>
          <p:cNvSpPr>
            <a:spLocks noGrp="1"/>
          </p:cNvSpPr>
          <p:nvPr>
            <p:ph type="sldNum" sz="quarter" idx="12"/>
          </p:nvPr>
        </p:nvSpPr>
        <p:spPr/>
        <p:txBody>
          <a:bodyPr/>
          <a:lstStyle/>
          <a:p>
            <a:fld id="{B5BCCABB-CC1D-C840-9BE1-C29B87F92CA6}" type="slidenum">
              <a:rPr lang="en-US" smtClean="0"/>
              <a:t>‹#›</a:t>
            </a:fld>
            <a:endParaRPr lang="en-US"/>
          </a:p>
        </p:txBody>
      </p:sp>
    </p:spTree>
    <p:extLst>
      <p:ext uri="{BB962C8B-B14F-4D97-AF65-F5344CB8AC3E}">
        <p14:creationId xmlns:p14="http://schemas.microsoft.com/office/powerpoint/2010/main" val="22965248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DA26D5-144D-3D6D-F52F-0D3B87E569B6}"/>
              </a:ext>
            </a:extLst>
          </p:cNvPr>
          <p:cNvSpPr>
            <a:spLocks noGrp="1"/>
          </p:cNvSpPr>
          <p:nvPr>
            <p:ph type="dt" sz="half" idx="10"/>
          </p:nvPr>
        </p:nvSpPr>
        <p:spPr/>
        <p:txBody>
          <a:bodyPr/>
          <a:lstStyle/>
          <a:p>
            <a:fld id="{2B61E7C7-C4E2-A345-B743-498003BA56B1}" type="datetimeFigureOut">
              <a:rPr lang="en-US" smtClean="0"/>
              <a:t>3/9/23</a:t>
            </a:fld>
            <a:endParaRPr lang="en-US"/>
          </a:p>
        </p:txBody>
      </p:sp>
      <p:sp>
        <p:nvSpPr>
          <p:cNvPr id="3" name="Footer Placeholder 2">
            <a:extLst>
              <a:ext uri="{FF2B5EF4-FFF2-40B4-BE49-F238E27FC236}">
                <a16:creationId xmlns:a16="http://schemas.microsoft.com/office/drawing/2014/main" id="{FDA63EFC-7414-5FE0-E2B0-C8ECB90E9ED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918B8E8-FE6E-57A4-18C8-5AE802C28316}"/>
              </a:ext>
            </a:extLst>
          </p:cNvPr>
          <p:cNvSpPr>
            <a:spLocks noGrp="1"/>
          </p:cNvSpPr>
          <p:nvPr>
            <p:ph type="sldNum" sz="quarter" idx="12"/>
          </p:nvPr>
        </p:nvSpPr>
        <p:spPr/>
        <p:txBody>
          <a:bodyPr/>
          <a:lstStyle/>
          <a:p>
            <a:fld id="{B5BCCABB-CC1D-C840-9BE1-C29B87F92CA6}" type="slidenum">
              <a:rPr lang="en-US" smtClean="0"/>
              <a:t>‹#›</a:t>
            </a:fld>
            <a:endParaRPr lang="en-US"/>
          </a:p>
        </p:txBody>
      </p:sp>
    </p:spTree>
    <p:extLst>
      <p:ext uri="{BB962C8B-B14F-4D97-AF65-F5344CB8AC3E}">
        <p14:creationId xmlns:p14="http://schemas.microsoft.com/office/powerpoint/2010/main" val="1042782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94C5C8-8E0F-A387-861D-85EFD63592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EBA5EBA-E1F4-072D-FD08-A14D786C586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63FE469-1952-F603-9953-4E1DFC9DFC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775C31-A1A2-C90F-08BC-976443298F34}"/>
              </a:ext>
            </a:extLst>
          </p:cNvPr>
          <p:cNvSpPr>
            <a:spLocks noGrp="1"/>
          </p:cNvSpPr>
          <p:nvPr>
            <p:ph type="dt" sz="half" idx="10"/>
          </p:nvPr>
        </p:nvSpPr>
        <p:spPr/>
        <p:txBody>
          <a:bodyPr/>
          <a:lstStyle/>
          <a:p>
            <a:fld id="{2B61E7C7-C4E2-A345-B743-498003BA56B1}" type="datetimeFigureOut">
              <a:rPr lang="en-US" smtClean="0"/>
              <a:t>3/9/23</a:t>
            </a:fld>
            <a:endParaRPr lang="en-US"/>
          </a:p>
        </p:txBody>
      </p:sp>
      <p:sp>
        <p:nvSpPr>
          <p:cNvPr id="6" name="Footer Placeholder 5">
            <a:extLst>
              <a:ext uri="{FF2B5EF4-FFF2-40B4-BE49-F238E27FC236}">
                <a16:creationId xmlns:a16="http://schemas.microsoft.com/office/drawing/2014/main" id="{8991199A-C952-803F-CDE4-DE32863343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DABE657-3599-EE7E-73BE-507B030614F9}"/>
              </a:ext>
            </a:extLst>
          </p:cNvPr>
          <p:cNvSpPr>
            <a:spLocks noGrp="1"/>
          </p:cNvSpPr>
          <p:nvPr>
            <p:ph type="sldNum" sz="quarter" idx="12"/>
          </p:nvPr>
        </p:nvSpPr>
        <p:spPr/>
        <p:txBody>
          <a:bodyPr/>
          <a:lstStyle/>
          <a:p>
            <a:fld id="{B5BCCABB-CC1D-C840-9BE1-C29B87F92CA6}" type="slidenum">
              <a:rPr lang="en-US" smtClean="0"/>
              <a:t>‹#›</a:t>
            </a:fld>
            <a:endParaRPr lang="en-US"/>
          </a:p>
        </p:txBody>
      </p:sp>
    </p:spTree>
    <p:extLst>
      <p:ext uri="{BB962C8B-B14F-4D97-AF65-F5344CB8AC3E}">
        <p14:creationId xmlns:p14="http://schemas.microsoft.com/office/powerpoint/2010/main" val="1530010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F723C-84A5-232A-6C44-9B0BE85CDB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EC104C6-F065-9599-11D3-73898C2A934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71341AE-A54A-6764-8F4D-8D0F3E3C07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E30CDD-A52B-6683-588D-F54A243A4073}"/>
              </a:ext>
            </a:extLst>
          </p:cNvPr>
          <p:cNvSpPr>
            <a:spLocks noGrp="1"/>
          </p:cNvSpPr>
          <p:nvPr>
            <p:ph type="dt" sz="half" idx="10"/>
          </p:nvPr>
        </p:nvSpPr>
        <p:spPr/>
        <p:txBody>
          <a:bodyPr/>
          <a:lstStyle/>
          <a:p>
            <a:fld id="{2B61E7C7-C4E2-A345-B743-498003BA56B1}" type="datetimeFigureOut">
              <a:rPr lang="en-US" smtClean="0"/>
              <a:t>3/9/23</a:t>
            </a:fld>
            <a:endParaRPr lang="en-US"/>
          </a:p>
        </p:txBody>
      </p:sp>
      <p:sp>
        <p:nvSpPr>
          <p:cNvPr id="6" name="Footer Placeholder 5">
            <a:extLst>
              <a:ext uri="{FF2B5EF4-FFF2-40B4-BE49-F238E27FC236}">
                <a16:creationId xmlns:a16="http://schemas.microsoft.com/office/drawing/2014/main" id="{2EE83193-35F3-89E3-2BD9-37F4D902891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7CC1AB0-6C71-720C-38C9-2103FD94E7CD}"/>
              </a:ext>
            </a:extLst>
          </p:cNvPr>
          <p:cNvSpPr>
            <a:spLocks noGrp="1"/>
          </p:cNvSpPr>
          <p:nvPr>
            <p:ph type="sldNum" sz="quarter" idx="12"/>
          </p:nvPr>
        </p:nvSpPr>
        <p:spPr/>
        <p:txBody>
          <a:bodyPr/>
          <a:lstStyle/>
          <a:p>
            <a:fld id="{B5BCCABB-CC1D-C840-9BE1-C29B87F92CA6}" type="slidenum">
              <a:rPr lang="en-US" smtClean="0"/>
              <a:t>‹#›</a:t>
            </a:fld>
            <a:endParaRPr lang="en-US"/>
          </a:p>
        </p:txBody>
      </p:sp>
    </p:spTree>
    <p:extLst>
      <p:ext uri="{BB962C8B-B14F-4D97-AF65-F5344CB8AC3E}">
        <p14:creationId xmlns:p14="http://schemas.microsoft.com/office/powerpoint/2010/main" val="3449317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2E55D47-EEAF-2CDD-9BA9-5BF6468B5C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340C95B-2362-0127-A0C0-C8C81C0CE1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69E176-349B-EC09-4FD6-CC5FAD87BC4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61E7C7-C4E2-A345-B743-498003BA56B1}" type="datetimeFigureOut">
              <a:rPr lang="en-US" smtClean="0"/>
              <a:t>3/9/23</a:t>
            </a:fld>
            <a:endParaRPr lang="en-US"/>
          </a:p>
        </p:txBody>
      </p:sp>
      <p:sp>
        <p:nvSpPr>
          <p:cNvPr id="5" name="Footer Placeholder 4">
            <a:extLst>
              <a:ext uri="{FF2B5EF4-FFF2-40B4-BE49-F238E27FC236}">
                <a16:creationId xmlns:a16="http://schemas.microsoft.com/office/drawing/2014/main" id="{B2ADF27F-1A94-BD0B-72C7-31478D3B94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2050CA7-2C22-79EF-95ED-453FEF09C2D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BCCABB-CC1D-C840-9BE1-C29B87F92CA6}" type="slidenum">
              <a:rPr lang="en-US" smtClean="0"/>
              <a:t>‹#›</a:t>
            </a:fld>
            <a:endParaRPr lang="en-US"/>
          </a:p>
        </p:txBody>
      </p:sp>
    </p:spTree>
    <p:extLst>
      <p:ext uri="{BB962C8B-B14F-4D97-AF65-F5344CB8AC3E}">
        <p14:creationId xmlns:p14="http://schemas.microsoft.com/office/powerpoint/2010/main" val="18246688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person, outdoor, person, suit&#10;&#10;Description automatically generated">
            <a:extLst>
              <a:ext uri="{FF2B5EF4-FFF2-40B4-BE49-F238E27FC236}">
                <a16:creationId xmlns:a16="http://schemas.microsoft.com/office/drawing/2014/main" id="{E66C5294-9F22-6268-357B-56197C0D0FD4}"/>
              </a:ext>
            </a:extLst>
          </p:cNvPr>
          <p:cNvPicPr>
            <a:picLocks noChangeAspect="1"/>
          </p:cNvPicPr>
          <p:nvPr/>
        </p:nvPicPr>
        <p:blipFill rotWithShape="1">
          <a:blip r:embed="rId2"/>
          <a:srcRect l="2393" r="1376" b="1"/>
          <a:stretch/>
        </p:blipFill>
        <p:spPr>
          <a:xfrm>
            <a:off x="2522358" y="10"/>
            <a:ext cx="9669642" cy="6857990"/>
          </a:xfrm>
          <a:prstGeom prst="rect">
            <a:avLst/>
          </a:prstGeom>
        </p:spPr>
      </p:pic>
      <p:sp>
        <p:nvSpPr>
          <p:cNvPr id="12" name="Rectangle 11">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0600F21-63E2-847C-DA25-EDA9767AC459}"/>
              </a:ext>
            </a:extLst>
          </p:cNvPr>
          <p:cNvSpPr>
            <a:spLocks noGrp="1"/>
          </p:cNvSpPr>
          <p:nvPr>
            <p:ph type="ctrTitle"/>
          </p:nvPr>
        </p:nvSpPr>
        <p:spPr>
          <a:xfrm>
            <a:off x="952228" y="743447"/>
            <a:ext cx="3973385" cy="3692028"/>
          </a:xfrm>
          <a:noFill/>
        </p:spPr>
        <p:txBody>
          <a:bodyPr>
            <a:normAutofit/>
          </a:bodyPr>
          <a:lstStyle/>
          <a:p>
            <a:pPr algn="l"/>
            <a:r>
              <a:rPr lang="en-US" sz="5200" dirty="0">
                <a:solidFill>
                  <a:srgbClr val="FF0000"/>
                </a:solidFill>
              </a:rPr>
              <a:t>A grassroots history of modern Mexico</a:t>
            </a:r>
          </a:p>
        </p:txBody>
      </p:sp>
      <p:sp>
        <p:nvSpPr>
          <p:cNvPr id="3" name="Subtitle 2">
            <a:extLst>
              <a:ext uri="{FF2B5EF4-FFF2-40B4-BE49-F238E27FC236}">
                <a16:creationId xmlns:a16="http://schemas.microsoft.com/office/drawing/2014/main" id="{FA6772F0-24CA-67A5-BA2F-94C1DE200AF1}"/>
              </a:ext>
            </a:extLst>
          </p:cNvPr>
          <p:cNvSpPr>
            <a:spLocks noGrp="1"/>
          </p:cNvSpPr>
          <p:nvPr>
            <p:ph type="subTitle" idx="1"/>
          </p:nvPr>
        </p:nvSpPr>
        <p:spPr>
          <a:xfrm>
            <a:off x="952229" y="4629234"/>
            <a:ext cx="3973386" cy="1485319"/>
          </a:xfrm>
          <a:noFill/>
        </p:spPr>
        <p:txBody>
          <a:bodyPr>
            <a:normAutofit/>
          </a:bodyPr>
          <a:lstStyle/>
          <a:p>
            <a:pPr algn="l"/>
            <a:r>
              <a:rPr lang="en-US" sz="2000"/>
              <a:t>Benjamin T. Smith</a:t>
            </a:r>
          </a:p>
          <a:p>
            <a:pPr algn="l"/>
            <a:r>
              <a:rPr lang="en-US" sz="2000"/>
              <a:t>Professor of Latin American History </a:t>
            </a:r>
          </a:p>
          <a:p>
            <a:pPr algn="l"/>
            <a:r>
              <a:rPr lang="en-US" sz="2000"/>
              <a:t>University of Warwick</a:t>
            </a:r>
          </a:p>
        </p:txBody>
      </p:sp>
    </p:spTree>
    <p:extLst>
      <p:ext uri="{BB962C8B-B14F-4D97-AF65-F5344CB8AC3E}">
        <p14:creationId xmlns:p14="http://schemas.microsoft.com/office/powerpoint/2010/main" val="24444448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A4026A73-1F7F-49F2-B319-8CA3B3D532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6828" cy="6214534"/>
          </a:xfrm>
          <a:custGeom>
            <a:avLst/>
            <a:gdLst>
              <a:gd name="connsiteX0" fmla="*/ 0 w 11546828"/>
              <a:gd name="connsiteY0" fmla="*/ 0 h 6214534"/>
              <a:gd name="connsiteX1" fmla="*/ 7965430 w 11546828"/>
              <a:gd name="connsiteY1" fmla="*/ 0 h 6214534"/>
              <a:gd name="connsiteX2" fmla="*/ 7965430 w 11546828"/>
              <a:gd name="connsiteY2" fmla="*/ 1786 h 6214534"/>
              <a:gd name="connsiteX3" fmla="*/ 11546828 w 11546828"/>
              <a:gd name="connsiteY3" fmla="*/ 1786 h 6214534"/>
              <a:gd name="connsiteX4" fmla="*/ 11546828 w 11546828"/>
              <a:gd name="connsiteY4" fmla="*/ 2866740 h 6214534"/>
              <a:gd name="connsiteX5" fmla="*/ 11225095 w 11546828"/>
              <a:gd name="connsiteY5" fmla="*/ 3179536 h 6214534"/>
              <a:gd name="connsiteX6" fmla="*/ 11225095 w 11546828"/>
              <a:gd name="connsiteY6" fmla="*/ 301542 h 6214534"/>
              <a:gd name="connsiteX7" fmla="*/ 320042 w 11546828"/>
              <a:gd name="connsiteY7" fmla="*/ 301542 h 6214534"/>
              <a:gd name="connsiteX8" fmla="*/ 320042 w 11546828"/>
              <a:gd name="connsiteY8" fmla="*/ 5909424 h 6214534"/>
              <a:gd name="connsiteX9" fmla="*/ 8417210 w 11546828"/>
              <a:gd name="connsiteY9" fmla="*/ 5909424 h 6214534"/>
              <a:gd name="connsiteX10" fmla="*/ 8103383 w 11546828"/>
              <a:gd name="connsiteY10" fmla="*/ 6214534 h 6214534"/>
              <a:gd name="connsiteX11" fmla="*/ 7222929 w 11546828"/>
              <a:gd name="connsiteY11" fmla="*/ 6214534 h 6214534"/>
              <a:gd name="connsiteX12" fmla="*/ 7222929 w 11546828"/>
              <a:gd name="connsiteY12" fmla="*/ 6212748 h 6214534"/>
              <a:gd name="connsiteX13" fmla="*/ 0 w 11546828"/>
              <a:gd name="connsiteY13" fmla="*/ 6212748 h 6214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546828" h="6214534">
                <a:moveTo>
                  <a:pt x="0" y="0"/>
                </a:moveTo>
                <a:lnTo>
                  <a:pt x="7965430" y="0"/>
                </a:lnTo>
                <a:lnTo>
                  <a:pt x="7965430" y="1786"/>
                </a:lnTo>
                <a:lnTo>
                  <a:pt x="11546828" y="1786"/>
                </a:lnTo>
                <a:lnTo>
                  <a:pt x="11546828" y="2866740"/>
                </a:lnTo>
                <a:lnTo>
                  <a:pt x="11225095" y="3179536"/>
                </a:lnTo>
                <a:lnTo>
                  <a:pt x="11225095" y="301542"/>
                </a:lnTo>
                <a:lnTo>
                  <a:pt x="320042" y="301542"/>
                </a:lnTo>
                <a:lnTo>
                  <a:pt x="320042" y="5909424"/>
                </a:lnTo>
                <a:lnTo>
                  <a:pt x="8417210" y="5909424"/>
                </a:lnTo>
                <a:lnTo>
                  <a:pt x="8103383" y="6214534"/>
                </a:lnTo>
                <a:lnTo>
                  <a:pt x="7222929" y="6214534"/>
                </a:lnTo>
                <a:lnTo>
                  <a:pt x="7222929"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Right Triangle 11">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E4E763A-049F-C0E9-9939-FD99F22119DE}"/>
              </a:ext>
            </a:extLst>
          </p:cNvPr>
          <p:cNvSpPr>
            <a:spLocks noGrp="1"/>
          </p:cNvSpPr>
          <p:nvPr>
            <p:ph type="title"/>
          </p:nvPr>
        </p:nvSpPr>
        <p:spPr>
          <a:xfrm>
            <a:off x="1006900" y="1188637"/>
            <a:ext cx="3141430" cy="4480726"/>
          </a:xfrm>
        </p:spPr>
        <p:txBody>
          <a:bodyPr>
            <a:normAutofit/>
          </a:bodyPr>
          <a:lstStyle/>
          <a:p>
            <a:pPr algn="r"/>
            <a:r>
              <a:rPr lang="en-US" sz="6600" b="1"/>
              <a:t>The Janus-faced state</a:t>
            </a:r>
            <a:endParaRPr lang="en-US" sz="6600"/>
          </a:p>
        </p:txBody>
      </p:sp>
      <p:cxnSp>
        <p:nvCxnSpPr>
          <p:cNvPr id="16" name="Straight Connector 15">
            <a:extLst>
              <a:ext uri="{FF2B5EF4-FFF2-40B4-BE49-F238E27FC236}">
                <a16:creationId xmlns:a16="http://schemas.microsoft.com/office/drawing/2014/main" id="{23AAC9B5-8015-485C-ACF9-A750390E9A5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852863"/>
            <a:ext cx="0" cy="3236495"/>
          </a:xfrm>
          <a:prstGeom prst="line">
            <a:avLst/>
          </a:prstGeom>
          <a:ln w="1905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D76D993-A67B-F2E4-93F3-5756531572DB}"/>
              </a:ext>
            </a:extLst>
          </p:cNvPr>
          <p:cNvSpPr>
            <a:spLocks noGrp="1"/>
          </p:cNvSpPr>
          <p:nvPr>
            <p:ph idx="1"/>
          </p:nvPr>
        </p:nvSpPr>
        <p:spPr>
          <a:xfrm>
            <a:off x="4654295" y="1338729"/>
            <a:ext cx="6638541" cy="4180542"/>
          </a:xfrm>
        </p:spPr>
        <p:txBody>
          <a:bodyPr numCol="2" anchor="ctr">
            <a:normAutofit/>
          </a:bodyPr>
          <a:lstStyle/>
          <a:p>
            <a:pPr marL="0" indent="0">
              <a:buNone/>
            </a:pPr>
            <a:r>
              <a:rPr lang="en-US" sz="1300" dirty="0"/>
              <a:t>THE LICIT FACE OF THE STATE</a:t>
            </a:r>
          </a:p>
          <a:p>
            <a:endParaRPr lang="en-US" sz="1300" dirty="0"/>
          </a:p>
          <a:p>
            <a:r>
              <a:rPr lang="en-US" sz="1300" dirty="0"/>
              <a:t>State operates as a protection racket</a:t>
            </a:r>
          </a:p>
          <a:p>
            <a:endParaRPr lang="en-US" sz="1300" dirty="0"/>
          </a:p>
          <a:p>
            <a:r>
              <a:rPr lang="en-US" sz="1300" dirty="0"/>
              <a:t>State extracts tributes (taxes) for the provision of security</a:t>
            </a:r>
          </a:p>
          <a:p>
            <a:endParaRPr lang="en-US" sz="1300" dirty="0"/>
          </a:p>
          <a:p>
            <a:r>
              <a:rPr lang="en-US" sz="1300" dirty="0"/>
              <a:t>This security is both against the state and the state’s rivals</a:t>
            </a:r>
          </a:p>
          <a:p>
            <a:endParaRPr lang="en-US" sz="1300" dirty="0"/>
          </a:p>
          <a:p>
            <a:pPr marL="0" indent="0">
              <a:buNone/>
            </a:pPr>
            <a:endParaRPr lang="en-US" sz="1300" dirty="0"/>
          </a:p>
          <a:p>
            <a:pPr marL="0" indent="0">
              <a:buNone/>
            </a:pPr>
            <a:endParaRPr lang="en-US" sz="1300" dirty="0"/>
          </a:p>
          <a:p>
            <a:pPr marL="0" indent="0">
              <a:buNone/>
            </a:pPr>
            <a:endParaRPr lang="en-US" sz="1300" dirty="0"/>
          </a:p>
          <a:p>
            <a:pPr marL="0" indent="0">
              <a:buNone/>
            </a:pPr>
            <a:endParaRPr lang="en-US" sz="1300" dirty="0"/>
          </a:p>
          <a:p>
            <a:pPr marL="0" indent="0">
              <a:buNone/>
            </a:pPr>
            <a:r>
              <a:rPr lang="en-US" sz="1300" dirty="0"/>
              <a:t>THE ILLCIT FACE OF THE STATE</a:t>
            </a:r>
          </a:p>
          <a:p>
            <a:pPr marL="0" indent="0">
              <a:buNone/>
            </a:pPr>
            <a:endParaRPr lang="en-US" sz="1300" dirty="0"/>
          </a:p>
          <a:p>
            <a:r>
              <a:rPr lang="en-US" sz="1300" dirty="0"/>
              <a:t>Illicit economies offer huge potential resources.</a:t>
            </a:r>
          </a:p>
          <a:p>
            <a:endParaRPr lang="en-US" sz="1300" dirty="0"/>
          </a:p>
          <a:p>
            <a:r>
              <a:rPr lang="en-US" sz="1300" dirty="0"/>
              <a:t>These could be exploited by rivals. </a:t>
            </a:r>
          </a:p>
          <a:p>
            <a:endParaRPr lang="en-US" sz="1300" dirty="0"/>
          </a:p>
          <a:p>
            <a:r>
              <a:rPr lang="en-US" sz="1300" dirty="0"/>
              <a:t>So, the state opens a second, sub rosa track of state building. </a:t>
            </a:r>
          </a:p>
          <a:p>
            <a:endParaRPr lang="en-US" sz="1300" dirty="0"/>
          </a:p>
          <a:p>
            <a:r>
              <a:rPr lang="en-US" sz="1300" dirty="0"/>
              <a:t>For the illicit entrepreneurs who pay,  the state offers protection. </a:t>
            </a:r>
          </a:p>
          <a:p>
            <a:pPr marL="0" indent="0">
              <a:buNone/>
            </a:pPr>
            <a:endParaRPr lang="en-US" sz="1300" dirty="0"/>
          </a:p>
        </p:txBody>
      </p:sp>
    </p:spTree>
    <p:extLst>
      <p:ext uri="{BB962C8B-B14F-4D97-AF65-F5344CB8AC3E}">
        <p14:creationId xmlns:p14="http://schemas.microsoft.com/office/powerpoint/2010/main" val="8939223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8E651-E22D-5843-B8E9-98A2D231B3B1}"/>
              </a:ext>
            </a:extLst>
          </p:cNvPr>
          <p:cNvSpPr>
            <a:spLocks noGrp="1"/>
          </p:cNvSpPr>
          <p:nvPr>
            <p:ph type="title"/>
          </p:nvPr>
        </p:nvSpPr>
        <p:spPr/>
        <p:txBody>
          <a:bodyPr/>
          <a:lstStyle/>
          <a:p>
            <a:pPr algn="ctr"/>
            <a:r>
              <a:rPr lang="en-US" dirty="0"/>
              <a:t>The intertwining of licit and illicit protection rackets </a:t>
            </a:r>
          </a:p>
        </p:txBody>
      </p:sp>
      <p:sp>
        <p:nvSpPr>
          <p:cNvPr id="3" name="Content Placeholder 2">
            <a:extLst>
              <a:ext uri="{FF2B5EF4-FFF2-40B4-BE49-F238E27FC236}">
                <a16:creationId xmlns:a16="http://schemas.microsoft.com/office/drawing/2014/main" id="{A5C494D3-ECF4-084A-BB86-BE92395AF278}"/>
              </a:ext>
            </a:extLst>
          </p:cNvPr>
          <p:cNvSpPr>
            <a:spLocks noGrp="1"/>
          </p:cNvSpPr>
          <p:nvPr>
            <p:ph idx="1"/>
          </p:nvPr>
        </p:nvSpPr>
        <p:spPr/>
        <p:txBody>
          <a:bodyPr/>
          <a:lstStyle/>
          <a:p>
            <a:endParaRPr lang="en-US"/>
          </a:p>
        </p:txBody>
      </p:sp>
      <p:pic>
        <p:nvPicPr>
          <p:cNvPr id="4" name="Graphic 1">
            <a:extLst>
              <a:ext uri="{FF2B5EF4-FFF2-40B4-BE49-F238E27FC236}">
                <a16:creationId xmlns:a16="http://schemas.microsoft.com/office/drawing/2014/main" id="{F837E786-66C2-774E-8213-57CB950165A7}"/>
              </a:ext>
            </a:extLst>
          </p:cNvPr>
          <p:cNvPicPr/>
          <p:nvPr/>
        </p:nvPicPr>
        <p:blipFill>
          <a:blip r:embed="rId2">
            <a:extLst>
              <a:ext uri="{96DAC541-7B7A-43D3-8B79-37D633B846F1}">
                <asvg:svgBlip xmlns:asvg="http://schemas.microsoft.com/office/drawing/2016/SVG/main" r:embed="rId3"/>
              </a:ext>
            </a:extLst>
          </a:blip>
          <a:stretch>
            <a:fillRect/>
          </a:stretch>
        </p:blipFill>
        <p:spPr>
          <a:xfrm>
            <a:off x="2081530" y="2235201"/>
            <a:ext cx="8383270" cy="3743325"/>
          </a:xfrm>
          <a:prstGeom prst="rect">
            <a:avLst/>
          </a:prstGeom>
        </p:spPr>
      </p:pic>
      <p:pic>
        <p:nvPicPr>
          <p:cNvPr id="6" name="Picture 5" descr="A picture containing text, indoor&#10;&#10;Description automatically generated">
            <a:extLst>
              <a:ext uri="{FF2B5EF4-FFF2-40B4-BE49-F238E27FC236}">
                <a16:creationId xmlns:a16="http://schemas.microsoft.com/office/drawing/2014/main" id="{8154F3F2-B90F-D2A5-844C-1ABC35BD11CF}"/>
              </a:ext>
            </a:extLst>
          </p:cNvPr>
          <p:cNvPicPr>
            <a:picLocks noChangeAspect="1"/>
          </p:cNvPicPr>
          <p:nvPr/>
        </p:nvPicPr>
        <p:blipFill rotWithShape="1">
          <a:blip r:embed="rId4">
            <a:alphaModFix amt="20000"/>
          </a:blip>
          <a:srcRect l="735" r="7734" b="-1"/>
          <a:stretch/>
        </p:blipFill>
        <p:spPr>
          <a:xfrm>
            <a:off x="0" y="0"/>
            <a:ext cx="12188652" cy="7188200"/>
          </a:xfrm>
          <a:prstGeom prst="rect">
            <a:avLst/>
          </a:prstGeom>
          <a:noFill/>
        </p:spPr>
      </p:pic>
    </p:spTree>
    <p:extLst>
      <p:ext uri="{BB962C8B-B14F-4D97-AF65-F5344CB8AC3E}">
        <p14:creationId xmlns:p14="http://schemas.microsoft.com/office/powerpoint/2010/main" val="1455151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AFC6A77-F4AD-1AA1-04A4-E7DBE163B09C}"/>
              </a:ext>
            </a:extLst>
          </p:cNvPr>
          <p:cNvSpPr>
            <a:spLocks noGrp="1"/>
          </p:cNvSpPr>
          <p:nvPr>
            <p:ph type="title"/>
          </p:nvPr>
        </p:nvSpPr>
        <p:spPr>
          <a:xfrm>
            <a:off x="630936" y="640080"/>
            <a:ext cx="4818888" cy="1481328"/>
          </a:xfrm>
        </p:spPr>
        <p:txBody>
          <a:bodyPr anchor="b">
            <a:normAutofit/>
          </a:bodyPr>
          <a:lstStyle/>
          <a:p>
            <a:r>
              <a:rPr lang="en-US" sz="3800"/>
              <a:t>Two key sub-arguments undergird this theory</a:t>
            </a:r>
          </a:p>
        </p:txBody>
      </p:sp>
      <p:sp>
        <p:nvSpPr>
          <p:cNvPr id="11"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98C1DA4-33B8-2FBE-202E-A0569F6C3501}"/>
              </a:ext>
            </a:extLst>
          </p:cNvPr>
          <p:cNvSpPr>
            <a:spLocks noGrp="1"/>
          </p:cNvSpPr>
          <p:nvPr>
            <p:ph idx="1"/>
          </p:nvPr>
        </p:nvSpPr>
        <p:spPr>
          <a:xfrm>
            <a:off x="630936" y="2660904"/>
            <a:ext cx="4818888" cy="3547872"/>
          </a:xfrm>
        </p:spPr>
        <p:txBody>
          <a:bodyPr numCol="2" anchor="t">
            <a:normAutofit fontScale="92500" lnSpcReduction="10000"/>
          </a:bodyPr>
          <a:lstStyle/>
          <a:p>
            <a:r>
              <a:rPr lang="en-US" sz="1900" dirty="0"/>
              <a:t>1) The illicit rackets should not be dismissed as “corruption” but as playing a crucial state- making role. </a:t>
            </a:r>
          </a:p>
          <a:p>
            <a:endParaRPr lang="en-US" sz="1900" dirty="0"/>
          </a:p>
          <a:p>
            <a:endParaRPr lang="en-US" sz="1900" dirty="0"/>
          </a:p>
          <a:p>
            <a:endParaRPr lang="en-US" sz="1900" dirty="0"/>
          </a:p>
          <a:p>
            <a:endParaRPr lang="en-US" sz="1900" dirty="0"/>
          </a:p>
          <a:p>
            <a:endParaRPr lang="en-US" sz="1900" dirty="0"/>
          </a:p>
          <a:p>
            <a:endParaRPr lang="en-US" sz="1900" dirty="0"/>
          </a:p>
          <a:p>
            <a:r>
              <a:rPr lang="en-US" sz="1900" dirty="0"/>
              <a:t>2) The Janus-faced state endures because international pressures make sure that certain products (especially narcotics) are always:</a:t>
            </a:r>
          </a:p>
          <a:p>
            <a:pPr lvl="1"/>
            <a:r>
              <a:rPr lang="en-US" sz="1900" dirty="0"/>
              <a:t>a) highly priced and </a:t>
            </a:r>
          </a:p>
          <a:p>
            <a:pPr lvl="1"/>
            <a:r>
              <a:rPr lang="en-US" sz="1900" dirty="0"/>
              <a:t>b) dealt in a market with low interpersonal trust. </a:t>
            </a:r>
          </a:p>
          <a:p>
            <a:endParaRPr lang="en-US" sz="1900" dirty="0"/>
          </a:p>
        </p:txBody>
      </p:sp>
      <p:pic>
        <p:nvPicPr>
          <p:cNvPr id="4" name="Picture 3" descr="A picture containing food, cheese, flour&#10;&#10;Description automatically generated">
            <a:extLst>
              <a:ext uri="{FF2B5EF4-FFF2-40B4-BE49-F238E27FC236}">
                <a16:creationId xmlns:a16="http://schemas.microsoft.com/office/drawing/2014/main" id="{C4E63D90-182F-7B46-2BAC-A15340997A69}"/>
              </a:ext>
            </a:extLst>
          </p:cNvPr>
          <p:cNvPicPr>
            <a:picLocks noChangeAspect="1"/>
          </p:cNvPicPr>
          <p:nvPr/>
        </p:nvPicPr>
        <p:blipFill rotWithShape="1">
          <a:blip r:embed="rId2"/>
          <a:srcRect l="44300" r="14566" b="-1"/>
          <a:stretch/>
        </p:blipFill>
        <p:spPr>
          <a:xfrm>
            <a:off x="7049954" y="640080"/>
            <a:ext cx="3557156" cy="5577840"/>
          </a:xfrm>
          <a:prstGeom prst="rect">
            <a:avLst/>
          </a:prstGeom>
        </p:spPr>
      </p:pic>
    </p:spTree>
    <p:extLst>
      <p:ext uri="{BB962C8B-B14F-4D97-AF65-F5344CB8AC3E}">
        <p14:creationId xmlns:p14="http://schemas.microsoft.com/office/powerpoint/2010/main" val="27339164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17CB7-DEBC-F0C8-1EB1-85AF7002AC33}"/>
              </a:ext>
            </a:extLst>
          </p:cNvPr>
          <p:cNvSpPr>
            <a:spLocks noGrp="1"/>
          </p:cNvSpPr>
          <p:nvPr>
            <p:ph type="title"/>
          </p:nvPr>
        </p:nvSpPr>
        <p:spPr/>
        <p:txBody>
          <a:bodyPr/>
          <a:lstStyle/>
          <a:p>
            <a:pPr algn="ctr"/>
            <a:r>
              <a:rPr lang="en-US" dirty="0"/>
              <a:t>The Janus-faced state in postrevolutionary Mexico</a:t>
            </a:r>
          </a:p>
        </p:txBody>
      </p:sp>
      <p:sp>
        <p:nvSpPr>
          <p:cNvPr id="3" name="Content Placeholder 2">
            <a:extLst>
              <a:ext uri="{FF2B5EF4-FFF2-40B4-BE49-F238E27FC236}">
                <a16:creationId xmlns:a16="http://schemas.microsoft.com/office/drawing/2014/main" id="{19B986EE-E84E-3BE4-8F34-91492C5DFFBF}"/>
              </a:ext>
            </a:extLst>
          </p:cNvPr>
          <p:cNvSpPr>
            <a:spLocks noGrp="1"/>
          </p:cNvSpPr>
          <p:nvPr>
            <p:ph idx="1"/>
          </p:nvPr>
        </p:nvSpPr>
        <p:spPr/>
        <p:txBody>
          <a:bodyPr/>
          <a:lstStyle/>
          <a:p>
            <a:r>
              <a:rPr lang="en-US" sz="2200" b="1" dirty="0"/>
              <a:t>The licit face of the state has always been weak</a:t>
            </a:r>
            <a:r>
              <a:rPr lang="en-US" sz="2200" dirty="0"/>
              <a:t>. </a:t>
            </a:r>
          </a:p>
          <a:p>
            <a:pPr lvl="1"/>
            <a:r>
              <a:rPr lang="en-US" sz="2200" dirty="0"/>
              <a:t>Low taxes</a:t>
            </a:r>
          </a:p>
          <a:p>
            <a:pPr lvl="1"/>
            <a:r>
              <a:rPr lang="en-US" sz="2200" dirty="0"/>
              <a:t>Restricted state capacity</a:t>
            </a:r>
          </a:p>
          <a:p>
            <a:pPr lvl="1"/>
            <a:r>
              <a:rPr lang="en-US" sz="2200" dirty="0"/>
              <a:t>In post-revolutionary Mexico, the state faced multiple internal rivals.</a:t>
            </a:r>
          </a:p>
          <a:p>
            <a:pPr lvl="1"/>
            <a:r>
              <a:rPr lang="en-US" sz="2200" dirty="0"/>
              <a:t>So, it established an illicit face of the state. Here impunity was exchanged for violence work. </a:t>
            </a:r>
          </a:p>
          <a:p>
            <a:endParaRPr lang="en-US" sz="2200" dirty="0"/>
          </a:p>
          <a:p>
            <a:r>
              <a:rPr lang="en-US" sz="2200" dirty="0"/>
              <a:t>To rephrase Weber, “the state did not so much have a monopoly of the legitimate use of force as a monopoly over the proffering of official impunity.”</a:t>
            </a:r>
          </a:p>
          <a:p>
            <a:endParaRPr lang="en-US" dirty="0"/>
          </a:p>
        </p:txBody>
      </p:sp>
      <p:pic>
        <p:nvPicPr>
          <p:cNvPr id="4" name="Picture 3" descr="A picture containing text, indoor&#10;&#10;Description automatically generated">
            <a:extLst>
              <a:ext uri="{FF2B5EF4-FFF2-40B4-BE49-F238E27FC236}">
                <a16:creationId xmlns:a16="http://schemas.microsoft.com/office/drawing/2014/main" id="{9E9DD5FC-C729-2732-A4D0-3F4B5464265A}"/>
              </a:ext>
            </a:extLst>
          </p:cNvPr>
          <p:cNvPicPr>
            <a:picLocks noChangeAspect="1"/>
          </p:cNvPicPr>
          <p:nvPr/>
        </p:nvPicPr>
        <p:blipFill rotWithShape="1">
          <a:blip r:embed="rId2">
            <a:alphaModFix amt="20000"/>
          </a:blip>
          <a:srcRect l="735" r="7734" b="-1"/>
          <a:stretch/>
        </p:blipFill>
        <p:spPr>
          <a:xfrm>
            <a:off x="0" y="0"/>
            <a:ext cx="12188652" cy="7188200"/>
          </a:xfrm>
          <a:prstGeom prst="rect">
            <a:avLst/>
          </a:prstGeom>
          <a:noFill/>
        </p:spPr>
      </p:pic>
    </p:spTree>
    <p:extLst>
      <p:ext uri="{BB962C8B-B14F-4D97-AF65-F5344CB8AC3E}">
        <p14:creationId xmlns:p14="http://schemas.microsoft.com/office/powerpoint/2010/main" val="784579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52269-C58E-4A2C-12C9-6DB0DE732EA2}"/>
              </a:ext>
            </a:extLst>
          </p:cNvPr>
          <p:cNvSpPr>
            <a:spLocks noGrp="1"/>
          </p:cNvSpPr>
          <p:nvPr>
            <p:ph type="title"/>
          </p:nvPr>
        </p:nvSpPr>
        <p:spPr/>
        <p:txBody>
          <a:bodyPr/>
          <a:lstStyle/>
          <a:p>
            <a:pPr algn="ctr"/>
            <a:r>
              <a:rPr lang="en-US" dirty="0"/>
              <a:t>Early post-revolutionary protection rackets, 1910-1960s</a:t>
            </a:r>
          </a:p>
        </p:txBody>
      </p:sp>
      <p:sp>
        <p:nvSpPr>
          <p:cNvPr id="3" name="Content Placeholder 2">
            <a:extLst>
              <a:ext uri="{FF2B5EF4-FFF2-40B4-BE49-F238E27FC236}">
                <a16:creationId xmlns:a16="http://schemas.microsoft.com/office/drawing/2014/main" id="{E42A785E-44BA-9394-6DDE-428B7EACA840}"/>
              </a:ext>
            </a:extLst>
          </p:cNvPr>
          <p:cNvSpPr>
            <a:spLocks noGrp="1"/>
          </p:cNvSpPr>
          <p:nvPr>
            <p:ph idx="1"/>
          </p:nvPr>
        </p:nvSpPr>
        <p:spPr/>
        <p:txBody>
          <a:bodyPr/>
          <a:lstStyle/>
          <a:p>
            <a:endParaRPr lang="en-US" dirty="0"/>
          </a:p>
          <a:p>
            <a:r>
              <a:rPr lang="en-US" dirty="0"/>
              <a:t>Headed by generals, mayors, caciques and local cops. </a:t>
            </a:r>
          </a:p>
          <a:p>
            <a:endParaRPr lang="en-US" dirty="0"/>
          </a:p>
          <a:p>
            <a:r>
              <a:rPr lang="en-US" dirty="0"/>
              <a:t>Concerned illegal logging, illegal mining, illegal still running, booze smuggling, gambling, prostitution and both the domestic and transnational narcotics businesses </a:t>
            </a:r>
          </a:p>
          <a:p>
            <a:endParaRPr lang="en-US" dirty="0"/>
          </a:p>
          <a:p>
            <a:r>
              <a:rPr lang="en-US" dirty="0"/>
              <a:t>Concentrated at the border. </a:t>
            </a:r>
          </a:p>
          <a:p>
            <a:endParaRPr lang="en-US" dirty="0"/>
          </a:p>
        </p:txBody>
      </p:sp>
      <p:pic>
        <p:nvPicPr>
          <p:cNvPr id="4" name="Picture 3" descr="A picture containing text, indoor&#10;&#10;Description automatically generated">
            <a:extLst>
              <a:ext uri="{FF2B5EF4-FFF2-40B4-BE49-F238E27FC236}">
                <a16:creationId xmlns:a16="http://schemas.microsoft.com/office/drawing/2014/main" id="{D1368072-AD1B-142A-A66E-6A79A87F6B40}"/>
              </a:ext>
            </a:extLst>
          </p:cNvPr>
          <p:cNvPicPr>
            <a:picLocks noChangeAspect="1"/>
          </p:cNvPicPr>
          <p:nvPr/>
        </p:nvPicPr>
        <p:blipFill rotWithShape="1">
          <a:blip r:embed="rId2">
            <a:alphaModFix amt="20000"/>
          </a:blip>
          <a:srcRect l="735" r="7734" b="-1"/>
          <a:stretch/>
        </p:blipFill>
        <p:spPr>
          <a:xfrm>
            <a:off x="0" y="0"/>
            <a:ext cx="12188652" cy="7188200"/>
          </a:xfrm>
          <a:prstGeom prst="rect">
            <a:avLst/>
          </a:prstGeom>
          <a:noFill/>
        </p:spPr>
      </p:pic>
    </p:spTree>
    <p:extLst>
      <p:ext uri="{BB962C8B-B14F-4D97-AF65-F5344CB8AC3E}">
        <p14:creationId xmlns:p14="http://schemas.microsoft.com/office/powerpoint/2010/main" val="8165954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52BEC0E-22F8-46D0-9632-375DB541B0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E0147B0-D0E3-2748-6F78-014D037BEFAB}"/>
              </a:ext>
            </a:extLst>
          </p:cNvPr>
          <p:cNvSpPr>
            <a:spLocks noGrp="1"/>
          </p:cNvSpPr>
          <p:nvPr>
            <p:ph type="title"/>
          </p:nvPr>
        </p:nvSpPr>
        <p:spPr>
          <a:xfrm>
            <a:off x="640080" y="329184"/>
            <a:ext cx="6894576" cy="1783080"/>
          </a:xfrm>
        </p:spPr>
        <p:txBody>
          <a:bodyPr anchor="b">
            <a:normAutofit/>
          </a:bodyPr>
          <a:lstStyle/>
          <a:p>
            <a:endParaRPr lang="en-US" sz="5400"/>
          </a:p>
        </p:txBody>
      </p:sp>
      <p:sp>
        <p:nvSpPr>
          <p:cNvPr id="12"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8952"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C0F8416-6FE6-CE72-FE26-08CDEEFDDAB7}"/>
              </a:ext>
            </a:extLst>
          </p:cNvPr>
          <p:cNvSpPr>
            <a:spLocks noGrp="1"/>
          </p:cNvSpPr>
          <p:nvPr>
            <p:ph idx="1"/>
          </p:nvPr>
        </p:nvSpPr>
        <p:spPr>
          <a:xfrm>
            <a:off x="640080" y="2706624"/>
            <a:ext cx="6894576" cy="3483864"/>
          </a:xfrm>
        </p:spPr>
        <p:txBody>
          <a:bodyPr>
            <a:normAutofit/>
          </a:bodyPr>
          <a:lstStyle/>
          <a:p>
            <a:r>
              <a:rPr lang="en-US" sz="1500"/>
              <a:t>E.g. Estebán Cantú, governor of Baja California, 1915-1920</a:t>
            </a:r>
          </a:p>
          <a:p>
            <a:pPr lvl="1"/>
            <a:endParaRPr lang="en-US" sz="1500"/>
          </a:p>
          <a:p>
            <a:pPr lvl="1"/>
            <a:r>
              <a:rPr lang="en-US" sz="1500"/>
              <a:t>Extracted protection money from state’s opium importers and processors.</a:t>
            </a:r>
          </a:p>
          <a:p>
            <a:endParaRPr lang="en-US" sz="1500"/>
          </a:p>
          <a:p>
            <a:pPr lvl="1"/>
            <a:r>
              <a:rPr lang="en-US" sz="1500"/>
              <a:t>Used money to build schools, roads, and local police</a:t>
            </a:r>
          </a:p>
          <a:p>
            <a:pPr lvl="1"/>
            <a:endParaRPr lang="en-US" sz="1500"/>
          </a:p>
          <a:p>
            <a:r>
              <a:rPr lang="en-US" sz="1500"/>
              <a:t>E.g. Pablo Macías Valenzuela, governor of Sinaloa, 1945-1950</a:t>
            </a:r>
          </a:p>
          <a:p>
            <a:pPr lvl="1"/>
            <a:endParaRPr lang="en-US" sz="1500"/>
          </a:p>
          <a:p>
            <a:pPr lvl="1"/>
            <a:r>
              <a:rPr lang="en-US" sz="1500"/>
              <a:t>State cops extracted money from Sinaloa opium growers</a:t>
            </a:r>
          </a:p>
          <a:p>
            <a:pPr lvl="1"/>
            <a:endParaRPr lang="en-US" sz="1500"/>
          </a:p>
          <a:p>
            <a:pPr lvl="1"/>
            <a:r>
              <a:rPr lang="en-US" sz="1500"/>
              <a:t>State cops gave money t state tax collectors</a:t>
            </a:r>
          </a:p>
          <a:p>
            <a:endParaRPr lang="en-US" sz="1500"/>
          </a:p>
        </p:txBody>
      </p:sp>
      <p:pic>
        <p:nvPicPr>
          <p:cNvPr id="5" name="Picture 4" descr="A black and white photo of a person wearing a hat&#10;&#10;Description automatically generated with low confidence">
            <a:extLst>
              <a:ext uri="{FF2B5EF4-FFF2-40B4-BE49-F238E27FC236}">
                <a16:creationId xmlns:a16="http://schemas.microsoft.com/office/drawing/2014/main" id="{608AEA7F-7421-4508-DC52-FD5CD5CD5F3E}"/>
              </a:ext>
            </a:extLst>
          </p:cNvPr>
          <p:cNvPicPr>
            <a:picLocks noChangeAspect="1"/>
          </p:cNvPicPr>
          <p:nvPr/>
        </p:nvPicPr>
        <p:blipFill rotWithShape="1">
          <a:blip r:embed="rId2"/>
          <a:srcRect t="31949" r="2" b="5133"/>
          <a:stretch/>
        </p:blipFill>
        <p:spPr>
          <a:xfrm>
            <a:off x="8046720" y="3208740"/>
            <a:ext cx="4014216" cy="3147309"/>
          </a:xfrm>
          <a:prstGeom prst="rect">
            <a:avLst/>
          </a:prstGeom>
        </p:spPr>
      </p:pic>
      <p:pic>
        <p:nvPicPr>
          <p:cNvPr id="4" name="Picture 3" descr="A person in a uniform&#10;&#10;Description automatically generated with medium confidence">
            <a:extLst>
              <a:ext uri="{FF2B5EF4-FFF2-40B4-BE49-F238E27FC236}">
                <a16:creationId xmlns:a16="http://schemas.microsoft.com/office/drawing/2014/main" id="{FF8BD2B8-4A0A-75FC-45FE-CF0505AB92EA}"/>
              </a:ext>
            </a:extLst>
          </p:cNvPr>
          <p:cNvPicPr>
            <a:picLocks noChangeAspect="1"/>
          </p:cNvPicPr>
          <p:nvPr/>
        </p:nvPicPr>
        <p:blipFill rotWithShape="1">
          <a:blip r:embed="rId3"/>
          <a:srcRect t="14715" r="2" b="21218"/>
          <a:stretch/>
        </p:blipFill>
        <p:spPr>
          <a:xfrm>
            <a:off x="8477609" y="695913"/>
            <a:ext cx="2768390" cy="2176272"/>
          </a:xfrm>
          <a:prstGeom prst="rect">
            <a:avLst/>
          </a:prstGeom>
        </p:spPr>
      </p:pic>
    </p:spTree>
    <p:extLst>
      <p:ext uri="{BB962C8B-B14F-4D97-AF65-F5344CB8AC3E}">
        <p14:creationId xmlns:p14="http://schemas.microsoft.com/office/powerpoint/2010/main" val="37276073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B3684CCF-CEBB-4D8E-A366-95E43D4C7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5E756FD-934B-3FF4-CDEB-A7FEAF161951}"/>
              </a:ext>
            </a:extLst>
          </p:cNvPr>
          <p:cNvSpPr>
            <a:spLocks noGrp="1"/>
          </p:cNvSpPr>
          <p:nvPr>
            <p:ph type="title"/>
          </p:nvPr>
        </p:nvSpPr>
        <p:spPr>
          <a:xfrm>
            <a:off x="838201" y="345810"/>
            <a:ext cx="4960945" cy="1325563"/>
          </a:xfrm>
        </p:spPr>
        <p:txBody>
          <a:bodyPr>
            <a:normAutofit/>
          </a:bodyPr>
          <a:lstStyle/>
          <a:p>
            <a:r>
              <a:rPr lang="en-US" sz="3100"/>
              <a:t>Federalization of the local </a:t>
            </a:r>
            <a:br>
              <a:rPr lang="en-US" sz="3100"/>
            </a:br>
            <a:r>
              <a:rPr lang="en-US" sz="3100"/>
              <a:t>protection rackets, 1970-1989</a:t>
            </a:r>
          </a:p>
        </p:txBody>
      </p:sp>
      <p:sp>
        <p:nvSpPr>
          <p:cNvPr id="3" name="Content Placeholder 2">
            <a:extLst>
              <a:ext uri="{FF2B5EF4-FFF2-40B4-BE49-F238E27FC236}">
                <a16:creationId xmlns:a16="http://schemas.microsoft.com/office/drawing/2014/main" id="{C734095D-994E-9B98-BE80-8D6F1ADE4101}"/>
              </a:ext>
            </a:extLst>
          </p:cNvPr>
          <p:cNvSpPr>
            <a:spLocks noGrp="1"/>
          </p:cNvSpPr>
          <p:nvPr>
            <p:ph idx="1"/>
          </p:nvPr>
        </p:nvSpPr>
        <p:spPr>
          <a:xfrm>
            <a:off x="838201" y="1825625"/>
            <a:ext cx="4933462" cy="4351338"/>
          </a:xfrm>
        </p:spPr>
        <p:txBody>
          <a:bodyPr numCol="2">
            <a:normAutofit/>
          </a:bodyPr>
          <a:lstStyle/>
          <a:p>
            <a:endParaRPr lang="en-US" sz="2200" dirty="0"/>
          </a:p>
          <a:p>
            <a:r>
              <a:rPr lang="en-US" sz="2200" dirty="0"/>
              <a:t>Takeover of local protection of drug trade by army, Policia Judicial Federal (PJF) and finally the </a:t>
            </a:r>
            <a:r>
              <a:rPr lang="en-US" sz="2200" dirty="0" err="1"/>
              <a:t>Dirección</a:t>
            </a:r>
            <a:r>
              <a:rPr lang="en-US" sz="2200" dirty="0"/>
              <a:t> Federal de </a:t>
            </a:r>
            <a:r>
              <a:rPr lang="en-US" sz="2200" dirty="0" err="1"/>
              <a:t>Seguridad</a:t>
            </a:r>
            <a:r>
              <a:rPr lang="en-US" sz="2200" dirty="0"/>
              <a:t> (DFS).</a:t>
            </a:r>
          </a:p>
          <a:p>
            <a:endParaRPr lang="en-US" sz="2200" dirty="0"/>
          </a:p>
          <a:p>
            <a:r>
              <a:rPr lang="en-US" sz="2200" dirty="0"/>
              <a:t>Use of drug money and labor to fight dirty war.</a:t>
            </a:r>
          </a:p>
          <a:p>
            <a:endParaRPr lang="en-US" sz="2200" dirty="0"/>
          </a:p>
          <a:p>
            <a:r>
              <a:rPr lang="en-US" sz="2200" dirty="0"/>
              <a:t>Occasional revoking of impunity. </a:t>
            </a:r>
            <a:r>
              <a:rPr lang="en-US" sz="2200" dirty="0" err="1"/>
              <a:t>E.g</a:t>
            </a:r>
            <a:r>
              <a:rPr lang="en-US" sz="2200" dirty="0"/>
              <a:t> Arturo “</a:t>
            </a:r>
            <a:r>
              <a:rPr lang="en-US" sz="2200" dirty="0" err="1"/>
              <a:t>el</a:t>
            </a:r>
            <a:r>
              <a:rPr lang="en-US" sz="2200" dirty="0"/>
              <a:t> Negro” </a:t>
            </a:r>
            <a:r>
              <a:rPr lang="en-US" sz="2200" dirty="0" err="1"/>
              <a:t>Durazo</a:t>
            </a:r>
            <a:r>
              <a:rPr lang="en-US" sz="2200" dirty="0"/>
              <a:t> or Guillermo González </a:t>
            </a:r>
            <a:r>
              <a:rPr lang="en-US" sz="2200" dirty="0" err="1"/>
              <a:t>Calderoni</a:t>
            </a:r>
            <a:r>
              <a:rPr lang="en-US" sz="2200" dirty="0"/>
              <a:t>. </a:t>
            </a:r>
          </a:p>
          <a:p>
            <a:endParaRPr lang="en-US" sz="2200" dirty="0"/>
          </a:p>
        </p:txBody>
      </p:sp>
      <p:pic>
        <p:nvPicPr>
          <p:cNvPr id="5" name="Picture 4" descr="A picture containing text, newspaper, person&#10;&#10;Description automatically generated">
            <a:extLst>
              <a:ext uri="{FF2B5EF4-FFF2-40B4-BE49-F238E27FC236}">
                <a16:creationId xmlns:a16="http://schemas.microsoft.com/office/drawing/2014/main" id="{6069A60E-9C94-86F8-F9D4-C0581AB356AC}"/>
              </a:ext>
            </a:extLst>
          </p:cNvPr>
          <p:cNvPicPr>
            <a:picLocks noChangeAspect="1"/>
          </p:cNvPicPr>
          <p:nvPr/>
        </p:nvPicPr>
        <p:blipFill rotWithShape="1">
          <a:blip r:embed="rId2"/>
          <a:srcRect t="22965" b="11344"/>
          <a:stretch/>
        </p:blipFill>
        <p:spPr>
          <a:xfrm>
            <a:off x="6863996" y="3154859"/>
            <a:ext cx="4030579" cy="3703141"/>
          </a:xfrm>
          <a:custGeom>
            <a:avLst/>
            <a:gdLst/>
            <a:ahLst/>
            <a:cxnLst/>
            <a:rect l="l" t="t" r="r" b="b"/>
            <a:pathLst>
              <a:path w="4030579" h="3703141">
                <a:moveTo>
                  <a:pt x="2015289" y="0"/>
                </a:moveTo>
                <a:cubicBezTo>
                  <a:pt x="3128303" y="0"/>
                  <a:pt x="4030579" y="902277"/>
                  <a:pt x="4030579" y="2015290"/>
                </a:cubicBezTo>
                <a:cubicBezTo>
                  <a:pt x="4030579" y="2710923"/>
                  <a:pt x="3678127" y="3324237"/>
                  <a:pt x="3142057" y="3686399"/>
                </a:cubicBezTo>
                <a:lnTo>
                  <a:pt x="3114499" y="3703141"/>
                </a:lnTo>
                <a:lnTo>
                  <a:pt x="916080" y="3703141"/>
                </a:lnTo>
                <a:lnTo>
                  <a:pt x="888522" y="3686399"/>
                </a:lnTo>
                <a:cubicBezTo>
                  <a:pt x="352452" y="3324237"/>
                  <a:pt x="0" y="2710923"/>
                  <a:pt x="0" y="2015290"/>
                </a:cubicBezTo>
                <a:cubicBezTo>
                  <a:pt x="0" y="902277"/>
                  <a:pt x="902277" y="0"/>
                  <a:pt x="2015289" y="0"/>
                </a:cubicBezTo>
                <a:close/>
              </a:path>
            </a:pathLst>
          </a:custGeom>
        </p:spPr>
      </p:pic>
      <p:sp>
        <p:nvSpPr>
          <p:cNvPr id="16" name="Arc 15">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4759070" flipV="1">
            <a:off x="6010869" y="-729072"/>
            <a:ext cx="4083433" cy="4083433"/>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pic>
        <p:nvPicPr>
          <p:cNvPr id="4" name="Picture 3" descr="A picture containing sky, outdoor, building, ruin&#10;&#10;Description automatically generated">
            <a:extLst>
              <a:ext uri="{FF2B5EF4-FFF2-40B4-BE49-F238E27FC236}">
                <a16:creationId xmlns:a16="http://schemas.microsoft.com/office/drawing/2014/main" id="{884BC220-CC5E-908D-F173-F593EA23BADC}"/>
              </a:ext>
            </a:extLst>
          </p:cNvPr>
          <p:cNvPicPr>
            <a:picLocks noChangeAspect="1"/>
          </p:cNvPicPr>
          <p:nvPr/>
        </p:nvPicPr>
        <p:blipFill rotWithShape="1">
          <a:blip r:embed="rId3"/>
          <a:srcRect l="5915" r="16574" b="4"/>
          <a:stretch/>
        </p:blipFill>
        <p:spPr>
          <a:xfrm>
            <a:off x="6305807" y="1"/>
            <a:ext cx="3519312" cy="3007909"/>
          </a:xfrm>
          <a:custGeom>
            <a:avLst/>
            <a:gdLst/>
            <a:ahLst/>
            <a:cxnLst/>
            <a:rect l="l" t="t" r="r" b="b"/>
            <a:pathLst>
              <a:path w="3519312" h="3007909">
                <a:moveTo>
                  <a:pt x="519780" y="0"/>
                </a:moveTo>
                <a:lnTo>
                  <a:pt x="2999532" y="0"/>
                </a:lnTo>
                <a:lnTo>
                  <a:pt x="3003921" y="3989"/>
                </a:lnTo>
                <a:cubicBezTo>
                  <a:pt x="3322356" y="322424"/>
                  <a:pt x="3519312" y="762338"/>
                  <a:pt x="3519312" y="1248253"/>
                </a:cubicBezTo>
                <a:cubicBezTo>
                  <a:pt x="3519312" y="2220084"/>
                  <a:pt x="2731487" y="3007909"/>
                  <a:pt x="1759656" y="3007909"/>
                </a:cubicBezTo>
                <a:cubicBezTo>
                  <a:pt x="787826" y="3007909"/>
                  <a:pt x="0" y="2220084"/>
                  <a:pt x="0" y="1248253"/>
                </a:cubicBezTo>
                <a:cubicBezTo>
                  <a:pt x="0" y="762338"/>
                  <a:pt x="196957" y="322424"/>
                  <a:pt x="515392" y="3989"/>
                </a:cubicBezTo>
                <a:close/>
              </a:path>
            </a:pathLst>
          </a:custGeom>
        </p:spPr>
      </p:pic>
      <p:pic>
        <p:nvPicPr>
          <p:cNvPr id="9" name="Picture 8" descr="A picture containing logo&#10;&#10;Description automatically generated">
            <a:extLst>
              <a:ext uri="{FF2B5EF4-FFF2-40B4-BE49-F238E27FC236}">
                <a16:creationId xmlns:a16="http://schemas.microsoft.com/office/drawing/2014/main" id="{DE0DC044-6D94-F45F-CC9F-21922D84AF63}"/>
              </a:ext>
            </a:extLst>
          </p:cNvPr>
          <p:cNvPicPr>
            <a:picLocks noChangeAspect="1"/>
          </p:cNvPicPr>
          <p:nvPr/>
        </p:nvPicPr>
        <p:blipFill rotWithShape="1">
          <a:blip r:embed="rId4"/>
          <a:srcRect l="10977" r="21612" b="4"/>
          <a:stretch/>
        </p:blipFill>
        <p:spPr>
          <a:xfrm>
            <a:off x="9933462" y="372217"/>
            <a:ext cx="2258539" cy="3554668"/>
          </a:xfrm>
          <a:custGeom>
            <a:avLst/>
            <a:gdLst/>
            <a:ahLst/>
            <a:cxnLst/>
            <a:rect l="l" t="t" r="r" b="b"/>
            <a:pathLst>
              <a:path w="2258539" h="3554668">
                <a:moveTo>
                  <a:pt x="1777334" y="0"/>
                </a:moveTo>
                <a:cubicBezTo>
                  <a:pt x="1900033" y="0"/>
                  <a:pt x="2019829" y="12434"/>
                  <a:pt x="2135529" y="36109"/>
                </a:cubicBezTo>
                <a:lnTo>
                  <a:pt x="2258539" y="67738"/>
                </a:lnTo>
                <a:lnTo>
                  <a:pt x="2258539" y="3486930"/>
                </a:lnTo>
                <a:lnTo>
                  <a:pt x="2135529" y="3518559"/>
                </a:lnTo>
                <a:cubicBezTo>
                  <a:pt x="2019829" y="3542235"/>
                  <a:pt x="1900033" y="3554668"/>
                  <a:pt x="1777334" y="3554668"/>
                </a:cubicBezTo>
                <a:cubicBezTo>
                  <a:pt x="795739" y="3554668"/>
                  <a:pt x="0" y="2758929"/>
                  <a:pt x="0" y="1777334"/>
                </a:cubicBezTo>
                <a:cubicBezTo>
                  <a:pt x="0" y="795740"/>
                  <a:pt x="795739" y="0"/>
                  <a:pt x="1777334" y="0"/>
                </a:cubicBezTo>
                <a:close/>
              </a:path>
            </a:pathLst>
          </a:custGeom>
        </p:spPr>
      </p:pic>
    </p:spTree>
    <p:extLst>
      <p:ext uri="{BB962C8B-B14F-4D97-AF65-F5344CB8AC3E}">
        <p14:creationId xmlns:p14="http://schemas.microsoft.com/office/powerpoint/2010/main" val="37952576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AEE9A-51E6-4C46-42BB-A136C7A80A2E}"/>
              </a:ext>
            </a:extLst>
          </p:cNvPr>
          <p:cNvSpPr>
            <a:spLocks noGrp="1"/>
          </p:cNvSpPr>
          <p:nvPr>
            <p:ph type="title"/>
          </p:nvPr>
        </p:nvSpPr>
        <p:spPr/>
        <p:txBody>
          <a:bodyPr/>
          <a:lstStyle/>
          <a:p>
            <a:pPr algn="ctr"/>
            <a:r>
              <a:rPr lang="en-US" dirty="0"/>
              <a:t>The 1990s</a:t>
            </a:r>
          </a:p>
        </p:txBody>
      </p:sp>
      <p:sp>
        <p:nvSpPr>
          <p:cNvPr id="3" name="Content Placeholder 2">
            <a:extLst>
              <a:ext uri="{FF2B5EF4-FFF2-40B4-BE49-F238E27FC236}">
                <a16:creationId xmlns:a16="http://schemas.microsoft.com/office/drawing/2014/main" id="{4B7D29BA-F4D4-170E-AE79-1D9CEE5D9330}"/>
              </a:ext>
            </a:extLst>
          </p:cNvPr>
          <p:cNvSpPr>
            <a:spLocks noGrp="1"/>
          </p:cNvSpPr>
          <p:nvPr>
            <p:ph idx="1"/>
          </p:nvPr>
        </p:nvSpPr>
        <p:spPr/>
        <p:txBody>
          <a:bodyPr/>
          <a:lstStyle/>
          <a:p>
            <a:r>
              <a:rPr lang="en-US" dirty="0"/>
              <a:t>Democratization generates competing authorities offering impunity. </a:t>
            </a:r>
          </a:p>
          <a:p>
            <a:endParaRPr lang="en-US" dirty="0"/>
          </a:p>
          <a:p>
            <a:r>
              <a:rPr lang="en-US" dirty="0"/>
              <a:t>Fragmentation of security apparatus generates multiple agents of coercion. </a:t>
            </a:r>
          </a:p>
          <a:p>
            <a:endParaRPr lang="en-US" dirty="0"/>
          </a:p>
          <a:p>
            <a:r>
              <a:rPr lang="en-US" dirty="0"/>
              <a:t>Neoliberal reforms generate a) new products that need protection b) increase in value of commodities</a:t>
            </a:r>
          </a:p>
          <a:p>
            <a:endParaRPr lang="en-US" dirty="0"/>
          </a:p>
          <a:p>
            <a:r>
              <a:rPr lang="en-US" dirty="0"/>
              <a:t>Protection rackets expanded in focus and scale</a:t>
            </a:r>
          </a:p>
          <a:p>
            <a:endParaRPr lang="en-US" dirty="0"/>
          </a:p>
        </p:txBody>
      </p:sp>
      <p:pic>
        <p:nvPicPr>
          <p:cNvPr id="5" name="Picture 4">
            <a:extLst>
              <a:ext uri="{FF2B5EF4-FFF2-40B4-BE49-F238E27FC236}">
                <a16:creationId xmlns:a16="http://schemas.microsoft.com/office/drawing/2014/main" id="{4C3A5CD2-D09E-0EB1-74E7-5DD4DDAF2E78}"/>
              </a:ext>
            </a:extLst>
          </p:cNvPr>
          <p:cNvPicPr>
            <a:picLocks noChangeAspect="1"/>
          </p:cNvPicPr>
          <p:nvPr/>
        </p:nvPicPr>
        <p:blipFill>
          <a:blip r:embed="rId2">
            <a:alphaModFix amt="35000"/>
          </a:blip>
          <a:stretch>
            <a:fillRect/>
          </a:stretch>
        </p:blipFill>
        <p:spPr>
          <a:xfrm>
            <a:off x="-590998" y="-155650"/>
            <a:ext cx="12782998" cy="7169299"/>
          </a:xfrm>
          <a:prstGeom prst="rect">
            <a:avLst/>
          </a:prstGeom>
        </p:spPr>
      </p:pic>
    </p:spTree>
    <p:extLst>
      <p:ext uri="{BB962C8B-B14F-4D97-AF65-F5344CB8AC3E}">
        <p14:creationId xmlns:p14="http://schemas.microsoft.com/office/powerpoint/2010/main" val="10322420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3A3EC-0638-C674-A928-6DB0301639A6}"/>
              </a:ext>
            </a:extLst>
          </p:cNvPr>
          <p:cNvSpPr>
            <a:spLocks noGrp="1"/>
          </p:cNvSpPr>
          <p:nvPr>
            <p:ph type="title"/>
          </p:nvPr>
        </p:nvSpPr>
        <p:spPr/>
        <p:txBody>
          <a:bodyPr/>
          <a:lstStyle/>
          <a:p>
            <a:r>
              <a:rPr lang="en-US" dirty="0"/>
              <a:t>Conclusions </a:t>
            </a:r>
          </a:p>
        </p:txBody>
      </p:sp>
      <p:sp>
        <p:nvSpPr>
          <p:cNvPr id="3" name="Content Placeholder 2">
            <a:extLst>
              <a:ext uri="{FF2B5EF4-FFF2-40B4-BE49-F238E27FC236}">
                <a16:creationId xmlns:a16="http://schemas.microsoft.com/office/drawing/2014/main" id="{B0925253-C0F6-FE0C-5EB0-845AD87024B0}"/>
              </a:ext>
            </a:extLst>
          </p:cNvPr>
          <p:cNvSpPr>
            <a:spLocks noGrp="1"/>
          </p:cNvSpPr>
          <p:nvPr>
            <p:ph idx="1"/>
          </p:nvPr>
        </p:nvSpPr>
        <p:spPr/>
        <p:txBody>
          <a:bodyPr>
            <a:normAutofit/>
          </a:bodyPr>
          <a:lstStyle/>
          <a:p>
            <a:r>
              <a:rPr lang="en-US" dirty="0"/>
              <a:t>Other Janus-faced states – Brazil, Indonesia, Colombia, Argentina</a:t>
            </a:r>
          </a:p>
          <a:p>
            <a:endParaRPr lang="en-US" dirty="0"/>
          </a:p>
          <a:p>
            <a:r>
              <a:rPr lang="en-US" dirty="0"/>
              <a:t>Violent pluralisms (Goldstein and Arias) emerge not from democratization but baked into process of state making. </a:t>
            </a:r>
          </a:p>
          <a:p>
            <a:endParaRPr lang="en-US" dirty="0"/>
          </a:p>
          <a:p>
            <a:r>
              <a:rPr lang="en-US" dirty="0"/>
              <a:t>To what extent can this model be extended to entire “underground” economy which now accounts for 50% of Mexican GDP?</a:t>
            </a:r>
          </a:p>
          <a:p>
            <a:pPr marL="0" indent="0">
              <a:buNone/>
            </a:pPr>
            <a:endParaRPr lang="en-US" dirty="0"/>
          </a:p>
          <a:p>
            <a:pPr marL="0" indent="0">
              <a:buNone/>
            </a:pPr>
            <a:endParaRPr lang="en-US" dirty="0"/>
          </a:p>
          <a:p>
            <a:endParaRPr lang="en-US" dirty="0"/>
          </a:p>
        </p:txBody>
      </p:sp>
    </p:spTree>
    <p:extLst>
      <p:ext uri="{BB962C8B-B14F-4D97-AF65-F5344CB8AC3E}">
        <p14:creationId xmlns:p14="http://schemas.microsoft.com/office/powerpoint/2010/main" val="2029626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B8D95-978B-6824-C966-38860F2DB674}"/>
              </a:ext>
            </a:extLst>
          </p:cNvPr>
          <p:cNvSpPr>
            <a:spLocks noGrp="1"/>
          </p:cNvSpPr>
          <p:nvPr>
            <p:ph type="title"/>
          </p:nvPr>
        </p:nvSpPr>
        <p:spPr>
          <a:xfrm>
            <a:off x="980108" y="405076"/>
            <a:ext cx="4426755" cy="761271"/>
          </a:xfrm>
        </p:spPr>
        <p:txBody>
          <a:bodyPr>
            <a:normAutofit/>
          </a:bodyPr>
          <a:lstStyle/>
          <a:p>
            <a:r>
              <a:rPr lang="en-US" sz="3200" b="1" dirty="0"/>
              <a:t>Influences</a:t>
            </a:r>
          </a:p>
        </p:txBody>
      </p:sp>
      <p:sp>
        <p:nvSpPr>
          <p:cNvPr id="3" name="Content Placeholder 2">
            <a:extLst>
              <a:ext uri="{FF2B5EF4-FFF2-40B4-BE49-F238E27FC236}">
                <a16:creationId xmlns:a16="http://schemas.microsoft.com/office/drawing/2014/main" id="{56646A59-A536-1478-7437-A7FA85AF5B17}"/>
              </a:ext>
            </a:extLst>
          </p:cNvPr>
          <p:cNvSpPr>
            <a:spLocks noGrp="1"/>
          </p:cNvSpPr>
          <p:nvPr>
            <p:ph idx="1"/>
          </p:nvPr>
        </p:nvSpPr>
        <p:spPr>
          <a:xfrm>
            <a:off x="913872" y="1166347"/>
            <a:ext cx="4426757" cy="2965199"/>
          </a:xfrm>
        </p:spPr>
        <p:txBody>
          <a:bodyPr anchor="t">
            <a:normAutofit fontScale="92500" lnSpcReduction="10000"/>
          </a:bodyPr>
          <a:lstStyle/>
          <a:p>
            <a:endParaRPr lang="en-US" sz="700" dirty="0"/>
          </a:p>
          <a:p>
            <a:r>
              <a:rPr lang="en-US" sz="1800" dirty="0"/>
              <a:t>British Marxist tradition</a:t>
            </a:r>
          </a:p>
          <a:p>
            <a:endParaRPr lang="en-US" sz="1800" dirty="0"/>
          </a:p>
          <a:p>
            <a:r>
              <a:rPr lang="en-US" sz="1800" dirty="0"/>
              <a:t>Latin America’s New Cultural History </a:t>
            </a:r>
          </a:p>
          <a:p>
            <a:endParaRPr lang="en-US" sz="1800" dirty="0"/>
          </a:p>
          <a:p>
            <a:r>
              <a:rPr lang="en-US" sz="1800" dirty="0"/>
              <a:t>Emerging critiques of NCH</a:t>
            </a:r>
          </a:p>
          <a:p>
            <a:pPr lvl="1"/>
            <a:r>
              <a:rPr lang="en-US" sz="1800" dirty="0"/>
              <a:t>Weakness of Mexican state</a:t>
            </a:r>
          </a:p>
          <a:p>
            <a:pPr lvl="1"/>
            <a:r>
              <a:rPr lang="en-US" sz="1800" dirty="0"/>
              <a:t>Force and autonomy of civil society</a:t>
            </a:r>
          </a:p>
          <a:p>
            <a:pPr lvl="1"/>
            <a:r>
              <a:rPr lang="en-US" sz="1800" dirty="0"/>
              <a:t>Importance of the Catholic church</a:t>
            </a:r>
          </a:p>
          <a:p>
            <a:pPr lvl="1"/>
            <a:r>
              <a:rPr lang="en-US" sz="1800" dirty="0"/>
              <a:t>Use of violence in state building</a:t>
            </a:r>
          </a:p>
          <a:p>
            <a:pPr lvl="1"/>
            <a:endParaRPr lang="en-US" sz="1800" dirty="0"/>
          </a:p>
          <a:p>
            <a:pPr lvl="1"/>
            <a:endParaRPr lang="en-US" sz="700" dirty="0"/>
          </a:p>
          <a:p>
            <a:pPr lvl="1"/>
            <a:endParaRPr lang="en-US" sz="700" dirty="0"/>
          </a:p>
          <a:p>
            <a:endParaRPr lang="en-US" sz="700" dirty="0"/>
          </a:p>
          <a:p>
            <a:endParaRPr lang="en-US" sz="700" dirty="0"/>
          </a:p>
          <a:p>
            <a:endParaRPr lang="en-US" sz="700" dirty="0"/>
          </a:p>
        </p:txBody>
      </p:sp>
      <p:sp>
        <p:nvSpPr>
          <p:cNvPr id="59" name="Oval 58">
            <a:extLst>
              <a:ext uri="{FF2B5EF4-FFF2-40B4-BE49-F238E27FC236}">
                <a16:creationId xmlns:a16="http://schemas.microsoft.com/office/drawing/2014/main" id="{07977D39-626F-40D7-B00F-16E02602DD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97383" y="197110"/>
            <a:ext cx="2020824" cy="2020824"/>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descr="Text&#10;&#10;Description automatically generated with medium confidence">
            <a:extLst>
              <a:ext uri="{FF2B5EF4-FFF2-40B4-BE49-F238E27FC236}">
                <a16:creationId xmlns:a16="http://schemas.microsoft.com/office/drawing/2014/main" id="{CB9E08DF-BFF4-B728-605B-AC9FE31A3E9B}"/>
              </a:ext>
            </a:extLst>
          </p:cNvPr>
          <p:cNvPicPr>
            <a:picLocks noChangeAspect="1"/>
          </p:cNvPicPr>
          <p:nvPr/>
        </p:nvPicPr>
        <p:blipFill rotWithShape="1">
          <a:blip r:embed="rId2"/>
          <a:srcRect t="12240" r="-7" b="23005"/>
          <a:stretch/>
        </p:blipFill>
        <p:spPr>
          <a:xfrm>
            <a:off x="5761975" y="361702"/>
            <a:ext cx="1691640" cy="1691640"/>
          </a:xfrm>
          <a:custGeom>
            <a:avLst/>
            <a:gdLst/>
            <a:ahLst/>
            <a:cxnLst/>
            <a:rect l="l" t="t" r="r" b="b"/>
            <a:pathLst>
              <a:path w="1956816" h="1956816">
                <a:moveTo>
                  <a:pt x="978408" y="0"/>
                </a:moveTo>
                <a:cubicBezTo>
                  <a:pt x="1518768" y="0"/>
                  <a:pt x="1956816" y="438048"/>
                  <a:pt x="1956816" y="978408"/>
                </a:cubicBezTo>
                <a:cubicBezTo>
                  <a:pt x="1956816" y="1518768"/>
                  <a:pt x="1518768" y="1956816"/>
                  <a:pt x="978408" y="1956816"/>
                </a:cubicBezTo>
                <a:cubicBezTo>
                  <a:pt x="438048" y="1956816"/>
                  <a:pt x="0" y="1518768"/>
                  <a:pt x="0" y="978408"/>
                </a:cubicBezTo>
                <a:cubicBezTo>
                  <a:pt x="0" y="438048"/>
                  <a:pt x="438048" y="0"/>
                  <a:pt x="978408" y="0"/>
                </a:cubicBezTo>
                <a:close/>
              </a:path>
            </a:pathLst>
          </a:custGeom>
        </p:spPr>
      </p:pic>
      <p:sp>
        <p:nvSpPr>
          <p:cNvPr id="61" name="Freeform: Shape 60">
            <a:extLst>
              <a:ext uri="{FF2B5EF4-FFF2-40B4-BE49-F238E27FC236}">
                <a16:creationId xmlns:a16="http://schemas.microsoft.com/office/drawing/2014/main" id="{B905CDE4-B751-4B3E-B625-6E59F89034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4932" y="1"/>
            <a:ext cx="4077068" cy="3445261"/>
          </a:xfrm>
          <a:custGeom>
            <a:avLst/>
            <a:gdLst>
              <a:gd name="connsiteX0" fmla="*/ 250035 w 4077068"/>
              <a:gd name="connsiteY0" fmla="*/ 0 h 3445261"/>
              <a:gd name="connsiteX1" fmla="*/ 4077068 w 4077068"/>
              <a:gd name="connsiteY1" fmla="*/ 0 h 3445261"/>
              <a:gd name="connsiteX2" fmla="*/ 4077068 w 4077068"/>
              <a:gd name="connsiteY2" fmla="*/ 2743040 h 3445261"/>
              <a:gd name="connsiteX3" fmla="*/ 4074154 w 4077068"/>
              <a:gd name="connsiteY3" fmla="*/ 2746247 h 3445261"/>
              <a:gd name="connsiteX4" fmla="*/ 2386584 w 4077068"/>
              <a:gd name="connsiteY4" fmla="*/ 3445261 h 3445261"/>
              <a:gd name="connsiteX5" fmla="*/ 0 w 4077068"/>
              <a:gd name="connsiteY5" fmla="*/ 1058677 h 3445261"/>
              <a:gd name="connsiteX6" fmla="*/ 187550 w 4077068"/>
              <a:gd name="connsiteY6" fmla="*/ 129711 h 3445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77068" h="3445261">
                <a:moveTo>
                  <a:pt x="250035" y="0"/>
                </a:moveTo>
                <a:lnTo>
                  <a:pt x="4077068" y="0"/>
                </a:lnTo>
                <a:lnTo>
                  <a:pt x="4077068" y="2743040"/>
                </a:lnTo>
                <a:lnTo>
                  <a:pt x="4074154" y="2746247"/>
                </a:lnTo>
                <a:cubicBezTo>
                  <a:pt x="3642267" y="3178134"/>
                  <a:pt x="3045621" y="3445261"/>
                  <a:pt x="2386584" y="3445261"/>
                </a:cubicBezTo>
                <a:cubicBezTo>
                  <a:pt x="1068510" y="3445261"/>
                  <a:pt x="0" y="2376751"/>
                  <a:pt x="0" y="1058677"/>
                </a:cubicBezTo>
                <a:cubicBezTo>
                  <a:pt x="0" y="729159"/>
                  <a:pt x="66782" y="415238"/>
                  <a:pt x="187550" y="129711"/>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3" name="Oval 62">
            <a:extLst>
              <a:ext uri="{FF2B5EF4-FFF2-40B4-BE49-F238E27FC236}">
                <a16:creationId xmlns:a16="http://schemas.microsoft.com/office/drawing/2014/main" id="{08108C16-F4C0-44AA-999D-17BD39219B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69196" y="2550745"/>
            <a:ext cx="3072384" cy="3072384"/>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5" name="Picture 24" descr="Logo&#10;&#10;Description automatically generated">
            <a:extLst>
              <a:ext uri="{FF2B5EF4-FFF2-40B4-BE49-F238E27FC236}">
                <a16:creationId xmlns:a16="http://schemas.microsoft.com/office/drawing/2014/main" id="{70A5CDA4-8260-DD03-BD57-DB4E73CE23BC}"/>
              </a:ext>
            </a:extLst>
          </p:cNvPr>
          <p:cNvPicPr>
            <a:picLocks noChangeAspect="1"/>
          </p:cNvPicPr>
          <p:nvPr/>
        </p:nvPicPr>
        <p:blipFill rotWithShape="1">
          <a:blip r:embed="rId3"/>
          <a:srcRect t="9368" r="4" b="21134"/>
          <a:stretch/>
        </p:blipFill>
        <p:spPr>
          <a:xfrm>
            <a:off x="5933788" y="2715337"/>
            <a:ext cx="2743200" cy="2743200"/>
          </a:xfrm>
          <a:custGeom>
            <a:avLst/>
            <a:gdLst/>
            <a:ahLst/>
            <a:cxnLst/>
            <a:rect l="l" t="t" r="r" b="b"/>
            <a:pathLst>
              <a:path w="2834640" h="2834640">
                <a:moveTo>
                  <a:pt x="1417320" y="0"/>
                </a:moveTo>
                <a:cubicBezTo>
                  <a:pt x="2200084" y="0"/>
                  <a:pt x="2834640" y="634556"/>
                  <a:pt x="2834640" y="1417320"/>
                </a:cubicBezTo>
                <a:cubicBezTo>
                  <a:pt x="2834640" y="2200084"/>
                  <a:pt x="2200084" y="2834640"/>
                  <a:pt x="1417320" y="2834640"/>
                </a:cubicBezTo>
                <a:cubicBezTo>
                  <a:pt x="634556" y="2834640"/>
                  <a:pt x="0" y="2200084"/>
                  <a:pt x="0" y="1417320"/>
                </a:cubicBezTo>
                <a:cubicBezTo>
                  <a:pt x="0" y="634556"/>
                  <a:pt x="634556" y="0"/>
                  <a:pt x="1417320" y="0"/>
                </a:cubicBezTo>
                <a:close/>
              </a:path>
            </a:pathLst>
          </a:custGeom>
        </p:spPr>
      </p:pic>
      <p:pic>
        <p:nvPicPr>
          <p:cNvPr id="21" name="Picture 20" descr="Website, calendar&#10;&#10;Description automatically generated">
            <a:extLst>
              <a:ext uri="{FF2B5EF4-FFF2-40B4-BE49-F238E27FC236}">
                <a16:creationId xmlns:a16="http://schemas.microsoft.com/office/drawing/2014/main" id="{5DC3B10B-6856-EC9A-258B-D53EFC20F7D7}"/>
              </a:ext>
            </a:extLst>
          </p:cNvPr>
          <p:cNvPicPr>
            <a:picLocks noChangeAspect="1"/>
          </p:cNvPicPr>
          <p:nvPr/>
        </p:nvPicPr>
        <p:blipFill rotWithShape="1">
          <a:blip r:embed="rId4"/>
          <a:srcRect t="40883" r="-2" b="-2"/>
          <a:stretch/>
        </p:blipFill>
        <p:spPr>
          <a:xfrm>
            <a:off x="8278624" y="2"/>
            <a:ext cx="3913376" cy="3281569"/>
          </a:xfrm>
          <a:custGeom>
            <a:avLst/>
            <a:gdLst/>
            <a:ahLst/>
            <a:cxnLst/>
            <a:rect l="l" t="t" r="r" b="b"/>
            <a:pathLst>
              <a:path w="3913376" h="3281569">
                <a:moveTo>
                  <a:pt x="267865" y="0"/>
                </a:moveTo>
                <a:lnTo>
                  <a:pt x="3913376" y="0"/>
                </a:lnTo>
                <a:lnTo>
                  <a:pt x="3913376" y="2499938"/>
                </a:lnTo>
                <a:lnTo>
                  <a:pt x="3794714" y="2630499"/>
                </a:lnTo>
                <a:cubicBezTo>
                  <a:pt x="3392450" y="3032763"/>
                  <a:pt x="2836727" y="3281569"/>
                  <a:pt x="2222892" y="3281569"/>
                </a:cubicBezTo>
                <a:cubicBezTo>
                  <a:pt x="995223" y="3281569"/>
                  <a:pt x="0" y="2286346"/>
                  <a:pt x="0" y="1058677"/>
                </a:cubicBezTo>
                <a:cubicBezTo>
                  <a:pt x="0" y="751760"/>
                  <a:pt x="62202" y="459370"/>
                  <a:pt x="174686" y="193427"/>
                </a:cubicBezTo>
                <a:close/>
              </a:path>
            </a:pathLst>
          </a:custGeom>
        </p:spPr>
      </p:pic>
      <p:sp>
        <p:nvSpPr>
          <p:cNvPr id="65" name="Freeform: Shape 64">
            <a:extLst>
              <a:ext uri="{FF2B5EF4-FFF2-40B4-BE49-F238E27FC236}">
                <a16:creationId xmlns:a16="http://schemas.microsoft.com/office/drawing/2014/main" id="{CDC29AC1-2821-4FCC-B597-88DAF39C36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00930" y="4604085"/>
            <a:ext cx="4281112" cy="2253913"/>
          </a:xfrm>
          <a:custGeom>
            <a:avLst/>
            <a:gdLst>
              <a:gd name="connsiteX0" fmla="*/ 2140556 w 4281112"/>
              <a:gd name="connsiteY0" fmla="*/ 0 h 2253913"/>
              <a:gd name="connsiteX1" fmla="*/ 4281112 w 4281112"/>
              <a:gd name="connsiteY1" fmla="*/ 2140556 h 2253913"/>
              <a:gd name="connsiteX2" fmla="*/ 4275388 w 4281112"/>
              <a:gd name="connsiteY2" fmla="*/ 2253913 h 2253913"/>
              <a:gd name="connsiteX3" fmla="*/ 5724 w 4281112"/>
              <a:gd name="connsiteY3" fmla="*/ 2253913 h 2253913"/>
              <a:gd name="connsiteX4" fmla="*/ 0 w 4281112"/>
              <a:gd name="connsiteY4" fmla="*/ 2140556 h 2253913"/>
              <a:gd name="connsiteX5" fmla="*/ 2140556 w 4281112"/>
              <a:gd name="connsiteY5" fmla="*/ 0 h 2253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81112" h="2253913">
                <a:moveTo>
                  <a:pt x="2140556" y="0"/>
                </a:moveTo>
                <a:cubicBezTo>
                  <a:pt x="3322752" y="0"/>
                  <a:pt x="4281112" y="958360"/>
                  <a:pt x="4281112" y="2140556"/>
                </a:cubicBezTo>
                <a:lnTo>
                  <a:pt x="4275388" y="2253913"/>
                </a:lnTo>
                <a:lnTo>
                  <a:pt x="5724" y="2253913"/>
                </a:lnTo>
                <a:lnTo>
                  <a:pt x="0" y="2140556"/>
                </a:lnTo>
                <a:cubicBezTo>
                  <a:pt x="0" y="958360"/>
                  <a:pt x="958360" y="0"/>
                  <a:pt x="2140556" y="0"/>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7" name="Freeform: Shape 66">
            <a:extLst>
              <a:ext uri="{FF2B5EF4-FFF2-40B4-BE49-F238E27FC236}">
                <a16:creationId xmlns:a16="http://schemas.microsoft.com/office/drawing/2014/main" id="{0640CCAE-325C-4DD0-BB26-38BF690F3B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50935"/>
            <a:ext cx="1732108" cy="2175118"/>
          </a:xfrm>
          <a:custGeom>
            <a:avLst/>
            <a:gdLst>
              <a:gd name="connsiteX0" fmla="*/ 644549 w 1732108"/>
              <a:gd name="connsiteY0" fmla="*/ 0 h 2175118"/>
              <a:gd name="connsiteX1" fmla="*/ 1732108 w 1732108"/>
              <a:gd name="connsiteY1" fmla="*/ 1087559 h 2175118"/>
              <a:gd name="connsiteX2" fmla="*/ 644549 w 1732108"/>
              <a:gd name="connsiteY2" fmla="*/ 2175118 h 2175118"/>
              <a:gd name="connsiteX3" fmla="*/ 36485 w 1732108"/>
              <a:gd name="connsiteY3" fmla="*/ 1989380 h 2175118"/>
              <a:gd name="connsiteX4" fmla="*/ 0 w 1732108"/>
              <a:gd name="connsiteY4" fmla="*/ 1959278 h 2175118"/>
              <a:gd name="connsiteX5" fmla="*/ 0 w 1732108"/>
              <a:gd name="connsiteY5" fmla="*/ 215841 h 2175118"/>
              <a:gd name="connsiteX6" fmla="*/ 36485 w 1732108"/>
              <a:gd name="connsiteY6" fmla="*/ 185738 h 2175118"/>
              <a:gd name="connsiteX7" fmla="*/ 644549 w 1732108"/>
              <a:gd name="connsiteY7" fmla="*/ 0 h 2175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2108" h="2175118">
                <a:moveTo>
                  <a:pt x="644549" y="0"/>
                </a:moveTo>
                <a:cubicBezTo>
                  <a:pt x="1245191" y="0"/>
                  <a:pt x="1732108" y="486917"/>
                  <a:pt x="1732108" y="1087559"/>
                </a:cubicBezTo>
                <a:cubicBezTo>
                  <a:pt x="1732108" y="1688201"/>
                  <a:pt x="1245191" y="2175118"/>
                  <a:pt x="644549" y="2175118"/>
                </a:cubicBezTo>
                <a:cubicBezTo>
                  <a:pt x="419308" y="2175118"/>
                  <a:pt x="210060" y="2106646"/>
                  <a:pt x="36485" y="1989380"/>
                </a:cubicBezTo>
                <a:lnTo>
                  <a:pt x="0" y="1959278"/>
                </a:lnTo>
                <a:lnTo>
                  <a:pt x="0" y="215841"/>
                </a:lnTo>
                <a:lnTo>
                  <a:pt x="36485" y="185738"/>
                </a:lnTo>
                <a:cubicBezTo>
                  <a:pt x="210060" y="68473"/>
                  <a:pt x="419308" y="0"/>
                  <a:pt x="644549" y="0"/>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A00E27C9-E387-45A4-1551-AE49FC6BD61B}"/>
              </a:ext>
            </a:extLst>
          </p:cNvPr>
          <p:cNvPicPr>
            <a:picLocks noChangeAspect="1"/>
          </p:cNvPicPr>
          <p:nvPr/>
        </p:nvPicPr>
        <p:blipFill rotWithShape="1">
          <a:blip r:embed="rId5"/>
          <a:srcRect t="4647" r="6" b="24681"/>
          <a:stretch/>
        </p:blipFill>
        <p:spPr>
          <a:xfrm>
            <a:off x="20" y="4414950"/>
            <a:ext cx="1568072" cy="1847088"/>
          </a:xfrm>
          <a:custGeom>
            <a:avLst/>
            <a:gdLst/>
            <a:ahLst/>
            <a:cxnLst/>
            <a:rect l="l" t="t" r="r" b="b"/>
            <a:pathLst>
              <a:path w="1568092" h="1847088">
                <a:moveTo>
                  <a:pt x="644548" y="0"/>
                </a:moveTo>
                <a:cubicBezTo>
                  <a:pt x="1154607" y="0"/>
                  <a:pt x="1568092" y="413485"/>
                  <a:pt x="1568092" y="923544"/>
                </a:cubicBezTo>
                <a:cubicBezTo>
                  <a:pt x="1568092" y="1433603"/>
                  <a:pt x="1154607" y="1847088"/>
                  <a:pt x="644548" y="1847088"/>
                </a:cubicBezTo>
                <a:cubicBezTo>
                  <a:pt x="453276" y="1847088"/>
                  <a:pt x="275584" y="1788942"/>
                  <a:pt x="128186" y="1689361"/>
                </a:cubicBezTo>
                <a:lnTo>
                  <a:pt x="0" y="1583598"/>
                </a:lnTo>
                <a:lnTo>
                  <a:pt x="0" y="263490"/>
                </a:lnTo>
                <a:lnTo>
                  <a:pt x="128186" y="157727"/>
                </a:lnTo>
                <a:cubicBezTo>
                  <a:pt x="275584" y="58147"/>
                  <a:pt x="453276" y="0"/>
                  <a:pt x="644548" y="0"/>
                </a:cubicBezTo>
                <a:close/>
              </a:path>
            </a:pathLst>
          </a:custGeom>
        </p:spPr>
      </p:pic>
      <p:pic>
        <p:nvPicPr>
          <p:cNvPr id="11" name="Picture 10" descr="A cover of a book&#10;&#10;Description automatically generated with medium confidence">
            <a:extLst>
              <a:ext uri="{FF2B5EF4-FFF2-40B4-BE49-F238E27FC236}">
                <a16:creationId xmlns:a16="http://schemas.microsoft.com/office/drawing/2014/main" id="{FB36A705-C79D-B713-D78D-4361014EBE10}"/>
              </a:ext>
            </a:extLst>
          </p:cNvPr>
          <p:cNvPicPr>
            <a:picLocks noChangeAspect="1"/>
          </p:cNvPicPr>
          <p:nvPr/>
        </p:nvPicPr>
        <p:blipFill rotWithShape="1">
          <a:blip r:embed="rId6"/>
          <a:srcRect t="23375" r="-3" b="41466"/>
          <a:stretch/>
        </p:blipFill>
        <p:spPr>
          <a:xfrm>
            <a:off x="1866382" y="4769536"/>
            <a:ext cx="3950208" cy="2088462"/>
          </a:xfrm>
          <a:custGeom>
            <a:avLst/>
            <a:gdLst/>
            <a:ahLst/>
            <a:cxnLst/>
            <a:rect l="l" t="t" r="r" b="b"/>
            <a:pathLst>
              <a:path w="3950208" h="2088462">
                <a:moveTo>
                  <a:pt x="1975104" y="0"/>
                </a:moveTo>
                <a:cubicBezTo>
                  <a:pt x="3065924" y="0"/>
                  <a:pt x="3950208" y="884284"/>
                  <a:pt x="3950208" y="1975104"/>
                </a:cubicBezTo>
                <a:lnTo>
                  <a:pt x="3944484" y="2088462"/>
                </a:lnTo>
                <a:lnTo>
                  <a:pt x="5724" y="2088462"/>
                </a:lnTo>
                <a:lnTo>
                  <a:pt x="0" y="1975104"/>
                </a:lnTo>
                <a:cubicBezTo>
                  <a:pt x="0" y="884284"/>
                  <a:pt x="884284" y="0"/>
                  <a:pt x="1975104" y="0"/>
                </a:cubicBezTo>
                <a:close/>
              </a:path>
            </a:pathLst>
          </a:custGeom>
        </p:spPr>
      </p:pic>
      <p:sp>
        <p:nvSpPr>
          <p:cNvPr id="69" name="Freeform: Shape 68">
            <a:extLst>
              <a:ext uri="{FF2B5EF4-FFF2-40B4-BE49-F238E27FC236}">
                <a16:creationId xmlns:a16="http://schemas.microsoft.com/office/drawing/2014/main" id="{C8F10CB3-3B5E-4C7A-98CF-B87454DDFA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48370" y="3966828"/>
            <a:ext cx="3339958" cy="2891173"/>
          </a:xfrm>
          <a:custGeom>
            <a:avLst/>
            <a:gdLst>
              <a:gd name="connsiteX0" fmla="*/ 2002536 w 3339958"/>
              <a:gd name="connsiteY0" fmla="*/ 0 h 2891173"/>
              <a:gd name="connsiteX1" fmla="*/ 3276335 w 3339958"/>
              <a:gd name="connsiteY1" fmla="*/ 457282 h 2891173"/>
              <a:gd name="connsiteX2" fmla="*/ 3339958 w 3339958"/>
              <a:gd name="connsiteY2" fmla="*/ 515107 h 2891173"/>
              <a:gd name="connsiteX3" fmla="*/ 3339958 w 3339958"/>
              <a:gd name="connsiteY3" fmla="*/ 2891173 h 2891173"/>
              <a:gd name="connsiteX4" fmla="*/ 209954 w 3339958"/>
              <a:gd name="connsiteY4" fmla="*/ 2891173 h 2891173"/>
              <a:gd name="connsiteX5" fmla="*/ 157369 w 3339958"/>
              <a:gd name="connsiteY5" fmla="*/ 2782014 h 2891173"/>
              <a:gd name="connsiteX6" fmla="*/ 0 w 3339958"/>
              <a:gd name="connsiteY6" fmla="*/ 2002536 h 2891173"/>
              <a:gd name="connsiteX7" fmla="*/ 2002536 w 3339958"/>
              <a:gd name="connsiteY7" fmla="*/ 0 h 2891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9958" h="2891173">
                <a:moveTo>
                  <a:pt x="2002536" y="0"/>
                </a:moveTo>
                <a:cubicBezTo>
                  <a:pt x="2486398" y="0"/>
                  <a:pt x="2930179" y="171609"/>
                  <a:pt x="3276335" y="457282"/>
                </a:cubicBezTo>
                <a:lnTo>
                  <a:pt x="3339958" y="515107"/>
                </a:lnTo>
                <a:lnTo>
                  <a:pt x="3339958" y="2891173"/>
                </a:lnTo>
                <a:lnTo>
                  <a:pt x="209954" y="2891173"/>
                </a:lnTo>
                <a:lnTo>
                  <a:pt x="157369" y="2782014"/>
                </a:lnTo>
                <a:cubicBezTo>
                  <a:pt x="56036" y="2542434"/>
                  <a:pt x="0" y="2279029"/>
                  <a:pt x="0" y="2002536"/>
                </a:cubicBezTo>
                <a:cubicBezTo>
                  <a:pt x="0" y="896566"/>
                  <a:pt x="896566" y="0"/>
                  <a:pt x="2002536" y="0"/>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9" name="Picture 8" descr="Diagram, text&#10;&#10;Description automatically generated with medium confidence">
            <a:extLst>
              <a:ext uri="{FF2B5EF4-FFF2-40B4-BE49-F238E27FC236}">
                <a16:creationId xmlns:a16="http://schemas.microsoft.com/office/drawing/2014/main" id="{CC5491A7-51CA-1446-FBE7-9D87548F7DF9}"/>
              </a:ext>
            </a:extLst>
          </p:cNvPr>
          <p:cNvPicPr>
            <a:picLocks noChangeAspect="1"/>
          </p:cNvPicPr>
          <p:nvPr/>
        </p:nvPicPr>
        <p:blipFill rotWithShape="1">
          <a:blip r:embed="rId7"/>
          <a:srcRect t="22391" r="3" b="21863"/>
          <a:stretch/>
        </p:blipFill>
        <p:spPr>
          <a:xfrm>
            <a:off x="9009416" y="4131546"/>
            <a:ext cx="3178912" cy="2726454"/>
          </a:xfrm>
          <a:custGeom>
            <a:avLst/>
            <a:gdLst/>
            <a:ahLst/>
            <a:cxnLst/>
            <a:rect l="l" t="t" r="r" b="b"/>
            <a:pathLst>
              <a:path w="3178912" h="2726454">
                <a:moveTo>
                  <a:pt x="1837818" y="0"/>
                </a:moveTo>
                <a:cubicBezTo>
                  <a:pt x="2345318" y="0"/>
                  <a:pt x="2804772" y="205705"/>
                  <a:pt x="3137352" y="538285"/>
                </a:cubicBezTo>
                <a:lnTo>
                  <a:pt x="3178912" y="584013"/>
                </a:lnTo>
                <a:lnTo>
                  <a:pt x="3178912" y="2726454"/>
                </a:lnTo>
                <a:lnTo>
                  <a:pt x="229483" y="2726454"/>
                </a:lnTo>
                <a:lnTo>
                  <a:pt x="221815" y="2713832"/>
                </a:lnTo>
                <a:cubicBezTo>
                  <a:pt x="80353" y="2453425"/>
                  <a:pt x="0" y="2155005"/>
                  <a:pt x="0" y="1837818"/>
                </a:cubicBezTo>
                <a:cubicBezTo>
                  <a:pt x="0" y="822819"/>
                  <a:pt x="822819" y="0"/>
                  <a:pt x="1837818" y="0"/>
                </a:cubicBezTo>
                <a:close/>
              </a:path>
            </a:pathLst>
          </a:custGeom>
        </p:spPr>
      </p:pic>
    </p:spTree>
    <p:extLst>
      <p:ext uri="{BB962C8B-B14F-4D97-AF65-F5344CB8AC3E}">
        <p14:creationId xmlns:p14="http://schemas.microsoft.com/office/powerpoint/2010/main" val="2647282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A1399B-917E-EF6A-500A-9F6728512340}"/>
              </a:ext>
            </a:extLst>
          </p:cNvPr>
          <p:cNvSpPr>
            <a:spLocks noGrp="1"/>
          </p:cNvSpPr>
          <p:nvPr>
            <p:ph type="title"/>
          </p:nvPr>
        </p:nvSpPr>
        <p:spPr>
          <a:xfrm>
            <a:off x="8014996" y="642594"/>
            <a:ext cx="3732244" cy="1702952"/>
          </a:xfrm>
        </p:spPr>
        <p:txBody>
          <a:bodyPr>
            <a:normAutofit/>
          </a:bodyPr>
          <a:lstStyle/>
          <a:p>
            <a:r>
              <a:rPr lang="en-US"/>
              <a:t>Archives</a:t>
            </a:r>
          </a:p>
        </p:txBody>
      </p:sp>
      <p:sp>
        <p:nvSpPr>
          <p:cNvPr id="25" name="Rectangle 24">
            <a:extLst>
              <a:ext uri="{FF2B5EF4-FFF2-40B4-BE49-F238E27FC236}">
                <a16:creationId xmlns:a16="http://schemas.microsoft.com/office/drawing/2014/main" id="{99CEE05D-F25C-4EC3-B527-D9C999E335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536523"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4F036726-0C05-446E-91C3-B986EBEA05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7402" y="438538"/>
            <a:ext cx="6710184" cy="6002060"/>
          </a:xfrm>
          <a:prstGeom prst="rect">
            <a:avLst/>
          </a:prstGeom>
          <a:solidFill>
            <a:schemeClr val="bg1">
              <a:alpha val="40000"/>
            </a:schemeClr>
          </a:solidFill>
          <a:ln w="6350" cap="flat" cmpd="sng" algn="ctr">
            <a:noFill/>
            <a:prstDash val="solid"/>
          </a:ln>
          <a:effectLst>
            <a:softEdge rad="0"/>
          </a:effectLst>
        </p:spPr>
      </p:sp>
      <p:sp>
        <p:nvSpPr>
          <p:cNvPr id="29" name="Rectangle 28">
            <a:extLst>
              <a:ext uri="{FF2B5EF4-FFF2-40B4-BE49-F238E27FC236}">
                <a16:creationId xmlns:a16="http://schemas.microsoft.com/office/drawing/2014/main" id="{A310ABCD-C34B-42D1-9BEB-47755A3EA3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6285" y="650014"/>
            <a:ext cx="3367217" cy="326602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cut, slice, sliced&#10;&#10;Description automatically generated">
            <a:extLst>
              <a:ext uri="{FF2B5EF4-FFF2-40B4-BE49-F238E27FC236}">
                <a16:creationId xmlns:a16="http://schemas.microsoft.com/office/drawing/2014/main" id="{E6FA6FC4-621F-F9A8-2452-E1440594134F}"/>
              </a:ext>
            </a:extLst>
          </p:cNvPr>
          <p:cNvPicPr>
            <a:picLocks noChangeAspect="1"/>
          </p:cNvPicPr>
          <p:nvPr/>
        </p:nvPicPr>
        <p:blipFill>
          <a:blip r:embed="rId2"/>
          <a:stretch>
            <a:fillRect/>
          </a:stretch>
        </p:blipFill>
        <p:spPr>
          <a:xfrm>
            <a:off x="798460" y="1252160"/>
            <a:ext cx="3044697" cy="2062781"/>
          </a:xfrm>
          <a:prstGeom prst="rect">
            <a:avLst/>
          </a:prstGeom>
        </p:spPr>
      </p:pic>
      <p:sp>
        <p:nvSpPr>
          <p:cNvPr id="31" name="Rectangle 30">
            <a:extLst>
              <a:ext uri="{FF2B5EF4-FFF2-40B4-BE49-F238E27FC236}">
                <a16:creationId xmlns:a16="http://schemas.microsoft.com/office/drawing/2014/main" id="{F38AB6A2-89F7-43B5-B608-50DFC740D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52946" y="650014"/>
            <a:ext cx="2765758" cy="213673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ext, letter&#10;&#10;Description automatically generated">
            <a:extLst>
              <a:ext uri="{FF2B5EF4-FFF2-40B4-BE49-F238E27FC236}">
                <a16:creationId xmlns:a16="http://schemas.microsoft.com/office/drawing/2014/main" id="{84D24A6D-475C-EC48-A048-F22CDB1120AE}"/>
              </a:ext>
            </a:extLst>
          </p:cNvPr>
          <p:cNvPicPr>
            <a:picLocks noChangeAspect="1"/>
          </p:cNvPicPr>
          <p:nvPr/>
        </p:nvPicPr>
        <p:blipFill>
          <a:blip r:embed="rId3"/>
          <a:stretch>
            <a:fillRect/>
          </a:stretch>
        </p:blipFill>
        <p:spPr>
          <a:xfrm>
            <a:off x="4323497" y="956439"/>
            <a:ext cx="2434338" cy="1521461"/>
          </a:xfrm>
          <a:prstGeom prst="rect">
            <a:avLst/>
          </a:prstGeom>
        </p:spPr>
      </p:pic>
      <p:sp>
        <p:nvSpPr>
          <p:cNvPr id="33" name="Rectangle 32">
            <a:extLst>
              <a:ext uri="{FF2B5EF4-FFF2-40B4-BE49-F238E27FC236}">
                <a16:creationId xmlns:a16="http://schemas.microsoft.com/office/drawing/2014/main" id="{06585B74-DAF6-470E-B2F3-B5530A709A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6285" y="4088215"/>
            <a:ext cx="3367217" cy="212485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descr="A picture containing text, indoor, wall, floor&#10;&#10;Description automatically generated">
            <a:extLst>
              <a:ext uri="{FF2B5EF4-FFF2-40B4-BE49-F238E27FC236}">
                <a16:creationId xmlns:a16="http://schemas.microsoft.com/office/drawing/2014/main" id="{CC857CBE-DE10-A6AE-D83C-274F2B59A280}"/>
              </a:ext>
            </a:extLst>
          </p:cNvPr>
          <p:cNvPicPr>
            <a:picLocks noChangeAspect="1"/>
          </p:cNvPicPr>
          <p:nvPr/>
        </p:nvPicPr>
        <p:blipFill>
          <a:blip r:embed="rId4"/>
          <a:stretch>
            <a:fillRect/>
          </a:stretch>
        </p:blipFill>
        <p:spPr>
          <a:xfrm>
            <a:off x="798460" y="4487149"/>
            <a:ext cx="3044697" cy="1347278"/>
          </a:xfrm>
          <a:prstGeom prst="rect">
            <a:avLst/>
          </a:prstGeom>
        </p:spPr>
      </p:pic>
      <p:sp>
        <p:nvSpPr>
          <p:cNvPr id="35" name="Rectangle 34">
            <a:extLst>
              <a:ext uri="{FF2B5EF4-FFF2-40B4-BE49-F238E27FC236}">
                <a16:creationId xmlns:a16="http://schemas.microsoft.com/office/drawing/2014/main" id="{30BAD96F-CE2F-4682-99B8-0DD9E6AE2B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52946" y="2947051"/>
            <a:ext cx="2765758" cy="326602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descr="A picture containing text, newspaper&#10;&#10;Description automatically generated">
            <a:extLst>
              <a:ext uri="{FF2B5EF4-FFF2-40B4-BE49-F238E27FC236}">
                <a16:creationId xmlns:a16="http://schemas.microsoft.com/office/drawing/2014/main" id="{0F28D279-13B8-9F29-35E6-9EE1B2C9FB76}"/>
              </a:ext>
            </a:extLst>
          </p:cNvPr>
          <p:cNvPicPr>
            <a:picLocks noChangeAspect="1"/>
          </p:cNvPicPr>
          <p:nvPr/>
        </p:nvPicPr>
        <p:blipFill>
          <a:blip r:embed="rId5"/>
          <a:stretch>
            <a:fillRect/>
          </a:stretch>
        </p:blipFill>
        <p:spPr>
          <a:xfrm>
            <a:off x="4324887" y="3096468"/>
            <a:ext cx="2431557" cy="2956302"/>
          </a:xfrm>
          <a:prstGeom prst="rect">
            <a:avLst/>
          </a:prstGeom>
        </p:spPr>
      </p:pic>
      <p:sp>
        <p:nvSpPr>
          <p:cNvPr id="3" name="Content Placeholder 2">
            <a:extLst>
              <a:ext uri="{FF2B5EF4-FFF2-40B4-BE49-F238E27FC236}">
                <a16:creationId xmlns:a16="http://schemas.microsoft.com/office/drawing/2014/main" id="{33FA459D-8CC1-008F-6293-D32E26F555A2}"/>
              </a:ext>
            </a:extLst>
          </p:cNvPr>
          <p:cNvSpPr>
            <a:spLocks noGrp="1"/>
          </p:cNvSpPr>
          <p:nvPr>
            <p:ph idx="1"/>
          </p:nvPr>
        </p:nvSpPr>
        <p:spPr>
          <a:xfrm>
            <a:off x="8014995" y="2623457"/>
            <a:ext cx="3732245" cy="3589615"/>
          </a:xfrm>
        </p:spPr>
        <p:txBody>
          <a:bodyPr>
            <a:normAutofit/>
          </a:bodyPr>
          <a:lstStyle/>
          <a:p>
            <a:r>
              <a:rPr lang="en-US" sz="1300"/>
              <a:t>Most historians of modern Mexico employ a blend of three archives – the U.S. National Archives and Records Administration, the Archivo General de la Nación, and the Hemeroteca Nacional.  </a:t>
            </a:r>
          </a:p>
          <a:p>
            <a:endParaRPr lang="en-US" sz="1300"/>
          </a:p>
          <a:p>
            <a:r>
              <a:rPr lang="en-US" sz="1300"/>
              <a:t>But there are hundreds of other archives for modern Mexico.</a:t>
            </a:r>
          </a:p>
          <a:p>
            <a:endParaRPr lang="en-US" sz="1300"/>
          </a:p>
          <a:p>
            <a:pPr lvl="1"/>
            <a:r>
              <a:rPr lang="en-US" sz="1300"/>
              <a:t>State archives </a:t>
            </a:r>
          </a:p>
          <a:p>
            <a:pPr lvl="1"/>
            <a:r>
              <a:rPr lang="en-US" sz="1300"/>
              <a:t>Municipal archives</a:t>
            </a:r>
          </a:p>
          <a:p>
            <a:pPr lvl="1"/>
            <a:r>
              <a:rPr lang="en-US" sz="1300"/>
              <a:t>Parish archives</a:t>
            </a:r>
          </a:p>
          <a:p>
            <a:pPr lvl="1"/>
            <a:r>
              <a:rPr lang="en-US" sz="1300"/>
              <a:t>Local newspapers</a:t>
            </a:r>
          </a:p>
          <a:p>
            <a:pPr lvl="1"/>
            <a:r>
              <a:rPr lang="en-US" sz="1300"/>
              <a:t>Judicial archives</a:t>
            </a:r>
          </a:p>
          <a:p>
            <a:pPr lvl="1"/>
            <a:r>
              <a:rPr lang="en-US" sz="1300"/>
              <a:t>Private archives</a:t>
            </a:r>
          </a:p>
          <a:p>
            <a:endParaRPr lang="en-US" sz="1300"/>
          </a:p>
          <a:p>
            <a:endParaRPr lang="en-US" sz="1300"/>
          </a:p>
        </p:txBody>
      </p:sp>
    </p:spTree>
    <p:extLst>
      <p:ext uri="{BB962C8B-B14F-4D97-AF65-F5344CB8AC3E}">
        <p14:creationId xmlns:p14="http://schemas.microsoft.com/office/powerpoint/2010/main" val="1648750425"/>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29">
            <a:extLst>
              <a:ext uri="{FF2B5EF4-FFF2-40B4-BE49-F238E27FC236}">
                <a16:creationId xmlns:a16="http://schemas.microsoft.com/office/drawing/2014/main" id="{5CB593EA-2F98-479F-B4C4-F366571FA6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Content Placeholder 4" descr="A group of people holding signs&#10;&#10;Description automatically generated with medium confidence">
            <a:extLst>
              <a:ext uri="{FF2B5EF4-FFF2-40B4-BE49-F238E27FC236}">
                <a16:creationId xmlns:a16="http://schemas.microsoft.com/office/drawing/2014/main" id="{55F230B2-76F7-7D70-C081-5EE8ED063FF5}"/>
              </a:ext>
            </a:extLst>
          </p:cNvPr>
          <p:cNvPicPr>
            <a:picLocks noChangeAspect="1"/>
          </p:cNvPicPr>
          <p:nvPr/>
        </p:nvPicPr>
        <p:blipFill rotWithShape="1">
          <a:blip r:embed="rId2"/>
          <a:srcRect t="17621" r="4" b="3793"/>
          <a:stretch/>
        </p:blipFill>
        <p:spPr>
          <a:xfrm>
            <a:off x="20" y="10"/>
            <a:ext cx="2970445" cy="3383269"/>
          </a:xfrm>
          <a:prstGeom prst="rect">
            <a:avLst/>
          </a:prstGeom>
        </p:spPr>
      </p:pic>
      <p:pic>
        <p:nvPicPr>
          <p:cNvPr id="4" name="Picture 3">
            <a:extLst>
              <a:ext uri="{FF2B5EF4-FFF2-40B4-BE49-F238E27FC236}">
                <a16:creationId xmlns:a16="http://schemas.microsoft.com/office/drawing/2014/main" id="{13012FA0-1264-C545-FAB8-8F09133F8667}"/>
              </a:ext>
            </a:extLst>
          </p:cNvPr>
          <p:cNvPicPr>
            <a:picLocks noChangeAspect="1"/>
          </p:cNvPicPr>
          <p:nvPr/>
        </p:nvPicPr>
        <p:blipFill rotWithShape="1">
          <a:blip r:embed="rId3"/>
          <a:srcRect t="12292" r="-4" b="3422"/>
          <a:stretch/>
        </p:blipFill>
        <p:spPr>
          <a:xfrm>
            <a:off x="9143558" y="-12"/>
            <a:ext cx="2970465" cy="3383268"/>
          </a:xfrm>
          <a:prstGeom prst="rect">
            <a:avLst/>
          </a:prstGeom>
        </p:spPr>
      </p:pic>
      <p:pic>
        <p:nvPicPr>
          <p:cNvPr id="7" name="Picture 6" descr="Logo&#10;&#10;Description automatically generated">
            <a:extLst>
              <a:ext uri="{FF2B5EF4-FFF2-40B4-BE49-F238E27FC236}">
                <a16:creationId xmlns:a16="http://schemas.microsoft.com/office/drawing/2014/main" id="{8F3457F3-C21D-6162-85D9-AD4BEA74D02A}"/>
              </a:ext>
            </a:extLst>
          </p:cNvPr>
          <p:cNvPicPr>
            <a:picLocks noChangeAspect="1"/>
          </p:cNvPicPr>
          <p:nvPr/>
        </p:nvPicPr>
        <p:blipFill rotWithShape="1">
          <a:blip r:embed="rId4"/>
          <a:srcRect t="14047" r="-4" b="-4"/>
          <a:stretch/>
        </p:blipFill>
        <p:spPr>
          <a:xfrm>
            <a:off x="3030753" y="45726"/>
            <a:ext cx="2971800" cy="3383268"/>
          </a:xfrm>
          <a:prstGeom prst="rect">
            <a:avLst/>
          </a:prstGeom>
        </p:spPr>
      </p:pic>
      <p:pic>
        <p:nvPicPr>
          <p:cNvPr id="11" name="Content Placeholder 10" descr="A person holding a newspaper&#10;&#10;Description automatically generated with low confidence">
            <a:extLst>
              <a:ext uri="{FF2B5EF4-FFF2-40B4-BE49-F238E27FC236}">
                <a16:creationId xmlns:a16="http://schemas.microsoft.com/office/drawing/2014/main" id="{C8BB3784-12FB-8EC3-EB38-90B1F258C3AD}"/>
              </a:ext>
            </a:extLst>
          </p:cNvPr>
          <p:cNvPicPr>
            <a:picLocks noChangeAspect="1"/>
          </p:cNvPicPr>
          <p:nvPr/>
        </p:nvPicPr>
        <p:blipFill rotWithShape="1">
          <a:blip r:embed="rId5"/>
          <a:srcRect r="2" b="23725"/>
          <a:stretch/>
        </p:blipFill>
        <p:spPr>
          <a:xfrm>
            <a:off x="3058568" y="3520458"/>
            <a:ext cx="2971800" cy="3383268"/>
          </a:xfrm>
          <a:prstGeom prst="rect">
            <a:avLst/>
          </a:prstGeom>
        </p:spPr>
      </p:pic>
      <p:pic>
        <p:nvPicPr>
          <p:cNvPr id="8" name="Picture 7" descr="A person sitting on a car&#10;&#10;Description automatically generated with low confidence">
            <a:extLst>
              <a:ext uri="{FF2B5EF4-FFF2-40B4-BE49-F238E27FC236}">
                <a16:creationId xmlns:a16="http://schemas.microsoft.com/office/drawing/2014/main" id="{E4556659-0007-66DF-73BB-8B318265E138}"/>
              </a:ext>
            </a:extLst>
          </p:cNvPr>
          <p:cNvPicPr>
            <a:picLocks noChangeAspect="1"/>
          </p:cNvPicPr>
          <p:nvPr/>
        </p:nvPicPr>
        <p:blipFill rotWithShape="1">
          <a:blip r:embed="rId6"/>
          <a:srcRect t="11505" r="-3" b="13036"/>
          <a:stretch/>
        </p:blipFill>
        <p:spPr>
          <a:xfrm>
            <a:off x="-1017" y="3474720"/>
            <a:ext cx="2970465" cy="3383280"/>
          </a:xfrm>
          <a:prstGeom prst="rect">
            <a:avLst/>
          </a:prstGeom>
        </p:spPr>
      </p:pic>
      <p:sp>
        <p:nvSpPr>
          <p:cNvPr id="41" name="Rectangle 31">
            <a:extLst>
              <a:ext uri="{FF2B5EF4-FFF2-40B4-BE49-F238E27FC236}">
                <a16:creationId xmlns:a16="http://schemas.microsoft.com/office/drawing/2014/main" id="{39BEB6D0-9E4E-4221-93D1-74ABECEE9E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45910" y="3474720"/>
            <a:ext cx="6046090" cy="3383281"/>
          </a:xfrm>
          <a:prstGeom prst="rect">
            <a:avLst/>
          </a:prstGeom>
          <a:solidFill>
            <a:srgbClr val="584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315264D-29A4-CD86-0895-F5BE9CE53FEC}"/>
              </a:ext>
            </a:extLst>
          </p:cNvPr>
          <p:cNvSpPr>
            <a:spLocks noGrp="1"/>
          </p:cNvSpPr>
          <p:nvPr>
            <p:ph type="title"/>
          </p:nvPr>
        </p:nvSpPr>
        <p:spPr>
          <a:xfrm>
            <a:off x="6768052" y="4243388"/>
            <a:ext cx="5193748" cy="1900237"/>
          </a:xfrm>
        </p:spPr>
        <p:txBody>
          <a:bodyPr vert="horz" lIns="91440" tIns="45720" rIns="91440" bIns="45720" rtlCol="0">
            <a:normAutofit/>
          </a:bodyPr>
          <a:lstStyle/>
          <a:p>
            <a:r>
              <a:rPr lang="en-US" sz="3200" kern="1200" dirty="0">
                <a:solidFill>
                  <a:srgbClr val="FFFFFF"/>
                </a:solidFill>
                <a:latin typeface="+mj-lt"/>
                <a:ea typeface="+mj-ea"/>
                <a:cs typeface="+mj-cs"/>
              </a:rPr>
              <a:t>Rethinking </a:t>
            </a:r>
            <a:r>
              <a:rPr lang="en-US" sz="3200" dirty="0">
                <a:solidFill>
                  <a:srgbClr val="FFFFFF"/>
                </a:solidFill>
              </a:rPr>
              <a:t>Mexican Politics</a:t>
            </a:r>
            <a:endParaRPr lang="en-US" sz="3200" kern="1200" dirty="0">
              <a:solidFill>
                <a:srgbClr val="FFFFFF"/>
              </a:solidFill>
              <a:latin typeface="+mj-lt"/>
              <a:ea typeface="+mj-ea"/>
              <a:cs typeface="+mj-cs"/>
            </a:endParaRPr>
          </a:p>
        </p:txBody>
      </p:sp>
      <p:pic>
        <p:nvPicPr>
          <p:cNvPr id="9" name="Picture 8" descr="Text, letter&#10;&#10;Description automatically generated">
            <a:extLst>
              <a:ext uri="{FF2B5EF4-FFF2-40B4-BE49-F238E27FC236}">
                <a16:creationId xmlns:a16="http://schemas.microsoft.com/office/drawing/2014/main" id="{21C24ABC-647C-5120-B02F-BE52246AFDDE}"/>
              </a:ext>
            </a:extLst>
          </p:cNvPr>
          <p:cNvPicPr>
            <a:picLocks noChangeAspect="1"/>
          </p:cNvPicPr>
          <p:nvPr/>
        </p:nvPicPr>
        <p:blipFill rotWithShape="1">
          <a:blip r:embed="rId7"/>
          <a:srcRect r="-4" b="12296"/>
          <a:stretch/>
        </p:blipFill>
        <p:spPr>
          <a:xfrm>
            <a:off x="6188112" y="45714"/>
            <a:ext cx="2970466" cy="3383280"/>
          </a:xfrm>
          <a:prstGeom prst="rect">
            <a:avLst/>
          </a:prstGeom>
        </p:spPr>
      </p:pic>
      <p:sp>
        <p:nvSpPr>
          <p:cNvPr id="27" name="Content Placeholder 26">
            <a:extLst>
              <a:ext uri="{FF2B5EF4-FFF2-40B4-BE49-F238E27FC236}">
                <a16:creationId xmlns:a16="http://schemas.microsoft.com/office/drawing/2014/main" id="{A1393922-1505-A597-DF25-B8ED3EC56FFE}"/>
              </a:ext>
            </a:extLst>
          </p:cNvPr>
          <p:cNvSpPr>
            <a:spLocks noGrp="1"/>
          </p:cNvSpPr>
          <p:nvPr>
            <p:ph idx="1"/>
          </p:nvPr>
        </p:nvSpPr>
        <p:spPr>
          <a:xfrm>
            <a:off x="6479648" y="4510585"/>
            <a:ext cx="5366610" cy="1758732"/>
          </a:xfrm>
        </p:spPr>
        <p:txBody>
          <a:bodyPr>
            <a:normAutofit/>
          </a:bodyPr>
          <a:lstStyle/>
          <a:p>
            <a:endParaRPr lang="en-US" sz="1800">
              <a:solidFill>
                <a:srgbClr val="FFFFFF"/>
              </a:solidFill>
            </a:endParaRPr>
          </a:p>
        </p:txBody>
      </p:sp>
    </p:spTree>
    <p:extLst>
      <p:ext uri="{BB962C8B-B14F-4D97-AF65-F5344CB8AC3E}">
        <p14:creationId xmlns:p14="http://schemas.microsoft.com/office/powerpoint/2010/main" val="3913905412"/>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0EFD753D-6A49-46DD-9E82-AA6E2C62B4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138A5824-1F4A-4EE7-BC13-5BB48FC080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0044" y="321732"/>
            <a:ext cx="4568741" cy="6192603"/>
          </a:xfrm>
          <a:prstGeom prst="rect">
            <a:avLst/>
          </a:prstGeom>
          <a:solidFill>
            <a:srgbClr val="333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0EC1157-1E89-1069-F6D2-E4F576E7BD70}"/>
              </a:ext>
            </a:extLst>
          </p:cNvPr>
          <p:cNvSpPr>
            <a:spLocks noGrp="1"/>
          </p:cNvSpPr>
          <p:nvPr>
            <p:ph type="title"/>
          </p:nvPr>
        </p:nvSpPr>
        <p:spPr>
          <a:xfrm>
            <a:off x="798257" y="637523"/>
            <a:ext cx="3608896" cy="1690993"/>
          </a:xfrm>
        </p:spPr>
        <p:txBody>
          <a:bodyPr vert="horz" lIns="91440" tIns="45720" rIns="91440" bIns="45720" rtlCol="0" anchor="b">
            <a:normAutofit/>
          </a:bodyPr>
          <a:lstStyle/>
          <a:p>
            <a:r>
              <a:rPr lang="en-US" sz="3600" kern="1200" dirty="0">
                <a:solidFill>
                  <a:srgbClr val="FFFFFF"/>
                </a:solidFill>
                <a:latin typeface="+mj-lt"/>
                <a:ea typeface="+mj-ea"/>
                <a:cs typeface="+mj-cs"/>
              </a:rPr>
              <a:t>Drugs and counternarcotics policies</a:t>
            </a:r>
          </a:p>
        </p:txBody>
      </p:sp>
      <p:sp>
        <p:nvSpPr>
          <p:cNvPr id="20" name="Content Placeholder 19">
            <a:extLst>
              <a:ext uri="{FF2B5EF4-FFF2-40B4-BE49-F238E27FC236}">
                <a16:creationId xmlns:a16="http://schemas.microsoft.com/office/drawing/2014/main" id="{3A6F3AB1-5A68-6A85-2FC2-C442E93AEF88}"/>
              </a:ext>
            </a:extLst>
          </p:cNvPr>
          <p:cNvSpPr>
            <a:spLocks noGrp="1"/>
          </p:cNvSpPr>
          <p:nvPr>
            <p:ph idx="1"/>
          </p:nvPr>
        </p:nvSpPr>
        <p:spPr>
          <a:xfrm>
            <a:off x="798256" y="2474260"/>
            <a:ext cx="3607930" cy="3677158"/>
          </a:xfrm>
        </p:spPr>
        <p:txBody>
          <a:bodyPr anchor="t">
            <a:normAutofit fontScale="92500" lnSpcReduction="10000"/>
          </a:bodyPr>
          <a:lstStyle/>
          <a:p>
            <a:r>
              <a:rPr lang="en-US" sz="2000" dirty="0">
                <a:solidFill>
                  <a:srgbClr val="FFFFFF"/>
                </a:solidFill>
              </a:rPr>
              <a:t>Mexican drug trade driven by U.S. demand</a:t>
            </a:r>
          </a:p>
          <a:p>
            <a:endParaRPr lang="en-US" sz="2000" dirty="0">
              <a:solidFill>
                <a:srgbClr val="FFFFFF"/>
              </a:solidFill>
            </a:endParaRPr>
          </a:p>
          <a:p>
            <a:r>
              <a:rPr lang="en-US" sz="2000" dirty="0">
                <a:solidFill>
                  <a:srgbClr val="FFFFFF"/>
                </a:solidFill>
              </a:rPr>
              <a:t>State authorities established “protection rackets” which offered traffickers impunity in return for cash. </a:t>
            </a:r>
          </a:p>
          <a:p>
            <a:endParaRPr lang="en-US" sz="2000" dirty="0">
              <a:solidFill>
                <a:srgbClr val="FFFFFF"/>
              </a:solidFill>
            </a:endParaRPr>
          </a:p>
          <a:p>
            <a:r>
              <a:rPr lang="en-US" sz="2000" dirty="0">
                <a:solidFill>
                  <a:srgbClr val="FFFFFF"/>
                </a:solidFill>
              </a:rPr>
              <a:t>Violence emerged from a) clashes between authorities over protection rackets and b) increasingly punitive counternarcotics policies</a:t>
            </a:r>
          </a:p>
        </p:txBody>
      </p:sp>
      <p:pic>
        <p:nvPicPr>
          <p:cNvPr id="11" name="Picture 10" descr="A close-up of a person&#10;&#10;Description automatically generated with low confidence">
            <a:extLst>
              <a:ext uri="{FF2B5EF4-FFF2-40B4-BE49-F238E27FC236}">
                <a16:creationId xmlns:a16="http://schemas.microsoft.com/office/drawing/2014/main" id="{C3F747CB-5E23-520F-5CD6-E0D9778B047B}"/>
              </a:ext>
            </a:extLst>
          </p:cNvPr>
          <p:cNvPicPr>
            <a:picLocks noChangeAspect="1"/>
          </p:cNvPicPr>
          <p:nvPr/>
        </p:nvPicPr>
        <p:blipFill>
          <a:blip r:embed="rId2"/>
          <a:stretch>
            <a:fillRect/>
          </a:stretch>
        </p:blipFill>
        <p:spPr>
          <a:xfrm>
            <a:off x="5455261" y="4664238"/>
            <a:ext cx="1544830" cy="1850097"/>
          </a:xfrm>
          <a:prstGeom prst="rect">
            <a:avLst/>
          </a:prstGeom>
        </p:spPr>
      </p:pic>
      <p:pic>
        <p:nvPicPr>
          <p:cNvPr id="9" name="Picture 8" descr="A picture containing text, old, person, person&#10;&#10;Description automatically generated">
            <a:extLst>
              <a:ext uri="{FF2B5EF4-FFF2-40B4-BE49-F238E27FC236}">
                <a16:creationId xmlns:a16="http://schemas.microsoft.com/office/drawing/2014/main" id="{7D0A8D6A-9CD7-02CA-C952-70E92EB09FF3}"/>
              </a:ext>
            </a:extLst>
          </p:cNvPr>
          <p:cNvPicPr>
            <a:picLocks noChangeAspect="1"/>
          </p:cNvPicPr>
          <p:nvPr/>
        </p:nvPicPr>
        <p:blipFill>
          <a:blip r:embed="rId3"/>
          <a:stretch>
            <a:fillRect/>
          </a:stretch>
        </p:blipFill>
        <p:spPr>
          <a:xfrm>
            <a:off x="5296582" y="2488890"/>
            <a:ext cx="1901607" cy="2095436"/>
          </a:xfrm>
          <a:prstGeom prst="rect">
            <a:avLst/>
          </a:prstGeom>
        </p:spPr>
      </p:pic>
      <p:pic>
        <p:nvPicPr>
          <p:cNvPr id="5" name="Content Placeholder 4" descr="Text&#10;&#10;Description automatically generated">
            <a:extLst>
              <a:ext uri="{FF2B5EF4-FFF2-40B4-BE49-F238E27FC236}">
                <a16:creationId xmlns:a16="http://schemas.microsoft.com/office/drawing/2014/main" id="{CFEF1228-89D6-431D-C18F-5014B2E55710}"/>
              </a:ext>
            </a:extLst>
          </p:cNvPr>
          <p:cNvPicPr>
            <a:picLocks noChangeAspect="1"/>
          </p:cNvPicPr>
          <p:nvPr/>
        </p:nvPicPr>
        <p:blipFill>
          <a:blip r:embed="rId4"/>
          <a:stretch>
            <a:fillRect/>
          </a:stretch>
        </p:blipFill>
        <p:spPr>
          <a:xfrm>
            <a:off x="8247145" y="1674247"/>
            <a:ext cx="2430380" cy="3724722"/>
          </a:xfrm>
          <a:prstGeom prst="rect">
            <a:avLst/>
          </a:prstGeom>
        </p:spPr>
      </p:pic>
      <p:pic>
        <p:nvPicPr>
          <p:cNvPr id="7" name="Picture 6" descr="A picture containing outdoor, tree, grass, field&#10;&#10;Description automatically generated">
            <a:extLst>
              <a:ext uri="{FF2B5EF4-FFF2-40B4-BE49-F238E27FC236}">
                <a16:creationId xmlns:a16="http://schemas.microsoft.com/office/drawing/2014/main" id="{2B8D3CE6-D3FF-5A99-EC84-F53FFEDAA32F}"/>
              </a:ext>
            </a:extLst>
          </p:cNvPr>
          <p:cNvPicPr>
            <a:picLocks noChangeAspect="1"/>
          </p:cNvPicPr>
          <p:nvPr/>
        </p:nvPicPr>
        <p:blipFill>
          <a:blip r:embed="rId5"/>
          <a:stretch>
            <a:fillRect/>
          </a:stretch>
        </p:blipFill>
        <p:spPr>
          <a:xfrm>
            <a:off x="5229907" y="94643"/>
            <a:ext cx="2175786" cy="2314666"/>
          </a:xfrm>
          <a:prstGeom prst="rect">
            <a:avLst/>
          </a:prstGeom>
        </p:spPr>
      </p:pic>
    </p:spTree>
    <p:extLst>
      <p:ext uri="{BB962C8B-B14F-4D97-AF65-F5344CB8AC3E}">
        <p14:creationId xmlns:p14="http://schemas.microsoft.com/office/powerpoint/2010/main" val="3205544032"/>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6D3C1-EB73-5F7C-B646-7F471D2B5B79}"/>
              </a:ext>
            </a:extLst>
          </p:cNvPr>
          <p:cNvSpPr>
            <a:spLocks noGrp="1"/>
          </p:cNvSpPr>
          <p:nvPr>
            <p:ph type="title"/>
          </p:nvPr>
        </p:nvSpPr>
        <p:spPr>
          <a:xfrm>
            <a:off x="903514" y="3665055"/>
            <a:ext cx="7118268" cy="1093396"/>
          </a:xfrm>
        </p:spPr>
        <p:txBody>
          <a:bodyPr anchor="ctr">
            <a:normAutofit/>
          </a:bodyPr>
          <a:lstStyle/>
          <a:p>
            <a:r>
              <a:rPr lang="en-GB" sz="3600" b="1" dirty="0"/>
              <a:t>CRIME AND STATE MAKING IN TWENTIETH CENTURY MEXICO</a:t>
            </a:r>
            <a:endParaRPr lang="en-US" sz="3600" dirty="0"/>
          </a:p>
        </p:txBody>
      </p:sp>
      <p:sp>
        <p:nvSpPr>
          <p:cNvPr id="3" name="Content Placeholder 2">
            <a:extLst>
              <a:ext uri="{FF2B5EF4-FFF2-40B4-BE49-F238E27FC236}">
                <a16:creationId xmlns:a16="http://schemas.microsoft.com/office/drawing/2014/main" id="{102CF111-BCBF-9C6E-32A5-EB22FBE2D711}"/>
              </a:ext>
            </a:extLst>
          </p:cNvPr>
          <p:cNvSpPr>
            <a:spLocks noGrp="1"/>
          </p:cNvSpPr>
          <p:nvPr>
            <p:ph idx="1"/>
          </p:nvPr>
        </p:nvSpPr>
        <p:spPr>
          <a:xfrm>
            <a:off x="903514" y="4735983"/>
            <a:ext cx="7118268" cy="1538527"/>
          </a:xfrm>
        </p:spPr>
        <p:txBody>
          <a:bodyPr>
            <a:normAutofit/>
          </a:bodyPr>
          <a:lstStyle/>
          <a:p>
            <a:pPr marL="0" indent="0">
              <a:buNone/>
            </a:pPr>
            <a:endParaRPr lang="en-US" dirty="0"/>
          </a:p>
        </p:txBody>
      </p:sp>
      <p:pic>
        <p:nvPicPr>
          <p:cNvPr id="4" name="Picture 3" descr="A picture containing text, indoor&#10;&#10;Description automatically generated">
            <a:extLst>
              <a:ext uri="{FF2B5EF4-FFF2-40B4-BE49-F238E27FC236}">
                <a16:creationId xmlns:a16="http://schemas.microsoft.com/office/drawing/2014/main" id="{6CA5364B-0CB9-6650-192B-399797EA088F}"/>
              </a:ext>
            </a:extLst>
          </p:cNvPr>
          <p:cNvPicPr>
            <a:picLocks noChangeAspect="1"/>
          </p:cNvPicPr>
          <p:nvPr/>
        </p:nvPicPr>
        <p:blipFill rotWithShape="1">
          <a:blip r:embed="rId2">
            <a:alphaModFix amt="35000"/>
          </a:blip>
          <a:srcRect l="735" r="7734" b="-1"/>
          <a:stretch/>
        </p:blipFill>
        <p:spPr>
          <a:xfrm>
            <a:off x="0" y="0"/>
            <a:ext cx="12188652" cy="7771690"/>
          </a:xfrm>
          <a:prstGeom prst="rect">
            <a:avLst/>
          </a:prstGeom>
          <a:noFill/>
        </p:spPr>
      </p:pic>
    </p:spTree>
    <p:extLst>
      <p:ext uri="{BB962C8B-B14F-4D97-AF65-F5344CB8AC3E}">
        <p14:creationId xmlns:p14="http://schemas.microsoft.com/office/powerpoint/2010/main" val="4745451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394842B0-684D-44CC-B4BC-D13331CFD2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309C626-57B3-D367-0D10-C861DBF6C8EF}"/>
              </a:ext>
            </a:extLst>
          </p:cNvPr>
          <p:cNvSpPr>
            <a:spLocks noGrp="1"/>
          </p:cNvSpPr>
          <p:nvPr>
            <p:ph type="title"/>
          </p:nvPr>
        </p:nvSpPr>
        <p:spPr>
          <a:xfrm>
            <a:off x="640080" y="329184"/>
            <a:ext cx="6894576" cy="1783080"/>
          </a:xfrm>
        </p:spPr>
        <p:txBody>
          <a:bodyPr anchor="b">
            <a:normAutofit/>
          </a:bodyPr>
          <a:lstStyle/>
          <a:p>
            <a:r>
              <a:rPr lang="en-US" sz="3600"/>
              <a:t>Interview with Guillermo González Calderoni, former head of Mexico’s federal police, 2000</a:t>
            </a:r>
          </a:p>
        </p:txBody>
      </p:sp>
      <p:sp>
        <p:nvSpPr>
          <p:cNvPr id="21" name="sketch line">
            <a:extLst>
              <a:ext uri="{FF2B5EF4-FFF2-40B4-BE49-F238E27FC236}">
                <a16:creationId xmlns:a16="http://schemas.microsoft.com/office/drawing/2014/main" id="{4C2A3DC3-F495-4B99-9FF3-3FB30D6323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8952"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4DBFC7A-10FC-DCBE-F62D-82AE96802397}"/>
              </a:ext>
            </a:extLst>
          </p:cNvPr>
          <p:cNvSpPr>
            <a:spLocks noGrp="1"/>
          </p:cNvSpPr>
          <p:nvPr>
            <p:ph idx="1"/>
          </p:nvPr>
        </p:nvSpPr>
        <p:spPr>
          <a:xfrm>
            <a:off x="640080" y="2706624"/>
            <a:ext cx="6894576" cy="3483864"/>
          </a:xfrm>
        </p:spPr>
        <p:txBody>
          <a:bodyPr>
            <a:normAutofit/>
          </a:bodyPr>
          <a:lstStyle/>
          <a:p>
            <a:pPr marL="0" marR="0">
              <a:spcBef>
                <a:spcPts val="0"/>
              </a:spcBef>
              <a:spcAft>
                <a:spcPts val="0"/>
              </a:spcAft>
            </a:pPr>
            <a:r>
              <a:rPr lang="en-US" sz="2200" i="1" dirty="0">
                <a:effectLst/>
                <a:latin typeface="Times New Roman" panose="02020603050405020304" pitchFamily="18" charset="0"/>
                <a:ea typeface="DengXian" panose="02010600030101010101" pitchFamily="2" charset="-122"/>
                <a:cs typeface="Arial" panose="020B0604020202020204" pitchFamily="34" charset="0"/>
              </a:rPr>
              <a:t>PBS: Why are so many Mexican police commanders corrupt?</a:t>
            </a:r>
            <a:endParaRPr lang="en-US" sz="2200" dirty="0">
              <a:effectLst/>
              <a:latin typeface="Calibri" panose="020F0502020204030204" pitchFamily="34" charset="0"/>
              <a:ea typeface="DengXian" panose="02010600030101010101" pitchFamily="2" charset="-122"/>
              <a:cs typeface="Arial" panose="020B0604020202020204" pitchFamily="34" charset="0"/>
            </a:endParaRPr>
          </a:p>
          <a:p>
            <a:pPr marL="0" marR="0">
              <a:spcBef>
                <a:spcPts val="0"/>
              </a:spcBef>
              <a:spcAft>
                <a:spcPts val="0"/>
              </a:spcAft>
            </a:pPr>
            <a:r>
              <a:rPr lang="en-US" sz="2200" i="1" dirty="0">
                <a:effectLst/>
                <a:latin typeface="Times New Roman" panose="02020603050405020304" pitchFamily="18" charset="0"/>
                <a:ea typeface="DengXian" panose="02010600030101010101" pitchFamily="2" charset="-122"/>
                <a:cs typeface="Arial" panose="020B0604020202020204" pitchFamily="34" charset="0"/>
              </a:rPr>
              <a:t>GGC: What did you do to turn them into real police officers? Did you give them a budget? Did you give them gas for their trucks? Did you give them better weapons, trucks, vehicles, intelligence, information, technology, than the traffickers had? If you didn't give them any of this, really, what did you give them? You sent them off to become what they became--to take money from drug traffickers in order to fight them. Maybe they take the money from some of the traffickers to fight the other traffickers.</a:t>
            </a:r>
            <a:endParaRPr lang="en-US" sz="2200" dirty="0">
              <a:effectLst/>
              <a:latin typeface="Calibri" panose="020F0502020204030204" pitchFamily="34" charset="0"/>
              <a:ea typeface="DengXian" panose="02010600030101010101" pitchFamily="2" charset="-122"/>
              <a:cs typeface="Arial" panose="020B0604020202020204" pitchFamily="34" charset="0"/>
            </a:endParaRPr>
          </a:p>
          <a:p>
            <a:endParaRPr lang="en-US" sz="2200" dirty="0"/>
          </a:p>
        </p:txBody>
      </p:sp>
      <p:pic>
        <p:nvPicPr>
          <p:cNvPr id="7" name="Picture 6" descr="A couple of men in suits&#10;&#10;Description automatically generated with low confidence">
            <a:extLst>
              <a:ext uri="{FF2B5EF4-FFF2-40B4-BE49-F238E27FC236}">
                <a16:creationId xmlns:a16="http://schemas.microsoft.com/office/drawing/2014/main" id="{B6310C2F-CB35-D0D4-98E3-630EF48A93CB}"/>
              </a:ext>
            </a:extLst>
          </p:cNvPr>
          <p:cNvPicPr>
            <a:picLocks noChangeAspect="1"/>
          </p:cNvPicPr>
          <p:nvPr/>
        </p:nvPicPr>
        <p:blipFill rotWithShape="1">
          <a:blip r:embed="rId2"/>
          <a:srcRect r="-3" b="20264"/>
          <a:stretch/>
        </p:blipFill>
        <p:spPr>
          <a:xfrm>
            <a:off x="8156454" y="-7"/>
            <a:ext cx="4035547" cy="4178808"/>
          </a:xfrm>
          <a:custGeom>
            <a:avLst/>
            <a:gdLst/>
            <a:ahLst/>
            <a:cxnLst/>
            <a:rect l="l" t="t" r="r" b="b"/>
            <a:pathLst>
              <a:path w="4035547" h="4178808">
                <a:moveTo>
                  <a:pt x="14988" y="0"/>
                </a:moveTo>
                <a:lnTo>
                  <a:pt x="4035547" y="0"/>
                </a:lnTo>
                <a:lnTo>
                  <a:pt x="4035547" y="4161794"/>
                </a:lnTo>
                <a:lnTo>
                  <a:pt x="3918602" y="4164199"/>
                </a:lnTo>
                <a:cubicBezTo>
                  <a:pt x="3673497" y="4178956"/>
                  <a:pt x="3428120" y="4172295"/>
                  <a:pt x="3183014" y="4175560"/>
                </a:cubicBezTo>
                <a:cubicBezTo>
                  <a:pt x="2855121" y="4180001"/>
                  <a:pt x="2527499" y="4168639"/>
                  <a:pt x="2199742" y="4167595"/>
                </a:cubicBezTo>
                <a:cubicBezTo>
                  <a:pt x="2132562" y="4167334"/>
                  <a:pt x="2065110" y="4170729"/>
                  <a:pt x="1998202" y="4175952"/>
                </a:cubicBezTo>
                <a:cubicBezTo>
                  <a:pt x="1905507" y="4183005"/>
                  <a:pt x="1814033" y="4174124"/>
                  <a:pt x="1722153" y="4165766"/>
                </a:cubicBezTo>
                <a:cubicBezTo>
                  <a:pt x="1611407" y="4155711"/>
                  <a:pt x="1500933" y="4164591"/>
                  <a:pt x="1390867" y="4176214"/>
                </a:cubicBezTo>
                <a:lnTo>
                  <a:pt x="1348076" y="4178808"/>
                </a:lnTo>
                <a:lnTo>
                  <a:pt x="597587" y="4178808"/>
                </a:lnTo>
                <a:lnTo>
                  <a:pt x="507890" y="4175773"/>
                </a:lnTo>
                <a:cubicBezTo>
                  <a:pt x="403218" y="4174810"/>
                  <a:pt x="298546" y="4175691"/>
                  <a:pt x="193840" y="4176214"/>
                </a:cubicBezTo>
                <a:lnTo>
                  <a:pt x="2757" y="4175742"/>
                </a:lnTo>
                <a:lnTo>
                  <a:pt x="2810" y="4034870"/>
                </a:lnTo>
                <a:cubicBezTo>
                  <a:pt x="5629" y="3979851"/>
                  <a:pt x="10539" y="3924896"/>
                  <a:pt x="15416" y="3870068"/>
                </a:cubicBezTo>
                <a:cubicBezTo>
                  <a:pt x="23018" y="3799731"/>
                  <a:pt x="25045" y="3728899"/>
                  <a:pt x="21498" y="3658244"/>
                </a:cubicBezTo>
                <a:cubicBezTo>
                  <a:pt x="17063" y="3602147"/>
                  <a:pt x="10095" y="3546050"/>
                  <a:pt x="8828" y="3489953"/>
                </a:cubicBezTo>
                <a:cubicBezTo>
                  <a:pt x="6548" y="3389688"/>
                  <a:pt x="7434" y="3289424"/>
                  <a:pt x="13262" y="3189160"/>
                </a:cubicBezTo>
                <a:cubicBezTo>
                  <a:pt x="16176" y="3138901"/>
                  <a:pt x="20864" y="3089150"/>
                  <a:pt x="22891" y="3038510"/>
                </a:cubicBezTo>
                <a:cubicBezTo>
                  <a:pt x="24918" y="2987870"/>
                  <a:pt x="28973" y="2936723"/>
                  <a:pt x="17444" y="2887098"/>
                </a:cubicBezTo>
                <a:cubicBezTo>
                  <a:pt x="-2068" y="2802699"/>
                  <a:pt x="12249" y="2718680"/>
                  <a:pt x="16430" y="2634534"/>
                </a:cubicBezTo>
                <a:cubicBezTo>
                  <a:pt x="18964" y="2582244"/>
                  <a:pt x="34168" y="2528685"/>
                  <a:pt x="20738" y="2477919"/>
                </a:cubicBezTo>
                <a:cubicBezTo>
                  <a:pt x="-421" y="2398342"/>
                  <a:pt x="13389" y="2320415"/>
                  <a:pt x="20738" y="2242107"/>
                </a:cubicBezTo>
                <a:cubicBezTo>
                  <a:pt x="29213" y="2168001"/>
                  <a:pt x="27718" y="2093082"/>
                  <a:pt x="16303" y="2019369"/>
                </a:cubicBezTo>
                <a:cubicBezTo>
                  <a:pt x="1986" y="1946239"/>
                  <a:pt x="1986" y="1871028"/>
                  <a:pt x="16303" y="1797899"/>
                </a:cubicBezTo>
                <a:cubicBezTo>
                  <a:pt x="28162" y="1737537"/>
                  <a:pt x="29530" y="1675589"/>
                  <a:pt x="20357" y="1614758"/>
                </a:cubicBezTo>
                <a:cubicBezTo>
                  <a:pt x="14149" y="1571226"/>
                  <a:pt x="3000" y="1527947"/>
                  <a:pt x="1480" y="1484415"/>
                </a:cubicBezTo>
                <a:cubicBezTo>
                  <a:pt x="-1662" y="1393377"/>
                  <a:pt x="200" y="1302238"/>
                  <a:pt x="7055" y="1211417"/>
                </a:cubicBezTo>
                <a:cubicBezTo>
                  <a:pt x="15036" y="1107980"/>
                  <a:pt x="30366" y="1004923"/>
                  <a:pt x="19724" y="900725"/>
                </a:cubicBezTo>
                <a:cubicBezTo>
                  <a:pt x="16050" y="864934"/>
                  <a:pt x="8575" y="829270"/>
                  <a:pt x="7815" y="793353"/>
                </a:cubicBezTo>
                <a:cubicBezTo>
                  <a:pt x="6168" y="726087"/>
                  <a:pt x="5407" y="659710"/>
                  <a:pt x="9208" y="590286"/>
                </a:cubicBezTo>
                <a:cubicBezTo>
                  <a:pt x="13009" y="520863"/>
                  <a:pt x="27452" y="450424"/>
                  <a:pt x="17697" y="382270"/>
                </a:cubicBezTo>
                <a:cubicBezTo>
                  <a:pt x="7941" y="314115"/>
                  <a:pt x="14276" y="247103"/>
                  <a:pt x="20611" y="180218"/>
                </a:cubicBezTo>
                <a:cubicBezTo>
                  <a:pt x="23652" y="148426"/>
                  <a:pt x="25711" y="116982"/>
                  <a:pt x="25156" y="85665"/>
                </a:cubicBezTo>
                <a:close/>
              </a:path>
            </a:pathLst>
          </a:custGeom>
        </p:spPr>
      </p:pic>
      <p:pic>
        <p:nvPicPr>
          <p:cNvPr id="5" name="Picture 4" descr="A person wearing glasses&#10;&#10;Description automatically generated with medium confidence">
            <a:extLst>
              <a:ext uri="{FF2B5EF4-FFF2-40B4-BE49-F238E27FC236}">
                <a16:creationId xmlns:a16="http://schemas.microsoft.com/office/drawing/2014/main" id="{FD31728F-DCAA-B9AB-C323-5A49E19D43DD}"/>
              </a:ext>
            </a:extLst>
          </p:cNvPr>
          <p:cNvPicPr>
            <a:picLocks noChangeAspect="1"/>
          </p:cNvPicPr>
          <p:nvPr/>
        </p:nvPicPr>
        <p:blipFill rotWithShape="1">
          <a:blip r:embed="rId3"/>
          <a:srcRect t="21648" r="-2" b="35146"/>
          <a:stretch/>
        </p:blipFill>
        <p:spPr>
          <a:xfrm>
            <a:off x="8144356" y="4267201"/>
            <a:ext cx="4047645" cy="2590808"/>
          </a:xfrm>
          <a:custGeom>
            <a:avLst/>
            <a:gdLst/>
            <a:ahLst/>
            <a:cxnLst/>
            <a:rect l="l" t="t" r="r" b="b"/>
            <a:pathLst>
              <a:path w="4047645" h="2495811">
                <a:moveTo>
                  <a:pt x="2441891" y="4"/>
                </a:moveTo>
                <a:cubicBezTo>
                  <a:pt x="2489381" y="-78"/>
                  <a:pt x="2536882" y="1163"/>
                  <a:pt x="2584383" y="4428"/>
                </a:cubicBezTo>
                <a:cubicBezTo>
                  <a:pt x="2744314" y="17813"/>
                  <a:pt x="2904989" y="21079"/>
                  <a:pt x="3065367" y="14222"/>
                </a:cubicBezTo>
                <a:cubicBezTo>
                  <a:pt x="3194244" y="5694"/>
                  <a:pt x="3323514" y="4206"/>
                  <a:pt x="3452568" y="9782"/>
                </a:cubicBezTo>
                <a:cubicBezTo>
                  <a:pt x="3572813" y="16442"/>
                  <a:pt x="3693059" y="23233"/>
                  <a:pt x="3813712" y="19315"/>
                </a:cubicBezTo>
                <a:cubicBezTo>
                  <a:pt x="3861755" y="17748"/>
                  <a:pt x="3909121" y="15789"/>
                  <a:pt x="3956758" y="13177"/>
                </a:cubicBezTo>
                <a:lnTo>
                  <a:pt x="4047645" y="9696"/>
                </a:lnTo>
                <a:lnTo>
                  <a:pt x="4047645" y="2495811"/>
                </a:lnTo>
                <a:lnTo>
                  <a:pt x="28177" y="2495811"/>
                </a:lnTo>
                <a:lnTo>
                  <a:pt x="28782" y="2485852"/>
                </a:lnTo>
                <a:cubicBezTo>
                  <a:pt x="31911" y="2365446"/>
                  <a:pt x="35027" y="2245002"/>
                  <a:pt x="38157" y="2124521"/>
                </a:cubicBezTo>
                <a:cubicBezTo>
                  <a:pt x="38284" y="2119444"/>
                  <a:pt x="39171" y="2114494"/>
                  <a:pt x="39171" y="2109417"/>
                </a:cubicBezTo>
                <a:cubicBezTo>
                  <a:pt x="48166" y="1995573"/>
                  <a:pt x="53107" y="1881729"/>
                  <a:pt x="18899" y="1770550"/>
                </a:cubicBezTo>
                <a:cubicBezTo>
                  <a:pt x="15871" y="1760104"/>
                  <a:pt x="14262" y="1749304"/>
                  <a:pt x="14084" y="1738440"/>
                </a:cubicBezTo>
                <a:cubicBezTo>
                  <a:pt x="12413" y="1641514"/>
                  <a:pt x="16644" y="1544587"/>
                  <a:pt x="26754" y="1448181"/>
                </a:cubicBezTo>
                <a:cubicBezTo>
                  <a:pt x="31949" y="1389038"/>
                  <a:pt x="26754" y="1329006"/>
                  <a:pt x="43478" y="1270498"/>
                </a:cubicBezTo>
                <a:cubicBezTo>
                  <a:pt x="50864" y="1241421"/>
                  <a:pt x="55109" y="1211634"/>
                  <a:pt x="56147" y="1181656"/>
                </a:cubicBezTo>
                <a:cubicBezTo>
                  <a:pt x="59948" y="1109060"/>
                  <a:pt x="38537" y="1040779"/>
                  <a:pt x="18139" y="972244"/>
                </a:cubicBezTo>
                <a:cubicBezTo>
                  <a:pt x="7370" y="935945"/>
                  <a:pt x="-5426" y="898886"/>
                  <a:pt x="2429" y="860811"/>
                </a:cubicBezTo>
                <a:cubicBezTo>
                  <a:pt x="16707" y="802251"/>
                  <a:pt x="24854" y="742359"/>
                  <a:pt x="26754" y="682112"/>
                </a:cubicBezTo>
                <a:cubicBezTo>
                  <a:pt x="26754" y="639468"/>
                  <a:pt x="16365" y="597712"/>
                  <a:pt x="20039" y="555195"/>
                </a:cubicBezTo>
                <a:cubicBezTo>
                  <a:pt x="28211" y="472712"/>
                  <a:pt x="30238" y="389734"/>
                  <a:pt x="26121" y="306946"/>
                </a:cubicBezTo>
                <a:cubicBezTo>
                  <a:pt x="26095" y="273846"/>
                  <a:pt x="29846" y="240848"/>
                  <a:pt x="37270" y="208585"/>
                </a:cubicBezTo>
                <a:cubicBezTo>
                  <a:pt x="46506" y="151651"/>
                  <a:pt x="48419" y="93777"/>
                  <a:pt x="42971" y="36360"/>
                </a:cubicBezTo>
                <a:lnTo>
                  <a:pt x="38853" y="8429"/>
                </a:lnTo>
                <a:lnTo>
                  <a:pt x="56649" y="7824"/>
                </a:lnTo>
                <a:cubicBezTo>
                  <a:pt x="210497" y="-156"/>
                  <a:pt x="364754" y="3162"/>
                  <a:pt x="518087" y="17748"/>
                </a:cubicBezTo>
                <a:cubicBezTo>
                  <a:pt x="626567" y="25440"/>
                  <a:pt x="735534" y="24213"/>
                  <a:pt x="843809" y="14092"/>
                </a:cubicBezTo>
                <a:cubicBezTo>
                  <a:pt x="1042499" y="-1711"/>
                  <a:pt x="1240782" y="10958"/>
                  <a:pt x="1439065" y="21666"/>
                </a:cubicBezTo>
                <a:cubicBezTo>
                  <a:pt x="1631105" y="32113"/>
                  <a:pt x="1823010" y="24408"/>
                  <a:pt x="2015050" y="17487"/>
                </a:cubicBezTo>
                <a:cubicBezTo>
                  <a:pt x="2157045" y="12394"/>
                  <a:pt x="2299420" y="249"/>
                  <a:pt x="2441891" y="4"/>
                </a:cubicBezTo>
                <a:close/>
              </a:path>
            </a:pathLst>
          </a:custGeom>
        </p:spPr>
      </p:pic>
    </p:spTree>
    <p:extLst>
      <p:ext uri="{BB962C8B-B14F-4D97-AF65-F5344CB8AC3E}">
        <p14:creationId xmlns:p14="http://schemas.microsoft.com/office/powerpoint/2010/main" val="20151414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0CE40DC-5723-449B-A365-A61D8C262E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pic>
        <p:nvPicPr>
          <p:cNvPr id="4" name="Picture 3" descr="A picture containing text, indoor&#10;&#10;Description automatically generated">
            <a:extLst>
              <a:ext uri="{FF2B5EF4-FFF2-40B4-BE49-F238E27FC236}">
                <a16:creationId xmlns:a16="http://schemas.microsoft.com/office/drawing/2014/main" id="{64FAD9AF-4FDC-E1EE-F2FE-7BA4A457217F}"/>
              </a:ext>
            </a:extLst>
          </p:cNvPr>
          <p:cNvPicPr>
            <a:picLocks noChangeAspect="1"/>
          </p:cNvPicPr>
          <p:nvPr/>
        </p:nvPicPr>
        <p:blipFill rotWithShape="1">
          <a:blip r:embed="rId2"/>
          <a:srcRect l="734" r="7733" b="-1"/>
          <a:stretch/>
        </p:blipFill>
        <p:spPr>
          <a:xfrm>
            <a:off x="1524" y="10"/>
            <a:ext cx="12188952" cy="6857990"/>
          </a:xfrm>
          <a:prstGeom prst="rect">
            <a:avLst/>
          </a:prstGeom>
          <a:noFill/>
        </p:spPr>
      </p:pic>
      <p:sp>
        <p:nvSpPr>
          <p:cNvPr id="11" name="Freeform: Shape 10">
            <a:extLst>
              <a:ext uri="{FF2B5EF4-FFF2-40B4-BE49-F238E27FC236}">
                <a16:creationId xmlns:a16="http://schemas.microsoft.com/office/drawing/2014/main" id="{9854DBCA-D3C3-4C19-9B2E-DFA0BE6472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67853" y="0"/>
            <a:ext cx="10256294" cy="6858000"/>
          </a:xfrm>
          <a:custGeom>
            <a:avLst/>
            <a:gdLst>
              <a:gd name="connsiteX0" fmla="*/ 8218354 w 9841377"/>
              <a:gd name="connsiteY0" fmla="*/ 0 h 6858000"/>
              <a:gd name="connsiteX1" fmla="*/ 5551962 w 9841377"/>
              <a:gd name="connsiteY1" fmla="*/ 0 h 6858000"/>
              <a:gd name="connsiteX2" fmla="*/ 5482342 w 9841377"/>
              <a:gd name="connsiteY2" fmla="*/ 0 h 6858000"/>
              <a:gd name="connsiteX3" fmla="*/ 4359035 w 9841377"/>
              <a:gd name="connsiteY3" fmla="*/ 0 h 6858000"/>
              <a:gd name="connsiteX4" fmla="*/ 4289415 w 9841377"/>
              <a:gd name="connsiteY4" fmla="*/ 0 h 6858000"/>
              <a:gd name="connsiteX5" fmla="*/ 1623023 w 9841377"/>
              <a:gd name="connsiteY5" fmla="*/ 0 h 6858000"/>
              <a:gd name="connsiteX6" fmla="*/ 1600899 w 9841377"/>
              <a:gd name="connsiteY6" fmla="*/ 14997 h 6858000"/>
              <a:gd name="connsiteX7" fmla="*/ 0 w 9841377"/>
              <a:gd name="connsiteY7" fmla="*/ 3621656 h 6858000"/>
              <a:gd name="connsiteX8" fmla="*/ 1874350 w 9841377"/>
              <a:gd name="connsiteY8" fmla="*/ 6374814 h 6858000"/>
              <a:gd name="connsiteX9" fmla="*/ 2390998 w 9841377"/>
              <a:gd name="connsiteY9" fmla="*/ 6780599 h 6858000"/>
              <a:gd name="connsiteX10" fmla="*/ 2502754 w 9841377"/>
              <a:gd name="connsiteY10" fmla="*/ 6858000 h 6858000"/>
              <a:gd name="connsiteX11" fmla="*/ 4289415 w 9841377"/>
              <a:gd name="connsiteY11" fmla="*/ 6858000 h 6858000"/>
              <a:gd name="connsiteX12" fmla="*/ 4359035 w 9841377"/>
              <a:gd name="connsiteY12" fmla="*/ 6858000 h 6858000"/>
              <a:gd name="connsiteX13" fmla="*/ 5482342 w 9841377"/>
              <a:gd name="connsiteY13" fmla="*/ 6858000 h 6858000"/>
              <a:gd name="connsiteX14" fmla="*/ 5551962 w 9841377"/>
              <a:gd name="connsiteY14" fmla="*/ 6858000 h 6858000"/>
              <a:gd name="connsiteX15" fmla="*/ 7338623 w 9841377"/>
              <a:gd name="connsiteY15" fmla="*/ 6858000 h 6858000"/>
              <a:gd name="connsiteX16" fmla="*/ 7450379 w 9841377"/>
              <a:gd name="connsiteY16" fmla="*/ 6780599 h 6858000"/>
              <a:gd name="connsiteX17" fmla="*/ 7967027 w 9841377"/>
              <a:gd name="connsiteY17" fmla="*/ 6374814 h 6858000"/>
              <a:gd name="connsiteX18" fmla="*/ 9841377 w 9841377"/>
              <a:gd name="connsiteY18" fmla="*/ 3621656 h 6858000"/>
              <a:gd name="connsiteX19" fmla="*/ 8240478 w 9841377"/>
              <a:gd name="connsiteY19"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841377" h="6858000">
                <a:moveTo>
                  <a:pt x="8218354" y="0"/>
                </a:moveTo>
                <a:lnTo>
                  <a:pt x="5551962" y="0"/>
                </a:lnTo>
                <a:lnTo>
                  <a:pt x="5482342" y="0"/>
                </a:lnTo>
                <a:lnTo>
                  <a:pt x="4359035" y="0"/>
                </a:lnTo>
                <a:lnTo>
                  <a:pt x="4289415" y="0"/>
                </a:lnTo>
                <a:lnTo>
                  <a:pt x="1623023" y="0"/>
                </a:lnTo>
                <a:lnTo>
                  <a:pt x="1600899" y="14997"/>
                </a:lnTo>
                <a:cubicBezTo>
                  <a:pt x="573736" y="754641"/>
                  <a:pt x="0" y="2093192"/>
                  <a:pt x="0" y="3621656"/>
                </a:cubicBezTo>
                <a:cubicBezTo>
                  <a:pt x="0" y="4969131"/>
                  <a:pt x="928725" y="5602839"/>
                  <a:pt x="1874350" y="6374814"/>
                </a:cubicBezTo>
                <a:cubicBezTo>
                  <a:pt x="2046553" y="6515397"/>
                  <a:pt x="2217180" y="6653108"/>
                  <a:pt x="2390998" y="6780599"/>
                </a:cubicBezTo>
                <a:lnTo>
                  <a:pt x="2502754" y="6858000"/>
                </a:lnTo>
                <a:lnTo>
                  <a:pt x="4289415" y="6858000"/>
                </a:lnTo>
                <a:lnTo>
                  <a:pt x="4359035" y="6858000"/>
                </a:lnTo>
                <a:lnTo>
                  <a:pt x="5482342" y="6858000"/>
                </a:lnTo>
                <a:lnTo>
                  <a:pt x="5551962" y="6858000"/>
                </a:lnTo>
                <a:lnTo>
                  <a:pt x="7338623" y="6858000"/>
                </a:lnTo>
                <a:lnTo>
                  <a:pt x="7450379" y="6780599"/>
                </a:lnTo>
                <a:cubicBezTo>
                  <a:pt x="7624197" y="6653108"/>
                  <a:pt x="7794824" y="6515397"/>
                  <a:pt x="7967027" y="6374814"/>
                </a:cubicBezTo>
                <a:cubicBezTo>
                  <a:pt x="8912652" y="5602839"/>
                  <a:pt x="9841377" y="4969131"/>
                  <a:pt x="9841377" y="3621656"/>
                </a:cubicBezTo>
                <a:cubicBezTo>
                  <a:pt x="9841377" y="2093192"/>
                  <a:pt x="9267641" y="754641"/>
                  <a:pt x="8240478" y="14997"/>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E1383CB6-8BE5-4911-970B-A4151A07E7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16525" y="0"/>
            <a:ext cx="9958950" cy="6858000"/>
          </a:xfrm>
          <a:custGeom>
            <a:avLst/>
            <a:gdLst>
              <a:gd name="connsiteX0" fmla="*/ 7551973 w 9174595"/>
              <a:gd name="connsiteY0" fmla="*/ 0 h 6858000"/>
              <a:gd name="connsiteX1" fmla="*/ 5634635 w 9174595"/>
              <a:gd name="connsiteY1" fmla="*/ 0 h 6858000"/>
              <a:gd name="connsiteX2" fmla="*/ 5550590 w 9174595"/>
              <a:gd name="connsiteY2" fmla="*/ 0 h 6858000"/>
              <a:gd name="connsiteX3" fmla="*/ 5480986 w 9174595"/>
              <a:gd name="connsiteY3" fmla="*/ 0 h 6858000"/>
              <a:gd name="connsiteX4" fmla="*/ 4886240 w 9174595"/>
              <a:gd name="connsiteY4" fmla="*/ 0 h 6858000"/>
              <a:gd name="connsiteX5" fmla="*/ 4816638 w 9174595"/>
              <a:gd name="connsiteY5" fmla="*/ 0 h 6858000"/>
              <a:gd name="connsiteX6" fmla="*/ 4357958 w 9174595"/>
              <a:gd name="connsiteY6" fmla="*/ 0 h 6858000"/>
              <a:gd name="connsiteX7" fmla="*/ 4288354 w 9174595"/>
              <a:gd name="connsiteY7" fmla="*/ 0 h 6858000"/>
              <a:gd name="connsiteX8" fmla="*/ 3693608 w 9174595"/>
              <a:gd name="connsiteY8" fmla="*/ 0 h 6858000"/>
              <a:gd name="connsiteX9" fmla="*/ 3624006 w 9174595"/>
              <a:gd name="connsiteY9" fmla="*/ 0 h 6858000"/>
              <a:gd name="connsiteX10" fmla="*/ 3276448 w 9174595"/>
              <a:gd name="connsiteY10" fmla="*/ 0 h 6858000"/>
              <a:gd name="connsiteX11" fmla="*/ 1622622 w 9174595"/>
              <a:gd name="connsiteY11" fmla="*/ 0 h 6858000"/>
              <a:gd name="connsiteX12" fmla="*/ 1600504 w 9174595"/>
              <a:gd name="connsiteY12" fmla="*/ 14997 h 6858000"/>
              <a:gd name="connsiteX13" fmla="*/ 0 w 9174595"/>
              <a:gd name="connsiteY13" fmla="*/ 3621656 h 6858000"/>
              <a:gd name="connsiteX14" fmla="*/ 1873886 w 9174595"/>
              <a:gd name="connsiteY14" fmla="*/ 6374814 h 6858000"/>
              <a:gd name="connsiteX15" fmla="*/ 2390406 w 9174595"/>
              <a:gd name="connsiteY15" fmla="*/ 6780599 h 6858000"/>
              <a:gd name="connsiteX16" fmla="*/ 2502136 w 9174595"/>
              <a:gd name="connsiteY16" fmla="*/ 6858000 h 6858000"/>
              <a:gd name="connsiteX17" fmla="*/ 3276448 w 9174595"/>
              <a:gd name="connsiteY17" fmla="*/ 6858000 h 6858000"/>
              <a:gd name="connsiteX18" fmla="*/ 3624006 w 9174595"/>
              <a:gd name="connsiteY18" fmla="*/ 6858000 h 6858000"/>
              <a:gd name="connsiteX19" fmla="*/ 3693608 w 9174595"/>
              <a:gd name="connsiteY19" fmla="*/ 6858000 h 6858000"/>
              <a:gd name="connsiteX20" fmla="*/ 4288354 w 9174595"/>
              <a:gd name="connsiteY20" fmla="*/ 6858000 h 6858000"/>
              <a:gd name="connsiteX21" fmla="*/ 4357958 w 9174595"/>
              <a:gd name="connsiteY21" fmla="*/ 6858000 h 6858000"/>
              <a:gd name="connsiteX22" fmla="*/ 4816638 w 9174595"/>
              <a:gd name="connsiteY22" fmla="*/ 6858000 h 6858000"/>
              <a:gd name="connsiteX23" fmla="*/ 4886240 w 9174595"/>
              <a:gd name="connsiteY23" fmla="*/ 6858000 h 6858000"/>
              <a:gd name="connsiteX24" fmla="*/ 5480986 w 9174595"/>
              <a:gd name="connsiteY24" fmla="*/ 6858000 h 6858000"/>
              <a:gd name="connsiteX25" fmla="*/ 5550590 w 9174595"/>
              <a:gd name="connsiteY25" fmla="*/ 6858000 h 6858000"/>
              <a:gd name="connsiteX26" fmla="*/ 5634635 w 9174595"/>
              <a:gd name="connsiteY26" fmla="*/ 6858000 h 6858000"/>
              <a:gd name="connsiteX27" fmla="*/ 6672460 w 9174595"/>
              <a:gd name="connsiteY27" fmla="*/ 6858000 h 6858000"/>
              <a:gd name="connsiteX28" fmla="*/ 6784188 w 9174595"/>
              <a:gd name="connsiteY28" fmla="*/ 6780599 h 6858000"/>
              <a:gd name="connsiteX29" fmla="*/ 7300708 w 9174595"/>
              <a:gd name="connsiteY29" fmla="*/ 6374814 h 6858000"/>
              <a:gd name="connsiteX30" fmla="*/ 9174595 w 9174595"/>
              <a:gd name="connsiteY30" fmla="*/ 3621656 h 6858000"/>
              <a:gd name="connsiteX31" fmla="*/ 7574092 w 9174595"/>
              <a:gd name="connsiteY3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9174595" h="6858000">
                <a:moveTo>
                  <a:pt x="7551973" y="0"/>
                </a:moveTo>
                <a:lnTo>
                  <a:pt x="5634635" y="0"/>
                </a:lnTo>
                <a:lnTo>
                  <a:pt x="5550590" y="0"/>
                </a:lnTo>
                <a:lnTo>
                  <a:pt x="5480986" y="0"/>
                </a:lnTo>
                <a:lnTo>
                  <a:pt x="4886240" y="0"/>
                </a:lnTo>
                <a:lnTo>
                  <a:pt x="4816638" y="0"/>
                </a:lnTo>
                <a:lnTo>
                  <a:pt x="4357958" y="0"/>
                </a:lnTo>
                <a:lnTo>
                  <a:pt x="4288354" y="0"/>
                </a:lnTo>
                <a:lnTo>
                  <a:pt x="3693608" y="0"/>
                </a:lnTo>
                <a:lnTo>
                  <a:pt x="3624006" y="0"/>
                </a:lnTo>
                <a:lnTo>
                  <a:pt x="3276448" y="0"/>
                </a:lnTo>
                <a:lnTo>
                  <a:pt x="1622622" y="0"/>
                </a:lnTo>
                <a:lnTo>
                  <a:pt x="1600504" y="14997"/>
                </a:lnTo>
                <a:cubicBezTo>
                  <a:pt x="573594" y="754641"/>
                  <a:pt x="0" y="2093192"/>
                  <a:pt x="0" y="3621656"/>
                </a:cubicBezTo>
                <a:cubicBezTo>
                  <a:pt x="0" y="4969131"/>
                  <a:pt x="928496" y="5602839"/>
                  <a:pt x="1873886" y="6374814"/>
                </a:cubicBezTo>
                <a:cubicBezTo>
                  <a:pt x="2046046" y="6515397"/>
                  <a:pt x="2216632" y="6653108"/>
                  <a:pt x="2390406" y="6780599"/>
                </a:cubicBezTo>
                <a:lnTo>
                  <a:pt x="2502136" y="6858000"/>
                </a:lnTo>
                <a:lnTo>
                  <a:pt x="3276448" y="6858000"/>
                </a:lnTo>
                <a:lnTo>
                  <a:pt x="3624006" y="6858000"/>
                </a:lnTo>
                <a:lnTo>
                  <a:pt x="3693608" y="6858000"/>
                </a:lnTo>
                <a:lnTo>
                  <a:pt x="4288354" y="6858000"/>
                </a:lnTo>
                <a:lnTo>
                  <a:pt x="4357958" y="6858000"/>
                </a:lnTo>
                <a:lnTo>
                  <a:pt x="4816638" y="6858000"/>
                </a:lnTo>
                <a:lnTo>
                  <a:pt x="4886240" y="6858000"/>
                </a:lnTo>
                <a:lnTo>
                  <a:pt x="5480986" y="6858000"/>
                </a:lnTo>
                <a:lnTo>
                  <a:pt x="5550590" y="6858000"/>
                </a:lnTo>
                <a:lnTo>
                  <a:pt x="5634635" y="6858000"/>
                </a:lnTo>
                <a:lnTo>
                  <a:pt x="6672460" y="6858000"/>
                </a:lnTo>
                <a:lnTo>
                  <a:pt x="6784188" y="6780599"/>
                </a:lnTo>
                <a:cubicBezTo>
                  <a:pt x="6957963" y="6653108"/>
                  <a:pt x="7128548" y="6515397"/>
                  <a:pt x="7300708" y="6374814"/>
                </a:cubicBezTo>
                <a:cubicBezTo>
                  <a:pt x="8246100" y="5602839"/>
                  <a:pt x="9174595" y="4969131"/>
                  <a:pt x="9174595" y="3621656"/>
                </a:cubicBezTo>
                <a:cubicBezTo>
                  <a:pt x="9174595" y="2093192"/>
                  <a:pt x="8601001" y="754641"/>
                  <a:pt x="7574092" y="14997"/>
                </a:cubicBez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842D14D1-56B7-40CD-8694-A9A48170C0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08673" y="-17801"/>
            <a:ext cx="2486322" cy="6858000"/>
          </a:xfrm>
          <a:custGeom>
            <a:avLst/>
            <a:gdLst>
              <a:gd name="connsiteX0" fmla="*/ 879731 w 2521425"/>
              <a:gd name="connsiteY0" fmla="*/ 0 h 6858000"/>
              <a:gd name="connsiteX1" fmla="*/ 898402 w 2521425"/>
              <a:gd name="connsiteY1" fmla="*/ 0 h 6858000"/>
              <a:gd name="connsiteX2" fmla="*/ 920526 w 2521425"/>
              <a:gd name="connsiteY2" fmla="*/ 14997 h 6858000"/>
              <a:gd name="connsiteX3" fmla="*/ 2521425 w 2521425"/>
              <a:gd name="connsiteY3" fmla="*/ 3621656 h 6858000"/>
              <a:gd name="connsiteX4" fmla="*/ 647075 w 2521425"/>
              <a:gd name="connsiteY4" fmla="*/ 6374814 h 6858000"/>
              <a:gd name="connsiteX5" fmla="*/ 130427 w 2521425"/>
              <a:gd name="connsiteY5" fmla="*/ 6780599 h 6858000"/>
              <a:gd name="connsiteX6" fmla="*/ 18671 w 2521425"/>
              <a:gd name="connsiteY6" fmla="*/ 6858000 h 6858000"/>
              <a:gd name="connsiteX7" fmla="*/ 0 w 2521425"/>
              <a:gd name="connsiteY7" fmla="*/ 6858000 h 6858000"/>
              <a:gd name="connsiteX8" fmla="*/ 111756 w 2521425"/>
              <a:gd name="connsiteY8" fmla="*/ 6780599 h 6858000"/>
              <a:gd name="connsiteX9" fmla="*/ 628404 w 2521425"/>
              <a:gd name="connsiteY9" fmla="*/ 6374814 h 6858000"/>
              <a:gd name="connsiteX10" fmla="*/ 2502754 w 2521425"/>
              <a:gd name="connsiteY10" fmla="*/ 3621656 h 6858000"/>
              <a:gd name="connsiteX11" fmla="*/ 901855 w 2521425"/>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7" name="Freeform: Shape 16">
            <a:extLst>
              <a:ext uri="{FF2B5EF4-FFF2-40B4-BE49-F238E27FC236}">
                <a16:creationId xmlns:a16="http://schemas.microsoft.com/office/drawing/2014/main" id="{950A315C-978A-4A52-966E-55B2698F2A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75235" y="-17801"/>
            <a:ext cx="2486322" cy="6858000"/>
          </a:xfrm>
          <a:custGeom>
            <a:avLst/>
            <a:gdLst>
              <a:gd name="connsiteX0" fmla="*/ 879731 w 2521425"/>
              <a:gd name="connsiteY0" fmla="*/ 0 h 6858000"/>
              <a:gd name="connsiteX1" fmla="*/ 898402 w 2521425"/>
              <a:gd name="connsiteY1" fmla="*/ 0 h 6858000"/>
              <a:gd name="connsiteX2" fmla="*/ 920526 w 2521425"/>
              <a:gd name="connsiteY2" fmla="*/ 14997 h 6858000"/>
              <a:gd name="connsiteX3" fmla="*/ 2521425 w 2521425"/>
              <a:gd name="connsiteY3" fmla="*/ 3621656 h 6858000"/>
              <a:gd name="connsiteX4" fmla="*/ 647075 w 2521425"/>
              <a:gd name="connsiteY4" fmla="*/ 6374814 h 6858000"/>
              <a:gd name="connsiteX5" fmla="*/ 130427 w 2521425"/>
              <a:gd name="connsiteY5" fmla="*/ 6780599 h 6858000"/>
              <a:gd name="connsiteX6" fmla="*/ 18671 w 2521425"/>
              <a:gd name="connsiteY6" fmla="*/ 6858000 h 6858000"/>
              <a:gd name="connsiteX7" fmla="*/ 0 w 2521425"/>
              <a:gd name="connsiteY7" fmla="*/ 6858000 h 6858000"/>
              <a:gd name="connsiteX8" fmla="*/ 111756 w 2521425"/>
              <a:gd name="connsiteY8" fmla="*/ 6780599 h 6858000"/>
              <a:gd name="connsiteX9" fmla="*/ 628404 w 2521425"/>
              <a:gd name="connsiteY9" fmla="*/ 6374814 h 6858000"/>
              <a:gd name="connsiteX10" fmla="*/ 2502754 w 2521425"/>
              <a:gd name="connsiteY10" fmla="*/ 3621656 h 6858000"/>
              <a:gd name="connsiteX11" fmla="*/ 901855 w 2521425"/>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 name="Title 1">
            <a:extLst>
              <a:ext uri="{FF2B5EF4-FFF2-40B4-BE49-F238E27FC236}">
                <a16:creationId xmlns:a16="http://schemas.microsoft.com/office/drawing/2014/main" id="{38CD20F2-DC59-F2D6-823B-0E48E3C9B6B3}"/>
              </a:ext>
            </a:extLst>
          </p:cNvPr>
          <p:cNvSpPr>
            <a:spLocks noGrp="1"/>
          </p:cNvSpPr>
          <p:nvPr>
            <p:ph type="title"/>
          </p:nvPr>
        </p:nvSpPr>
        <p:spPr>
          <a:xfrm>
            <a:off x="2245932" y="893763"/>
            <a:ext cx="7340048" cy="1324651"/>
          </a:xfrm>
        </p:spPr>
        <p:txBody>
          <a:bodyPr anchor="b">
            <a:normAutofit/>
          </a:bodyPr>
          <a:lstStyle/>
          <a:p>
            <a:r>
              <a:rPr lang="en-US" sz="2800"/>
              <a:t>Standard appreciations of the relationship between the Mexican state and organized crime</a:t>
            </a:r>
          </a:p>
        </p:txBody>
      </p:sp>
      <p:sp>
        <p:nvSpPr>
          <p:cNvPr id="3" name="Content Placeholder 2">
            <a:extLst>
              <a:ext uri="{FF2B5EF4-FFF2-40B4-BE49-F238E27FC236}">
                <a16:creationId xmlns:a16="http://schemas.microsoft.com/office/drawing/2014/main" id="{9A56E5CF-1C0F-11F8-E99F-F87BC9D09C3E}"/>
              </a:ext>
            </a:extLst>
          </p:cNvPr>
          <p:cNvSpPr>
            <a:spLocks noGrp="1"/>
          </p:cNvSpPr>
          <p:nvPr>
            <p:ph idx="1"/>
          </p:nvPr>
        </p:nvSpPr>
        <p:spPr>
          <a:xfrm>
            <a:off x="2245932" y="2329732"/>
            <a:ext cx="7340048" cy="3299791"/>
          </a:xfrm>
        </p:spPr>
        <p:txBody>
          <a:bodyPr>
            <a:normAutofit/>
          </a:bodyPr>
          <a:lstStyle/>
          <a:p>
            <a:r>
              <a:rPr lang="en-US" sz="1900"/>
              <a:t>The Mexican state is “weak” or even “failed” (Valdés Castellanos, Durán-Martínez, Kenny and Serrano)</a:t>
            </a:r>
          </a:p>
          <a:p>
            <a:endParaRPr lang="en-US" sz="1900"/>
          </a:p>
          <a:p>
            <a:r>
              <a:rPr lang="en-US" sz="1900"/>
              <a:t>The Mexican state is “strong”; violence is the result of the policy choices of a cohesive state (Carlsen, Lessing, Flores-Macias and Zarkin, Castillo and Kronick)</a:t>
            </a:r>
          </a:p>
          <a:p>
            <a:endParaRPr lang="en-US" sz="1900"/>
          </a:p>
          <a:p>
            <a:r>
              <a:rPr lang="en-US" sz="1900"/>
              <a:t>The Mexican state is so riddled with corruption, it cannot adequately deploy its capacities. (Benitez Manaut, Chabat, Rosen, Bonner). </a:t>
            </a:r>
          </a:p>
          <a:p>
            <a:endParaRPr lang="en-US" sz="1900"/>
          </a:p>
          <a:p>
            <a:endParaRPr lang="en-US" sz="1900"/>
          </a:p>
          <a:p>
            <a:endParaRPr lang="en-US" sz="1900"/>
          </a:p>
        </p:txBody>
      </p:sp>
    </p:spTree>
    <p:extLst>
      <p:ext uri="{BB962C8B-B14F-4D97-AF65-F5344CB8AC3E}">
        <p14:creationId xmlns:p14="http://schemas.microsoft.com/office/powerpoint/2010/main" val="25103900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D75A5B51-0925-4835-8511-A0DD17EAA9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9D63686-552F-24D6-1FE4-FB73248465CA}"/>
              </a:ext>
            </a:extLst>
          </p:cNvPr>
          <p:cNvSpPr>
            <a:spLocks noGrp="1"/>
          </p:cNvSpPr>
          <p:nvPr>
            <p:ph type="title"/>
          </p:nvPr>
        </p:nvSpPr>
        <p:spPr>
          <a:xfrm>
            <a:off x="612648" y="365125"/>
            <a:ext cx="5295015" cy="2063808"/>
          </a:xfrm>
        </p:spPr>
        <p:txBody>
          <a:bodyPr anchor="b">
            <a:normAutofit/>
          </a:bodyPr>
          <a:lstStyle/>
          <a:p>
            <a:r>
              <a:rPr lang="en-US" sz="5400"/>
              <a:t>How to reconcile these visions?</a:t>
            </a:r>
          </a:p>
        </p:txBody>
      </p:sp>
      <p:sp>
        <p:nvSpPr>
          <p:cNvPr id="15" name="Sketch line">
            <a:extLst>
              <a:ext uri="{FF2B5EF4-FFF2-40B4-BE49-F238E27FC236}">
                <a16:creationId xmlns:a16="http://schemas.microsoft.com/office/drawing/2014/main" id="{5CDFD20D-8E4F-4E3A-AF87-93F23E0D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2650181"/>
            <a:ext cx="4343400" cy="18288"/>
          </a:xfrm>
          <a:custGeom>
            <a:avLst/>
            <a:gdLst>
              <a:gd name="connsiteX0" fmla="*/ 0 w 4343400"/>
              <a:gd name="connsiteY0" fmla="*/ 0 h 18288"/>
              <a:gd name="connsiteX1" fmla="*/ 577052 w 4343400"/>
              <a:gd name="connsiteY1" fmla="*/ 0 h 18288"/>
              <a:gd name="connsiteX2" fmla="*/ 1067235 w 4343400"/>
              <a:gd name="connsiteY2" fmla="*/ 0 h 18288"/>
              <a:gd name="connsiteX3" fmla="*/ 1600853 w 4343400"/>
              <a:gd name="connsiteY3" fmla="*/ 0 h 18288"/>
              <a:gd name="connsiteX4" fmla="*/ 2264773 w 4343400"/>
              <a:gd name="connsiteY4" fmla="*/ 0 h 18288"/>
              <a:gd name="connsiteX5" fmla="*/ 2841825 w 4343400"/>
              <a:gd name="connsiteY5" fmla="*/ 0 h 18288"/>
              <a:gd name="connsiteX6" fmla="*/ 3375442 w 4343400"/>
              <a:gd name="connsiteY6" fmla="*/ 0 h 18288"/>
              <a:gd name="connsiteX7" fmla="*/ 4343400 w 4343400"/>
              <a:gd name="connsiteY7" fmla="*/ 0 h 18288"/>
              <a:gd name="connsiteX8" fmla="*/ 4343400 w 4343400"/>
              <a:gd name="connsiteY8" fmla="*/ 18288 h 18288"/>
              <a:gd name="connsiteX9" fmla="*/ 3722914 w 4343400"/>
              <a:gd name="connsiteY9" fmla="*/ 18288 h 18288"/>
              <a:gd name="connsiteX10" fmla="*/ 3189297 w 4343400"/>
              <a:gd name="connsiteY10" fmla="*/ 18288 h 18288"/>
              <a:gd name="connsiteX11" fmla="*/ 2481943 w 4343400"/>
              <a:gd name="connsiteY11" fmla="*/ 18288 h 18288"/>
              <a:gd name="connsiteX12" fmla="*/ 1904891 w 4343400"/>
              <a:gd name="connsiteY12" fmla="*/ 18288 h 18288"/>
              <a:gd name="connsiteX13" fmla="*/ 1414707 w 4343400"/>
              <a:gd name="connsiteY13" fmla="*/ 18288 h 18288"/>
              <a:gd name="connsiteX14" fmla="*/ 750788 w 4343400"/>
              <a:gd name="connsiteY14" fmla="*/ 18288 h 18288"/>
              <a:gd name="connsiteX15" fmla="*/ 0 w 4343400"/>
              <a:gd name="connsiteY15" fmla="*/ 18288 h 18288"/>
              <a:gd name="connsiteX16" fmla="*/ 0 w 43434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43400" h="18288" fill="none" extrusionOk="0">
                <a:moveTo>
                  <a:pt x="0" y="0"/>
                </a:moveTo>
                <a:cubicBezTo>
                  <a:pt x="233209" y="-19550"/>
                  <a:pt x="330816" y="19068"/>
                  <a:pt x="577052" y="0"/>
                </a:cubicBezTo>
                <a:cubicBezTo>
                  <a:pt x="823288" y="-19068"/>
                  <a:pt x="875077" y="10360"/>
                  <a:pt x="1067235" y="0"/>
                </a:cubicBezTo>
                <a:cubicBezTo>
                  <a:pt x="1259393" y="-10360"/>
                  <a:pt x="1410699" y="2939"/>
                  <a:pt x="1600853" y="0"/>
                </a:cubicBezTo>
                <a:cubicBezTo>
                  <a:pt x="1791007" y="-2939"/>
                  <a:pt x="2101644" y="-26225"/>
                  <a:pt x="2264773" y="0"/>
                </a:cubicBezTo>
                <a:cubicBezTo>
                  <a:pt x="2427902" y="26225"/>
                  <a:pt x="2690426" y="-27726"/>
                  <a:pt x="2841825" y="0"/>
                </a:cubicBezTo>
                <a:cubicBezTo>
                  <a:pt x="2993224" y="27726"/>
                  <a:pt x="3172320" y="-18569"/>
                  <a:pt x="3375442" y="0"/>
                </a:cubicBezTo>
                <a:cubicBezTo>
                  <a:pt x="3578564" y="18569"/>
                  <a:pt x="4003119" y="21909"/>
                  <a:pt x="4343400" y="0"/>
                </a:cubicBezTo>
                <a:cubicBezTo>
                  <a:pt x="4343798" y="7429"/>
                  <a:pt x="4343380" y="10822"/>
                  <a:pt x="4343400" y="18288"/>
                </a:cubicBezTo>
                <a:cubicBezTo>
                  <a:pt x="4109047" y="14709"/>
                  <a:pt x="3996986" y="7919"/>
                  <a:pt x="3722914" y="18288"/>
                </a:cubicBezTo>
                <a:cubicBezTo>
                  <a:pt x="3448842" y="28657"/>
                  <a:pt x="3340973" y="29252"/>
                  <a:pt x="3189297" y="18288"/>
                </a:cubicBezTo>
                <a:cubicBezTo>
                  <a:pt x="3037621" y="7324"/>
                  <a:pt x="2636891" y="-9539"/>
                  <a:pt x="2481943" y="18288"/>
                </a:cubicBezTo>
                <a:cubicBezTo>
                  <a:pt x="2326995" y="46115"/>
                  <a:pt x="2131632" y="740"/>
                  <a:pt x="1904891" y="18288"/>
                </a:cubicBezTo>
                <a:cubicBezTo>
                  <a:pt x="1678150" y="35836"/>
                  <a:pt x="1575362" y="-3381"/>
                  <a:pt x="1414707" y="18288"/>
                </a:cubicBezTo>
                <a:cubicBezTo>
                  <a:pt x="1254052" y="39957"/>
                  <a:pt x="1051093" y="-335"/>
                  <a:pt x="750788" y="18288"/>
                </a:cubicBezTo>
                <a:cubicBezTo>
                  <a:pt x="450483" y="36911"/>
                  <a:pt x="293781" y="22900"/>
                  <a:pt x="0" y="18288"/>
                </a:cubicBezTo>
                <a:cubicBezTo>
                  <a:pt x="-591" y="13205"/>
                  <a:pt x="-663" y="6329"/>
                  <a:pt x="0" y="0"/>
                </a:cubicBezTo>
                <a:close/>
              </a:path>
              <a:path w="4343400" h="18288" stroke="0" extrusionOk="0">
                <a:moveTo>
                  <a:pt x="0" y="0"/>
                </a:moveTo>
                <a:cubicBezTo>
                  <a:pt x="212719" y="-28531"/>
                  <a:pt x="340561" y="-1164"/>
                  <a:pt x="577052" y="0"/>
                </a:cubicBezTo>
                <a:cubicBezTo>
                  <a:pt x="813543" y="1164"/>
                  <a:pt x="866967" y="-9376"/>
                  <a:pt x="1067235" y="0"/>
                </a:cubicBezTo>
                <a:cubicBezTo>
                  <a:pt x="1267503" y="9376"/>
                  <a:pt x="1485778" y="-20470"/>
                  <a:pt x="1774589" y="0"/>
                </a:cubicBezTo>
                <a:cubicBezTo>
                  <a:pt x="2063400" y="20470"/>
                  <a:pt x="2090152" y="-14502"/>
                  <a:pt x="2351641" y="0"/>
                </a:cubicBezTo>
                <a:cubicBezTo>
                  <a:pt x="2613130" y="14502"/>
                  <a:pt x="2802864" y="19125"/>
                  <a:pt x="2928693" y="0"/>
                </a:cubicBezTo>
                <a:cubicBezTo>
                  <a:pt x="3054522" y="-19125"/>
                  <a:pt x="3482611" y="-2038"/>
                  <a:pt x="3636046" y="0"/>
                </a:cubicBezTo>
                <a:cubicBezTo>
                  <a:pt x="3789481" y="2038"/>
                  <a:pt x="4012363" y="973"/>
                  <a:pt x="4343400" y="0"/>
                </a:cubicBezTo>
                <a:cubicBezTo>
                  <a:pt x="4342514" y="5429"/>
                  <a:pt x="4344221" y="14046"/>
                  <a:pt x="4343400" y="18288"/>
                </a:cubicBezTo>
                <a:cubicBezTo>
                  <a:pt x="4078870" y="-6138"/>
                  <a:pt x="4015967" y="29658"/>
                  <a:pt x="3809782" y="18288"/>
                </a:cubicBezTo>
                <a:cubicBezTo>
                  <a:pt x="3603597" y="6918"/>
                  <a:pt x="3495552" y="24439"/>
                  <a:pt x="3189297" y="18288"/>
                </a:cubicBezTo>
                <a:cubicBezTo>
                  <a:pt x="2883042" y="12137"/>
                  <a:pt x="2850610" y="32583"/>
                  <a:pt x="2568811" y="18288"/>
                </a:cubicBezTo>
                <a:cubicBezTo>
                  <a:pt x="2287012" y="3993"/>
                  <a:pt x="2279820" y="23580"/>
                  <a:pt x="1991759" y="18288"/>
                </a:cubicBezTo>
                <a:cubicBezTo>
                  <a:pt x="1703698" y="12996"/>
                  <a:pt x="1616455" y="23157"/>
                  <a:pt x="1284405" y="18288"/>
                </a:cubicBezTo>
                <a:cubicBezTo>
                  <a:pt x="952355" y="13419"/>
                  <a:pt x="783530" y="16053"/>
                  <a:pt x="577052" y="18288"/>
                </a:cubicBezTo>
                <a:cubicBezTo>
                  <a:pt x="370574" y="20523"/>
                  <a:pt x="173929" y="5195"/>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D92547A-C901-18F5-E4D6-E1EDE4369969}"/>
              </a:ext>
            </a:extLst>
          </p:cNvPr>
          <p:cNvSpPr>
            <a:spLocks noGrp="1"/>
          </p:cNvSpPr>
          <p:nvPr>
            <p:ph idx="1"/>
          </p:nvPr>
        </p:nvSpPr>
        <p:spPr>
          <a:xfrm>
            <a:off x="612648" y="2908005"/>
            <a:ext cx="5295015" cy="3268957"/>
          </a:xfrm>
        </p:spPr>
        <p:txBody>
          <a:bodyPr numCol="2">
            <a:normAutofit/>
          </a:bodyPr>
          <a:lstStyle/>
          <a:p>
            <a:pPr marL="0" indent="0">
              <a:buNone/>
            </a:pPr>
            <a:endParaRPr lang="en-US" sz="2200" dirty="0"/>
          </a:p>
          <a:p>
            <a:r>
              <a:rPr lang="en-US" sz="2200" dirty="0"/>
              <a:t>By employing insights drawn from Charles Tilly’s work on the state as a protection racket and state-building as organized crime. </a:t>
            </a:r>
          </a:p>
          <a:p>
            <a:pPr marL="0" indent="0">
              <a:buNone/>
            </a:pPr>
            <a:endParaRPr lang="en-US" sz="2200" dirty="0"/>
          </a:p>
          <a:p>
            <a:endParaRPr lang="en-US" sz="2200" dirty="0"/>
          </a:p>
          <a:p>
            <a:r>
              <a:rPr lang="en-US" sz="2200" dirty="0"/>
              <a:t>Viewing the Mexican (and other states) as essentially not one but TWO protection rackets – one licit and the other illicit. </a:t>
            </a:r>
          </a:p>
          <a:p>
            <a:endParaRPr lang="en-US" sz="2200" dirty="0"/>
          </a:p>
        </p:txBody>
      </p:sp>
      <p:pic>
        <p:nvPicPr>
          <p:cNvPr id="6" name="Picture 5" descr="Graphical user interface, text, chat or text message&#10;&#10;Description automatically generated">
            <a:extLst>
              <a:ext uri="{FF2B5EF4-FFF2-40B4-BE49-F238E27FC236}">
                <a16:creationId xmlns:a16="http://schemas.microsoft.com/office/drawing/2014/main" id="{64CA2DCA-6595-581A-0C5E-B06D8DACAF42}"/>
              </a:ext>
            </a:extLst>
          </p:cNvPr>
          <p:cNvPicPr>
            <a:picLocks noChangeAspect="1"/>
          </p:cNvPicPr>
          <p:nvPr/>
        </p:nvPicPr>
        <p:blipFill>
          <a:blip r:embed="rId2"/>
          <a:stretch>
            <a:fillRect/>
          </a:stretch>
        </p:blipFill>
        <p:spPr>
          <a:xfrm>
            <a:off x="6778769" y="362384"/>
            <a:ext cx="1838860" cy="2884488"/>
          </a:xfrm>
          <a:prstGeom prst="rect">
            <a:avLst/>
          </a:prstGeom>
        </p:spPr>
      </p:pic>
      <p:pic>
        <p:nvPicPr>
          <p:cNvPr id="8" name="Picture 7" descr="A picture containing text, outdoor, sign, blue&#10;&#10;Description automatically generated">
            <a:extLst>
              <a:ext uri="{FF2B5EF4-FFF2-40B4-BE49-F238E27FC236}">
                <a16:creationId xmlns:a16="http://schemas.microsoft.com/office/drawing/2014/main" id="{AC160B8E-B1FF-8A44-1B8D-6B782BE73DEA}"/>
              </a:ext>
            </a:extLst>
          </p:cNvPr>
          <p:cNvPicPr>
            <a:picLocks noChangeAspect="1"/>
          </p:cNvPicPr>
          <p:nvPr/>
        </p:nvPicPr>
        <p:blipFill>
          <a:blip r:embed="rId3"/>
          <a:stretch>
            <a:fillRect/>
          </a:stretch>
        </p:blipFill>
        <p:spPr>
          <a:xfrm>
            <a:off x="9592277" y="362383"/>
            <a:ext cx="1867706" cy="2884489"/>
          </a:xfrm>
          <a:prstGeom prst="rect">
            <a:avLst/>
          </a:prstGeom>
        </p:spPr>
      </p:pic>
      <p:pic>
        <p:nvPicPr>
          <p:cNvPr id="4" name="Picture 3" descr="A book cover with a picture of a city&#10;&#10;Description automatically generated with low confidence">
            <a:extLst>
              <a:ext uri="{FF2B5EF4-FFF2-40B4-BE49-F238E27FC236}">
                <a16:creationId xmlns:a16="http://schemas.microsoft.com/office/drawing/2014/main" id="{73561B56-E85E-F74C-6F43-C4AE0B8E5746}"/>
              </a:ext>
            </a:extLst>
          </p:cNvPr>
          <p:cNvPicPr>
            <a:picLocks noChangeAspect="1"/>
          </p:cNvPicPr>
          <p:nvPr/>
        </p:nvPicPr>
        <p:blipFill rotWithShape="1">
          <a:blip r:embed="rId4"/>
          <a:srcRect l="2476" r="2340"/>
          <a:stretch/>
        </p:blipFill>
        <p:spPr>
          <a:xfrm>
            <a:off x="8235058" y="3426258"/>
            <a:ext cx="1754213" cy="2750705"/>
          </a:xfrm>
          <a:prstGeom prst="rect">
            <a:avLst/>
          </a:prstGeom>
        </p:spPr>
      </p:pic>
    </p:spTree>
    <p:extLst>
      <p:ext uri="{BB962C8B-B14F-4D97-AF65-F5344CB8AC3E}">
        <p14:creationId xmlns:p14="http://schemas.microsoft.com/office/powerpoint/2010/main" val="35170133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4161</TotalTime>
  <Words>957</Words>
  <Application>Microsoft Macintosh PowerPoint</Application>
  <PresentationFormat>Widescreen</PresentationFormat>
  <Paragraphs>136</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Meiryo</vt:lpstr>
      <vt:lpstr>Arial</vt:lpstr>
      <vt:lpstr>Calibri</vt:lpstr>
      <vt:lpstr>Calibri Light</vt:lpstr>
      <vt:lpstr>Times New Roman</vt:lpstr>
      <vt:lpstr>Office Theme</vt:lpstr>
      <vt:lpstr>A grassroots history of modern Mexico</vt:lpstr>
      <vt:lpstr>Influences</vt:lpstr>
      <vt:lpstr>Archives</vt:lpstr>
      <vt:lpstr>Rethinking Mexican Politics</vt:lpstr>
      <vt:lpstr>Drugs and counternarcotics policies</vt:lpstr>
      <vt:lpstr>CRIME AND STATE MAKING IN TWENTIETH CENTURY MEXICO</vt:lpstr>
      <vt:lpstr>Interview with Guillermo González Calderoni, former head of Mexico’s federal police, 2000</vt:lpstr>
      <vt:lpstr>Standard appreciations of the relationship between the Mexican state and organized crime</vt:lpstr>
      <vt:lpstr>How to reconcile these visions?</vt:lpstr>
      <vt:lpstr>The Janus-faced state</vt:lpstr>
      <vt:lpstr>The intertwining of licit and illicit protection rackets </vt:lpstr>
      <vt:lpstr>Two key sub-arguments undergird this theory</vt:lpstr>
      <vt:lpstr>The Janus-faced state in postrevolutionary Mexico</vt:lpstr>
      <vt:lpstr>Early post-revolutionary protection rackets, 1910-1960s</vt:lpstr>
      <vt:lpstr>PowerPoint Presentation</vt:lpstr>
      <vt:lpstr>Federalization of the local  protection rackets, 1970-1989</vt:lpstr>
      <vt:lpstr>The 1990s</vt:lpstr>
      <vt:lpstr>Conclusions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grassroots history of modern Mexico</dc:title>
  <dc:creator>Smith, Benjamin</dc:creator>
  <cp:lastModifiedBy>Smith, Benjamin</cp:lastModifiedBy>
  <cp:revision>12</cp:revision>
  <dcterms:created xsi:type="dcterms:W3CDTF">2023-02-27T13:21:39Z</dcterms:created>
  <dcterms:modified xsi:type="dcterms:W3CDTF">2023-03-09T12:05:18Z</dcterms:modified>
</cp:coreProperties>
</file>