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59" r:id="rId4"/>
    <p:sldId id="261" r:id="rId5"/>
    <p:sldId id="262" r:id="rId6"/>
    <p:sldId id="260"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382"/>
    <p:restoredTop sz="94640"/>
  </p:normalViewPr>
  <p:slideViewPr>
    <p:cSldViewPr snapToGrid="0">
      <p:cViewPr varScale="1">
        <p:scale>
          <a:sx n="97" d="100"/>
          <a:sy n="97" d="100"/>
        </p:scale>
        <p:origin x="968"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461A3-3873-8E62-949D-F9DBD764307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AF0C519-732C-6311-E19D-C8A109453AB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F1E1DCA-8022-FF93-8449-F81609B0890D}"/>
              </a:ext>
            </a:extLst>
          </p:cNvPr>
          <p:cNvSpPr>
            <a:spLocks noGrp="1"/>
          </p:cNvSpPr>
          <p:nvPr>
            <p:ph type="dt" sz="half" idx="10"/>
          </p:nvPr>
        </p:nvSpPr>
        <p:spPr/>
        <p:txBody>
          <a:bodyPr/>
          <a:lstStyle/>
          <a:p>
            <a:fld id="{40972998-8AF3-4345-BA83-0535E45DECC3}" type="datetimeFigureOut">
              <a:rPr lang="en-US" smtClean="0"/>
              <a:t>11/19/24</a:t>
            </a:fld>
            <a:endParaRPr lang="en-US"/>
          </a:p>
        </p:txBody>
      </p:sp>
      <p:sp>
        <p:nvSpPr>
          <p:cNvPr id="5" name="Footer Placeholder 4">
            <a:extLst>
              <a:ext uri="{FF2B5EF4-FFF2-40B4-BE49-F238E27FC236}">
                <a16:creationId xmlns:a16="http://schemas.microsoft.com/office/drawing/2014/main" id="{2E0343AD-40CF-1EC6-C10E-E029AD249B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A3838F-854C-0DA2-7F57-A07EFDAC625B}"/>
              </a:ext>
            </a:extLst>
          </p:cNvPr>
          <p:cNvSpPr>
            <a:spLocks noGrp="1"/>
          </p:cNvSpPr>
          <p:nvPr>
            <p:ph type="sldNum" sz="quarter" idx="12"/>
          </p:nvPr>
        </p:nvSpPr>
        <p:spPr/>
        <p:txBody>
          <a:bodyPr/>
          <a:lstStyle/>
          <a:p>
            <a:fld id="{146A9755-AB50-704D-B2C1-69747F260379}" type="slidenum">
              <a:rPr lang="en-US" smtClean="0"/>
              <a:t>‹#›</a:t>
            </a:fld>
            <a:endParaRPr lang="en-US"/>
          </a:p>
        </p:txBody>
      </p:sp>
    </p:spTree>
    <p:extLst>
      <p:ext uri="{BB962C8B-B14F-4D97-AF65-F5344CB8AC3E}">
        <p14:creationId xmlns:p14="http://schemas.microsoft.com/office/powerpoint/2010/main" val="31190911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933EF-48F7-A79F-78F0-D3DF1B39E980}"/>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F25308F-F539-1AFC-1ADD-2F7892DA4A7E}"/>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18B0374-17B1-C7B8-D58B-D2B96B69C25C}"/>
              </a:ext>
            </a:extLst>
          </p:cNvPr>
          <p:cNvSpPr>
            <a:spLocks noGrp="1"/>
          </p:cNvSpPr>
          <p:nvPr>
            <p:ph type="dt" sz="half" idx="10"/>
          </p:nvPr>
        </p:nvSpPr>
        <p:spPr/>
        <p:txBody>
          <a:bodyPr/>
          <a:lstStyle/>
          <a:p>
            <a:fld id="{40972998-8AF3-4345-BA83-0535E45DECC3}" type="datetimeFigureOut">
              <a:rPr lang="en-US" smtClean="0"/>
              <a:t>11/19/24</a:t>
            </a:fld>
            <a:endParaRPr lang="en-US"/>
          </a:p>
        </p:txBody>
      </p:sp>
      <p:sp>
        <p:nvSpPr>
          <p:cNvPr id="5" name="Footer Placeholder 4">
            <a:extLst>
              <a:ext uri="{FF2B5EF4-FFF2-40B4-BE49-F238E27FC236}">
                <a16:creationId xmlns:a16="http://schemas.microsoft.com/office/drawing/2014/main" id="{FD7CBBD3-AFC7-664A-E958-7CAAB8D7B1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3768DF3-FC6B-7484-07D6-C578DE49D3E7}"/>
              </a:ext>
            </a:extLst>
          </p:cNvPr>
          <p:cNvSpPr>
            <a:spLocks noGrp="1"/>
          </p:cNvSpPr>
          <p:nvPr>
            <p:ph type="sldNum" sz="quarter" idx="12"/>
          </p:nvPr>
        </p:nvSpPr>
        <p:spPr/>
        <p:txBody>
          <a:bodyPr/>
          <a:lstStyle/>
          <a:p>
            <a:fld id="{146A9755-AB50-704D-B2C1-69747F260379}" type="slidenum">
              <a:rPr lang="en-US" smtClean="0"/>
              <a:t>‹#›</a:t>
            </a:fld>
            <a:endParaRPr lang="en-US"/>
          </a:p>
        </p:txBody>
      </p:sp>
    </p:spTree>
    <p:extLst>
      <p:ext uri="{BB962C8B-B14F-4D97-AF65-F5344CB8AC3E}">
        <p14:creationId xmlns:p14="http://schemas.microsoft.com/office/powerpoint/2010/main" val="3766340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EDEC49C-3F5C-27D6-4C52-ABFDDFCEED75}"/>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2560DB6-57C0-A7D8-8746-AFC542BE3AF5}"/>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B1F5F6A-89A1-1674-23B6-934810E21060}"/>
              </a:ext>
            </a:extLst>
          </p:cNvPr>
          <p:cNvSpPr>
            <a:spLocks noGrp="1"/>
          </p:cNvSpPr>
          <p:nvPr>
            <p:ph type="dt" sz="half" idx="10"/>
          </p:nvPr>
        </p:nvSpPr>
        <p:spPr/>
        <p:txBody>
          <a:bodyPr/>
          <a:lstStyle/>
          <a:p>
            <a:fld id="{40972998-8AF3-4345-BA83-0535E45DECC3}" type="datetimeFigureOut">
              <a:rPr lang="en-US" smtClean="0"/>
              <a:t>11/19/24</a:t>
            </a:fld>
            <a:endParaRPr lang="en-US"/>
          </a:p>
        </p:txBody>
      </p:sp>
      <p:sp>
        <p:nvSpPr>
          <p:cNvPr id="5" name="Footer Placeholder 4">
            <a:extLst>
              <a:ext uri="{FF2B5EF4-FFF2-40B4-BE49-F238E27FC236}">
                <a16:creationId xmlns:a16="http://schemas.microsoft.com/office/drawing/2014/main" id="{D68AFC00-86F2-BE7E-C85A-D09A496549D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34AB6D0-D788-2498-598E-E5FC793EBFA5}"/>
              </a:ext>
            </a:extLst>
          </p:cNvPr>
          <p:cNvSpPr>
            <a:spLocks noGrp="1"/>
          </p:cNvSpPr>
          <p:nvPr>
            <p:ph type="sldNum" sz="quarter" idx="12"/>
          </p:nvPr>
        </p:nvSpPr>
        <p:spPr/>
        <p:txBody>
          <a:bodyPr/>
          <a:lstStyle/>
          <a:p>
            <a:fld id="{146A9755-AB50-704D-B2C1-69747F260379}" type="slidenum">
              <a:rPr lang="en-US" smtClean="0"/>
              <a:t>‹#›</a:t>
            </a:fld>
            <a:endParaRPr lang="en-US"/>
          </a:p>
        </p:txBody>
      </p:sp>
    </p:spTree>
    <p:extLst>
      <p:ext uri="{BB962C8B-B14F-4D97-AF65-F5344CB8AC3E}">
        <p14:creationId xmlns:p14="http://schemas.microsoft.com/office/powerpoint/2010/main" val="15423268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A114B-506A-1585-C8B6-F17731E817B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8117618-2491-C975-DBFC-35316D1FB731}"/>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E585770-6FCB-7735-2585-34FB64B3E99A}"/>
              </a:ext>
            </a:extLst>
          </p:cNvPr>
          <p:cNvSpPr>
            <a:spLocks noGrp="1"/>
          </p:cNvSpPr>
          <p:nvPr>
            <p:ph type="dt" sz="half" idx="10"/>
          </p:nvPr>
        </p:nvSpPr>
        <p:spPr/>
        <p:txBody>
          <a:bodyPr/>
          <a:lstStyle/>
          <a:p>
            <a:fld id="{40972998-8AF3-4345-BA83-0535E45DECC3}" type="datetimeFigureOut">
              <a:rPr lang="en-US" smtClean="0"/>
              <a:t>11/19/24</a:t>
            </a:fld>
            <a:endParaRPr lang="en-US"/>
          </a:p>
        </p:txBody>
      </p:sp>
      <p:sp>
        <p:nvSpPr>
          <p:cNvPr id="5" name="Footer Placeholder 4">
            <a:extLst>
              <a:ext uri="{FF2B5EF4-FFF2-40B4-BE49-F238E27FC236}">
                <a16:creationId xmlns:a16="http://schemas.microsoft.com/office/drawing/2014/main" id="{35E63B80-5BA8-BA75-18E0-CF1F73F0E2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A2CA3F-C8A8-47EB-A372-045290CCD3E6}"/>
              </a:ext>
            </a:extLst>
          </p:cNvPr>
          <p:cNvSpPr>
            <a:spLocks noGrp="1"/>
          </p:cNvSpPr>
          <p:nvPr>
            <p:ph type="sldNum" sz="quarter" idx="12"/>
          </p:nvPr>
        </p:nvSpPr>
        <p:spPr/>
        <p:txBody>
          <a:bodyPr/>
          <a:lstStyle/>
          <a:p>
            <a:fld id="{146A9755-AB50-704D-B2C1-69747F260379}" type="slidenum">
              <a:rPr lang="en-US" smtClean="0"/>
              <a:t>‹#›</a:t>
            </a:fld>
            <a:endParaRPr lang="en-US"/>
          </a:p>
        </p:txBody>
      </p:sp>
    </p:spTree>
    <p:extLst>
      <p:ext uri="{BB962C8B-B14F-4D97-AF65-F5344CB8AC3E}">
        <p14:creationId xmlns:p14="http://schemas.microsoft.com/office/powerpoint/2010/main" val="37644848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4E857A-B3DE-ACAB-038C-890048A18B7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DF0DC51F-7FED-AFA4-A361-B1FDABB6E59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98F260B-1E57-F3B1-5D81-01A4FC89F9D0}"/>
              </a:ext>
            </a:extLst>
          </p:cNvPr>
          <p:cNvSpPr>
            <a:spLocks noGrp="1"/>
          </p:cNvSpPr>
          <p:nvPr>
            <p:ph type="dt" sz="half" idx="10"/>
          </p:nvPr>
        </p:nvSpPr>
        <p:spPr/>
        <p:txBody>
          <a:bodyPr/>
          <a:lstStyle/>
          <a:p>
            <a:fld id="{40972998-8AF3-4345-BA83-0535E45DECC3}" type="datetimeFigureOut">
              <a:rPr lang="en-US" smtClean="0"/>
              <a:t>11/19/24</a:t>
            </a:fld>
            <a:endParaRPr lang="en-US"/>
          </a:p>
        </p:txBody>
      </p:sp>
      <p:sp>
        <p:nvSpPr>
          <p:cNvPr id="5" name="Footer Placeholder 4">
            <a:extLst>
              <a:ext uri="{FF2B5EF4-FFF2-40B4-BE49-F238E27FC236}">
                <a16:creationId xmlns:a16="http://schemas.microsoft.com/office/drawing/2014/main" id="{188C67D9-CA78-3830-21D8-170035DCF3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094D10-BDA9-0657-B531-B311F38B86BF}"/>
              </a:ext>
            </a:extLst>
          </p:cNvPr>
          <p:cNvSpPr>
            <a:spLocks noGrp="1"/>
          </p:cNvSpPr>
          <p:nvPr>
            <p:ph type="sldNum" sz="quarter" idx="12"/>
          </p:nvPr>
        </p:nvSpPr>
        <p:spPr/>
        <p:txBody>
          <a:bodyPr/>
          <a:lstStyle/>
          <a:p>
            <a:fld id="{146A9755-AB50-704D-B2C1-69747F260379}" type="slidenum">
              <a:rPr lang="en-US" smtClean="0"/>
              <a:t>‹#›</a:t>
            </a:fld>
            <a:endParaRPr lang="en-US"/>
          </a:p>
        </p:txBody>
      </p:sp>
    </p:spTree>
    <p:extLst>
      <p:ext uri="{BB962C8B-B14F-4D97-AF65-F5344CB8AC3E}">
        <p14:creationId xmlns:p14="http://schemas.microsoft.com/office/powerpoint/2010/main" val="2958546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5D2D95-68C2-4462-A161-4D404E96BBD6}"/>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37C70D8-685A-DF12-40F5-3C923BF574A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155C4A79-9882-1FD2-E2E2-B3814769644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7ED3BCB4-5648-FD96-556A-25F7D07B56F5}"/>
              </a:ext>
            </a:extLst>
          </p:cNvPr>
          <p:cNvSpPr>
            <a:spLocks noGrp="1"/>
          </p:cNvSpPr>
          <p:nvPr>
            <p:ph type="dt" sz="half" idx="10"/>
          </p:nvPr>
        </p:nvSpPr>
        <p:spPr/>
        <p:txBody>
          <a:bodyPr/>
          <a:lstStyle/>
          <a:p>
            <a:fld id="{40972998-8AF3-4345-BA83-0535E45DECC3}" type="datetimeFigureOut">
              <a:rPr lang="en-US" smtClean="0"/>
              <a:t>11/19/24</a:t>
            </a:fld>
            <a:endParaRPr lang="en-US"/>
          </a:p>
        </p:txBody>
      </p:sp>
      <p:sp>
        <p:nvSpPr>
          <p:cNvPr id="6" name="Footer Placeholder 5">
            <a:extLst>
              <a:ext uri="{FF2B5EF4-FFF2-40B4-BE49-F238E27FC236}">
                <a16:creationId xmlns:a16="http://schemas.microsoft.com/office/drawing/2014/main" id="{0400E362-FB20-49BD-13A1-D8857CF39B2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E59C810-DF09-ED39-63BA-EAC26B1F9A36}"/>
              </a:ext>
            </a:extLst>
          </p:cNvPr>
          <p:cNvSpPr>
            <a:spLocks noGrp="1"/>
          </p:cNvSpPr>
          <p:nvPr>
            <p:ph type="sldNum" sz="quarter" idx="12"/>
          </p:nvPr>
        </p:nvSpPr>
        <p:spPr/>
        <p:txBody>
          <a:bodyPr/>
          <a:lstStyle/>
          <a:p>
            <a:fld id="{146A9755-AB50-704D-B2C1-69747F260379}" type="slidenum">
              <a:rPr lang="en-US" smtClean="0"/>
              <a:t>‹#›</a:t>
            </a:fld>
            <a:endParaRPr lang="en-US"/>
          </a:p>
        </p:txBody>
      </p:sp>
    </p:spTree>
    <p:extLst>
      <p:ext uri="{BB962C8B-B14F-4D97-AF65-F5344CB8AC3E}">
        <p14:creationId xmlns:p14="http://schemas.microsoft.com/office/powerpoint/2010/main" val="2606180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828D04-CFD6-2F21-E2A4-3BE4322766B3}"/>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4D94BF1D-D640-AB9A-DDB9-2CB2C8C1B93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71A568C-7ADB-BB29-9BDB-1F11F797D82D}"/>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B972E9-205A-5E98-0C97-DF486338A1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226EB31-D2B5-A66E-14D4-D328EA69183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C11880C6-DC33-45B3-CD60-F9F2E38E01AB}"/>
              </a:ext>
            </a:extLst>
          </p:cNvPr>
          <p:cNvSpPr>
            <a:spLocks noGrp="1"/>
          </p:cNvSpPr>
          <p:nvPr>
            <p:ph type="dt" sz="half" idx="10"/>
          </p:nvPr>
        </p:nvSpPr>
        <p:spPr/>
        <p:txBody>
          <a:bodyPr/>
          <a:lstStyle/>
          <a:p>
            <a:fld id="{40972998-8AF3-4345-BA83-0535E45DECC3}" type="datetimeFigureOut">
              <a:rPr lang="en-US" smtClean="0"/>
              <a:t>11/19/24</a:t>
            </a:fld>
            <a:endParaRPr lang="en-US"/>
          </a:p>
        </p:txBody>
      </p:sp>
      <p:sp>
        <p:nvSpPr>
          <p:cNvPr id="8" name="Footer Placeholder 7">
            <a:extLst>
              <a:ext uri="{FF2B5EF4-FFF2-40B4-BE49-F238E27FC236}">
                <a16:creationId xmlns:a16="http://schemas.microsoft.com/office/drawing/2014/main" id="{7E7393A0-A438-D0A0-9D5F-839FEF8F37F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F4734D0-E212-955F-BB49-4292A6B0160F}"/>
              </a:ext>
            </a:extLst>
          </p:cNvPr>
          <p:cNvSpPr>
            <a:spLocks noGrp="1"/>
          </p:cNvSpPr>
          <p:nvPr>
            <p:ph type="sldNum" sz="quarter" idx="12"/>
          </p:nvPr>
        </p:nvSpPr>
        <p:spPr/>
        <p:txBody>
          <a:bodyPr/>
          <a:lstStyle/>
          <a:p>
            <a:fld id="{146A9755-AB50-704D-B2C1-69747F260379}" type="slidenum">
              <a:rPr lang="en-US" smtClean="0"/>
              <a:t>‹#›</a:t>
            </a:fld>
            <a:endParaRPr lang="en-US"/>
          </a:p>
        </p:txBody>
      </p:sp>
    </p:spTree>
    <p:extLst>
      <p:ext uri="{BB962C8B-B14F-4D97-AF65-F5344CB8AC3E}">
        <p14:creationId xmlns:p14="http://schemas.microsoft.com/office/powerpoint/2010/main" val="4307785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180CD-B13D-E881-3A11-5AB298010EB6}"/>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BF6F0A35-2192-1EBB-8251-C397B12A44F0}"/>
              </a:ext>
            </a:extLst>
          </p:cNvPr>
          <p:cNvSpPr>
            <a:spLocks noGrp="1"/>
          </p:cNvSpPr>
          <p:nvPr>
            <p:ph type="dt" sz="half" idx="10"/>
          </p:nvPr>
        </p:nvSpPr>
        <p:spPr/>
        <p:txBody>
          <a:bodyPr/>
          <a:lstStyle/>
          <a:p>
            <a:fld id="{40972998-8AF3-4345-BA83-0535E45DECC3}" type="datetimeFigureOut">
              <a:rPr lang="en-US" smtClean="0"/>
              <a:t>11/19/24</a:t>
            </a:fld>
            <a:endParaRPr lang="en-US"/>
          </a:p>
        </p:txBody>
      </p:sp>
      <p:sp>
        <p:nvSpPr>
          <p:cNvPr id="4" name="Footer Placeholder 3">
            <a:extLst>
              <a:ext uri="{FF2B5EF4-FFF2-40B4-BE49-F238E27FC236}">
                <a16:creationId xmlns:a16="http://schemas.microsoft.com/office/drawing/2014/main" id="{AA5F377B-4EEC-75E0-CA7A-7F9A7D71900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058867D-75C1-3D5A-6C95-018A922D208B}"/>
              </a:ext>
            </a:extLst>
          </p:cNvPr>
          <p:cNvSpPr>
            <a:spLocks noGrp="1"/>
          </p:cNvSpPr>
          <p:nvPr>
            <p:ph type="sldNum" sz="quarter" idx="12"/>
          </p:nvPr>
        </p:nvSpPr>
        <p:spPr/>
        <p:txBody>
          <a:bodyPr/>
          <a:lstStyle/>
          <a:p>
            <a:fld id="{146A9755-AB50-704D-B2C1-69747F260379}" type="slidenum">
              <a:rPr lang="en-US" smtClean="0"/>
              <a:t>‹#›</a:t>
            </a:fld>
            <a:endParaRPr lang="en-US"/>
          </a:p>
        </p:txBody>
      </p:sp>
    </p:spTree>
    <p:extLst>
      <p:ext uri="{BB962C8B-B14F-4D97-AF65-F5344CB8AC3E}">
        <p14:creationId xmlns:p14="http://schemas.microsoft.com/office/powerpoint/2010/main" val="1706286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C22D2D0-255D-79DA-8D42-A724B4C6F19F}"/>
              </a:ext>
            </a:extLst>
          </p:cNvPr>
          <p:cNvSpPr>
            <a:spLocks noGrp="1"/>
          </p:cNvSpPr>
          <p:nvPr>
            <p:ph type="dt" sz="half" idx="10"/>
          </p:nvPr>
        </p:nvSpPr>
        <p:spPr/>
        <p:txBody>
          <a:bodyPr/>
          <a:lstStyle/>
          <a:p>
            <a:fld id="{40972998-8AF3-4345-BA83-0535E45DECC3}" type="datetimeFigureOut">
              <a:rPr lang="en-US" smtClean="0"/>
              <a:t>11/19/24</a:t>
            </a:fld>
            <a:endParaRPr lang="en-US"/>
          </a:p>
        </p:txBody>
      </p:sp>
      <p:sp>
        <p:nvSpPr>
          <p:cNvPr id="3" name="Footer Placeholder 2">
            <a:extLst>
              <a:ext uri="{FF2B5EF4-FFF2-40B4-BE49-F238E27FC236}">
                <a16:creationId xmlns:a16="http://schemas.microsoft.com/office/drawing/2014/main" id="{19C9292B-1C27-B99C-AB7F-76065A1D28E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F9741DE-7108-1211-F434-E3BC18C41F54}"/>
              </a:ext>
            </a:extLst>
          </p:cNvPr>
          <p:cNvSpPr>
            <a:spLocks noGrp="1"/>
          </p:cNvSpPr>
          <p:nvPr>
            <p:ph type="sldNum" sz="quarter" idx="12"/>
          </p:nvPr>
        </p:nvSpPr>
        <p:spPr/>
        <p:txBody>
          <a:bodyPr/>
          <a:lstStyle/>
          <a:p>
            <a:fld id="{146A9755-AB50-704D-B2C1-69747F260379}" type="slidenum">
              <a:rPr lang="en-US" smtClean="0"/>
              <a:t>‹#›</a:t>
            </a:fld>
            <a:endParaRPr lang="en-US"/>
          </a:p>
        </p:txBody>
      </p:sp>
    </p:spTree>
    <p:extLst>
      <p:ext uri="{BB962C8B-B14F-4D97-AF65-F5344CB8AC3E}">
        <p14:creationId xmlns:p14="http://schemas.microsoft.com/office/powerpoint/2010/main" val="238926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D0C9C-7D79-2BC8-5441-BEA7A35841D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3B995734-084F-DB9B-3430-0FBEE6F4C4F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ADEC39C6-A4BF-8871-2FAD-3B88A5DE18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5158159-4993-D92B-6A07-3872594E80F6}"/>
              </a:ext>
            </a:extLst>
          </p:cNvPr>
          <p:cNvSpPr>
            <a:spLocks noGrp="1"/>
          </p:cNvSpPr>
          <p:nvPr>
            <p:ph type="dt" sz="half" idx="10"/>
          </p:nvPr>
        </p:nvSpPr>
        <p:spPr/>
        <p:txBody>
          <a:bodyPr/>
          <a:lstStyle/>
          <a:p>
            <a:fld id="{40972998-8AF3-4345-BA83-0535E45DECC3}" type="datetimeFigureOut">
              <a:rPr lang="en-US" smtClean="0"/>
              <a:t>11/19/24</a:t>
            </a:fld>
            <a:endParaRPr lang="en-US"/>
          </a:p>
        </p:txBody>
      </p:sp>
      <p:sp>
        <p:nvSpPr>
          <p:cNvPr id="6" name="Footer Placeholder 5">
            <a:extLst>
              <a:ext uri="{FF2B5EF4-FFF2-40B4-BE49-F238E27FC236}">
                <a16:creationId xmlns:a16="http://schemas.microsoft.com/office/drawing/2014/main" id="{174FBBB0-081F-F2FF-21E3-E01FBBBEAF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F219B2-092F-2BF3-D6CC-BA5E57E84D80}"/>
              </a:ext>
            </a:extLst>
          </p:cNvPr>
          <p:cNvSpPr>
            <a:spLocks noGrp="1"/>
          </p:cNvSpPr>
          <p:nvPr>
            <p:ph type="sldNum" sz="quarter" idx="12"/>
          </p:nvPr>
        </p:nvSpPr>
        <p:spPr/>
        <p:txBody>
          <a:bodyPr/>
          <a:lstStyle/>
          <a:p>
            <a:fld id="{146A9755-AB50-704D-B2C1-69747F260379}" type="slidenum">
              <a:rPr lang="en-US" smtClean="0"/>
              <a:t>‹#›</a:t>
            </a:fld>
            <a:endParaRPr lang="en-US"/>
          </a:p>
        </p:txBody>
      </p:sp>
    </p:spTree>
    <p:extLst>
      <p:ext uri="{BB962C8B-B14F-4D97-AF65-F5344CB8AC3E}">
        <p14:creationId xmlns:p14="http://schemas.microsoft.com/office/powerpoint/2010/main" val="14720638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FE053-5B93-2AF6-5512-5BF21D745A2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9FE8513C-32C4-B102-A9AF-3FDD2F71BE4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5957184-DACD-1E06-C62F-0044C3F7D2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67008BA-C716-90A6-E5C0-67D4EDD821EC}"/>
              </a:ext>
            </a:extLst>
          </p:cNvPr>
          <p:cNvSpPr>
            <a:spLocks noGrp="1"/>
          </p:cNvSpPr>
          <p:nvPr>
            <p:ph type="dt" sz="half" idx="10"/>
          </p:nvPr>
        </p:nvSpPr>
        <p:spPr/>
        <p:txBody>
          <a:bodyPr/>
          <a:lstStyle/>
          <a:p>
            <a:fld id="{40972998-8AF3-4345-BA83-0535E45DECC3}" type="datetimeFigureOut">
              <a:rPr lang="en-US" smtClean="0"/>
              <a:t>11/19/24</a:t>
            </a:fld>
            <a:endParaRPr lang="en-US"/>
          </a:p>
        </p:txBody>
      </p:sp>
      <p:sp>
        <p:nvSpPr>
          <p:cNvPr id="6" name="Footer Placeholder 5">
            <a:extLst>
              <a:ext uri="{FF2B5EF4-FFF2-40B4-BE49-F238E27FC236}">
                <a16:creationId xmlns:a16="http://schemas.microsoft.com/office/drawing/2014/main" id="{50FEEB37-0999-0FDC-3CBF-C79007A444D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71C581C-59B1-0183-D430-1D106C3C0AD4}"/>
              </a:ext>
            </a:extLst>
          </p:cNvPr>
          <p:cNvSpPr>
            <a:spLocks noGrp="1"/>
          </p:cNvSpPr>
          <p:nvPr>
            <p:ph type="sldNum" sz="quarter" idx="12"/>
          </p:nvPr>
        </p:nvSpPr>
        <p:spPr/>
        <p:txBody>
          <a:bodyPr/>
          <a:lstStyle/>
          <a:p>
            <a:fld id="{146A9755-AB50-704D-B2C1-69747F260379}" type="slidenum">
              <a:rPr lang="en-US" smtClean="0"/>
              <a:t>‹#›</a:t>
            </a:fld>
            <a:endParaRPr lang="en-US"/>
          </a:p>
        </p:txBody>
      </p:sp>
    </p:spTree>
    <p:extLst>
      <p:ext uri="{BB962C8B-B14F-4D97-AF65-F5344CB8AC3E}">
        <p14:creationId xmlns:p14="http://schemas.microsoft.com/office/powerpoint/2010/main" val="1778328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ACCFCAD-FFB2-2C18-483F-8157A99D453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D6CC32D-8647-C29D-3861-B2D4C77B2CC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71E04B8-D596-44F9-36A4-15942DB3BB7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0972998-8AF3-4345-BA83-0535E45DECC3}" type="datetimeFigureOut">
              <a:rPr lang="en-US" smtClean="0"/>
              <a:t>11/19/24</a:t>
            </a:fld>
            <a:endParaRPr lang="en-US"/>
          </a:p>
        </p:txBody>
      </p:sp>
      <p:sp>
        <p:nvSpPr>
          <p:cNvPr id="5" name="Footer Placeholder 4">
            <a:extLst>
              <a:ext uri="{FF2B5EF4-FFF2-40B4-BE49-F238E27FC236}">
                <a16:creationId xmlns:a16="http://schemas.microsoft.com/office/drawing/2014/main" id="{4F3C656B-14E8-2AA7-551F-F43751E3BE5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5FC3F26C-85AA-D024-3541-30BB337DA05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46A9755-AB50-704D-B2C1-69747F260379}" type="slidenum">
              <a:rPr lang="en-US" smtClean="0"/>
              <a:t>‹#›</a:t>
            </a:fld>
            <a:endParaRPr lang="en-US"/>
          </a:p>
        </p:txBody>
      </p:sp>
    </p:spTree>
    <p:extLst>
      <p:ext uri="{BB962C8B-B14F-4D97-AF65-F5344CB8AC3E}">
        <p14:creationId xmlns:p14="http://schemas.microsoft.com/office/powerpoint/2010/main" val="14468910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nytimes.com/video/world/asia/100000008314175/china-government-surveillance-data.html"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Top view of a circular staircase">
            <a:extLst>
              <a:ext uri="{FF2B5EF4-FFF2-40B4-BE49-F238E27FC236}">
                <a16:creationId xmlns:a16="http://schemas.microsoft.com/office/drawing/2014/main" id="{E8F68D66-F674-777B-65EE-A64C30FE3B3A}"/>
              </a:ext>
            </a:extLst>
          </p:cNvPr>
          <p:cNvPicPr>
            <a:picLocks noChangeAspect="1"/>
          </p:cNvPicPr>
          <p:nvPr/>
        </p:nvPicPr>
        <p:blipFill>
          <a:blip r:embed="rId2">
            <a:alphaModFix/>
          </a:blip>
          <a:srcRect t="15174" b="556"/>
          <a:stretch/>
        </p:blipFill>
        <p:spPr>
          <a:xfrm>
            <a:off x="20" y="10"/>
            <a:ext cx="12191979" cy="6857990"/>
          </a:xfrm>
          <a:prstGeom prst="rect">
            <a:avLst/>
          </a:prstGeom>
        </p:spPr>
      </p:pic>
      <p:sp>
        <p:nvSpPr>
          <p:cNvPr id="9" name="Rectangle 8">
            <a:extLst>
              <a:ext uri="{FF2B5EF4-FFF2-40B4-BE49-F238E27FC236}">
                <a16:creationId xmlns:a16="http://schemas.microsoft.com/office/drawing/2014/main" id="{EB0222B5-B739-82A9-5CCC-C5585AE12A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344663" y="-4344657"/>
            <a:ext cx="3512260" cy="12201589"/>
          </a:xfrm>
          <a:prstGeom prst="rect">
            <a:avLst/>
          </a:prstGeom>
          <a:gradFill flip="none" rotWithShape="1">
            <a:gsLst>
              <a:gs pos="10000">
                <a:srgbClr val="000000">
                  <a:alpha val="0"/>
                </a:srgbClr>
              </a:gs>
              <a:gs pos="66000">
                <a:srgbClr val="000000">
                  <a:alpha val="46000"/>
                </a:srgbClr>
              </a:gs>
              <a:gs pos="100000">
                <a:srgbClr val="000000">
                  <a:alpha val="6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C5CE7E6-67E1-5DD2-7E83-F9205BBCC180}"/>
              </a:ext>
            </a:extLst>
          </p:cNvPr>
          <p:cNvSpPr>
            <a:spLocks noGrp="1"/>
          </p:cNvSpPr>
          <p:nvPr>
            <p:ph type="ctrTitle"/>
          </p:nvPr>
        </p:nvSpPr>
        <p:spPr>
          <a:xfrm>
            <a:off x="762000" y="1137434"/>
            <a:ext cx="7800660" cy="1520987"/>
          </a:xfrm>
        </p:spPr>
        <p:txBody>
          <a:bodyPr anchor="t">
            <a:normAutofit/>
          </a:bodyPr>
          <a:lstStyle/>
          <a:p>
            <a:pPr algn="l"/>
            <a:r>
              <a:rPr lang="en-US" sz="4000">
                <a:solidFill>
                  <a:srgbClr val="FFFFFF"/>
                </a:solidFill>
              </a:rPr>
              <a:t>Surveillance Capitalism</a:t>
            </a:r>
          </a:p>
        </p:txBody>
      </p:sp>
      <p:sp>
        <p:nvSpPr>
          <p:cNvPr id="11" name="Rectangle 10">
            <a:extLst>
              <a:ext uri="{FF2B5EF4-FFF2-40B4-BE49-F238E27FC236}">
                <a16:creationId xmlns:a16="http://schemas.microsoft.com/office/drawing/2014/main" id="{5BE23E75-E7E9-4D9F-6D25-5512363F86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4878570" y="-449383"/>
            <a:ext cx="2425271" cy="12201588"/>
          </a:xfrm>
          <a:prstGeom prst="rect">
            <a:avLst/>
          </a:prstGeom>
          <a:gradFill flip="none" rotWithShape="1">
            <a:gsLst>
              <a:gs pos="10000">
                <a:srgbClr val="000000">
                  <a:alpha val="0"/>
                </a:srgbClr>
              </a:gs>
              <a:gs pos="66000">
                <a:srgbClr val="000000">
                  <a:alpha val="35000"/>
                </a:srgbClr>
              </a:gs>
              <a:gs pos="100000">
                <a:srgbClr val="000000">
                  <a:alpha val="4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E3ACB21C-EC10-1465-93FD-E7853DB21F66}"/>
              </a:ext>
            </a:extLst>
          </p:cNvPr>
          <p:cNvSpPr>
            <a:spLocks noGrp="1"/>
          </p:cNvSpPr>
          <p:nvPr>
            <p:ph type="subTitle" idx="1"/>
          </p:nvPr>
        </p:nvSpPr>
        <p:spPr>
          <a:xfrm>
            <a:off x="838200" y="4293441"/>
            <a:ext cx="6295332" cy="1588514"/>
          </a:xfrm>
        </p:spPr>
        <p:txBody>
          <a:bodyPr anchor="b">
            <a:normAutofit/>
          </a:bodyPr>
          <a:lstStyle/>
          <a:p>
            <a:pPr algn="l"/>
            <a:endParaRPr lang="en-US" sz="1800">
              <a:solidFill>
                <a:srgbClr val="FFFFFF"/>
              </a:solidFill>
            </a:endParaRPr>
          </a:p>
        </p:txBody>
      </p:sp>
      <p:cxnSp>
        <p:nvCxnSpPr>
          <p:cNvPr id="13" name="Straight Connector 12">
            <a:extLst>
              <a:ext uri="{FF2B5EF4-FFF2-40B4-BE49-F238E27FC236}">
                <a16:creationId xmlns:a16="http://schemas.microsoft.com/office/drawing/2014/main" id="{61B115DB-65EB-3FC3-7284-CFDF4ADC60B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5140"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7081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erson driving a car&#10;&#10;Description automatically generated">
            <a:extLst>
              <a:ext uri="{FF2B5EF4-FFF2-40B4-BE49-F238E27FC236}">
                <a16:creationId xmlns:a16="http://schemas.microsoft.com/office/drawing/2014/main" id="{4B1AB987-739A-3B46-21CD-8ECE66E84E61}"/>
              </a:ext>
            </a:extLst>
          </p:cNvPr>
          <p:cNvPicPr>
            <a:picLocks noChangeAspect="1"/>
          </p:cNvPicPr>
          <p:nvPr/>
        </p:nvPicPr>
        <p:blipFill>
          <a:blip r:embed="rId2"/>
          <a:srcRect r="5177" b="-2"/>
          <a:stretch/>
        </p:blipFill>
        <p:spPr>
          <a:xfrm>
            <a:off x="1" y="10"/>
            <a:ext cx="9669642" cy="6857990"/>
          </a:xfrm>
          <a:prstGeom prst="rect">
            <a:avLst/>
          </a:prstGeom>
        </p:spPr>
      </p:pic>
      <p:sp>
        <p:nvSpPr>
          <p:cNvPr id="15" name="Rectangle 1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21420F9-3D88-8AD8-A68B-846DBD4BF18C}"/>
              </a:ext>
            </a:extLst>
          </p:cNvPr>
          <p:cNvSpPr>
            <a:spLocks noGrp="1"/>
          </p:cNvSpPr>
          <p:nvPr>
            <p:ph type="title"/>
          </p:nvPr>
        </p:nvSpPr>
        <p:spPr>
          <a:xfrm>
            <a:off x="7531610" y="365125"/>
            <a:ext cx="3822189" cy="1899912"/>
          </a:xfrm>
        </p:spPr>
        <p:txBody>
          <a:bodyPr>
            <a:normAutofit/>
          </a:bodyPr>
          <a:lstStyle/>
          <a:p>
            <a:r>
              <a:rPr lang="en-US" sz="4000"/>
              <a:t>Fordian or Mass Consumer Capitalism</a:t>
            </a:r>
          </a:p>
        </p:txBody>
      </p:sp>
      <p:sp>
        <p:nvSpPr>
          <p:cNvPr id="3" name="Content Placeholder 2">
            <a:extLst>
              <a:ext uri="{FF2B5EF4-FFF2-40B4-BE49-F238E27FC236}">
                <a16:creationId xmlns:a16="http://schemas.microsoft.com/office/drawing/2014/main" id="{B4607D56-BB6F-FBE5-1844-E3BCBCE70DE6}"/>
              </a:ext>
            </a:extLst>
          </p:cNvPr>
          <p:cNvSpPr>
            <a:spLocks noGrp="1"/>
          </p:cNvSpPr>
          <p:nvPr>
            <p:ph idx="1"/>
          </p:nvPr>
        </p:nvSpPr>
        <p:spPr>
          <a:xfrm>
            <a:off x="7531610" y="2434201"/>
            <a:ext cx="3822189" cy="3742762"/>
          </a:xfrm>
        </p:spPr>
        <p:txBody>
          <a:bodyPr>
            <a:normAutofit lnSpcReduction="10000"/>
          </a:bodyPr>
          <a:lstStyle/>
          <a:p>
            <a:endParaRPr lang="en-US" sz="1700" dirty="0"/>
          </a:p>
          <a:p>
            <a:r>
              <a:rPr lang="en-US" sz="1700" dirty="0"/>
              <a:t>Mass production of standardized, cheap goods. (”any color as long as its black”)</a:t>
            </a:r>
          </a:p>
          <a:p>
            <a:endParaRPr lang="en-US" sz="1700" dirty="0"/>
          </a:p>
          <a:p>
            <a:r>
              <a:rPr lang="en-US" sz="1700" dirty="0"/>
              <a:t>Sale to a mass market</a:t>
            </a:r>
          </a:p>
          <a:p>
            <a:endParaRPr lang="en-US" sz="1700" dirty="0"/>
          </a:p>
          <a:p>
            <a:r>
              <a:rPr lang="en-US" sz="1700" dirty="0"/>
              <a:t>This form of capitalism contained a “reciprocity with the social order”. i.e. Workers paid OK as they were also consumers. </a:t>
            </a:r>
          </a:p>
          <a:p>
            <a:endParaRPr lang="en-US" sz="1700" dirty="0"/>
          </a:p>
          <a:p>
            <a:r>
              <a:rPr lang="en-US" sz="1700" dirty="0"/>
              <a:t>Do we agree with this?</a:t>
            </a:r>
          </a:p>
          <a:p>
            <a:endParaRPr lang="en-US" sz="1700" dirty="0"/>
          </a:p>
          <a:p>
            <a:endParaRPr lang="en-US" sz="1700" dirty="0"/>
          </a:p>
          <a:p>
            <a:endParaRPr lang="en-US" sz="1700" dirty="0"/>
          </a:p>
          <a:p>
            <a:endParaRPr lang="en-US" sz="1700" dirty="0"/>
          </a:p>
        </p:txBody>
      </p:sp>
    </p:spTree>
    <p:extLst>
      <p:ext uri="{BB962C8B-B14F-4D97-AF65-F5344CB8AC3E}">
        <p14:creationId xmlns:p14="http://schemas.microsoft.com/office/powerpoint/2010/main" val="267787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0CA31-821F-42C2-6092-0978D41F59B4}"/>
              </a:ext>
            </a:extLst>
          </p:cNvPr>
          <p:cNvSpPr>
            <a:spLocks noGrp="1"/>
          </p:cNvSpPr>
          <p:nvPr>
            <p:ph type="title"/>
          </p:nvPr>
        </p:nvSpPr>
        <p:spPr/>
        <p:txBody>
          <a:bodyPr/>
          <a:lstStyle/>
          <a:p>
            <a:r>
              <a:rPr lang="en-US" dirty="0"/>
              <a:t>How Mass Consumer Capitalism went wrong</a:t>
            </a:r>
          </a:p>
        </p:txBody>
      </p:sp>
      <p:sp>
        <p:nvSpPr>
          <p:cNvPr id="3" name="Content Placeholder 2">
            <a:extLst>
              <a:ext uri="{FF2B5EF4-FFF2-40B4-BE49-F238E27FC236}">
                <a16:creationId xmlns:a16="http://schemas.microsoft.com/office/drawing/2014/main" id="{D18A0B87-9814-9A2E-6162-E1D55F384D08}"/>
              </a:ext>
            </a:extLst>
          </p:cNvPr>
          <p:cNvSpPr>
            <a:spLocks noGrp="1"/>
          </p:cNvSpPr>
          <p:nvPr>
            <p:ph idx="1"/>
          </p:nvPr>
        </p:nvSpPr>
        <p:spPr/>
        <p:txBody>
          <a:bodyPr>
            <a:normAutofit fontScale="77500" lnSpcReduction="20000"/>
          </a:bodyPr>
          <a:lstStyle/>
          <a:p>
            <a:endParaRPr lang="en-US" dirty="0"/>
          </a:p>
          <a:p>
            <a:r>
              <a:rPr lang="en-US" dirty="0"/>
              <a:t>Previously managers were judged according to productivity, profit and relationship to workers. Bad managers caused strikes. </a:t>
            </a:r>
          </a:p>
          <a:p>
            <a:endParaRPr lang="en-US" dirty="0"/>
          </a:p>
          <a:p>
            <a:r>
              <a:rPr lang="en-US" dirty="0"/>
              <a:t>1) </a:t>
            </a:r>
            <a:r>
              <a:rPr lang="en-US" dirty="0" err="1"/>
              <a:t>Meckling</a:t>
            </a:r>
            <a:r>
              <a:rPr lang="en-US" dirty="0"/>
              <a:t> and Jensen argued that managers should be judged according to the “shareholder value” of the company. A strike was no bad thing; you could sack workers; and employ cheaper workers in a different country. </a:t>
            </a:r>
          </a:p>
          <a:p>
            <a:endParaRPr lang="en-US" dirty="0"/>
          </a:p>
          <a:p>
            <a:r>
              <a:rPr lang="en-US" dirty="0"/>
              <a:t>2) This combined with deregulation, which gradually gave corporations more power to do whatever they wanted. i.e. If you were a corporation, you could stop workers joining a union. </a:t>
            </a:r>
          </a:p>
          <a:p>
            <a:endParaRPr lang="en-US" dirty="0"/>
          </a:p>
          <a:p>
            <a:r>
              <a:rPr lang="en-US" dirty="0"/>
              <a:t>3) </a:t>
            </a:r>
            <a:r>
              <a:rPr lang="en-US" dirty="0" err="1"/>
              <a:t>Individualiization</a:t>
            </a:r>
            <a:r>
              <a:rPr lang="en-US" dirty="0"/>
              <a:t>. Growing idea that our identity is individual RATHER THAN based on a group, ethnicity or class. </a:t>
            </a:r>
          </a:p>
          <a:p>
            <a:endParaRPr lang="en-US" dirty="0"/>
          </a:p>
          <a:p>
            <a:endParaRPr lang="en-US" dirty="0"/>
          </a:p>
          <a:p>
            <a:endParaRPr lang="en-US" dirty="0"/>
          </a:p>
        </p:txBody>
      </p:sp>
    </p:spTree>
    <p:extLst>
      <p:ext uri="{BB962C8B-B14F-4D97-AF65-F5344CB8AC3E}">
        <p14:creationId xmlns:p14="http://schemas.microsoft.com/office/powerpoint/2010/main" val="32993065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4BA19C-C1BF-A064-09B5-EDF4114FCC41}"/>
              </a:ext>
            </a:extLst>
          </p:cNvPr>
          <p:cNvSpPr>
            <a:spLocks noGrp="1"/>
          </p:cNvSpPr>
          <p:nvPr>
            <p:ph type="title"/>
          </p:nvPr>
        </p:nvSpPr>
        <p:spPr/>
        <p:txBody>
          <a:bodyPr/>
          <a:lstStyle/>
          <a:p>
            <a:r>
              <a:rPr lang="en-US" dirty="0"/>
              <a:t>These changes create a paradox</a:t>
            </a:r>
          </a:p>
        </p:txBody>
      </p:sp>
      <p:sp>
        <p:nvSpPr>
          <p:cNvPr id="3" name="Content Placeholder 2">
            <a:extLst>
              <a:ext uri="{FF2B5EF4-FFF2-40B4-BE49-F238E27FC236}">
                <a16:creationId xmlns:a16="http://schemas.microsoft.com/office/drawing/2014/main" id="{7D47AA17-FC45-E43F-D847-1306B6062DDC}"/>
              </a:ext>
            </a:extLst>
          </p:cNvPr>
          <p:cNvSpPr>
            <a:spLocks noGrp="1"/>
          </p:cNvSpPr>
          <p:nvPr>
            <p:ph idx="1"/>
          </p:nvPr>
        </p:nvSpPr>
        <p:spPr/>
        <p:txBody>
          <a:bodyPr/>
          <a:lstStyle/>
          <a:p>
            <a:r>
              <a:rPr lang="en-GB" sz="2400" dirty="0">
                <a:effectLst/>
                <a:latin typeface="Aptos" panose="020B0004020202020204" pitchFamily="34" charset="0"/>
                <a:ea typeface="Aptos" panose="020B0004020202020204" pitchFamily="34" charset="0"/>
                <a:cs typeface="Times New Roman" panose="02020603050405020304" pitchFamily="18" charset="0"/>
              </a:rPr>
              <a:t>Zygmunt Bauman, the deepest contradiction of our time, he claimed was the “yawning gap between the right of self assertion and the capacity to control the social settings which render such self assertion feasible. It is from that abysmal gap that the most poisonous effluvia contaminating the lives of contemporary individuals emanate” </a:t>
            </a:r>
          </a:p>
          <a:p>
            <a:endParaRPr lang="en-GB" sz="2400" dirty="0">
              <a:latin typeface="Aptos" panose="020B0004020202020204" pitchFamily="34" charset="0"/>
              <a:ea typeface="Aptos" panose="020B0004020202020204" pitchFamily="34" charset="0"/>
              <a:cs typeface="Times New Roman" panose="02020603050405020304" pitchFamily="18" charset="0"/>
            </a:endParaRPr>
          </a:p>
          <a:p>
            <a:r>
              <a:rPr lang="en-GB" sz="2400" dirty="0">
                <a:effectLst/>
                <a:latin typeface="Aptos" panose="020B0004020202020204" pitchFamily="34" charset="0"/>
                <a:ea typeface="Aptos" panose="020B0004020202020204" pitchFamily="34" charset="0"/>
                <a:cs typeface="Times New Roman" panose="02020603050405020304" pitchFamily="18" charset="0"/>
              </a:rPr>
              <a:t>What does this mean?</a:t>
            </a:r>
          </a:p>
          <a:p>
            <a:endParaRPr lang="en-GB" sz="2400" dirty="0">
              <a:effectLst/>
              <a:latin typeface="Aptos" panose="020B0004020202020204" pitchFamily="34" charset="0"/>
              <a:ea typeface="Aptos" panose="020B0004020202020204" pitchFamily="34" charset="0"/>
              <a:cs typeface="Times New Roman" panose="02020603050405020304" pitchFamily="18" charset="0"/>
            </a:endParaRPr>
          </a:p>
          <a:p>
            <a:endParaRPr lang="en-GB" sz="1800" dirty="0">
              <a:latin typeface="Aptos" panose="020B000402020202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9092011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7E05E64-17B7-49D6-9FF0-CA7729391848}"/>
              </a:ext>
            </a:extLst>
          </p:cNvPr>
          <p:cNvSpPr>
            <a:spLocks noGrp="1"/>
          </p:cNvSpPr>
          <p:nvPr>
            <p:ph type="title"/>
          </p:nvPr>
        </p:nvSpPr>
        <p:spPr>
          <a:xfrm>
            <a:off x="6657715" y="467271"/>
            <a:ext cx="4195674" cy="2052522"/>
          </a:xfrm>
        </p:spPr>
        <p:txBody>
          <a:bodyPr anchor="b">
            <a:normAutofit/>
          </a:bodyPr>
          <a:lstStyle/>
          <a:p>
            <a:r>
              <a:rPr lang="en-US" sz="4000" dirty="0"/>
              <a:t>The surveillance capitalism solution</a:t>
            </a:r>
          </a:p>
        </p:txBody>
      </p:sp>
      <p:sp>
        <p:nvSpPr>
          <p:cNvPr id="14" name="Oval 13">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2965" y="554152"/>
            <a:ext cx="5742189" cy="5742189"/>
          </a:xfrm>
          <a:prstGeom prst="ellipse">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A white apple with a bite taken out of it&#10;&#10;Description automatically generated">
            <a:extLst>
              <a:ext uri="{FF2B5EF4-FFF2-40B4-BE49-F238E27FC236}">
                <a16:creationId xmlns:a16="http://schemas.microsoft.com/office/drawing/2014/main" id="{DBC91094-DD05-B818-21F9-8DA47B3C575E}"/>
              </a:ext>
            </a:extLst>
          </p:cNvPr>
          <p:cNvPicPr>
            <a:picLocks noChangeAspect="1"/>
          </p:cNvPicPr>
          <p:nvPr/>
        </p:nvPicPr>
        <p:blipFill>
          <a:blip r:embed="rId2"/>
          <a:srcRect r="-3" b="-3"/>
          <a:stretch/>
        </p:blipFill>
        <p:spPr>
          <a:xfrm>
            <a:off x="505418" y="554151"/>
            <a:ext cx="5742189" cy="5742189"/>
          </a:xfrm>
          <a:custGeom>
            <a:avLst/>
            <a:gdLst/>
            <a:ahLst/>
            <a:cxnLst/>
            <a:rect l="l" t="t" r="r" b="b"/>
            <a:pathLst>
              <a:path w="1838528" h="1838528">
                <a:moveTo>
                  <a:pt x="919264" y="0"/>
                </a:moveTo>
                <a:cubicBezTo>
                  <a:pt x="1426959" y="0"/>
                  <a:pt x="1838528" y="411569"/>
                  <a:pt x="1838528" y="919264"/>
                </a:cubicBezTo>
                <a:cubicBezTo>
                  <a:pt x="1838528" y="1426959"/>
                  <a:pt x="1426959" y="1838528"/>
                  <a:pt x="919264" y="1838528"/>
                </a:cubicBezTo>
                <a:cubicBezTo>
                  <a:pt x="411569" y="1838528"/>
                  <a:pt x="0" y="1426959"/>
                  <a:pt x="0" y="919264"/>
                </a:cubicBezTo>
                <a:cubicBezTo>
                  <a:pt x="0" y="411569"/>
                  <a:pt x="411569" y="0"/>
                  <a:pt x="919264" y="0"/>
                </a:cubicBezTo>
                <a:close/>
              </a:path>
            </a:pathLst>
          </a:custGeom>
        </p:spPr>
      </p:pic>
      <p:sp>
        <p:nvSpPr>
          <p:cNvPr id="16" name="!!plus graphic">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4956" y="703679"/>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1"/>
          </a:solidFill>
          <a:ln w="776" cap="flat">
            <a:noFill/>
            <a:prstDash val="solid"/>
            <a:miter/>
          </a:ln>
        </p:spPr>
        <p:txBody>
          <a:bodyPr rtlCol="0" anchor="ctr"/>
          <a:lstStyle/>
          <a:p>
            <a:endParaRPr lang="en-US"/>
          </a:p>
        </p:txBody>
      </p:sp>
      <p:sp>
        <p:nvSpPr>
          <p:cNvPr id="18" name="!!circle graphic">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2753" y="1562696"/>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1"/>
          </a:solidFill>
          <a:ln w="751" cap="flat">
            <a:noFill/>
            <a:prstDash val="solid"/>
            <a:miter/>
          </a:ln>
        </p:spPr>
        <p:txBody>
          <a:bodyPr rtlCol="0" anchor="ctr"/>
          <a:lstStyle/>
          <a:p>
            <a:endParaRPr lang="en-US"/>
          </a:p>
        </p:txBody>
      </p:sp>
      <p:sp>
        <p:nvSpPr>
          <p:cNvPr id="9" name="Content Placeholder 8">
            <a:extLst>
              <a:ext uri="{FF2B5EF4-FFF2-40B4-BE49-F238E27FC236}">
                <a16:creationId xmlns:a16="http://schemas.microsoft.com/office/drawing/2014/main" id="{4E2616F0-DB48-CAB5-2675-88DCABE21BEB}"/>
              </a:ext>
            </a:extLst>
          </p:cNvPr>
          <p:cNvSpPr>
            <a:spLocks noGrp="1"/>
          </p:cNvSpPr>
          <p:nvPr>
            <p:ph idx="1"/>
          </p:nvPr>
        </p:nvSpPr>
        <p:spPr>
          <a:xfrm>
            <a:off x="6657715" y="2990818"/>
            <a:ext cx="4195673" cy="2913872"/>
          </a:xfrm>
        </p:spPr>
        <p:txBody>
          <a:bodyPr anchor="t">
            <a:normAutofit fontScale="85000" lnSpcReduction="20000"/>
          </a:bodyPr>
          <a:lstStyle/>
          <a:p>
            <a:r>
              <a:rPr lang="en-US" sz="2000" dirty="0">
                <a:solidFill>
                  <a:schemeClr val="tx1">
                    <a:alpha val="80000"/>
                  </a:schemeClr>
                </a:solidFill>
              </a:rPr>
              <a:t>New corporations harvest our private data (often without us knowing).</a:t>
            </a:r>
          </a:p>
          <a:p>
            <a:endParaRPr lang="en-US" sz="2000" dirty="0">
              <a:solidFill>
                <a:schemeClr val="tx1">
                  <a:alpha val="80000"/>
                </a:schemeClr>
              </a:solidFill>
            </a:endParaRPr>
          </a:p>
          <a:p>
            <a:r>
              <a:rPr lang="en-US" sz="2000" dirty="0">
                <a:solidFill>
                  <a:schemeClr val="tx1">
                    <a:alpha val="80000"/>
                  </a:schemeClr>
                </a:solidFill>
              </a:rPr>
              <a:t>The good corporations (she gives example of Amazon) are “advocacy-oriented” and basically just help us get what we already want. Amazon suggests books. </a:t>
            </a:r>
          </a:p>
          <a:p>
            <a:endParaRPr lang="en-US" sz="2000" dirty="0">
              <a:solidFill>
                <a:schemeClr val="tx1">
                  <a:alpha val="80000"/>
                </a:schemeClr>
              </a:solidFill>
            </a:endParaRPr>
          </a:p>
          <a:p>
            <a:r>
              <a:rPr lang="en-US" sz="2000" dirty="0">
                <a:solidFill>
                  <a:schemeClr val="tx1">
                    <a:alpha val="80000"/>
                  </a:schemeClr>
                </a:solidFill>
              </a:rPr>
              <a:t>The bad corporations try to use data to modify desires and behavior. By doing this they create a “behavioral surplus”</a:t>
            </a:r>
          </a:p>
        </p:txBody>
      </p:sp>
      <p:sp>
        <p:nvSpPr>
          <p:cNvPr id="20" name="!!dot graphic">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4149" y="5775082"/>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1"/>
          </a:solidFill>
          <a:ln w="516" cap="flat">
            <a:noFill/>
            <a:prstDash val="solid"/>
            <a:miter/>
          </a:ln>
        </p:spPr>
        <p:txBody>
          <a:bodyPr rtlCol="0" anchor="ctr"/>
          <a:lstStyle/>
          <a:p>
            <a:endParaRPr lang="en-US"/>
          </a:p>
        </p:txBody>
      </p:sp>
      <p:cxnSp>
        <p:nvCxnSpPr>
          <p:cNvPr id="22" name="!!Straight Connector">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9272"/>
            <a:ext cx="0" cy="3238728"/>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89544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2CB962CF-61A3-4EF9-94F6-7C59B03295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4327BC1-EA16-F2DF-946A-59ADE8111718}"/>
              </a:ext>
            </a:extLst>
          </p:cNvPr>
          <p:cNvSpPr>
            <a:spLocks noGrp="1"/>
          </p:cNvSpPr>
          <p:nvPr>
            <p:ph type="title"/>
          </p:nvPr>
        </p:nvSpPr>
        <p:spPr>
          <a:xfrm>
            <a:off x="838200" y="556337"/>
            <a:ext cx="6797405" cy="1651404"/>
          </a:xfrm>
        </p:spPr>
        <p:txBody>
          <a:bodyPr>
            <a:normAutofit/>
          </a:bodyPr>
          <a:lstStyle/>
          <a:p>
            <a:r>
              <a:rPr lang="en-US" sz="4000"/>
              <a:t>My questions</a:t>
            </a:r>
          </a:p>
        </p:txBody>
      </p:sp>
      <p:sp>
        <p:nvSpPr>
          <p:cNvPr id="3" name="Content Placeholder 2">
            <a:extLst>
              <a:ext uri="{FF2B5EF4-FFF2-40B4-BE49-F238E27FC236}">
                <a16:creationId xmlns:a16="http://schemas.microsoft.com/office/drawing/2014/main" id="{D61D3DAF-4B91-8924-991A-C647DF0B1B1F}"/>
              </a:ext>
            </a:extLst>
          </p:cNvPr>
          <p:cNvSpPr>
            <a:spLocks noGrp="1"/>
          </p:cNvSpPr>
          <p:nvPr>
            <p:ph idx="1"/>
          </p:nvPr>
        </p:nvSpPr>
        <p:spPr>
          <a:xfrm>
            <a:off x="838200" y="2401330"/>
            <a:ext cx="6797405" cy="3719384"/>
          </a:xfrm>
        </p:spPr>
        <p:txBody>
          <a:bodyPr>
            <a:normAutofit lnSpcReduction="10000"/>
          </a:bodyPr>
          <a:lstStyle/>
          <a:p>
            <a:endParaRPr lang="en-US" sz="1100" dirty="0"/>
          </a:p>
          <a:p>
            <a:r>
              <a:rPr lang="en-US" sz="1100" dirty="0"/>
              <a:t>How is this different from mass surveys and targeted advertising? Advertising has always tried to play on our vulnerabilities and fears to sell us stuff. </a:t>
            </a:r>
          </a:p>
          <a:p>
            <a:endParaRPr lang="en-US" sz="1100" dirty="0"/>
          </a:p>
          <a:p>
            <a:r>
              <a:rPr lang="en-US" sz="1100" dirty="0"/>
              <a:t>How is this different from government spy networks? (e.g. COINTELPRO)</a:t>
            </a:r>
          </a:p>
          <a:p>
            <a:pPr marL="0" indent="0">
              <a:buNone/>
            </a:pPr>
            <a:endParaRPr lang="en-US" sz="1100" dirty="0"/>
          </a:p>
          <a:p>
            <a:r>
              <a:rPr lang="en-US" sz="1100" dirty="0"/>
              <a:t>How joined up is all this data collection? My assumption…. not very. Human incompetence has always undermined the efforts of the authoritarian state. </a:t>
            </a:r>
          </a:p>
          <a:p>
            <a:pPr marL="0" indent="0">
              <a:buNone/>
            </a:pPr>
            <a:endParaRPr lang="en-US" sz="1100" dirty="0"/>
          </a:p>
          <a:p>
            <a:r>
              <a:rPr lang="en-US" sz="1100" dirty="0"/>
              <a:t>Surely there is a difference between surveillance and control of Uyghurs and surveillance of shoe-purchasers or Strava runners? </a:t>
            </a:r>
          </a:p>
          <a:p>
            <a:pPr marL="0" indent="0">
              <a:buNone/>
            </a:pPr>
            <a:endParaRPr lang="en-US" sz="1100" dirty="0"/>
          </a:p>
          <a:p>
            <a:r>
              <a:rPr lang="en-US" sz="1100" dirty="0">
                <a:hlinkClick r:id="rId2"/>
              </a:rPr>
              <a:t>https://www.nytimes.com/video/world/asia/100000008314175/china-government-surveillance-data.html</a:t>
            </a:r>
            <a:r>
              <a:rPr lang="en-US" sz="1100" dirty="0"/>
              <a:t> </a:t>
            </a:r>
          </a:p>
          <a:p>
            <a:endParaRPr lang="en-US" sz="1100" dirty="0"/>
          </a:p>
          <a:p>
            <a:r>
              <a:rPr lang="en-US" sz="1100" dirty="0"/>
              <a:t>In terms of security, is not surveillance capitalism a relatively cheap solution to the cutting of police, and the rise of impunity?  </a:t>
            </a:r>
          </a:p>
          <a:p>
            <a:endParaRPr lang="en-US" sz="1100" dirty="0"/>
          </a:p>
          <a:p>
            <a:endParaRPr lang="en-US" sz="1100" dirty="0"/>
          </a:p>
          <a:p>
            <a:endParaRPr lang="en-US" sz="1100" dirty="0"/>
          </a:p>
          <a:p>
            <a:endParaRPr lang="en-US" sz="1100" dirty="0"/>
          </a:p>
          <a:p>
            <a:endParaRPr lang="en-US" sz="1100" dirty="0"/>
          </a:p>
        </p:txBody>
      </p:sp>
      <p:pic>
        <p:nvPicPr>
          <p:cNvPr id="5" name="Picture 4" descr="A book cover with a person in a suit&#10;&#10;Description automatically generated">
            <a:extLst>
              <a:ext uri="{FF2B5EF4-FFF2-40B4-BE49-F238E27FC236}">
                <a16:creationId xmlns:a16="http://schemas.microsoft.com/office/drawing/2014/main" id="{5BF3E7DE-59A2-9455-6ADD-7647D0004DCF}"/>
              </a:ext>
            </a:extLst>
          </p:cNvPr>
          <p:cNvPicPr>
            <a:picLocks noChangeAspect="1"/>
          </p:cNvPicPr>
          <p:nvPr/>
        </p:nvPicPr>
        <p:blipFill>
          <a:blip r:embed="rId3"/>
          <a:stretch>
            <a:fillRect/>
          </a:stretch>
        </p:blipFill>
        <p:spPr>
          <a:xfrm>
            <a:off x="8902354" y="168168"/>
            <a:ext cx="2186026" cy="3168155"/>
          </a:xfrm>
          <a:prstGeom prst="rect">
            <a:avLst/>
          </a:prstGeom>
        </p:spPr>
      </p:pic>
      <p:pic>
        <p:nvPicPr>
          <p:cNvPr id="9" name="Picture 8" descr="A camera and a flag on a pole&#10;&#10;Description automatically generated">
            <a:extLst>
              <a:ext uri="{FF2B5EF4-FFF2-40B4-BE49-F238E27FC236}">
                <a16:creationId xmlns:a16="http://schemas.microsoft.com/office/drawing/2014/main" id="{944D13A3-7CAA-343B-A8E4-F438A49A4D5A}"/>
              </a:ext>
            </a:extLst>
          </p:cNvPr>
          <p:cNvPicPr>
            <a:picLocks noChangeAspect="1"/>
          </p:cNvPicPr>
          <p:nvPr/>
        </p:nvPicPr>
        <p:blipFill>
          <a:blip r:embed="rId4"/>
          <a:stretch>
            <a:fillRect/>
          </a:stretch>
        </p:blipFill>
        <p:spPr>
          <a:xfrm>
            <a:off x="8054726" y="3504492"/>
            <a:ext cx="3881282" cy="2813930"/>
          </a:xfrm>
          <a:prstGeom prst="rect">
            <a:avLst/>
          </a:prstGeom>
        </p:spPr>
      </p:pic>
    </p:spTree>
    <p:extLst>
      <p:ext uri="{BB962C8B-B14F-4D97-AF65-F5344CB8AC3E}">
        <p14:creationId xmlns:p14="http://schemas.microsoft.com/office/powerpoint/2010/main" val="20765661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73</TotalTime>
  <Words>458</Words>
  <Application>Microsoft Macintosh PowerPoint</Application>
  <PresentationFormat>Widescreen</PresentationFormat>
  <Paragraphs>49</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Aptos</vt:lpstr>
      <vt:lpstr>Aptos Display</vt:lpstr>
      <vt:lpstr>Arial</vt:lpstr>
      <vt:lpstr>Office Theme</vt:lpstr>
      <vt:lpstr>Surveillance Capitalism</vt:lpstr>
      <vt:lpstr>Fordian or Mass Consumer Capitalism</vt:lpstr>
      <vt:lpstr>How Mass Consumer Capitalism went wrong</vt:lpstr>
      <vt:lpstr>These changes create a paradox</vt:lpstr>
      <vt:lpstr>The surveillance capitalism solution</vt:lpstr>
      <vt:lpstr>My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Smith, Benjamin</dc:creator>
  <cp:lastModifiedBy>Smith, Benjamin</cp:lastModifiedBy>
  <cp:revision>2</cp:revision>
  <dcterms:created xsi:type="dcterms:W3CDTF">2024-11-19T11:16:02Z</dcterms:created>
  <dcterms:modified xsi:type="dcterms:W3CDTF">2024-11-19T12:32:25Z</dcterms:modified>
</cp:coreProperties>
</file>