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57" r:id="rId4"/>
    <p:sldId id="260" r:id="rId5"/>
    <p:sldId id="258" r:id="rId6"/>
    <p:sldId id="259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53"/>
  </p:normalViewPr>
  <p:slideViewPr>
    <p:cSldViewPr snapToGrid="0">
      <p:cViewPr varScale="1">
        <p:scale>
          <a:sx n="113" d="100"/>
          <a:sy n="113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C23038-2FC1-4328-8063-8973E61EF729}" type="doc">
      <dgm:prSet loTypeId="urn:microsoft.com/office/officeart/2005/8/layout/arrow5" loCatId="relationship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CEE6CF7-DD34-4912-A20A-B3EDE30B196E}">
      <dgm:prSet/>
      <dgm:spPr/>
      <dgm:t>
        <a:bodyPr/>
        <a:lstStyle/>
        <a:p>
          <a:r>
            <a:rPr lang="en-US"/>
            <a:t>State subsidies</a:t>
          </a:r>
        </a:p>
      </dgm:t>
    </dgm:pt>
    <dgm:pt modelId="{2FDE80BC-F745-45B1-A40D-9590B0F93B7A}" type="parTrans" cxnId="{6060FA32-47D4-4A95-8BA6-62283027814E}">
      <dgm:prSet/>
      <dgm:spPr/>
      <dgm:t>
        <a:bodyPr/>
        <a:lstStyle/>
        <a:p>
          <a:endParaRPr lang="en-US"/>
        </a:p>
      </dgm:t>
    </dgm:pt>
    <dgm:pt modelId="{34DDDD0B-A929-4AB6-9DC4-683395BD0527}" type="sibTrans" cxnId="{6060FA32-47D4-4A95-8BA6-62283027814E}">
      <dgm:prSet/>
      <dgm:spPr/>
      <dgm:t>
        <a:bodyPr/>
        <a:lstStyle/>
        <a:p>
          <a:endParaRPr lang="en-US"/>
        </a:p>
      </dgm:t>
    </dgm:pt>
    <dgm:pt modelId="{76AE4CC7-6653-4538-9819-D3B0F36012BC}">
      <dgm:prSet/>
      <dgm:spPr/>
      <dgm:t>
        <a:bodyPr/>
        <a:lstStyle/>
        <a:p>
          <a:r>
            <a:rPr lang="en-US"/>
            <a:t>Private/parental  income.</a:t>
          </a:r>
        </a:p>
      </dgm:t>
    </dgm:pt>
    <dgm:pt modelId="{1FFC9964-D35B-4A31-A90D-DDC3FF1DFAF2}" type="parTrans" cxnId="{5A36C7C9-B9E2-4C78-A0C7-EC66D1C9C95D}">
      <dgm:prSet/>
      <dgm:spPr/>
      <dgm:t>
        <a:bodyPr/>
        <a:lstStyle/>
        <a:p>
          <a:endParaRPr lang="en-US"/>
        </a:p>
      </dgm:t>
    </dgm:pt>
    <dgm:pt modelId="{2D790196-5F44-46E4-8165-7B5832001ED4}" type="sibTrans" cxnId="{5A36C7C9-B9E2-4C78-A0C7-EC66D1C9C95D}">
      <dgm:prSet/>
      <dgm:spPr/>
      <dgm:t>
        <a:bodyPr/>
        <a:lstStyle/>
        <a:p>
          <a:endParaRPr lang="en-US"/>
        </a:p>
      </dgm:t>
    </dgm:pt>
    <dgm:pt modelId="{69924C68-4CF3-42CF-AE96-18864FA516E4}">
      <dgm:prSet/>
      <dgm:spPr/>
      <dgm:t>
        <a:bodyPr/>
        <a:lstStyle/>
        <a:p>
          <a:r>
            <a:rPr lang="en-US"/>
            <a:t>Government-backed loans.</a:t>
          </a:r>
        </a:p>
      </dgm:t>
    </dgm:pt>
    <dgm:pt modelId="{A8AEABA4-77B6-4B48-9A9D-987327695529}" type="parTrans" cxnId="{7EBFD986-BDB1-40C7-8320-21B6D9912A0C}">
      <dgm:prSet/>
      <dgm:spPr/>
      <dgm:t>
        <a:bodyPr/>
        <a:lstStyle/>
        <a:p>
          <a:endParaRPr lang="en-US"/>
        </a:p>
      </dgm:t>
    </dgm:pt>
    <dgm:pt modelId="{83A52A88-4B88-46A0-A58B-742DA15A2491}" type="sibTrans" cxnId="{7EBFD986-BDB1-40C7-8320-21B6D9912A0C}">
      <dgm:prSet/>
      <dgm:spPr/>
      <dgm:t>
        <a:bodyPr/>
        <a:lstStyle/>
        <a:p>
          <a:endParaRPr lang="en-US"/>
        </a:p>
      </dgm:t>
    </dgm:pt>
    <dgm:pt modelId="{AF3FA020-A119-3943-94FE-0E51F87213F1}" type="pres">
      <dgm:prSet presAssocID="{40C23038-2FC1-4328-8063-8973E61EF729}" presName="diagram" presStyleCnt="0">
        <dgm:presLayoutVars>
          <dgm:dir/>
          <dgm:resizeHandles val="exact"/>
        </dgm:presLayoutVars>
      </dgm:prSet>
      <dgm:spPr/>
    </dgm:pt>
    <dgm:pt modelId="{35B7F5F2-DCE2-8746-8C33-56E6EF06FD78}" type="pres">
      <dgm:prSet presAssocID="{ACEE6CF7-DD34-4912-A20A-B3EDE30B196E}" presName="arrow" presStyleLbl="node1" presStyleIdx="0" presStyleCnt="3">
        <dgm:presLayoutVars>
          <dgm:bulletEnabled val="1"/>
        </dgm:presLayoutVars>
      </dgm:prSet>
      <dgm:spPr/>
    </dgm:pt>
    <dgm:pt modelId="{82CA6C0C-1B1A-4F4A-8A61-6ACCFB34C68A}" type="pres">
      <dgm:prSet presAssocID="{76AE4CC7-6653-4538-9819-D3B0F36012BC}" presName="arrow" presStyleLbl="node1" presStyleIdx="1" presStyleCnt="3">
        <dgm:presLayoutVars>
          <dgm:bulletEnabled val="1"/>
        </dgm:presLayoutVars>
      </dgm:prSet>
      <dgm:spPr/>
    </dgm:pt>
    <dgm:pt modelId="{E8EA676A-FACB-B540-8369-C1494CA06731}" type="pres">
      <dgm:prSet presAssocID="{69924C68-4CF3-42CF-AE96-18864FA516E4}" presName="arrow" presStyleLbl="node1" presStyleIdx="2" presStyleCnt="3">
        <dgm:presLayoutVars>
          <dgm:bulletEnabled val="1"/>
        </dgm:presLayoutVars>
      </dgm:prSet>
      <dgm:spPr/>
    </dgm:pt>
  </dgm:ptLst>
  <dgm:cxnLst>
    <dgm:cxn modelId="{7B82551A-3769-FA44-BF19-14E484A5BBB3}" type="presOf" srcId="{40C23038-2FC1-4328-8063-8973E61EF729}" destId="{AF3FA020-A119-3943-94FE-0E51F87213F1}" srcOrd="0" destOrd="0" presId="urn:microsoft.com/office/officeart/2005/8/layout/arrow5"/>
    <dgm:cxn modelId="{6060FA32-47D4-4A95-8BA6-62283027814E}" srcId="{40C23038-2FC1-4328-8063-8973E61EF729}" destId="{ACEE6CF7-DD34-4912-A20A-B3EDE30B196E}" srcOrd="0" destOrd="0" parTransId="{2FDE80BC-F745-45B1-A40D-9590B0F93B7A}" sibTransId="{34DDDD0B-A929-4AB6-9DC4-683395BD0527}"/>
    <dgm:cxn modelId="{7EBFD986-BDB1-40C7-8320-21B6D9912A0C}" srcId="{40C23038-2FC1-4328-8063-8973E61EF729}" destId="{69924C68-4CF3-42CF-AE96-18864FA516E4}" srcOrd="2" destOrd="0" parTransId="{A8AEABA4-77B6-4B48-9A9D-987327695529}" sibTransId="{83A52A88-4B88-46A0-A58B-742DA15A2491}"/>
    <dgm:cxn modelId="{5A36C7C9-B9E2-4C78-A0C7-EC66D1C9C95D}" srcId="{40C23038-2FC1-4328-8063-8973E61EF729}" destId="{76AE4CC7-6653-4538-9819-D3B0F36012BC}" srcOrd="1" destOrd="0" parTransId="{1FFC9964-D35B-4A31-A90D-DDC3FF1DFAF2}" sibTransId="{2D790196-5F44-46E4-8165-7B5832001ED4}"/>
    <dgm:cxn modelId="{13352AD6-CEA8-CF46-869F-3E20D45177C2}" type="presOf" srcId="{76AE4CC7-6653-4538-9819-D3B0F36012BC}" destId="{82CA6C0C-1B1A-4F4A-8A61-6ACCFB34C68A}" srcOrd="0" destOrd="0" presId="urn:microsoft.com/office/officeart/2005/8/layout/arrow5"/>
    <dgm:cxn modelId="{CA1525D8-E35E-9444-A3C3-5D62033CC915}" type="presOf" srcId="{ACEE6CF7-DD34-4912-A20A-B3EDE30B196E}" destId="{35B7F5F2-DCE2-8746-8C33-56E6EF06FD78}" srcOrd="0" destOrd="0" presId="urn:microsoft.com/office/officeart/2005/8/layout/arrow5"/>
    <dgm:cxn modelId="{89782DF2-CBD5-8946-8FB3-3663477E4B11}" type="presOf" srcId="{69924C68-4CF3-42CF-AE96-18864FA516E4}" destId="{E8EA676A-FACB-B540-8369-C1494CA06731}" srcOrd="0" destOrd="0" presId="urn:microsoft.com/office/officeart/2005/8/layout/arrow5"/>
    <dgm:cxn modelId="{2BCE9AC0-F0C0-C646-8C49-C3D1ACD89F4C}" type="presParOf" srcId="{AF3FA020-A119-3943-94FE-0E51F87213F1}" destId="{35B7F5F2-DCE2-8746-8C33-56E6EF06FD78}" srcOrd="0" destOrd="0" presId="urn:microsoft.com/office/officeart/2005/8/layout/arrow5"/>
    <dgm:cxn modelId="{5DF636B4-D6BB-0A49-AB2F-73A275221179}" type="presParOf" srcId="{AF3FA020-A119-3943-94FE-0E51F87213F1}" destId="{82CA6C0C-1B1A-4F4A-8A61-6ACCFB34C68A}" srcOrd="1" destOrd="0" presId="urn:microsoft.com/office/officeart/2005/8/layout/arrow5"/>
    <dgm:cxn modelId="{CF2B3445-DF5C-3141-AEA1-069C9D30E1C8}" type="presParOf" srcId="{AF3FA020-A119-3943-94FE-0E51F87213F1}" destId="{E8EA676A-FACB-B540-8369-C1494CA06731}" srcOrd="2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7F5F2-DCE2-8746-8C33-56E6EF06FD78}">
      <dsp:nvSpPr>
        <dsp:cNvPr id="0" name=""/>
        <dsp:cNvSpPr/>
      </dsp:nvSpPr>
      <dsp:spPr>
        <a:xfrm>
          <a:off x="4170554" y="642"/>
          <a:ext cx="2174490" cy="2174490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State subsidies</a:t>
          </a:r>
        </a:p>
      </dsp:txBody>
      <dsp:txXfrm>
        <a:off x="4714177" y="642"/>
        <a:ext cx="1087245" cy="1793954"/>
      </dsp:txXfrm>
    </dsp:sp>
    <dsp:sp modelId="{82CA6C0C-1B1A-4F4A-8A61-6ACCFB34C68A}">
      <dsp:nvSpPr>
        <dsp:cNvPr id="0" name=""/>
        <dsp:cNvSpPr/>
      </dsp:nvSpPr>
      <dsp:spPr>
        <a:xfrm rot="7200000">
          <a:off x="5426615" y="2176204"/>
          <a:ext cx="2174490" cy="2174490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6076075"/>
                <a:satOff val="-413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076075"/>
                <a:satOff val="-413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076075"/>
                <a:satOff val="-413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Private/parental  income.</a:t>
          </a:r>
        </a:p>
      </dsp:txBody>
      <dsp:txXfrm rot="-5400000">
        <a:off x="5781660" y="2814960"/>
        <a:ext cx="1793954" cy="1087245"/>
      </dsp:txXfrm>
    </dsp:sp>
    <dsp:sp modelId="{E8EA676A-FACB-B540-8369-C1494CA06731}">
      <dsp:nvSpPr>
        <dsp:cNvPr id="0" name=""/>
        <dsp:cNvSpPr/>
      </dsp:nvSpPr>
      <dsp:spPr>
        <a:xfrm rot="14400000">
          <a:off x="2914493" y="2176204"/>
          <a:ext cx="2174490" cy="2174490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Government-backed loans.</a:t>
          </a:r>
        </a:p>
      </dsp:txBody>
      <dsp:txXfrm rot="5400000">
        <a:off x="2939984" y="2814960"/>
        <a:ext cx="1793954" cy="1087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AE055-6D3B-4151-4EB7-29FC7BDF17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532D5E-F785-44DF-FC7E-8E6411A63C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6918C-D96F-61D5-32F8-2A18836B7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9D435-F67B-52ED-C174-16129EAF5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C7072-5902-721E-2985-D96D73458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01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B5D2-C3BE-3F0E-CA6B-DF1061A7A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499EA3-0AB5-75B4-C0FB-F05FDE1E0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B389B-4886-2960-5877-1EB9FFC52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3B6D1-595A-0800-85AB-9B471F38E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1FEBF-9E0F-B47A-939E-B820A15D9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40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D252A1-0A62-FD25-1EE5-580ACFF63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4A1442-6672-E421-7252-61FC2D603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4B799-24EA-CD3A-CA66-C779C276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105C9-87F0-B38D-3DF7-CEF4BDF67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0BD49-1BC2-A774-4EDD-83D3F1BB7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41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6A89D-77F9-B5AC-8AA7-1B244E2FC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C5E84-35E3-B4B2-384D-ACF3ED738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9A0596-2674-1361-52C2-DECA7E10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57C5C-558C-E390-BA79-CE9514D8D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EFE10-EFD9-FBEB-9CCA-54BE810CC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6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3F0E1-D446-93FC-83A8-A3DD2B853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B584F-977B-E74F-36F1-209D122F1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40AF1-2A2D-94F6-34BF-1D60CCFAE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FE5A5-9045-0871-352C-F4B5320D3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38DB49-73BA-40C6-3B00-193C921B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4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98EB9-BD10-F5BC-D5BF-D1566621A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9428E-F96D-B271-0A46-ACD6531C7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312FC2-8FC8-EA2F-7160-8B4C949C0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394D58-228F-8EB9-273C-EF27E6844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083275-2882-AA62-B66E-F4C30DB41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BF4C88-209E-AE57-895C-B129058A1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26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6EC62-9872-52CC-B231-E813DE22C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6E8AD-A834-B105-6095-4E4D1E411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64142A-59D8-F93D-2BE2-DC0E0595A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0FA272-66E2-A875-36EB-9C3A25CDC0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4FFC6B-8E11-B8D4-D57E-833C390293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963FAE-44CB-474D-5A24-212A8E587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009369-B911-8B76-706B-2DA867DEE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0AD6D9-7FD1-CB4C-7ADC-9CE9C0339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57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3AF18-C98F-8353-E5EC-C1A013136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82A1EC-99E4-C6DD-F297-D81ED9018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01CE29-02D4-6C1C-C658-827DC6149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AD3B1E-4A57-0E64-2B29-C06649215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3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8AEF11-35C2-4B1C-F3A3-42F2DB067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92EE29-D1BA-33FC-0C2C-48E9E968D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557053-D799-6F23-C83A-F854B5F7A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0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D89F7-E90A-62FA-C695-EA2147D6A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35BE9-43EC-AB02-5F45-5FE0D8CA8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9E69A-1884-8189-0E04-A148E65BC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DF9BB1-91D0-B624-59B9-282BF69F1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95BC4-66EE-52AD-8B81-BF45576DF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DF1BB-B407-D9D9-040A-7109EB754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3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4AA16-911F-D2E3-66C3-D3308289A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1FE1CB-4181-C423-EE85-FCFA3F2353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2AB0BB-F004-EC77-FEB5-DA5B044C99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DB618E-7B6C-C103-45A8-852660D44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8DAFDF-DFB1-F5A2-50E8-CF1DAF5D3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F3944-6DA5-FEBE-98F8-AD3AB085B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6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B0E3CD-93C8-C2A2-81CA-52D7A64A9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5467ED-234F-0418-E1AD-96AA85710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ECD77-93E5-E28F-3804-9CA8BC66E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070C6E-73C8-EF45-83E6-C223EF2498CE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517C0-B30E-AA78-BA0C-2292D96645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CE2DB-E489-EF16-DE13-88F5F0713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8C2556-5542-9B49-96B9-18021A881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5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history/students/modules/hi2k1/bookreview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ater fountains in a park&#10;&#10;Description automatically generated">
            <a:extLst>
              <a:ext uri="{FF2B5EF4-FFF2-40B4-BE49-F238E27FC236}">
                <a16:creationId xmlns:a16="http://schemas.microsoft.com/office/drawing/2014/main" id="{D3BB2CB1-49C9-9A02-3233-68A8D48C68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091" r="27895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/>
              </a:gs>
              <a:gs pos="33000">
                <a:schemeClr val="tx1">
                  <a:alpha val="64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CE31A8-343C-18C0-C7D0-179D8C5CAB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>
                <a:solidFill>
                  <a:schemeClr val="bg1"/>
                </a:solidFill>
              </a:rPr>
              <a:t>Capitalism and High Education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D21236-E64A-2264-4957-DE6AC77E40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459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56491-7E26-EEF4-8A94-A8DC8F26D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idiot’s guide to writing a book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1C92F-37F4-3E2A-3A4C-5EA1F6C76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https://warwick.ac.uk/fac/arts/history/students/modules/hi2k1/bookreview</a:t>
            </a:r>
            <a:r>
              <a:rPr lang="en-US">
                <a:hlinkClick r:id="rId2"/>
              </a:rPr>
              <a:t>/</a:t>
            </a:r>
            <a:r>
              <a:rPr lang="en-US"/>
              <a:t> </a:t>
            </a:r>
            <a:endParaRPr lang="en-US" dirty="0"/>
          </a:p>
          <a:p>
            <a:endParaRPr lang="en-US" dirty="0"/>
          </a:p>
          <a:p>
            <a:r>
              <a:rPr lang="en-US" dirty="0"/>
              <a:t>First paragraph: The problem</a:t>
            </a:r>
          </a:p>
          <a:p>
            <a:r>
              <a:rPr lang="en-US" dirty="0"/>
              <a:t>Second paragraph: The main argument</a:t>
            </a:r>
          </a:p>
          <a:p>
            <a:r>
              <a:rPr lang="en-US" dirty="0"/>
              <a:t>Third, Fourth, Fifth paragraphs – break down the arguments</a:t>
            </a:r>
          </a:p>
          <a:p>
            <a:r>
              <a:rPr lang="en-US" dirty="0"/>
              <a:t>Sixth paragraph – critique</a:t>
            </a:r>
          </a:p>
          <a:p>
            <a:r>
              <a:rPr lang="en-US" dirty="0"/>
              <a:t>Seventh paragraph – conclusion (short)</a:t>
            </a:r>
          </a:p>
        </p:txBody>
      </p:sp>
    </p:spTree>
    <p:extLst>
      <p:ext uri="{BB962C8B-B14F-4D97-AF65-F5344CB8AC3E}">
        <p14:creationId xmlns:p14="http://schemas.microsoft.com/office/powerpoint/2010/main" val="2100784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EF4DA13-7876-C6F5-E059-ED05DEE710D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8BE6D9-0581-10BD-6240-0FEB471F2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Three ways of funding universities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2CF8C9F-8B1B-1260-9907-3C2E940F38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288989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03884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EBFA83-D4DB-4CA0-B229-9E44634D7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0DAC8FB-A162-44E3-A606-C855A03A5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686238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1BDEC81-16A7-4451-B893-C15000083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A515A1-4D80-430E-BE0A-71A290516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542" y="729175"/>
            <a:ext cx="11099352" cy="539965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776C73-6138-0C0F-0F12-7B596EC6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7016" y="905011"/>
            <a:ext cx="4589328" cy="1889135"/>
          </a:xfrm>
        </p:spPr>
        <p:txBody>
          <a:bodyPr anchor="b">
            <a:normAutofit/>
          </a:bodyPr>
          <a:lstStyle/>
          <a:p>
            <a:r>
              <a:rPr lang="en-US" sz="4100"/>
              <a:t>The State-subsidized university system</a:t>
            </a:r>
          </a:p>
        </p:txBody>
      </p:sp>
      <p:pic>
        <p:nvPicPr>
          <p:cNvPr id="5" name="Picture 4" descr="A group of people on a ship&#10;&#10;Description automatically generated">
            <a:extLst>
              <a:ext uri="{FF2B5EF4-FFF2-40B4-BE49-F238E27FC236}">
                <a16:creationId xmlns:a16="http://schemas.microsoft.com/office/drawing/2014/main" id="{6DB5DEC8-DFD1-6CDD-8B25-C90B93DC7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369" y="895610"/>
            <a:ext cx="5395223" cy="505802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37C04-A255-0CFF-4DC3-D95DB8F33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7016" y="2965592"/>
            <a:ext cx="4589328" cy="2987397"/>
          </a:xfrm>
        </p:spPr>
        <p:txBody>
          <a:bodyPr>
            <a:normAutofit/>
          </a:bodyPr>
          <a:lstStyle/>
          <a:p>
            <a:endParaRPr lang="en-US" sz="1500"/>
          </a:p>
          <a:p>
            <a:r>
              <a:rPr lang="en-US" sz="1500"/>
              <a:t>When did it emerge?</a:t>
            </a:r>
          </a:p>
          <a:p>
            <a:endParaRPr lang="en-US" sz="1500"/>
          </a:p>
          <a:p>
            <a:r>
              <a:rPr lang="en-US" sz="1500"/>
              <a:t>Why did it emerge then?</a:t>
            </a:r>
          </a:p>
          <a:p>
            <a:endParaRPr lang="en-US" sz="1500"/>
          </a:p>
          <a:p>
            <a:r>
              <a:rPr lang="en-US" sz="1500"/>
              <a:t>What ideas underpinned it?</a:t>
            </a:r>
          </a:p>
          <a:p>
            <a:endParaRPr lang="en-US" sz="1500"/>
          </a:p>
          <a:p>
            <a:r>
              <a:rPr lang="en-US" sz="1500"/>
              <a:t>What assumptions about class underpinned it?</a:t>
            </a:r>
          </a:p>
        </p:txBody>
      </p:sp>
    </p:spTree>
    <p:extLst>
      <p:ext uri="{BB962C8B-B14F-4D97-AF65-F5344CB8AC3E}">
        <p14:creationId xmlns:p14="http://schemas.microsoft.com/office/powerpoint/2010/main" val="3221856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6FAE49-1219-7C37-F652-F13F02A3F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“Why should a binman subsidize the son of a banker to go to university?”</a:t>
            </a:r>
          </a:p>
        </p:txBody>
      </p:sp>
      <p:pic>
        <p:nvPicPr>
          <p:cNvPr id="5" name="Content Placeholder 4" descr="A person in a suit and tie&#10;&#10;Description automatically generated">
            <a:extLst>
              <a:ext uri="{FF2B5EF4-FFF2-40B4-BE49-F238E27FC236}">
                <a16:creationId xmlns:a16="http://schemas.microsoft.com/office/drawing/2014/main" id="{C885C9DB-0B76-B2D7-B600-733BC0EE7A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1" b="2447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19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BBF0B-EE84-4A4D-F056-6CBC5C312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The privatized model of universities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6804F-CBD9-A3F3-325A-9FF25272D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727" y="649480"/>
            <a:ext cx="3025303" cy="5546047"/>
          </a:xfrm>
        </p:spPr>
        <p:txBody>
          <a:bodyPr anchor="ctr">
            <a:normAutofit/>
          </a:bodyPr>
          <a:lstStyle/>
          <a:p>
            <a:endParaRPr lang="en-US" sz="2000"/>
          </a:p>
          <a:p>
            <a:r>
              <a:rPr lang="en-US" sz="2000"/>
              <a:t>What are the advantages?</a:t>
            </a:r>
          </a:p>
          <a:p>
            <a:endParaRPr lang="en-US" sz="2000"/>
          </a:p>
          <a:p>
            <a:pPr marL="0" indent="0">
              <a:buNone/>
            </a:pPr>
            <a:endParaRPr lang="en-US" sz="2000"/>
          </a:p>
          <a:p>
            <a:r>
              <a:rPr lang="en-US" sz="2000"/>
              <a:t>What are the disadvantages?</a:t>
            </a:r>
          </a:p>
        </p:txBody>
      </p:sp>
      <p:pic>
        <p:nvPicPr>
          <p:cNvPr id="5" name="Picture 4" descr="A group of people in front of a building&#10;&#10;Description automatically generated">
            <a:extLst>
              <a:ext uri="{FF2B5EF4-FFF2-40B4-BE49-F238E27FC236}">
                <a16:creationId xmlns:a16="http://schemas.microsoft.com/office/drawing/2014/main" id="{1B8DFF73-F20C-4D3C-4914-3C9817BB2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502" y="664229"/>
            <a:ext cx="3615776" cy="5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599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8532AE1-3E02-470C-B898-A0C62F2E9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401DF7-4687-415B-A91D-DB43BEEBD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64612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EFC09D2-72D2-4174-A2DF-1017D0FEB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912" y="685800"/>
            <a:ext cx="6048935" cy="5486400"/>
          </a:xfrm>
          <a:prstGeom prst="rect">
            <a:avLst/>
          </a:pr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5D23A7-B813-DF45-BC33-D47CB1032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2" y="1095152"/>
            <a:ext cx="4773616" cy="1065313"/>
          </a:xfrm>
        </p:spPr>
        <p:txBody>
          <a:bodyPr anchor="b">
            <a:normAutofit/>
          </a:bodyPr>
          <a:lstStyle/>
          <a:p>
            <a:pPr algn="ctr"/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</a:rPr>
              <a:t>Why no graduate tax? Or Why saddle students with debt?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E7CC78D-8DD1-B99F-17B9-52A165CAE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8613" y="2447337"/>
            <a:ext cx="4773616" cy="3171970"/>
          </a:xfrm>
        </p:spPr>
        <p:txBody>
          <a:bodyPr anchor="t">
            <a:normAutofit/>
          </a:bodyPr>
          <a:lstStyle/>
          <a:p>
            <a:endParaRPr lang="en-US" sz="2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414B087-6843-1021-F603-7CBCF6666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7339" y="923861"/>
            <a:ext cx="3381935" cy="5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579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uilding with many windows&#10;&#10;Description automatically generated">
            <a:extLst>
              <a:ext uri="{FF2B5EF4-FFF2-40B4-BE49-F238E27FC236}">
                <a16:creationId xmlns:a16="http://schemas.microsoft.com/office/drawing/2014/main" id="{9E242299-5044-B794-8A20-29B3ECF849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541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5C6452-1911-4BBA-F7D9-63989F4D2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What is the point of Arts &amp; Humanities?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885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E7DB3B-4F88-9C8F-D36D-CB14F1A2D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Ways out of the labyrinth?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B8D17-D37B-226E-BC6A-491F2EE81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727" y="649480"/>
            <a:ext cx="3025303" cy="5546047"/>
          </a:xfrm>
        </p:spPr>
        <p:txBody>
          <a:bodyPr anchor="ctr">
            <a:normAutofit/>
          </a:bodyPr>
          <a:lstStyle/>
          <a:p>
            <a:endParaRPr lang="en-US" sz="2000"/>
          </a:p>
          <a:p>
            <a:r>
              <a:rPr lang="en-US" sz="2000"/>
              <a:t>Academic-student alliances?</a:t>
            </a:r>
          </a:p>
          <a:p>
            <a:endParaRPr lang="en-US" sz="2000"/>
          </a:p>
          <a:p>
            <a:r>
              <a:rPr lang="en-US" sz="2000"/>
              <a:t>Strikes?</a:t>
            </a:r>
          </a:p>
          <a:p>
            <a:pPr marL="0" indent="0">
              <a:buNone/>
            </a:pPr>
            <a:endParaRPr lang="en-US" sz="2000"/>
          </a:p>
          <a:p>
            <a:r>
              <a:rPr lang="en-US" sz="2000"/>
              <a:t>Small-scale cooperativism?</a:t>
            </a:r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</p:txBody>
      </p:sp>
      <p:pic>
        <p:nvPicPr>
          <p:cNvPr id="5" name="Picture 4" descr="A group of people eating at a restaurant&#10;&#10;Description automatically generated">
            <a:extLst>
              <a:ext uri="{FF2B5EF4-FFF2-40B4-BE49-F238E27FC236}">
                <a16:creationId xmlns:a16="http://schemas.microsoft.com/office/drawing/2014/main" id="{38E69CEC-62A4-3676-8265-10F29BE71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502" y="2192017"/>
            <a:ext cx="3615776" cy="248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29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175</Words>
  <Application>Microsoft Macintosh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Office Theme</vt:lpstr>
      <vt:lpstr>Capitalism and High Education</vt:lpstr>
      <vt:lpstr>An idiot’s guide to writing a book review</vt:lpstr>
      <vt:lpstr>Three ways of funding universities</vt:lpstr>
      <vt:lpstr>The State-subsidized university system</vt:lpstr>
      <vt:lpstr>“Why should a binman subsidize the son of a banker to go to university?”</vt:lpstr>
      <vt:lpstr>The privatized model of universities</vt:lpstr>
      <vt:lpstr>Why no graduate tax? Or Why saddle students with debt?</vt:lpstr>
      <vt:lpstr>What is the point of Arts &amp; Humanities?</vt:lpstr>
      <vt:lpstr>Ways out of the labyrinth?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Benjamin</dc:creator>
  <cp:lastModifiedBy>Smith, Benjamin</cp:lastModifiedBy>
  <cp:revision>2</cp:revision>
  <dcterms:created xsi:type="dcterms:W3CDTF">2024-11-12T11:27:56Z</dcterms:created>
  <dcterms:modified xsi:type="dcterms:W3CDTF">2024-11-12T12:07:39Z</dcterms:modified>
</cp:coreProperties>
</file>