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26A46-AD97-2E70-D90A-0176F9B5C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69AAD9-AB44-4EDE-6DF3-DB7AFE5C1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A9556-2840-11F3-91FF-AD045DF84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43C1F-3067-016A-E5FC-D9FC18804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A8FCF-1F2C-6509-7298-62819EA2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481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4E7B-4595-8383-E6DE-CA98EC8CE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5D640C-14F8-391D-72AD-B61EED641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7868C-6801-83F2-8389-AF31AB562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74983-DEF2-7832-DD78-FC7807DC9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FF25F-55C2-BAF4-6FBB-6ECF559D1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8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381132-B1E8-9F83-FCC2-013FB5FA69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C7582D-EB2E-800E-A5A5-34B0E700B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B0691-79A5-F587-73FA-A49DE7339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CFA94-0C59-3923-F494-8E651EBB8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99E16-E282-3DB8-6B13-E8118429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04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0FC14-16C4-0798-579B-BEEE0AAAE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AAEF6-163B-F7ED-7338-A1FD74404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B386E-57DD-2899-BC71-2E79ED819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379EE-874B-F013-8511-1BA337D2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0F6BB-1667-44E3-706E-E0F79473C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7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09809-D647-DB85-A611-E6A20DE7B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2634E-919A-1842-4132-0587D72AE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C7D0B-BE5C-C3E3-6E5B-178012723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BFAF6-B306-8249-20EE-A6274984F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EFA8A-8274-2E73-A728-11F90A7D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99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EDD6E-B3BB-61CF-97FF-79B7C6E5C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231F6-E4FF-EF0D-A8B7-1BA4E619E1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D130F1-D394-D876-90CD-4E6E77A70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0B41D-5529-EDDB-FD22-608C83D7F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ED388C-6A34-B9B6-8663-BDE4BDA6B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D6645-CA25-51C5-8BDD-8D09E825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21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122C6-D03E-5ACF-7AB8-3B1A685DB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FE39F-B9FE-3B22-F736-2882954CB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B125B-D624-7838-D485-268BBF572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8DB71C-95A0-FB6B-6E09-9EBF756B8A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0AD9C-ECA6-5219-884A-D5C5653B3C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5488AD-9954-5B1A-25E4-2AFAEED7A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315408-9E34-8B6B-AB76-49FE162CF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763DB6-1452-BE1A-6475-B09E2BF0E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8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3B2FA-54A3-D450-CCA7-3E51F16D1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A106C-1325-3F7C-2538-1DA0E2A5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C2BCA-9081-4BCE-A35C-3C609310E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97B414-9242-BBE4-AC2A-ED0C06548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748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F5C106-E7C4-70DF-6511-5DEA4FAF6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CC913D-F570-6C8A-6ACC-93FA6216F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CDA2E-E288-1BD7-3530-3EE3FAD3D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2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63EB5-8237-4284-7AE0-82B2DD159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2ADE7-7131-4B7D-FADA-E837C8E9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F27CAB-B8C2-EA8F-5BB4-F179EBCB4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221725-B8AD-BBE9-4ADD-4C3B6D65B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B3BED-8FA9-4563-7CBD-1F707FA9B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D3251-F2F7-6F8C-531C-8C622C61E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30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E210D-D8BB-38E7-98DF-39F9EFC15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F2CE23-D012-38C5-D101-C7CE6A6D0B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E4F52-98D3-7940-C762-5BA92A6FC3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17AA5-7B98-F635-8142-14552B60A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55E1F-B5BC-1D57-401E-0966AD22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3A6CC-810C-7AE4-95CA-03AE84759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15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A7F478-B184-AF33-B836-724E9D3EF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B3E7D-B222-8AED-FFF2-BE0CD6E75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E7BEE-B5A7-0CAD-E7F5-094391E97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A440D-980F-4DD3-BA8D-9D4EC75A6ED0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D323F-861F-D502-C505-8F360CD00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22DF8-38A0-31DD-9CA9-6818D49A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37B9F-6332-40E8-8106-4CA7BB1BAA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86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encils">
            <a:extLst>
              <a:ext uri="{FF2B5EF4-FFF2-40B4-BE49-F238E27FC236}">
                <a16:creationId xmlns:a16="http://schemas.microsoft.com/office/drawing/2014/main" id="{2512E596-FFFF-20F6-B77A-ED7341F077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b="12235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DA059E-9A46-6B8F-05B3-3BD9CD3FB2CF}"/>
              </a:ext>
            </a:extLst>
          </p:cNvPr>
          <p:cNvSpPr txBox="1"/>
          <p:nvPr/>
        </p:nvSpPr>
        <p:spPr>
          <a:xfrm>
            <a:off x="504563" y="628233"/>
            <a:ext cx="762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Master’s Info 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501A67-FA2D-D462-C0A1-8D1894AF73CC}"/>
              </a:ext>
            </a:extLst>
          </p:cNvPr>
          <p:cNvSpPr txBox="1"/>
          <p:nvPr/>
        </p:nvSpPr>
        <p:spPr>
          <a:xfrm>
            <a:off x="805216" y="3788675"/>
            <a:ext cx="5956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latin typeface="Abadi Extra Light" panose="020B0204020104020204" pitchFamily="34" charset="0"/>
              </a:rPr>
              <a:t>Course 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latin typeface="Abadi Extra Light" panose="020B0204020104020204" pitchFamily="34" charset="0"/>
              </a:rPr>
              <a:t>Application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latin typeface="Abadi Extra Light" panose="020B0204020104020204" pitchFamily="34" charset="0"/>
              </a:rPr>
              <a:t>Funding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latin typeface="Abadi Extra Light" panose="020B0204020104020204" pitchFamily="34" charset="0"/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27434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E817EB35-4D5C-493B-8459-98C99FD166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640269" flipV="1">
            <a:off x="5586861" y="-553943"/>
            <a:ext cx="3944178" cy="3944178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BD0D-568C-4FF6-2805-21EF1C161E7B}"/>
              </a:ext>
            </a:extLst>
          </p:cNvPr>
          <p:cNvSpPr txBox="1"/>
          <p:nvPr/>
        </p:nvSpPr>
        <p:spPr>
          <a:xfrm>
            <a:off x="242437" y="2378294"/>
            <a:ext cx="47951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latin typeface="Abadi Extra Light" panose="020B0204020104020204" pitchFamily="34" charset="0"/>
              </a:rPr>
              <a:t>One MA with 4 different streams: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Modern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Early Modern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Global and Comparative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History of Medicine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badi Extra Light" panose="020B020402010402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Different core modules, but same choice of optional modules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badi Extra Light" panose="020B020402010402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12 months/24 months if part-time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2" name="Picture 21" descr="Bird's eye view of a cityscape">
            <a:extLst>
              <a:ext uri="{FF2B5EF4-FFF2-40B4-BE49-F238E27FC236}">
                <a16:creationId xmlns:a16="http://schemas.microsoft.com/office/drawing/2014/main" id="{57DD93F6-FFE5-5F9D-14ED-BF78DA76D8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" r="28511"/>
          <a:stretch/>
        </p:blipFill>
        <p:spPr>
          <a:xfrm>
            <a:off x="6045200" y="10"/>
            <a:ext cx="3343282" cy="2905636"/>
          </a:xfrm>
          <a:custGeom>
            <a:avLst/>
            <a:gdLst/>
            <a:ahLst/>
            <a:cxnLst/>
            <a:rect l="l" t="t" r="r" b="b"/>
            <a:pathLst>
              <a:path w="3343282" h="2905646">
                <a:moveTo>
                  <a:pt x="546801" y="0"/>
                </a:moveTo>
                <a:lnTo>
                  <a:pt x="2796481" y="0"/>
                </a:lnTo>
                <a:lnTo>
                  <a:pt x="2853670" y="51976"/>
                </a:lnTo>
                <a:cubicBezTo>
                  <a:pt x="3156177" y="354484"/>
                  <a:pt x="3343282" y="772394"/>
                  <a:pt x="3343282" y="1234005"/>
                </a:cubicBezTo>
                <a:cubicBezTo>
                  <a:pt x="3343282" y="2157227"/>
                  <a:pt x="2594863" y="2905646"/>
                  <a:pt x="1671641" y="2905646"/>
                </a:cubicBezTo>
                <a:cubicBezTo>
                  <a:pt x="748420" y="2905646"/>
                  <a:pt x="0" y="2157227"/>
                  <a:pt x="0" y="1234005"/>
                </a:cubicBezTo>
                <a:cubicBezTo>
                  <a:pt x="0" y="772394"/>
                  <a:pt x="187105" y="354484"/>
                  <a:pt x="489613" y="51976"/>
                </a:cubicBezTo>
                <a:close/>
              </a:path>
            </a:pathLst>
          </a:custGeom>
        </p:spPr>
      </p:pic>
      <p:pic>
        <p:nvPicPr>
          <p:cNvPr id="16" name="Picture 15" descr="Duomo Santa Maria del Flore">
            <a:extLst>
              <a:ext uri="{FF2B5EF4-FFF2-40B4-BE49-F238E27FC236}">
                <a16:creationId xmlns:a16="http://schemas.microsoft.com/office/drawing/2014/main" id="{AB422953-177B-140B-C1CC-BDE3B82235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2" r="16703" b="-3"/>
          <a:stretch/>
        </p:blipFill>
        <p:spPr>
          <a:xfrm>
            <a:off x="6172241" y="3154859"/>
            <a:ext cx="4030579" cy="3703141"/>
          </a:xfrm>
          <a:custGeom>
            <a:avLst/>
            <a:gdLst/>
            <a:ahLst/>
            <a:cxnLst/>
            <a:rect l="l" t="t" r="r" b="b"/>
            <a:pathLst>
              <a:path w="4030579" h="3703141">
                <a:moveTo>
                  <a:pt x="2015289" y="0"/>
                </a:moveTo>
                <a:cubicBezTo>
                  <a:pt x="3128303" y="0"/>
                  <a:pt x="4030579" y="902277"/>
                  <a:pt x="4030579" y="2015290"/>
                </a:cubicBezTo>
                <a:cubicBezTo>
                  <a:pt x="4030579" y="2710923"/>
                  <a:pt x="3678127" y="3324237"/>
                  <a:pt x="3142057" y="3686399"/>
                </a:cubicBezTo>
                <a:lnTo>
                  <a:pt x="3114499" y="3703141"/>
                </a:lnTo>
                <a:lnTo>
                  <a:pt x="916080" y="3703141"/>
                </a:lnTo>
                <a:lnTo>
                  <a:pt x="888522" y="3686399"/>
                </a:lnTo>
                <a:cubicBezTo>
                  <a:pt x="352452" y="3324237"/>
                  <a:pt x="0" y="2710923"/>
                  <a:pt x="0" y="2015290"/>
                </a:cubicBezTo>
                <a:cubicBezTo>
                  <a:pt x="0" y="902277"/>
                  <a:pt x="902277" y="0"/>
                  <a:pt x="2015289" y="0"/>
                </a:cubicBezTo>
                <a:close/>
              </a:path>
            </a:pathLst>
          </a:custGeom>
        </p:spPr>
      </p:pic>
      <p:pic>
        <p:nvPicPr>
          <p:cNvPr id="18" name="Picture 17" descr="Old world map">
            <a:extLst>
              <a:ext uri="{FF2B5EF4-FFF2-40B4-BE49-F238E27FC236}">
                <a16:creationId xmlns:a16="http://schemas.microsoft.com/office/drawing/2014/main" id="{61D32D58-07A8-746B-1917-F2C048F0A9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6" r="28874" b="2"/>
          <a:stretch/>
        </p:blipFill>
        <p:spPr>
          <a:xfrm>
            <a:off x="9523005" y="10"/>
            <a:ext cx="2668994" cy="3864758"/>
          </a:xfrm>
          <a:custGeom>
            <a:avLst/>
            <a:gdLst/>
            <a:ahLst/>
            <a:cxnLst/>
            <a:rect l="l" t="t" r="r" b="b"/>
            <a:pathLst>
              <a:path w="2668994" h="3864768">
                <a:moveTo>
                  <a:pt x="1215406" y="0"/>
                </a:moveTo>
                <a:lnTo>
                  <a:pt x="2668994" y="0"/>
                </a:lnTo>
                <a:lnTo>
                  <a:pt x="2668994" y="3754247"/>
                </a:lnTo>
                <a:lnTo>
                  <a:pt x="2614574" y="3774165"/>
                </a:lnTo>
                <a:cubicBezTo>
                  <a:pt x="2425260" y="3833048"/>
                  <a:pt x="2223979" y="3864768"/>
                  <a:pt x="2015289" y="3864768"/>
                </a:cubicBezTo>
                <a:cubicBezTo>
                  <a:pt x="902276" y="3864768"/>
                  <a:pt x="0" y="2962492"/>
                  <a:pt x="0" y="1849479"/>
                </a:cubicBezTo>
                <a:cubicBezTo>
                  <a:pt x="0" y="1084283"/>
                  <a:pt x="426467" y="418692"/>
                  <a:pt x="1054683" y="77425"/>
                </a:cubicBezTo>
                <a:close/>
              </a:path>
            </a:pathLst>
          </a:custGeom>
        </p:spPr>
      </p:pic>
      <p:pic>
        <p:nvPicPr>
          <p:cNvPr id="20" name="Picture 19" descr="Stethoscope on flat surface">
            <a:extLst>
              <a:ext uri="{FF2B5EF4-FFF2-40B4-BE49-F238E27FC236}">
                <a16:creationId xmlns:a16="http://schemas.microsoft.com/office/drawing/2014/main" id="{B7F520B5-75D1-ACA2-F0DA-2A305A20A3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" r="53752" b="-3"/>
          <a:stretch/>
        </p:blipFill>
        <p:spPr>
          <a:xfrm>
            <a:off x="10404210" y="4001294"/>
            <a:ext cx="1787791" cy="2856706"/>
          </a:xfrm>
          <a:custGeom>
            <a:avLst/>
            <a:gdLst/>
            <a:ahLst/>
            <a:cxnLst/>
            <a:rect l="l" t="t" r="r" b="b"/>
            <a:pathLst>
              <a:path w="1787791" h="2856706">
                <a:moveTo>
                  <a:pt x="1531941" y="0"/>
                </a:moveTo>
                <a:cubicBezTo>
                  <a:pt x="1584820" y="0"/>
                  <a:pt x="1637074" y="2679"/>
                  <a:pt x="1688573" y="7909"/>
                </a:cubicBezTo>
                <a:lnTo>
                  <a:pt x="1787791" y="23052"/>
                </a:lnTo>
                <a:lnTo>
                  <a:pt x="1787791" y="2856706"/>
                </a:lnTo>
                <a:lnTo>
                  <a:pt x="765053" y="2856706"/>
                </a:lnTo>
                <a:lnTo>
                  <a:pt x="675418" y="2802252"/>
                </a:lnTo>
                <a:cubicBezTo>
                  <a:pt x="267919" y="2526951"/>
                  <a:pt x="0" y="2060735"/>
                  <a:pt x="0" y="1531942"/>
                </a:cubicBezTo>
                <a:cubicBezTo>
                  <a:pt x="0" y="685873"/>
                  <a:pt x="685873" y="0"/>
                  <a:pt x="1531941" y="0"/>
                </a:cubicBezTo>
                <a:close/>
              </a:path>
            </a:pathLst>
          </a:cu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8302F84-D647-E394-AB58-49E61907BBF9}"/>
              </a:ext>
            </a:extLst>
          </p:cNvPr>
          <p:cNvSpPr txBox="1"/>
          <p:nvPr/>
        </p:nvSpPr>
        <p:spPr>
          <a:xfrm>
            <a:off x="242437" y="180380"/>
            <a:ext cx="520846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Course Overview</a:t>
            </a:r>
          </a:p>
        </p:txBody>
      </p:sp>
    </p:spTree>
    <p:extLst>
      <p:ext uri="{BB962C8B-B14F-4D97-AF65-F5344CB8AC3E}">
        <p14:creationId xmlns:p14="http://schemas.microsoft.com/office/powerpoint/2010/main" val="321176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0E2407-E518-7DEA-914C-790FBCC4091E}"/>
              </a:ext>
            </a:extLst>
          </p:cNvPr>
          <p:cNvSpPr txBox="1"/>
          <p:nvPr/>
        </p:nvSpPr>
        <p:spPr>
          <a:xfrm>
            <a:off x="1478368" y="117291"/>
            <a:ext cx="105055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Course Overview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9D22742-F25C-E2EA-C111-112E7D597B41}"/>
              </a:ext>
            </a:extLst>
          </p:cNvPr>
          <p:cNvSpPr/>
          <p:nvPr/>
        </p:nvSpPr>
        <p:spPr>
          <a:xfrm>
            <a:off x="772359" y="1693169"/>
            <a:ext cx="10624912" cy="6795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badi Extra Light" panose="020B0204020104020204" pitchFamily="34" charset="0"/>
              </a:rPr>
              <a:t>Theory, Skills and Methods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183F1F4-B91B-8004-F5CD-AC6EAB33B51A}"/>
              </a:ext>
            </a:extLst>
          </p:cNvPr>
          <p:cNvSpPr/>
          <p:nvPr/>
        </p:nvSpPr>
        <p:spPr>
          <a:xfrm>
            <a:off x="772359" y="2625755"/>
            <a:ext cx="2563855" cy="6795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Themes in Modern History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D3E3F54-A5B3-9700-5AC8-26BCFADF8118}"/>
              </a:ext>
            </a:extLst>
          </p:cNvPr>
          <p:cNvSpPr/>
          <p:nvPr/>
        </p:nvSpPr>
        <p:spPr>
          <a:xfrm>
            <a:off x="3466624" y="2625755"/>
            <a:ext cx="2563855" cy="6795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Themes in Early Modern History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0DD0ED5-AB1C-148F-0777-B0A8F1EB73CE}"/>
              </a:ext>
            </a:extLst>
          </p:cNvPr>
          <p:cNvSpPr/>
          <p:nvPr/>
        </p:nvSpPr>
        <p:spPr>
          <a:xfrm>
            <a:off x="6172074" y="2634144"/>
            <a:ext cx="2563855" cy="6795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Themes in Global History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BDE636-20F1-6664-C2BC-2298FE36A5B1}"/>
              </a:ext>
            </a:extLst>
          </p:cNvPr>
          <p:cNvSpPr/>
          <p:nvPr/>
        </p:nvSpPr>
        <p:spPr>
          <a:xfrm>
            <a:off x="8844601" y="2634144"/>
            <a:ext cx="2563855" cy="6795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Themes in the History of Medicine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B22E10-4C0B-1CB2-1B75-FBA1F5343CEC}"/>
              </a:ext>
            </a:extLst>
          </p:cNvPr>
          <p:cNvSpPr/>
          <p:nvPr/>
        </p:nvSpPr>
        <p:spPr>
          <a:xfrm>
            <a:off x="772359" y="5584313"/>
            <a:ext cx="10624912" cy="6795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badi Extra Light" panose="020B0204020104020204" pitchFamily="34" charset="0"/>
              </a:rPr>
              <a:t>Dissertation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8A3C2D3-A2F0-0683-5F0C-F553ABDEAA54}"/>
              </a:ext>
            </a:extLst>
          </p:cNvPr>
          <p:cNvSpPr/>
          <p:nvPr/>
        </p:nvSpPr>
        <p:spPr>
          <a:xfrm>
            <a:off x="1945612" y="3628935"/>
            <a:ext cx="2563855" cy="6795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History of Medicine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7157C65-D81F-263C-CF7F-2C9A80EEE03D}"/>
              </a:ext>
            </a:extLst>
          </p:cNvPr>
          <p:cNvSpPr/>
          <p:nvPr/>
        </p:nvSpPr>
        <p:spPr>
          <a:xfrm>
            <a:off x="4694214" y="3647130"/>
            <a:ext cx="2563855" cy="6795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History of Religion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1C00710-6CF5-0F2B-D0A0-4E550A5525F8}"/>
              </a:ext>
            </a:extLst>
          </p:cNvPr>
          <p:cNvSpPr/>
          <p:nvPr/>
        </p:nvSpPr>
        <p:spPr>
          <a:xfrm>
            <a:off x="7454001" y="3637324"/>
            <a:ext cx="2563855" cy="6795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History of Consumption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B2F4F88-D0A1-5EE2-42DA-2AF6CE88EB95}"/>
              </a:ext>
            </a:extLst>
          </p:cNvPr>
          <p:cNvSpPr/>
          <p:nvPr/>
        </p:nvSpPr>
        <p:spPr>
          <a:xfrm>
            <a:off x="1945803" y="4561521"/>
            <a:ext cx="2563855" cy="6795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History of Empire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CFEA50B-33AD-9090-10B6-15281A76AE79}"/>
              </a:ext>
            </a:extLst>
          </p:cNvPr>
          <p:cNvSpPr/>
          <p:nvPr/>
        </p:nvSpPr>
        <p:spPr>
          <a:xfrm>
            <a:off x="4694214" y="4579716"/>
            <a:ext cx="2563855" cy="6795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History of Gender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667104A-A76B-0E8D-39A9-F1B84AA6F218}"/>
              </a:ext>
            </a:extLst>
          </p:cNvPr>
          <p:cNvSpPr/>
          <p:nvPr/>
        </p:nvSpPr>
        <p:spPr>
          <a:xfrm>
            <a:off x="7453810" y="4592267"/>
            <a:ext cx="2563855" cy="6795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badi Extra Light" panose="020B0204020104020204" pitchFamily="34" charset="0"/>
              </a:rPr>
              <a:t>History of Science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49331D-B670-DB00-D7CA-61A802ACB0D1}"/>
              </a:ext>
            </a:extLst>
          </p:cNvPr>
          <p:cNvSpPr txBox="1"/>
          <p:nvPr/>
        </p:nvSpPr>
        <p:spPr>
          <a:xfrm>
            <a:off x="146722" y="6497287"/>
            <a:ext cx="3597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badi Extra Light" panose="020B0204020104020204" pitchFamily="34" charset="0"/>
              </a:rPr>
              <a:t>Green = core modules; Blue = optional modules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D4EF7F-31E4-4B27-0497-CE74721DAB1C}"/>
              </a:ext>
            </a:extLst>
          </p:cNvPr>
          <p:cNvSpPr txBox="1"/>
          <p:nvPr/>
        </p:nvSpPr>
        <p:spPr>
          <a:xfrm>
            <a:off x="146721" y="2032923"/>
            <a:ext cx="461665" cy="9233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dirty="0">
                <a:latin typeface="Abadi Extra Light" panose="020B0204020104020204" pitchFamily="34" charset="0"/>
              </a:rPr>
              <a:t>Term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77327B-E18A-4B17-267C-1A4A0FAB02D6}"/>
              </a:ext>
            </a:extLst>
          </p:cNvPr>
          <p:cNvSpPr txBox="1"/>
          <p:nvPr/>
        </p:nvSpPr>
        <p:spPr>
          <a:xfrm>
            <a:off x="146721" y="3864973"/>
            <a:ext cx="461665" cy="9233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dirty="0">
                <a:latin typeface="Abadi Extra Light" panose="020B0204020104020204" pitchFamily="34" charset="0"/>
              </a:rPr>
              <a:t>Term 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E06C63-F520-5235-2441-2E6D0AF04CCD}"/>
              </a:ext>
            </a:extLst>
          </p:cNvPr>
          <p:cNvSpPr txBox="1"/>
          <p:nvPr/>
        </p:nvSpPr>
        <p:spPr>
          <a:xfrm>
            <a:off x="146720" y="5457224"/>
            <a:ext cx="461665" cy="9233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dirty="0">
                <a:latin typeface="Abadi Extra Light" panose="020B0204020104020204" pitchFamily="34" charset="0"/>
              </a:rPr>
              <a:t>Term 3</a:t>
            </a:r>
          </a:p>
        </p:txBody>
      </p:sp>
    </p:spTree>
    <p:extLst>
      <p:ext uri="{BB962C8B-B14F-4D97-AF65-F5344CB8AC3E}">
        <p14:creationId xmlns:p14="http://schemas.microsoft.com/office/powerpoint/2010/main" val="1427378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BD0D-568C-4FF6-2805-21EF1C161E7B}"/>
              </a:ext>
            </a:extLst>
          </p:cNvPr>
          <p:cNvSpPr txBox="1"/>
          <p:nvPr/>
        </p:nvSpPr>
        <p:spPr>
          <a:xfrm>
            <a:off x="302050" y="3228697"/>
            <a:ext cx="6136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There are lots of opportunities to get involved in the life and research of the department…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badi Extra Light" panose="020B0204020104020204" pitchFamily="34" charset="0"/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PGT Lunch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Research seminars and Research centres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PG Work in Progress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badi Extra Light" panose="020B0204020104020204" pitchFamily="34" charset="0"/>
              </a:rPr>
              <a:t>PG Conference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059" name="Oval 2058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F8D40D3D-3568-EDA3-3BAE-25F3F7A9CA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" r="1" b="1785"/>
          <a:stretch/>
        </p:blipFill>
        <p:spPr bwMode="auto"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Arc 2060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Aerial view of students studying">
            <a:extLst>
              <a:ext uri="{FF2B5EF4-FFF2-40B4-BE49-F238E27FC236}">
                <a16:creationId xmlns:a16="http://schemas.microsoft.com/office/drawing/2014/main" id="{ABB2D753-679C-A929-290D-28F74F0AB6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" r="-3" b="11098"/>
          <a:stretch/>
        </p:blipFill>
        <p:spPr bwMode="auto"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5831A7-E416-297A-C286-CF4FD261E934}"/>
              </a:ext>
            </a:extLst>
          </p:cNvPr>
          <p:cNvSpPr txBox="1"/>
          <p:nvPr/>
        </p:nvSpPr>
        <p:spPr>
          <a:xfrm>
            <a:off x="302050" y="255316"/>
            <a:ext cx="63040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Beyond seminars…</a:t>
            </a:r>
          </a:p>
        </p:txBody>
      </p:sp>
    </p:spTree>
    <p:extLst>
      <p:ext uri="{BB962C8B-B14F-4D97-AF65-F5344CB8AC3E}">
        <p14:creationId xmlns:p14="http://schemas.microsoft.com/office/powerpoint/2010/main" val="1528352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0E2407-E518-7DEA-914C-790FBCC4091E}"/>
              </a:ext>
            </a:extLst>
          </p:cNvPr>
          <p:cNvSpPr txBox="1"/>
          <p:nvPr/>
        </p:nvSpPr>
        <p:spPr>
          <a:xfrm>
            <a:off x="1176365" y="255008"/>
            <a:ext cx="10505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Where can I go next?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BD0D-568C-4FF6-2805-21EF1C161E7B}"/>
              </a:ext>
            </a:extLst>
          </p:cNvPr>
          <p:cNvSpPr txBox="1"/>
          <p:nvPr/>
        </p:nvSpPr>
        <p:spPr>
          <a:xfrm>
            <a:off x="587230" y="1771484"/>
            <a:ext cx="10417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The MA is ideal preparation for students considering a PhD and the department is well placed to support you with a PhD application.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49C1DC-81A8-A6A4-AD45-B2B5AF494998}"/>
              </a:ext>
            </a:extLst>
          </p:cNvPr>
          <p:cNvSpPr txBox="1"/>
          <p:nvPr/>
        </p:nvSpPr>
        <p:spPr>
          <a:xfrm>
            <a:off x="782083" y="3071449"/>
            <a:ext cx="104170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You can also do the MA even if you don’t want to do a PhD!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The MA helps you develop skills such as analysis, critical thinking, empathy, presentation and communication skills. We will also support you with careers advice.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29213-EE0E-27D0-1A19-CD6C2539C366}"/>
              </a:ext>
            </a:extLst>
          </p:cNvPr>
          <p:cNvSpPr txBox="1"/>
          <p:nvPr/>
        </p:nvSpPr>
        <p:spPr>
          <a:xfrm>
            <a:off x="587230" y="4986967"/>
            <a:ext cx="10417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Last year’s cohort have gone into a range of fields, including healthcare, academia, hospitality, media and the heritage industry.</a:t>
            </a:r>
          </a:p>
        </p:txBody>
      </p:sp>
    </p:spTree>
    <p:extLst>
      <p:ext uri="{BB962C8B-B14F-4D97-AF65-F5344CB8AC3E}">
        <p14:creationId xmlns:p14="http://schemas.microsoft.com/office/powerpoint/2010/main" val="418330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0E2407-E518-7DEA-914C-790FBCC4091E}"/>
              </a:ext>
            </a:extLst>
          </p:cNvPr>
          <p:cNvSpPr txBox="1"/>
          <p:nvPr/>
        </p:nvSpPr>
        <p:spPr>
          <a:xfrm>
            <a:off x="2384380" y="362928"/>
            <a:ext cx="10505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How do I apply?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BD0D-568C-4FF6-2805-21EF1C161E7B}"/>
              </a:ext>
            </a:extLst>
          </p:cNvPr>
          <p:cNvSpPr txBox="1"/>
          <p:nvPr/>
        </p:nvSpPr>
        <p:spPr>
          <a:xfrm>
            <a:off x="604007" y="1737928"/>
            <a:ext cx="10417093" cy="5719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Apply online (£75 fee)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It takes about 6-8 weeks for us to process your application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If you need a visa – apply by 2</a:t>
            </a:r>
            <a:r>
              <a:rPr lang="en-GB" sz="2800" baseline="30000" dirty="0">
                <a:latin typeface="Abadi Extra Light" panose="020B0204020104020204" pitchFamily="34" charset="0"/>
              </a:rPr>
              <a:t>nd</a:t>
            </a:r>
            <a:r>
              <a:rPr lang="en-GB" sz="2800" dirty="0">
                <a:latin typeface="Abadi Extra Light" panose="020B0204020104020204" pitchFamily="34" charset="0"/>
              </a:rPr>
              <a:t> August 2025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Apply up to Aug/Sept – but earlier for funding offers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Entry requirements:</a:t>
            </a:r>
          </a:p>
          <a:p>
            <a:pPr marL="342900" lvl="0" indent="-342900" algn="ctr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0000"/>
                </a:solidFill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2:1 or above Hons degree in History or a closely related discipline</a:t>
            </a:r>
            <a:endParaRPr lang="en-GB" sz="2000" dirty="0">
              <a:effectLst/>
              <a:latin typeface="Abadi Extra Light" panose="020B02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0000"/>
                </a:solidFill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satisfactory academic reference</a:t>
            </a:r>
            <a:endParaRPr lang="en-GB" sz="2000" dirty="0">
              <a:effectLst/>
              <a:latin typeface="Abadi Extra Light" panose="020B02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0000"/>
                </a:solidFill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Academic or interim transcript</a:t>
            </a:r>
            <a:endParaRPr lang="en-GB" sz="2000" dirty="0">
              <a:effectLst/>
              <a:latin typeface="Abadi Extra Light" panose="020B02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0000"/>
                </a:solidFill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English Language Qualifications (if appropriate)</a:t>
            </a:r>
            <a:endParaRPr lang="en-GB" sz="2000" dirty="0">
              <a:effectLst/>
              <a:latin typeface="Abadi Extra Light" panose="020B02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000000"/>
                </a:solidFill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One-page personal statement and research proposal</a:t>
            </a:r>
            <a:endParaRPr lang="en-GB" sz="2000" dirty="0">
              <a:effectLst/>
              <a:latin typeface="Abadi Extra Light" panose="020B02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001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0E2407-E518-7DEA-914C-790FBCC4091E}"/>
              </a:ext>
            </a:extLst>
          </p:cNvPr>
          <p:cNvSpPr txBox="1"/>
          <p:nvPr/>
        </p:nvSpPr>
        <p:spPr>
          <a:xfrm>
            <a:off x="1587426" y="346150"/>
            <a:ext cx="10505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Personal statement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BD0D-568C-4FF6-2805-21EF1C161E7B}"/>
              </a:ext>
            </a:extLst>
          </p:cNvPr>
          <p:cNvSpPr txBox="1"/>
          <p:nvPr/>
        </p:nvSpPr>
        <p:spPr>
          <a:xfrm>
            <a:off x="604007" y="1737928"/>
            <a:ext cx="1041709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Tell us why you want to do the MA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Show your enthusiasm for History!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Talk about your skills in the subject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Research proposal – give an indication of what you’d like to focus on in your dissertation, don’t worry if it’s not a fully-fledged idea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This should be part of the personal statement, not a separate document.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315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0E2407-E518-7DEA-914C-790FBCC4091E}"/>
              </a:ext>
            </a:extLst>
          </p:cNvPr>
          <p:cNvSpPr txBox="1"/>
          <p:nvPr/>
        </p:nvSpPr>
        <p:spPr>
          <a:xfrm>
            <a:off x="1226699" y="304205"/>
            <a:ext cx="10505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Finance and funding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BD0D-568C-4FF6-2805-21EF1C161E7B}"/>
              </a:ext>
            </a:extLst>
          </p:cNvPr>
          <p:cNvSpPr txBox="1"/>
          <p:nvPr/>
        </p:nvSpPr>
        <p:spPr>
          <a:xfrm>
            <a:off x="604007" y="1860705"/>
            <a:ext cx="1041709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Fees for 2025-26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Full time Home: £11,170 | Overseas: £25,120</a:t>
            </a:r>
          </a:p>
          <a:p>
            <a:pPr algn="ctr"/>
            <a:r>
              <a:rPr lang="en-GB" sz="2800" dirty="0">
                <a:latin typeface="Abadi Extra Light" panose="020B0204020104020204" pitchFamily="34" charset="0"/>
              </a:rPr>
              <a:t>Part-time Home: £5,585 | Overseas: £12,560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800" dirty="0">
                <a:latin typeface="Abadi Extra Light" panose="020B0204020104020204" pitchFamily="34" charset="0"/>
              </a:rPr>
              <a:t>Students are eligible for a government loan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800" dirty="0">
                <a:latin typeface="Abadi Extra Light" panose="020B0204020104020204" pitchFamily="34" charset="0"/>
              </a:rPr>
              <a:t>The university offers a 10% alumni discount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800" dirty="0">
                <a:latin typeface="Abadi Extra Light" panose="020B0204020104020204" pitchFamily="34" charset="0"/>
              </a:rPr>
              <a:t>The department offers 3 inclusion grants of £1000 each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800" dirty="0">
                <a:latin typeface="Abadi Extra Light" panose="020B0204020104020204" pitchFamily="34" charset="0"/>
              </a:rPr>
              <a:t>Warwick Taught Masters Scholarship Scheme (£10, 000)</a:t>
            </a: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  <a:p>
            <a:pPr algn="ctr"/>
            <a:endParaRPr lang="en-GB" sz="28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73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ncils">
            <a:extLst>
              <a:ext uri="{FF2B5EF4-FFF2-40B4-BE49-F238E27FC236}">
                <a16:creationId xmlns:a16="http://schemas.microsoft.com/office/drawing/2014/main" id="{3B8A6381-D67F-5F93-2A26-54F0F43C9F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b="12235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0E2407-E518-7DEA-914C-790FBCC4091E}"/>
              </a:ext>
            </a:extLst>
          </p:cNvPr>
          <p:cNvSpPr txBox="1"/>
          <p:nvPr/>
        </p:nvSpPr>
        <p:spPr>
          <a:xfrm>
            <a:off x="644265" y="867037"/>
            <a:ext cx="72867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chemeClr val="accent6">
                    <a:lumMod val="75000"/>
                  </a:schemeClr>
                </a:solidFill>
                <a:latin typeface="Mystical Woods Smooth Script" panose="020F0502020204030204" pitchFamily="2" charset="0"/>
              </a:rPr>
              <a:t>…Any questions?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B85B4-FB1A-C812-18EF-4767D0723ADB}"/>
              </a:ext>
            </a:extLst>
          </p:cNvPr>
          <p:cNvSpPr txBox="1"/>
          <p:nvPr/>
        </p:nvSpPr>
        <p:spPr>
          <a:xfrm>
            <a:off x="3384134" y="4052797"/>
            <a:ext cx="642643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GB" sz="3200" dirty="0">
                <a:latin typeface="Abadi Extra Light" panose="020B0204020104020204" pitchFamily="34" charset="0"/>
              </a:rPr>
              <a:t>Email:  pghistoryoffice@warwick.ac.uk</a:t>
            </a:r>
          </a:p>
        </p:txBody>
      </p:sp>
    </p:spTree>
    <p:extLst>
      <p:ext uri="{BB962C8B-B14F-4D97-AF65-F5344CB8AC3E}">
        <p14:creationId xmlns:p14="http://schemas.microsoft.com/office/powerpoint/2010/main" val="1530312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458</Words>
  <Application>Microsoft Office PowerPoint</Application>
  <PresentationFormat>Widescreen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Abadi Extra Light</vt:lpstr>
      <vt:lpstr>Arial</vt:lpstr>
      <vt:lpstr>Calibri</vt:lpstr>
      <vt:lpstr>Calibri Light</vt:lpstr>
      <vt:lpstr>Courier New</vt:lpstr>
      <vt:lpstr>Mystical Woods Smooth Script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Shilliday, Sophie</dc:creator>
  <cp:lastModifiedBy>Shilliday, Sophie</cp:lastModifiedBy>
  <cp:revision>3</cp:revision>
  <dcterms:created xsi:type="dcterms:W3CDTF">2023-11-10T14:04:49Z</dcterms:created>
  <dcterms:modified xsi:type="dcterms:W3CDTF">2024-11-22T12:49:17Z</dcterms:modified>
</cp:coreProperties>
</file>