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4"/>
  </p:notesMasterIdLst>
  <p:handoutMasterIdLst>
    <p:handoutMasterId r:id="rId15"/>
  </p:handoutMasterIdLst>
  <p:sldIdLst>
    <p:sldId id="278" r:id="rId3"/>
    <p:sldId id="272" r:id="rId4"/>
    <p:sldId id="268" r:id="rId5"/>
    <p:sldId id="270" r:id="rId6"/>
    <p:sldId id="269" r:id="rId7"/>
    <p:sldId id="274" r:id="rId8"/>
    <p:sldId id="275" r:id="rId9"/>
    <p:sldId id="276" r:id="rId10"/>
    <p:sldId id="279" r:id="rId11"/>
    <p:sldId id="277" r:id="rId12"/>
    <p:sldId id="266" r:id="rId13"/>
  </p:sldIdLst>
  <p:sldSz cx="12192000" cy="6858000"/>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95" autoAdjust="0"/>
  </p:normalViewPr>
  <p:slideViewPr>
    <p:cSldViewPr snapToGrid="0">
      <p:cViewPr varScale="1">
        <p:scale>
          <a:sx n="62" d="100"/>
          <a:sy n="62" d="100"/>
        </p:scale>
        <p:origin x="90" y="780"/>
      </p:cViewPr>
      <p:guideLst/>
    </p:cSldViewPr>
  </p:slideViewPr>
  <p:outlineViewPr>
    <p:cViewPr>
      <p:scale>
        <a:sx n="33" d="100"/>
        <a:sy n="33" d="100"/>
      </p:scale>
      <p:origin x="0" y="-519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4CEBDED-16D3-43FE-A8F4-D480C3360CC2}"/>
              </a:ext>
            </a:extLst>
          </p:cNvPr>
          <p:cNvSpPr>
            <a:spLocks noGrp="1"/>
          </p:cNvSpPr>
          <p:nvPr>
            <p:ph type="hdr" sz="quarter"/>
          </p:nvPr>
        </p:nvSpPr>
        <p:spPr>
          <a:xfrm>
            <a:off x="0" y="0"/>
            <a:ext cx="2981525" cy="501831"/>
          </a:xfrm>
          <a:prstGeom prst="rect">
            <a:avLst/>
          </a:prstGeom>
        </p:spPr>
        <p:txBody>
          <a:bodyPr vert="horz" lIns="92921" tIns="46461" rIns="92921" bIns="46461" rtlCol="0"/>
          <a:lstStyle>
            <a:lvl1pPr algn="l">
              <a:defRPr sz="1200"/>
            </a:lvl1pPr>
          </a:lstStyle>
          <a:p>
            <a:endParaRPr lang="en-GB"/>
          </a:p>
        </p:txBody>
      </p:sp>
      <p:sp>
        <p:nvSpPr>
          <p:cNvPr id="3" name="Date Placeholder 2">
            <a:extLst>
              <a:ext uri="{FF2B5EF4-FFF2-40B4-BE49-F238E27FC236}">
                <a16:creationId xmlns:a16="http://schemas.microsoft.com/office/drawing/2014/main" xmlns="" id="{0670FC75-AACD-44F7-8860-9F045CC4BACB}"/>
              </a:ext>
            </a:extLst>
          </p:cNvPr>
          <p:cNvSpPr>
            <a:spLocks noGrp="1"/>
          </p:cNvSpPr>
          <p:nvPr>
            <p:ph type="dt" sz="quarter" idx="1"/>
          </p:nvPr>
        </p:nvSpPr>
        <p:spPr>
          <a:xfrm>
            <a:off x="3898667" y="0"/>
            <a:ext cx="2981525" cy="501831"/>
          </a:xfrm>
          <a:prstGeom prst="rect">
            <a:avLst/>
          </a:prstGeom>
        </p:spPr>
        <p:txBody>
          <a:bodyPr vert="horz" lIns="92921" tIns="46461" rIns="92921" bIns="46461" rtlCol="0"/>
          <a:lstStyle>
            <a:lvl1pPr algn="r">
              <a:defRPr sz="1200"/>
            </a:lvl1pPr>
          </a:lstStyle>
          <a:p>
            <a:fld id="{FF857C17-6099-4E33-9E50-C91E6939213B}" type="datetimeFigureOut">
              <a:rPr lang="en-GB" smtClean="0"/>
              <a:t>25/01/2018</a:t>
            </a:fld>
            <a:endParaRPr lang="en-GB"/>
          </a:p>
        </p:txBody>
      </p:sp>
      <p:sp>
        <p:nvSpPr>
          <p:cNvPr id="4" name="Footer Placeholder 3">
            <a:extLst>
              <a:ext uri="{FF2B5EF4-FFF2-40B4-BE49-F238E27FC236}">
                <a16:creationId xmlns:a16="http://schemas.microsoft.com/office/drawing/2014/main" xmlns="" id="{C42282C7-9245-4A93-B682-B762F146377B}"/>
              </a:ext>
            </a:extLst>
          </p:cNvPr>
          <p:cNvSpPr>
            <a:spLocks noGrp="1"/>
          </p:cNvSpPr>
          <p:nvPr>
            <p:ph type="ftr" sz="quarter" idx="2"/>
          </p:nvPr>
        </p:nvSpPr>
        <p:spPr>
          <a:xfrm>
            <a:off x="0" y="9501007"/>
            <a:ext cx="2981525" cy="501831"/>
          </a:xfrm>
          <a:prstGeom prst="rect">
            <a:avLst/>
          </a:prstGeom>
        </p:spPr>
        <p:txBody>
          <a:bodyPr vert="horz" lIns="92921" tIns="46461" rIns="92921" bIns="46461"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xmlns="" id="{1D7D6F75-28ED-496C-9A97-4422AD1ED5F3}"/>
              </a:ext>
            </a:extLst>
          </p:cNvPr>
          <p:cNvSpPr>
            <a:spLocks noGrp="1"/>
          </p:cNvSpPr>
          <p:nvPr>
            <p:ph type="sldNum" sz="quarter" idx="3"/>
          </p:nvPr>
        </p:nvSpPr>
        <p:spPr>
          <a:xfrm>
            <a:off x="3898667" y="9501007"/>
            <a:ext cx="2981525" cy="501831"/>
          </a:xfrm>
          <a:prstGeom prst="rect">
            <a:avLst/>
          </a:prstGeom>
        </p:spPr>
        <p:txBody>
          <a:bodyPr vert="horz" lIns="92921" tIns="46461" rIns="92921" bIns="46461" rtlCol="0" anchor="b"/>
          <a:lstStyle>
            <a:lvl1pPr algn="r">
              <a:defRPr sz="1200"/>
            </a:lvl1pPr>
          </a:lstStyle>
          <a:p>
            <a:fld id="{CF4F2A86-4985-40A1-875D-757A6C8079CB}" type="slidenum">
              <a:rPr lang="en-GB" smtClean="0"/>
              <a:t>‹#›</a:t>
            </a:fld>
            <a:endParaRPr lang="en-GB"/>
          </a:p>
        </p:txBody>
      </p:sp>
    </p:spTree>
    <p:extLst>
      <p:ext uri="{BB962C8B-B14F-4D97-AF65-F5344CB8AC3E}">
        <p14:creationId xmlns:p14="http://schemas.microsoft.com/office/powerpoint/2010/main" val="14995319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1879"/>
          </a:xfrm>
          <a:prstGeom prst="rect">
            <a:avLst/>
          </a:prstGeom>
        </p:spPr>
        <p:txBody>
          <a:bodyPr vert="horz" lIns="92921" tIns="46461" rIns="92921" bIns="46461" rtlCol="0"/>
          <a:lstStyle>
            <a:lvl1pPr algn="l">
              <a:defRPr sz="1200"/>
            </a:lvl1pPr>
          </a:lstStyle>
          <a:p>
            <a:endParaRPr lang="en-GB"/>
          </a:p>
        </p:txBody>
      </p:sp>
      <p:sp>
        <p:nvSpPr>
          <p:cNvPr id="3" name="Date Placeholder 2"/>
          <p:cNvSpPr>
            <a:spLocks noGrp="1"/>
          </p:cNvSpPr>
          <p:nvPr>
            <p:ph type="dt" idx="1"/>
          </p:nvPr>
        </p:nvSpPr>
        <p:spPr>
          <a:xfrm>
            <a:off x="3898102" y="0"/>
            <a:ext cx="2982119" cy="501879"/>
          </a:xfrm>
          <a:prstGeom prst="rect">
            <a:avLst/>
          </a:prstGeom>
        </p:spPr>
        <p:txBody>
          <a:bodyPr vert="horz" lIns="92921" tIns="46461" rIns="92921" bIns="46461" rtlCol="0"/>
          <a:lstStyle>
            <a:lvl1pPr algn="r">
              <a:defRPr sz="1200"/>
            </a:lvl1pPr>
          </a:lstStyle>
          <a:p>
            <a:fld id="{368EE5AA-7893-435E-99E3-89E88E417375}" type="datetimeFigureOut">
              <a:rPr lang="en-GB" smtClean="0"/>
              <a:t>25/01/2018</a:t>
            </a:fld>
            <a:endParaRPr lang="en-GB"/>
          </a:p>
        </p:txBody>
      </p:sp>
      <p:sp>
        <p:nvSpPr>
          <p:cNvPr id="4" name="Slide Image Placeholder 3"/>
          <p:cNvSpPr>
            <a:spLocks noGrp="1" noRot="1" noChangeAspect="1"/>
          </p:cNvSpPr>
          <p:nvPr>
            <p:ph type="sldImg" idx="2"/>
          </p:nvPr>
        </p:nvSpPr>
        <p:spPr>
          <a:xfrm>
            <a:off x="439738" y="1249363"/>
            <a:ext cx="6002337" cy="3376612"/>
          </a:xfrm>
          <a:prstGeom prst="rect">
            <a:avLst/>
          </a:prstGeom>
          <a:noFill/>
          <a:ln w="12700">
            <a:solidFill>
              <a:prstClr val="black"/>
            </a:solidFill>
          </a:ln>
        </p:spPr>
        <p:txBody>
          <a:bodyPr vert="horz" lIns="92921" tIns="46461" rIns="92921" bIns="46461" rtlCol="0" anchor="ctr"/>
          <a:lstStyle/>
          <a:p>
            <a:endParaRPr lang="en-GB"/>
          </a:p>
        </p:txBody>
      </p:sp>
      <p:sp>
        <p:nvSpPr>
          <p:cNvPr id="5" name="Notes Placeholder 4"/>
          <p:cNvSpPr>
            <a:spLocks noGrp="1"/>
          </p:cNvSpPr>
          <p:nvPr>
            <p:ph type="body" sz="quarter" idx="3"/>
          </p:nvPr>
        </p:nvSpPr>
        <p:spPr>
          <a:xfrm>
            <a:off x="688182" y="4813867"/>
            <a:ext cx="5505450" cy="3938617"/>
          </a:xfrm>
          <a:prstGeom prst="rect">
            <a:avLst/>
          </a:prstGeom>
        </p:spPr>
        <p:txBody>
          <a:bodyPr vert="horz" lIns="92921" tIns="46461" rIns="92921" bIns="4646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0962"/>
            <a:ext cx="2982119" cy="501878"/>
          </a:xfrm>
          <a:prstGeom prst="rect">
            <a:avLst/>
          </a:prstGeom>
        </p:spPr>
        <p:txBody>
          <a:bodyPr vert="horz" lIns="92921" tIns="46461" rIns="92921" bIns="46461" rtlCol="0" anchor="b"/>
          <a:lstStyle>
            <a:lvl1pPr algn="l">
              <a:defRPr sz="1200"/>
            </a:lvl1pPr>
          </a:lstStyle>
          <a:p>
            <a:endParaRPr lang="en-GB"/>
          </a:p>
        </p:txBody>
      </p:sp>
      <p:sp>
        <p:nvSpPr>
          <p:cNvPr id="7" name="Slide Number Placeholder 6"/>
          <p:cNvSpPr>
            <a:spLocks noGrp="1"/>
          </p:cNvSpPr>
          <p:nvPr>
            <p:ph type="sldNum" sz="quarter" idx="5"/>
          </p:nvPr>
        </p:nvSpPr>
        <p:spPr>
          <a:xfrm>
            <a:off x="3898102" y="9500962"/>
            <a:ext cx="2982119" cy="501878"/>
          </a:xfrm>
          <a:prstGeom prst="rect">
            <a:avLst/>
          </a:prstGeom>
        </p:spPr>
        <p:txBody>
          <a:bodyPr vert="horz" lIns="92921" tIns="46461" rIns="92921" bIns="46461" rtlCol="0" anchor="b"/>
          <a:lstStyle>
            <a:lvl1pPr algn="r">
              <a:defRPr sz="1200"/>
            </a:lvl1pPr>
          </a:lstStyle>
          <a:p>
            <a:fld id="{D7ED3D18-582A-46BD-8993-7E23248F6133}" type="slidenum">
              <a:rPr lang="en-GB" smtClean="0"/>
              <a:t>‹#›</a:t>
            </a:fld>
            <a:endParaRPr lang="en-GB"/>
          </a:p>
        </p:txBody>
      </p:sp>
    </p:spTree>
    <p:extLst>
      <p:ext uri="{BB962C8B-B14F-4D97-AF65-F5344CB8AC3E}">
        <p14:creationId xmlns:p14="http://schemas.microsoft.com/office/powerpoint/2010/main" val="4123518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ChangeArrowheads="1" noTextEdit="1"/>
          </p:cNvSpPr>
          <p:nvPr>
            <p:ph type="sldImg"/>
          </p:nvPr>
        </p:nvSpPr>
        <p:spPr>
          <a:ln/>
        </p:spPr>
      </p:sp>
      <p:sp>
        <p:nvSpPr>
          <p:cNvPr id="24579" name="Notes Placeholder 2"/>
          <p:cNvSpPr>
            <a:spLocks noGrp="1" noChangeArrowheads="1"/>
          </p:cNvSpPr>
          <p:nvPr>
            <p:ph type="body" idx="1"/>
          </p:nvPr>
        </p:nvSpPr>
        <p:spPr>
          <a:noFill/>
        </p:spPr>
        <p:txBody>
          <a:bodyPr/>
          <a:lstStyle/>
          <a:p>
            <a:endParaRPr lang="en-GB" altLang="en-US"/>
          </a:p>
        </p:txBody>
      </p:sp>
      <p:sp>
        <p:nvSpPr>
          <p:cNvPr id="2458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4986" indent="-290379">
              <a:defRPr>
                <a:solidFill>
                  <a:schemeClr val="tx1"/>
                </a:solidFill>
                <a:latin typeface="Arial" panose="020B0604020202020204" pitchFamily="34" charset="0"/>
              </a:defRPr>
            </a:lvl2pPr>
            <a:lvl3pPr marL="1161517" indent="-232303">
              <a:defRPr>
                <a:solidFill>
                  <a:schemeClr val="tx1"/>
                </a:solidFill>
                <a:latin typeface="Arial" panose="020B0604020202020204" pitchFamily="34" charset="0"/>
              </a:defRPr>
            </a:lvl3pPr>
            <a:lvl4pPr marL="1626123" indent="-232303">
              <a:defRPr>
                <a:solidFill>
                  <a:schemeClr val="tx1"/>
                </a:solidFill>
                <a:latin typeface="Arial" panose="020B0604020202020204" pitchFamily="34" charset="0"/>
              </a:defRPr>
            </a:lvl4pPr>
            <a:lvl5pPr marL="2090730" indent="-232303">
              <a:defRPr>
                <a:solidFill>
                  <a:schemeClr val="tx1"/>
                </a:solidFill>
                <a:latin typeface="Arial" panose="020B0604020202020204" pitchFamily="34" charset="0"/>
              </a:defRPr>
            </a:lvl5pPr>
            <a:lvl6pPr marL="2555337" indent="-232303" eaLnBrk="0" fontAlgn="base" hangingPunct="0">
              <a:spcBef>
                <a:spcPct val="0"/>
              </a:spcBef>
              <a:spcAft>
                <a:spcPct val="0"/>
              </a:spcAft>
              <a:defRPr>
                <a:solidFill>
                  <a:schemeClr val="tx1"/>
                </a:solidFill>
                <a:latin typeface="Arial" panose="020B0604020202020204" pitchFamily="34" charset="0"/>
              </a:defRPr>
            </a:lvl6pPr>
            <a:lvl7pPr marL="3019943" indent="-232303" eaLnBrk="0" fontAlgn="base" hangingPunct="0">
              <a:spcBef>
                <a:spcPct val="0"/>
              </a:spcBef>
              <a:spcAft>
                <a:spcPct val="0"/>
              </a:spcAft>
              <a:defRPr>
                <a:solidFill>
                  <a:schemeClr val="tx1"/>
                </a:solidFill>
                <a:latin typeface="Arial" panose="020B0604020202020204" pitchFamily="34" charset="0"/>
              </a:defRPr>
            </a:lvl7pPr>
            <a:lvl8pPr marL="3484550" indent="-232303" eaLnBrk="0" fontAlgn="base" hangingPunct="0">
              <a:spcBef>
                <a:spcPct val="0"/>
              </a:spcBef>
              <a:spcAft>
                <a:spcPct val="0"/>
              </a:spcAft>
              <a:defRPr>
                <a:solidFill>
                  <a:schemeClr val="tx1"/>
                </a:solidFill>
                <a:latin typeface="Arial" panose="020B0604020202020204" pitchFamily="34" charset="0"/>
              </a:defRPr>
            </a:lvl8pPr>
            <a:lvl9pPr marL="3949156" indent="-232303" eaLnBrk="0" fontAlgn="base" hangingPunct="0">
              <a:spcBef>
                <a:spcPct val="0"/>
              </a:spcBef>
              <a:spcAft>
                <a:spcPct val="0"/>
              </a:spcAft>
              <a:defRPr>
                <a:solidFill>
                  <a:schemeClr val="tx1"/>
                </a:solidFill>
                <a:latin typeface="Arial" panose="020B0604020202020204" pitchFamily="34" charset="0"/>
              </a:defRPr>
            </a:lvl9pPr>
          </a:lstStyle>
          <a:p>
            <a:pPr defTabSz="929213" fontAlgn="base">
              <a:spcBef>
                <a:spcPct val="0"/>
              </a:spcBef>
              <a:spcAft>
                <a:spcPct val="0"/>
              </a:spcAft>
              <a:defRPr/>
            </a:pPr>
            <a:fld id="{6FB431E8-9225-4B81-AD27-57DF52953992}" type="slidenum">
              <a:rPr lang="en-US" altLang="en-US">
                <a:solidFill>
                  <a:srgbClr val="000000"/>
                </a:solidFill>
              </a:rPr>
              <a:pPr defTabSz="929213" fontAlgn="base">
                <a:spcBef>
                  <a:spcPct val="0"/>
                </a:spcBef>
                <a:spcAft>
                  <a:spcPct val="0"/>
                </a:spcAft>
                <a:defRPr/>
              </a:pPr>
              <a:t>1</a:t>
            </a:fld>
            <a:endParaRPr lang="en-US" altLang="en-US">
              <a:solidFill>
                <a:srgbClr val="000000"/>
              </a:solidFill>
            </a:endParaRPr>
          </a:p>
        </p:txBody>
      </p:sp>
    </p:spTree>
    <p:extLst>
      <p:ext uri="{BB962C8B-B14F-4D97-AF65-F5344CB8AC3E}">
        <p14:creationId xmlns:p14="http://schemas.microsoft.com/office/powerpoint/2010/main" val="3057037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11</a:t>
            </a:fld>
            <a:endParaRPr lang="en-GB"/>
          </a:p>
        </p:txBody>
      </p:sp>
    </p:spTree>
    <p:extLst>
      <p:ext uri="{BB962C8B-B14F-4D97-AF65-F5344CB8AC3E}">
        <p14:creationId xmlns:p14="http://schemas.microsoft.com/office/powerpoint/2010/main" val="3734831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2</a:t>
            </a:fld>
            <a:endParaRPr lang="en-GB"/>
          </a:p>
        </p:txBody>
      </p:sp>
    </p:spTree>
    <p:extLst>
      <p:ext uri="{BB962C8B-B14F-4D97-AF65-F5344CB8AC3E}">
        <p14:creationId xmlns:p14="http://schemas.microsoft.com/office/powerpoint/2010/main" val="3185138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3</a:t>
            </a:fld>
            <a:endParaRPr lang="en-GB"/>
          </a:p>
        </p:txBody>
      </p:sp>
    </p:spTree>
    <p:extLst>
      <p:ext uri="{BB962C8B-B14F-4D97-AF65-F5344CB8AC3E}">
        <p14:creationId xmlns:p14="http://schemas.microsoft.com/office/powerpoint/2010/main" val="113277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ED3D18-582A-46BD-8993-7E23248F6133}" type="slidenum">
              <a:rPr lang="en-GB" smtClean="0"/>
              <a:t>4</a:t>
            </a:fld>
            <a:endParaRPr lang="en-GB"/>
          </a:p>
        </p:txBody>
      </p:sp>
    </p:spTree>
    <p:extLst>
      <p:ext uri="{BB962C8B-B14F-4D97-AF65-F5344CB8AC3E}">
        <p14:creationId xmlns:p14="http://schemas.microsoft.com/office/powerpoint/2010/main" val="236310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5</a:t>
            </a:fld>
            <a:endParaRPr lang="en-GB"/>
          </a:p>
        </p:txBody>
      </p:sp>
    </p:spTree>
    <p:extLst>
      <p:ext uri="{BB962C8B-B14F-4D97-AF65-F5344CB8AC3E}">
        <p14:creationId xmlns:p14="http://schemas.microsoft.com/office/powerpoint/2010/main" val="4094083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6</a:t>
            </a:fld>
            <a:endParaRPr lang="en-GB"/>
          </a:p>
        </p:txBody>
      </p:sp>
    </p:spTree>
    <p:extLst>
      <p:ext uri="{BB962C8B-B14F-4D97-AF65-F5344CB8AC3E}">
        <p14:creationId xmlns:p14="http://schemas.microsoft.com/office/powerpoint/2010/main" val="2462953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ED3D18-582A-46BD-8993-7E23248F6133}" type="slidenum">
              <a:rPr lang="en-GB" smtClean="0"/>
              <a:t>7</a:t>
            </a:fld>
            <a:endParaRPr lang="en-GB"/>
          </a:p>
        </p:txBody>
      </p:sp>
    </p:spTree>
    <p:extLst>
      <p:ext uri="{BB962C8B-B14F-4D97-AF65-F5344CB8AC3E}">
        <p14:creationId xmlns:p14="http://schemas.microsoft.com/office/powerpoint/2010/main" val="3685417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Joseph </a:t>
            </a:r>
            <a:r>
              <a:rPr lang="en-GB" dirty="0" err="1"/>
              <a:t>Ligon</a:t>
            </a:r>
            <a:r>
              <a:rPr lang="en-GB" dirty="0"/>
              <a:t>, at 15 and now at 80, Pennsylvania</a:t>
            </a:r>
          </a:p>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8</a:t>
            </a:fld>
            <a:endParaRPr lang="en-GB"/>
          </a:p>
        </p:txBody>
      </p:sp>
    </p:spTree>
    <p:extLst>
      <p:ext uri="{BB962C8B-B14F-4D97-AF65-F5344CB8AC3E}">
        <p14:creationId xmlns:p14="http://schemas.microsoft.com/office/powerpoint/2010/main" val="1193568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ED3D18-582A-46BD-8993-7E23248F6133}" type="slidenum">
              <a:rPr lang="en-GB" smtClean="0"/>
              <a:t>10</a:t>
            </a:fld>
            <a:endParaRPr lang="en-GB"/>
          </a:p>
        </p:txBody>
      </p:sp>
    </p:spTree>
    <p:extLst>
      <p:ext uri="{BB962C8B-B14F-4D97-AF65-F5344CB8AC3E}">
        <p14:creationId xmlns:p14="http://schemas.microsoft.com/office/powerpoint/2010/main" val="2728610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3.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4.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5.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6.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7.xml"/><Relationship Id="rId5" Type="http://schemas.openxmlformats.org/officeDocument/2006/relationships/image" Target="../media/image7.emf"/><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hemeOverride" Target="../theme/themeOverride8.xml"/><Relationship Id="rId5" Type="http://schemas.openxmlformats.org/officeDocument/2006/relationships/image" Target="../media/image7.emf"/><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A4AF4C9-585D-4578-A6E6-F456FC2D1BB2}" type="datetimeFigureOut">
              <a:rPr lang="en-GB" smtClean="0"/>
              <a:t>25/01/2018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4216574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4AF4C9-585D-4578-A6E6-F456FC2D1BB2}" type="datetimeFigureOut">
              <a:rPr lang="en-GB" smtClean="0"/>
              <a:t>25/01/2018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1120092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4AF4C9-585D-4578-A6E6-F456FC2D1BB2}" type="datetimeFigureOut">
              <a:rPr lang="en-GB" smtClean="0"/>
              <a:t>25/01/2018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3883395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lour - Content Slide 2">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B25DAF04-2580-4C54-83BB-EFB1FAFF08DB}"/>
              </a:ext>
            </a:extLst>
          </p:cNvPr>
          <p:cNvSpPr txBox="1">
            <a:spLocks noChangeArrowheads="1"/>
          </p:cNvSpPr>
          <p:nvPr/>
        </p:nvSpPr>
        <p:spPr bwMode="auto">
          <a:xfrm>
            <a:off x="609601" y="6046789"/>
            <a:ext cx="4248151"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GB" altLang="en-US" sz="1600" b="1">
                <a:solidFill>
                  <a:srgbClr val="BCDCE8"/>
                </a:solidFill>
                <a:latin typeface="Palatino Linotype" panose="02040502050505030304" pitchFamily="18" charset="0"/>
              </a:rPr>
              <a:t>It’s the Keele difference.</a:t>
            </a:r>
          </a:p>
        </p:txBody>
      </p:sp>
      <p:pic>
        <p:nvPicPr>
          <p:cNvPr id="5" name="Picture 4"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52253321"/>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lour - Welcome Slide">
    <p:bg>
      <p:bgPr>
        <a:solidFill>
          <a:srgbClr val="253244"/>
        </a:solidFill>
        <a:effectLst/>
      </p:bgPr>
    </p:bg>
    <p:spTree>
      <p:nvGrpSpPr>
        <p:cNvPr id="1" name=""/>
        <p:cNvGrpSpPr/>
        <p:nvPr/>
      </p:nvGrpSpPr>
      <p:grpSpPr>
        <a:xfrm>
          <a:off x="0" y="0"/>
          <a:ext cx="0" cy="0"/>
          <a:chOff x="0" y="0"/>
          <a:chExt cx="0" cy="0"/>
        </a:xfrm>
      </p:grpSpPr>
      <p:pic>
        <p:nvPicPr>
          <p:cNvPr id="2"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5">
            <a:extLst>
              <a:ext uri="{FF2B5EF4-FFF2-40B4-BE49-F238E27FC236}">
                <a16:creationId xmlns:a16="http://schemas.microsoft.com/office/drawing/2014/main" xmlns="" id="{706BB7D0-16F1-4269-9913-4B9332456285}"/>
              </a:ext>
            </a:extLst>
          </p:cNvPr>
          <p:cNvSpPr txBox="1">
            <a:spLocks noChangeArrowheads="1"/>
          </p:cNvSpPr>
          <p:nvPr/>
        </p:nvSpPr>
        <p:spPr bwMode="auto">
          <a:xfrm>
            <a:off x="7520518" y="6046789"/>
            <a:ext cx="4248149"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BCDCE8"/>
                </a:solidFill>
                <a:latin typeface="Palatino Linotype" panose="02040502050505030304" pitchFamily="18" charset="0"/>
              </a:rPr>
              <a:t>It’s the Keele difference.</a:t>
            </a:r>
          </a:p>
        </p:txBody>
      </p:sp>
      <p:sp>
        <p:nvSpPr>
          <p:cNvPr id="4" name="TextBox 3">
            <a:extLst>
              <a:ext uri="{FF2B5EF4-FFF2-40B4-BE49-F238E27FC236}">
                <a16:creationId xmlns:a16="http://schemas.microsoft.com/office/drawing/2014/main" xmlns="" id="{E9240567-FCBF-416E-ADBC-5B2E8132E0A4}"/>
              </a:ext>
            </a:extLst>
          </p:cNvPr>
          <p:cNvSpPr txBox="1">
            <a:spLocks noChangeArrowheads="1"/>
          </p:cNvSpPr>
          <p:nvPr userDrawn="1"/>
        </p:nvSpPr>
        <p:spPr bwMode="auto">
          <a:xfrm>
            <a:off x="1869017" y="2382839"/>
            <a:ext cx="4239683" cy="922337"/>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5400">
                <a:latin typeface="Palatino Linotype" charset="0"/>
                <a:cs typeface="Palatino Linotype" charset="0"/>
              </a:rPr>
              <a:t>Welcome</a:t>
            </a:r>
          </a:p>
        </p:txBody>
      </p:sp>
      <p:sp>
        <p:nvSpPr>
          <p:cNvPr id="5" name="TextBox 4">
            <a:extLst>
              <a:ext uri="{FF2B5EF4-FFF2-40B4-BE49-F238E27FC236}">
                <a16:creationId xmlns:a16="http://schemas.microsoft.com/office/drawing/2014/main" xmlns="" id="{478FFA2A-DF51-48E0-BBC8-2E8ECFA492E5}"/>
              </a:ext>
            </a:extLst>
          </p:cNvPr>
          <p:cNvSpPr txBox="1">
            <a:spLocks noChangeArrowheads="1"/>
          </p:cNvSpPr>
          <p:nvPr userDrawn="1"/>
        </p:nvSpPr>
        <p:spPr bwMode="auto">
          <a:xfrm>
            <a:off x="2540000" y="2917826"/>
            <a:ext cx="5926667" cy="20161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12500">
                <a:latin typeface="Palatino Linotype" charset="0"/>
                <a:cs typeface="Palatino Linotype" charset="0"/>
              </a:rPr>
              <a:t>Keele</a:t>
            </a:r>
          </a:p>
        </p:txBody>
      </p:sp>
      <p:sp>
        <p:nvSpPr>
          <p:cNvPr id="6" name="TextBox 5">
            <a:extLst>
              <a:ext uri="{FF2B5EF4-FFF2-40B4-BE49-F238E27FC236}">
                <a16:creationId xmlns:a16="http://schemas.microsoft.com/office/drawing/2014/main" xmlns="" id="{8BF0E7CE-BA0A-4CB8-BF50-C11D7467D18D}"/>
              </a:ext>
            </a:extLst>
          </p:cNvPr>
          <p:cNvSpPr txBox="1">
            <a:spLocks noChangeArrowheads="1"/>
          </p:cNvSpPr>
          <p:nvPr userDrawn="1"/>
        </p:nvSpPr>
        <p:spPr bwMode="auto">
          <a:xfrm>
            <a:off x="5645152" y="3362325"/>
            <a:ext cx="552449" cy="4000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2000">
                <a:latin typeface="Palatino Linotype" charset="0"/>
                <a:cs typeface="Palatino Linotype" charset="0"/>
              </a:rPr>
              <a:t>to</a:t>
            </a:r>
          </a:p>
        </p:txBody>
      </p:sp>
      <p:pic>
        <p:nvPicPr>
          <p:cNvPr id="7"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9826235"/>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our no KD - Welcome Slide">
    <p:bg>
      <p:bgPr>
        <a:solidFill>
          <a:srgbClr val="253244"/>
        </a:solidFill>
        <a:effectLst/>
      </p:bgPr>
    </p:bg>
    <p:spTree>
      <p:nvGrpSpPr>
        <p:cNvPr id="1" name=""/>
        <p:cNvGrpSpPr/>
        <p:nvPr/>
      </p:nvGrpSpPr>
      <p:grpSpPr>
        <a:xfrm>
          <a:off x="0" y="0"/>
          <a:ext cx="0" cy="0"/>
          <a:chOff x="0" y="0"/>
          <a:chExt cx="0" cy="0"/>
        </a:xfrm>
      </p:grpSpPr>
      <p:pic>
        <p:nvPicPr>
          <p:cNvPr id="2"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xmlns="" id="{C800680F-E722-45CF-A93F-E64E819902FC}"/>
              </a:ext>
            </a:extLst>
          </p:cNvPr>
          <p:cNvSpPr txBox="1">
            <a:spLocks noChangeArrowheads="1"/>
          </p:cNvSpPr>
          <p:nvPr userDrawn="1"/>
        </p:nvSpPr>
        <p:spPr bwMode="auto">
          <a:xfrm>
            <a:off x="1869017" y="2382839"/>
            <a:ext cx="4239683" cy="922337"/>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5400">
                <a:latin typeface="Palatino Linotype" charset="0"/>
                <a:cs typeface="Palatino Linotype" charset="0"/>
              </a:rPr>
              <a:t>Welcome</a:t>
            </a:r>
          </a:p>
        </p:txBody>
      </p:sp>
      <p:sp>
        <p:nvSpPr>
          <p:cNvPr id="4" name="TextBox 3">
            <a:extLst>
              <a:ext uri="{FF2B5EF4-FFF2-40B4-BE49-F238E27FC236}">
                <a16:creationId xmlns:a16="http://schemas.microsoft.com/office/drawing/2014/main" xmlns="" id="{20A7543D-DB4E-463A-ABEE-C3F2EADE0F33}"/>
              </a:ext>
            </a:extLst>
          </p:cNvPr>
          <p:cNvSpPr txBox="1">
            <a:spLocks noChangeArrowheads="1"/>
          </p:cNvSpPr>
          <p:nvPr userDrawn="1"/>
        </p:nvSpPr>
        <p:spPr bwMode="auto">
          <a:xfrm>
            <a:off x="2540000" y="2917826"/>
            <a:ext cx="5926667" cy="20161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12500">
                <a:latin typeface="Palatino Linotype" charset="0"/>
                <a:cs typeface="Palatino Linotype" charset="0"/>
              </a:rPr>
              <a:t>Keele</a:t>
            </a:r>
          </a:p>
        </p:txBody>
      </p:sp>
      <p:sp>
        <p:nvSpPr>
          <p:cNvPr id="5" name="TextBox 4">
            <a:extLst>
              <a:ext uri="{FF2B5EF4-FFF2-40B4-BE49-F238E27FC236}">
                <a16:creationId xmlns:a16="http://schemas.microsoft.com/office/drawing/2014/main" xmlns="" id="{0A402052-643C-4006-A445-52EF3A780C20}"/>
              </a:ext>
            </a:extLst>
          </p:cNvPr>
          <p:cNvSpPr txBox="1">
            <a:spLocks noChangeArrowheads="1"/>
          </p:cNvSpPr>
          <p:nvPr userDrawn="1"/>
        </p:nvSpPr>
        <p:spPr bwMode="auto">
          <a:xfrm>
            <a:off x="5645152" y="3362325"/>
            <a:ext cx="552449" cy="4000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US" sz="2000">
                <a:latin typeface="Palatino Linotype" charset="0"/>
                <a:cs typeface="Palatino Linotype" charset="0"/>
              </a:rPr>
              <a:t>to</a:t>
            </a:r>
          </a:p>
        </p:txBody>
      </p:sp>
      <p:pic>
        <p:nvPicPr>
          <p:cNvPr id="6"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950628"/>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our - Cover Slide 2">
    <p:bg>
      <p:bgPr>
        <a:solidFill>
          <a:srgbClr val="253244"/>
        </a:solidFill>
        <a:effectLst/>
      </p:bgPr>
    </p:bg>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5">
            <a:extLst>
              <a:ext uri="{FF2B5EF4-FFF2-40B4-BE49-F238E27FC236}">
                <a16:creationId xmlns:a16="http://schemas.microsoft.com/office/drawing/2014/main" xmlns="" id="{18C712DF-43A2-400E-A99D-74F6A465ADBD}"/>
              </a:ext>
            </a:extLst>
          </p:cNvPr>
          <p:cNvSpPr txBox="1">
            <a:spLocks noChangeArrowheads="1"/>
          </p:cNvSpPr>
          <p:nvPr/>
        </p:nvSpPr>
        <p:spPr bwMode="auto">
          <a:xfrm>
            <a:off x="7520518" y="6046789"/>
            <a:ext cx="4248149"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BCDCE8"/>
                </a:solidFill>
                <a:latin typeface="Palatino Linotype" panose="02040502050505030304" pitchFamily="18" charset="0"/>
              </a:rPr>
              <a:t>It’s the Keele difference.</a:t>
            </a:r>
          </a:p>
        </p:txBody>
      </p:sp>
      <p:pic>
        <p:nvPicPr>
          <p:cNvPr id="6"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1"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391162195"/>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lour no KD - Cover Slide 2">
    <p:bg>
      <p:bgPr>
        <a:solidFill>
          <a:srgbClr val="253244"/>
        </a:solidFill>
        <a:effectLst/>
      </p:bgPr>
    </p:bg>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0"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2637868090"/>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lour - Cover Slide 3">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214F59-DCF7-49BF-8B2F-D462E21F7385}"/>
              </a:ext>
            </a:extLst>
          </p:cNvPr>
          <p:cNvSpPr txBox="1">
            <a:spLocks noChangeArrowheads="1"/>
          </p:cNvSpPr>
          <p:nvPr userDrawn="1"/>
        </p:nvSpPr>
        <p:spPr bwMode="auto">
          <a:xfrm>
            <a:off x="7520518" y="6046789"/>
            <a:ext cx="4248149" cy="338137"/>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FFFFFF"/>
                </a:solidFill>
                <a:latin typeface="Palatino Linotype" panose="02040502050505030304" pitchFamily="18" charset="0"/>
              </a:rPr>
              <a:t>It’s the Keele difference.</a:t>
            </a:r>
          </a:p>
        </p:txBody>
      </p:sp>
      <p:pic>
        <p:nvPicPr>
          <p:cNvPr id="4" name="Picture 3" descr="KeeleUni-RGB_ColourwithWHITEtext.png">
            <a:extLst>
              <a:ext uri="{FF2B5EF4-FFF2-40B4-BE49-F238E27FC236}">
                <a16:creationId xmlns:a16="http://schemas.microsoft.com/office/drawing/2014/main" xmlns="" id="{35C8A648-0379-44FA-A13A-F11A0927D648}"/>
              </a:ext>
            </a:extLst>
          </p:cNvPr>
          <p:cNvPicPr>
            <a:picLocks noChangeAspect="1"/>
          </p:cNvPicPr>
          <p:nvPr userDrawn="1"/>
        </p:nvPicPr>
        <p:blipFill>
          <a:blip r:embed="rId3"/>
          <a:srcRect/>
          <a:stretch>
            <a:fillRect/>
          </a:stretch>
        </p:blipFill>
        <p:spPr bwMode="auto">
          <a:xfrm>
            <a:off x="9006418" y="303213"/>
            <a:ext cx="2762249" cy="1054100"/>
          </a:xfrm>
          <a:prstGeom prst="rect">
            <a:avLst/>
          </a:prstGeom>
          <a:noFill/>
          <a:ln>
            <a:noFill/>
          </a:ln>
          <a:effectLst>
            <a:outerShdw blurRad="565150" algn="tl" rotWithShape="0">
              <a:schemeClr val="tx1">
                <a:alpha val="60999"/>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ShieldTint_white-1_lef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 y="1"/>
            <a:ext cx="6906684" cy="649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16"/>
          <p:cNvSpPr>
            <a:spLocks noGrp="1"/>
          </p:cNvSpPr>
          <p:nvPr>
            <p:ph type="body" sz="quarter" idx="11"/>
          </p:nvPr>
        </p:nvSpPr>
        <p:spPr>
          <a:xfrm>
            <a:off x="1331386" y="4079055"/>
            <a:ext cx="8987367" cy="783721"/>
          </a:xfrm>
          <a:prstGeom prst="rect">
            <a:avLst/>
          </a:prstGeom>
          <a:effectLst>
            <a:outerShdw blurRad="939800" dist="660400" dir="2700000" sx="124000" sy="124000" algn="tl" rotWithShape="0">
              <a:srgbClr val="000000">
                <a:alpha val="43000"/>
              </a:srgbClr>
            </a:outerShdw>
          </a:effectLst>
        </p:spPr>
        <p:txBody>
          <a:bodyPr>
            <a:normAutofit/>
          </a:bodyPr>
          <a:lstStyle>
            <a:lvl1pPr marL="0" indent="0">
              <a:buNone/>
              <a:defRPr sz="3600" baseline="0">
                <a:solidFill>
                  <a:schemeClr val="bg2"/>
                </a:solidFill>
                <a:latin typeface="Palatino Linotype"/>
                <a:cs typeface="Palatino Linotype"/>
              </a:defRPr>
            </a:lvl1pPr>
          </a:lstStyle>
          <a:p>
            <a:pPr lvl="0"/>
            <a:r>
              <a:rPr lang="en-GB"/>
              <a:t>Click to edit Master text styles</a:t>
            </a:r>
          </a:p>
        </p:txBody>
      </p:sp>
    </p:spTree>
    <p:extLst>
      <p:ext uri="{BB962C8B-B14F-4D97-AF65-F5344CB8AC3E}">
        <p14:creationId xmlns:p14="http://schemas.microsoft.com/office/powerpoint/2010/main" val="2221129504"/>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lour no KD - Cover Slide 3">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2" descr="KeeleUni-RGB_ColourwithWHITEtext.png">
            <a:extLst>
              <a:ext uri="{FF2B5EF4-FFF2-40B4-BE49-F238E27FC236}">
                <a16:creationId xmlns:a16="http://schemas.microsoft.com/office/drawing/2014/main" xmlns="" id="{514A975E-704D-432B-9EAA-9315FD931761}"/>
              </a:ext>
            </a:extLst>
          </p:cNvPr>
          <p:cNvPicPr>
            <a:picLocks noChangeAspect="1"/>
          </p:cNvPicPr>
          <p:nvPr userDrawn="1"/>
        </p:nvPicPr>
        <p:blipFill>
          <a:blip r:embed="rId3"/>
          <a:srcRect/>
          <a:stretch>
            <a:fillRect/>
          </a:stretch>
        </p:blipFill>
        <p:spPr bwMode="auto">
          <a:xfrm>
            <a:off x="9006418" y="303213"/>
            <a:ext cx="2762249" cy="1054100"/>
          </a:xfrm>
          <a:prstGeom prst="rect">
            <a:avLst/>
          </a:prstGeom>
          <a:noFill/>
          <a:ln>
            <a:noFill/>
          </a:ln>
          <a:effectLst>
            <a:outerShdw blurRad="565150" algn="tl" rotWithShape="0">
              <a:schemeClr val="tx1">
                <a:alpha val="60999"/>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ShieldTint_white-1_lef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 y="1"/>
            <a:ext cx="6906684" cy="649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16"/>
          <p:cNvSpPr>
            <a:spLocks noGrp="1"/>
          </p:cNvSpPr>
          <p:nvPr>
            <p:ph type="body" sz="quarter" idx="11"/>
          </p:nvPr>
        </p:nvSpPr>
        <p:spPr>
          <a:xfrm>
            <a:off x="1331386" y="4079055"/>
            <a:ext cx="8987367" cy="783721"/>
          </a:xfrm>
          <a:prstGeom prst="rect">
            <a:avLst/>
          </a:prstGeom>
          <a:effectLst>
            <a:outerShdw blurRad="939800" dist="660400" dir="2700000" sx="124000" sy="124000" algn="tl" rotWithShape="0">
              <a:srgbClr val="000000">
                <a:alpha val="43000"/>
              </a:srgbClr>
            </a:outerShdw>
          </a:effectLst>
        </p:spPr>
        <p:txBody>
          <a:bodyPr>
            <a:normAutofit/>
          </a:bodyPr>
          <a:lstStyle>
            <a:lvl1pPr marL="0" indent="0">
              <a:buNone/>
              <a:defRPr sz="3600" baseline="0">
                <a:solidFill>
                  <a:schemeClr val="bg2"/>
                </a:solidFill>
                <a:latin typeface="Palatino Linotype"/>
                <a:cs typeface="Palatino Linotype"/>
              </a:defRPr>
            </a:lvl1pPr>
          </a:lstStyle>
          <a:p>
            <a:pPr lvl="0"/>
            <a:r>
              <a:rPr lang="en-GB"/>
              <a:t>Click to edit Master text styles</a:t>
            </a:r>
          </a:p>
        </p:txBody>
      </p:sp>
    </p:spTree>
    <p:extLst>
      <p:ext uri="{BB962C8B-B14F-4D97-AF65-F5344CB8AC3E}">
        <p14:creationId xmlns:p14="http://schemas.microsoft.com/office/powerpoint/2010/main" val="845926588"/>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lour - Title Slide">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xmlns="" id="{267E13E3-95EB-48D2-8A87-E25751E15DC5}"/>
              </a:ext>
            </a:extLst>
          </p:cNvPr>
          <p:cNvSpPr txBox="1">
            <a:spLocks noChangeArrowheads="1"/>
          </p:cNvSpPr>
          <p:nvPr/>
        </p:nvSpPr>
        <p:spPr bwMode="auto">
          <a:xfrm>
            <a:off x="7520518" y="6046789"/>
            <a:ext cx="4248149"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BCDCE8"/>
                </a:solidFill>
                <a:latin typeface="Palatino Linotype" panose="02040502050505030304" pitchFamily="18" charset="0"/>
              </a:rPr>
              <a:t>It’s the Keele difference.</a:t>
            </a:r>
          </a:p>
        </p:txBody>
      </p:sp>
      <p:pic>
        <p:nvPicPr>
          <p:cNvPr id="6" name="Picture 5" descr="KeeleUni-RGB_Colour.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997951" y="303214"/>
            <a:ext cx="2770716" cy="105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5"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2643862805"/>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4AF4C9-585D-4578-A6E6-F456FC2D1BB2}" type="datetimeFigureOut">
              <a:rPr lang="en-GB" smtClean="0"/>
              <a:t>25/01/2018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33556291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lour no KD - Title Slide">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KeeleUni-RGB_Colour.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997951" y="303214"/>
            <a:ext cx="2770716" cy="105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5"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603940149"/>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ur - Content Slide">
    <p:spTree>
      <p:nvGrpSpPr>
        <p:cNvPr id="1" name=""/>
        <p:cNvGrpSpPr/>
        <p:nvPr/>
      </p:nvGrpSpPr>
      <p:grpSpPr>
        <a:xfrm>
          <a:off x="0" y="0"/>
          <a:ext cx="0" cy="0"/>
          <a:chOff x="0" y="0"/>
          <a:chExt cx="0" cy="0"/>
        </a:xfrm>
      </p:grpSpPr>
      <p:sp>
        <p:nvSpPr>
          <p:cNvPr id="5" name="TextBox 5">
            <a:extLst>
              <a:ext uri="{FF2B5EF4-FFF2-40B4-BE49-F238E27FC236}">
                <a16:creationId xmlns:a16="http://schemas.microsoft.com/office/drawing/2014/main" xmlns="" id="{BE19E7F9-A5F2-4ABC-9D22-6933BAADE0FF}"/>
              </a:ext>
            </a:extLst>
          </p:cNvPr>
          <p:cNvSpPr txBox="1">
            <a:spLocks noChangeArrowheads="1"/>
          </p:cNvSpPr>
          <p:nvPr/>
        </p:nvSpPr>
        <p:spPr bwMode="auto">
          <a:xfrm>
            <a:off x="609601" y="6046789"/>
            <a:ext cx="4248151"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GB" altLang="en-US" sz="1600" b="1">
                <a:solidFill>
                  <a:srgbClr val="BCDCE8"/>
                </a:solidFill>
                <a:latin typeface="Palatino Linotype" panose="02040502050505030304" pitchFamily="18" charset="0"/>
              </a:rPr>
              <a:t>It’s the Keele difference.</a:t>
            </a:r>
          </a:p>
        </p:txBody>
      </p:sp>
      <p:pic>
        <p:nvPicPr>
          <p:cNvPr id="6" name="Picture 4"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5384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97600" y="1600203"/>
            <a:ext cx="5384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631552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ur no KD - Content Slide">
    <p:spTree>
      <p:nvGrpSpPr>
        <p:cNvPr id="1" name=""/>
        <p:cNvGrpSpPr/>
        <p:nvPr/>
      </p:nvGrpSpPr>
      <p:grpSpPr>
        <a:xfrm>
          <a:off x="0" y="0"/>
          <a:ext cx="0" cy="0"/>
          <a:chOff x="0" y="0"/>
          <a:chExt cx="0" cy="0"/>
        </a:xfrm>
      </p:grpSpPr>
      <p:pic>
        <p:nvPicPr>
          <p:cNvPr id="5" name="Picture 3"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5384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97600" y="1600203"/>
            <a:ext cx="5384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72645484"/>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ur - Content Slide 2">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B25DAF04-2580-4C54-83BB-EFB1FAFF08DB}"/>
              </a:ext>
            </a:extLst>
          </p:cNvPr>
          <p:cNvSpPr txBox="1">
            <a:spLocks noChangeArrowheads="1"/>
          </p:cNvSpPr>
          <p:nvPr/>
        </p:nvSpPr>
        <p:spPr bwMode="auto">
          <a:xfrm>
            <a:off x="609601" y="6046789"/>
            <a:ext cx="4248151"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GB" altLang="en-US" sz="1600" b="1">
                <a:solidFill>
                  <a:srgbClr val="BCDCE8"/>
                </a:solidFill>
                <a:latin typeface="Palatino Linotype" panose="02040502050505030304" pitchFamily="18" charset="0"/>
              </a:rPr>
              <a:t>It’s the Keele difference.</a:t>
            </a:r>
          </a:p>
        </p:txBody>
      </p:sp>
      <p:pic>
        <p:nvPicPr>
          <p:cNvPr id="5" name="Picture 4"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861337886"/>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ur no KD - Content Slide 2">
    <p:spTree>
      <p:nvGrpSpPr>
        <p:cNvPr id="1" name=""/>
        <p:cNvGrpSpPr/>
        <p:nvPr/>
      </p:nvGrpSpPr>
      <p:grpSpPr>
        <a:xfrm>
          <a:off x="0" y="0"/>
          <a:ext cx="0" cy="0"/>
          <a:chOff x="0" y="0"/>
          <a:chExt cx="0" cy="0"/>
        </a:xfrm>
      </p:grpSpPr>
      <p:pic>
        <p:nvPicPr>
          <p:cNvPr id="4" name="Picture 4"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009344882"/>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ur - Picture with Caption">
    <p:spTree>
      <p:nvGrpSpPr>
        <p:cNvPr id="1" name=""/>
        <p:cNvGrpSpPr/>
        <p:nvPr/>
      </p:nvGrpSpPr>
      <p:grpSpPr>
        <a:xfrm>
          <a:off x="0" y="0"/>
          <a:ext cx="0" cy="0"/>
          <a:chOff x="0" y="0"/>
          <a:chExt cx="0" cy="0"/>
        </a:xfrm>
      </p:grpSpPr>
      <p:sp>
        <p:nvSpPr>
          <p:cNvPr id="5" name="TextBox 5">
            <a:extLst>
              <a:ext uri="{FF2B5EF4-FFF2-40B4-BE49-F238E27FC236}">
                <a16:creationId xmlns:a16="http://schemas.microsoft.com/office/drawing/2014/main" xmlns="" id="{AAE6AAFE-FB43-4EBF-9914-3F722E55CF31}"/>
              </a:ext>
            </a:extLst>
          </p:cNvPr>
          <p:cNvSpPr txBox="1">
            <a:spLocks noChangeArrowheads="1"/>
          </p:cNvSpPr>
          <p:nvPr userDrawn="1"/>
        </p:nvSpPr>
        <p:spPr bwMode="auto">
          <a:xfrm>
            <a:off x="609601" y="6046789"/>
            <a:ext cx="4248151"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GB" altLang="en-US" sz="1600" b="1">
                <a:solidFill>
                  <a:srgbClr val="BCDCE8"/>
                </a:solidFill>
                <a:latin typeface="Palatino Linotype" panose="02040502050505030304" pitchFamily="18" charset="0"/>
              </a:rPr>
              <a:t>It’s the Keele difference.</a:t>
            </a:r>
          </a:p>
        </p:txBody>
      </p:sp>
      <p:pic>
        <p:nvPicPr>
          <p:cNvPr id="6" name="Picture 4"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438400" y="4284273"/>
            <a:ext cx="7315200" cy="566739"/>
          </a:xfrm>
        </p:spPr>
        <p:txBody>
          <a:bodyPr anchor="b"/>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2438400" y="612776"/>
            <a:ext cx="7315200" cy="366602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Drag picture to placeholder or click icon to add</a:t>
            </a:r>
            <a:endParaRPr lang="en-US" noProof="0" dirty="0"/>
          </a:p>
        </p:txBody>
      </p:sp>
      <p:sp>
        <p:nvSpPr>
          <p:cNvPr id="4" name="Text Placeholder 3"/>
          <p:cNvSpPr>
            <a:spLocks noGrp="1"/>
          </p:cNvSpPr>
          <p:nvPr>
            <p:ph type="body" sz="half" idx="2"/>
          </p:nvPr>
        </p:nvSpPr>
        <p:spPr>
          <a:xfrm>
            <a:off x="2438400" y="4851011"/>
            <a:ext cx="7315200" cy="391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2232815432"/>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lour with KD - Picture with Caption">
    <p:spTree>
      <p:nvGrpSpPr>
        <p:cNvPr id="1" name=""/>
        <p:cNvGrpSpPr/>
        <p:nvPr/>
      </p:nvGrpSpPr>
      <p:grpSpPr>
        <a:xfrm>
          <a:off x="0" y="0"/>
          <a:ext cx="0" cy="0"/>
          <a:chOff x="0" y="0"/>
          <a:chExt cx="0" cy="0"/>
        </a:xfrm>
      </p:grpSpPr>
      <p:pic>
        <p:nvPicPr>
          <p:cNvPr id="5" name="Picture 3" descr="KeeleUni-RGB_Colour.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537701" y="5595939"/>
            <a:ext cx="20447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ShieldTint-2_righ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438400" y="4284273"/>
            <a:ext cx="7315200" cy="566739"/>
          </a:xfrm>
        </p:spPr>
        <p:txBody>
          <a:bodyPr anchor="b"/>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2438400" y="612776"/>
            <a:ext cx="7315200" cy="366602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Drag picture to placeholder or click icon to add</a:t>
            </a:r>
            <a:endParaRPr lang="en-US" noProof="0" dirty="0"/>
          </a:p>
        </p:txBody>
      </p:sp>
      <p:sp>
        <p:nvSpPr>
          <p:cNvPr id="4" name="Text Placeholder 3"/>
          <p:cNvSpPr>
            <a:spLocks noGrp="1"/>
          </p:cNvSpPr>
          <p:nvPr>
            <p:ph type="body" sz="half" idx="2"/>
          </p:nvPr>
        </p:nvSpPr>
        <p:spPr>
          <a:xfrm>
            <a:off x="2438400" y="4851011"/>
            <a:ext cx="7315200" cy="391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2449203813"/>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lour - Thank you">
    <p:bg>
      <p:bgPr>
        <a:solidFill>
          <a:srgbClr val="253244"/>
        </a:solidFill>
        <a:effectLst/>
      </p:bgPr>
    </p:bg>
    <p:spTree>
      <p:nvGrpSpPr>
        <p:cNvPr id="1" name=""/>
        <p:cNvGrpSpPr/>
        <p:nvPr/>
      </p:nvGrpSpPr>
      <p:grpSpPr>
        <a:xfrm>
          <a:off x="0" y="0"/>
          <a:ext cx="0" cy="0"/>
          <a:chOff x="0" y="0"/>
          <a:chExt cx="0" cy="0"/>
        </a:xfrm>
      </p:grpSpPr>
      <p:pic>
        <p:nvPicPr>
          <p:cNvPr id="2"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xmlns="" id="{58A79053-DE2D-4B88-A8EB-38F3C398372E}"/>
              </a:ext>
            </a:extLst>
          </p:cNvPr>
          <p:cNvSpPr txBox="1">
            <a:spLocks noChangeArrowheads="1"/>
          </p:cNvSpPr>
          <p:nvPr userDrawn="1"/>
        </p:nvSpPr>
        <p:spPr bwMode="auto">
          <a:xfrm>
            <a:off x="7520518" y="6046789"/>
            <a:ext cx="4248149"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BCDCE8"/>
                </a:solidFill>
                <a:latin typeface="Palatino Linotype" panose="02040502050505030304" pitchFamily="18" charset="0"/>
              </a:rPr>
              <a:t>It’s the Keele difference.</a:t>
            </a:r>
          </a:p>
        </p:txBody>
      </p:sp>
      <p:sp>
        <p:nvSpPr>
          <p:cNvPr id="4" name="TextBox 3">
            <a:extLst>
              <a:ext uri="{FF2B5EF4-FFF2-40B4-BE49-F238E27FC236}">
                <a16:creationId xmlns:a16="http://schemas.microsoft.com/office/drawing/2014/main" xmlns="" id="{2AB41DFE-A083-44E2-82AF-BEEC54A327CB}"/>
              </a:ext>
            </a:extLst>
          </p:cNvPr>
          <p:cNvSpPr txBox="1">
            <a:spLocks noChangeArrowheads="1"/>
          </p:cNvSpPr>
          <p:nvPr userDrawn="1"/>
        </p:nvSpPr>
        <p:spPr bwMode="auto">
          <a:xfrm>
            <a:off x="1869017" y="3248025"/>
            <a:ext cx="5698067" cy="9239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GB" sz="5400" b="1">
                <a:latin typeface="Palatino Linotype" charset="0"/>
                <a:cs typeface="Palatino Linotype" charset="0"/>
              </a:rPr>
              <a:t>Thank you</a:t>
            </a:r>
          </a:p>
        </p:txBody>
      </p:sp>
      <p:pic>
        <p:nvPicPr>
          <p:cNvPr id="5" name="Picture 6"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104824"/>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lour no KD - Thank you">
    <p:bg>
      <p:bgPr>
        <a:solidFill>
          <a:srgbClr val="253244"/>
        </a:solidFill>
        <a:effectLst/>
      </p:bgPr>
    </p:bg>
    <p:spTree>
      <p:nvGrpSpPr>
        <p:cNvPr id="1" name=""/>
        <p:cNvGrpSpPr/>
        <p:nvPr/>
      </p:nvGrpSpPr>
      <p:grpSpPr>
        <a:xfrm>
          <a:off x="0" y="0"/>
          <a:ext cx="0" cy="0"/>
          <a:chOff x="0" y="0"/>
          <a:chExt cx="0" cy="0"/>
        </a:xfrm>
      </p:grpSpPr>
      <p:pic>
        <p:nvPicPr>
          <p:cNvPr id="2"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xmlns="" id="{1FDBB4AF-ED0B-4FD9-B6AE-4F82BB378FDE}"/>
              </a:ext>
            </a:extLst>
          </p:cNvPr>
          <p:cNvSpPr txBox="1">
            <a:spLocks noChangeArrowheads="1"/>
          </p:cNvSpPr>
          <p:nvPr userDrawn="1"/>
        </p:nvSpPr>
        <p:spPr bwMode="auto">
          <a:xfrm>
            <a:off x="1869017" y="3248025"/>
            <a:ext cx="5698067" cy="9239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defRPr/>
            </a:pPr>
            <a:r>
              <a:rPr lang="en-GB" sz="5400" b="1">
                <a:latin typeface="Palatino Linotype" charset="0"/>
                <a:cs typeface="Palatino Linotype" charset="0"/>
              </a:rPr>
              <a:t>Thank you</a:t>
            </a:r>
          </a:p>
        </p:txBody>
      </p:sp>
      <p:pic>
        <p:nvPicPr>
          <p:cNvPr id="4"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4709693"/>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lour - End Slide">
    <p:bg>
      <p:bgPr>
        <a:solidFill>
          <a:srgbClr val="253244"/>
        </a:solidFill>
        <a:effectLst/>
      </p:bgPr>
    </p:bg>
    <p:spTree>
      <p:nvGrpSpPr>
        <p:cNvPr id="1" name=""/>
        <p:cNvGrpSpPr/>
        <p:nvPr/>
      </p:nvGrpSpPr>
      <p:grpSpPr>
        <a:xfrm>
          <a:off x="0" y="0"/>
          <a:ext cx="0" cy="0"/>
          <a:chOff x="0" y="0"/>
          <a:chExt cx="0" cy="0"/>
        </a:xfrm>
      </p:grpSpPr>
      <p:pic>
        <p:nvPicPr>
          <p:cNvPr id="2" name="Picture 3" descr="ShieldTint-1_lef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xmlns="" id="{7BDAD786-8083-4BCE-ACF6-E23A14D30722}"/>
              </a:ext>
            </a:extLst>
          </p:cNvPr>
          <p:cNvSpPr txBox="1">
            <a:spLocks noChangeArrowheads="1"/>
          </p:cNvSpPr>
          <p:nvPr userDrawn="1"/>
        </p:nvSpPr>
        <p:spPr bwMode="auto">
          <a:xfrm>
            <a:off x="7520518" y="6046789"/>
            <a:ext cx="4248149" cy="33972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en-GB" altLang="en-US" sz="1600" b="1">
                <a:solidFill>
                  <a:srgbClr val="BCDCE8"/>
                </a:solidFill>
                <a:latin typeface="Palatino Linotype" panose="02040502050505030304" pitchFamily="18" charset="0"/>
              </a:rPr>
              <a:t>It’s the Keele difference.</a:t>
            </a:r>
          </a:p>
        </p:txBody>
      </p:sp>
      <p:pic>
        <p:nvPicPr>
          <p:cNvPr id="4" name="Picture 4" descr="KeeleUni-RGB_ColourwithWHITEtex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6834" y="484189"/>
            <a:ext cx="182033" cy="101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xmlns="" id="{0C6505E3-3FD9-4517-8FD7-5305AABFD46C}"/>
              </a:ext>
            </a:extLst>
          </p:cNvPr>
          <p:cNvSpPr txBox="1">
            <a:spLocks noChangeArrowheads="1"/>
          </p:cNvSpPr>
          <p:nvPr userDrawn="1"/>
        </p:nvSpPr>
        <p:spPr bwMode="auto">
          <a:xfrm>
            <a:off x="649817" y="390526"/>
            <a:ext cx="2207683" cy="102076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lnSpc>
                <a:spcPct val="110000"/>
              </a:lnSpc>
              <a:defRPr/>
            </a:pPr>
            <a:r>
              <a:rPr lang="en-GB" sz="1100" b="1" dirty="0"/>
              <a:t>Keele University</a:t>
            </a:r>
          </a:p>
          <a:p>
            <a:pPr eaLnBrk="1" hangingPunct="1">
              <a:lnSpc>
                <a:spcPct val="110000"/>
              </a:lnSpc>
              <a:defRPr/>
            </a:pPr>
            <a:r>
              <a:rPr lang="en-GB" sz="1100" dirty="0"/>
              <a:t>Newcastle-under-Lyme</a:t>
            </a:r>
          </a:p>
          <a:p>
            <a:pPr eaLnBrk="1" hangingPunct="1">
              <a:lnSpc>
                <a:spcPct val="110000"/>
              </a:lnSpc>
              <a:defRPr/>
            </a:pPr>
            <a:r>
              <a:rPr lang="en-GB" sz="1100" dirty="0"/>
              <a:t>Staffordshire</a:t>
            </a:r>
          </a:p>
          <a:p>
            <a:pPr eaLnBrk="1" hangingPunct="1">
              <a:lnSpc>
                <a:spcPct val="110000"/>
              </a:lnSpc>
              <a:defRPr/>
            </a:pPr>
            <a:r>
              <a:rPr lang="en-GB" sz="1100" dirty="0"/>
              <a:t>ST5 5BG</a:t>
            </a:r>
          </a:p>
          <a:p>
            <a:pPr eaLnBrk="1" hangingPunct="1">
              <a:lnSpc>
                <a:spcPct val="110000"/>
              </a:lnSpc>
              <a:defRPr/>
            </a:pPr>
            <a:r>
              <a:rPr lang="en-GB" sz="1100" dirty="0"/>
              <a:t>+44 (0)1782 732000</a:t>
            </a:r>
          </a:p>
        </p:txBody>
      </p:sp>
    </p:spTree>
    <p:extLst>
      <p:ext uri="{BB962C8B-B14F-4D97-AF65-F5344CB8AC3E}">
        <p14:creationId xmlns:p14="http://schemas.microsoft.com/office/powerpoint/2010/main" val="2647002715"/>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4AF4C9-585D-4578-A6E6-F456FC2D1BB2}" type="datetimeFigureOut">
              <a:rPr lang="en-GB" smtClean="0"/>
              <a:t>25/01/2018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2298960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ono no KD - End Slide">
    <p:bg>
      <p:bgPr>
        <a:solidFill>
          <a:srgbClr val="253244"/>
        </a:solidFill>
        <a:effectLst/>
      </p:bgPr>
    </p:bg>
    <p:spTree>
      <p:nvGrpSpPr>
        <p:cNvPr id="1" name=""/>
        <p:cNvGrpSpPr/>
        <p:nvPr/>
      </p:nvGrpSpPr>
      <p:grpSpPr>
        <a:xfrm>
          <a:off x="0" y="0"/>
          <a:ext cx="0" cy="0"/>
          <a:chOff x="0" y="0"/>
          <a:chExt cx="0" cy="0"/>
        </a:xfrm>
      </p:grpSpPr>
      <p:pic>
        <p:nvPicPr>
          <p:cNvPr id="2" name="Picture 4" descr="KeeleUni-RGB_ColourwithWHITEtext.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06418" y="303213"/>
            <a:ext cx="2762249"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descr="ShieldTint-1_lef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582152" y="5126039"/>
            <a:ext cx="182033" cy="101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xmlns="" id="{52CEECE7-3EAB-42BF-9AA2-CE6B95A49AB3}"/>
              </a:ext>
            </a:extLst>
          </p:cNvPr>
          <p:cNvSpPr txBox="1">
            <a:spLocks noChangeArrowheads="1"/>
          </p:cNvSpPr>
          <p:nvPr userDrawn="1"/>
        </p:nvSpPr>
        <p:spPr bwMode="auto">
          <a:xfrm>
            <a:off x="9745134" y="5032376"/>
            <a:ext cx="2207684" cy="102076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1" hangingPunct="1">
              <a:lnSpc>
                <a:spcPct val="110000"/>
              </a:lnSpc>
              <a:defRPr/>
            </a:pPr>
            <a:r>
              <a:rPr lang="en-GB" sz="1100" b="1" dirty="0"/>
              <a:t>Keele University</a:t>
            </a:r>
          </a:p>
          <a:p>
            <a:pPr eaLnBrk="1" hangingPunct="1">
              <a:lnSpc>
                <a:spcPct val="110000"/>
              </a:lnSpc>
              <a:defRPr/>
            </a:pPr>
            <a:r>
              <a:rPr lang="en-GB" sz="1100" dirty="0"/>
              <a:t>Newcastle-under-Lyme</a:t>
            </a:r>
          </a:p>
          <a:p>
            <a:pPr eaLnBrk="1" hangingPunct="1">
              <a:lnSpc>
                <a:spcPct val="110000"/>
              </a:lnSpc>
              <a:defRPr/>
            </a:pPr>
            <a:r>
              <a:rPr lang="en-GB" sz="1100" dirty="0"/>
              <a:t>Staffordshire</a:t>
            </a:r>
          </a:p>
          <a:p>
            <a:pPr eaLnBrk="1" hangingPunct="1">
              <a:lnSpc>
                <a:spcPct val="110000"/>
              </a:lnSpc>
              <a:defRPr/>
            </a:pPr>
            <a:r>
              <a:rPr lang="en-GB" sz="1100" dirty="0"/>
              <a:t>ST5 5BG</a:t>
            </a:r>
          </a:p>
          <a:p>
            <a:pPr eaLnBrk="1" hangingPunct="1">
              <a:lnSpc>
                <a:spcPct val="110000"/>
              </a:lnSpc>
              <a:defRPr/>
            </a:pPr>
            <a:r>
              <a:rPr lang="en-GB" sz="1100" dirty="0"/>
              <a:t>+44 (0)1782 732000</a:t>
            </a:r>
          </a:p>
        </p:txBody>
      </p:sp>
    </p:spTree>
    <p:extLst>
      <p:ext uri="{BB962C8B-B14F-4D97-AF65-F5344CB8AC3E}">
        <p14:creationId xmlns:p14="http://schemas.microsoft.com/office/powerpoint/2010/main" val="20238679"/>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9E50696-629B-4702-BEDE-669059738B42}"/>
              </a:ext>
            </a:extLst>
          </p:cNvPr>
          <p:cNvSpPr>
            <a:spLocks noGrp="1"/>
          </p:cNvSpPr>
          <p:nvPr>
            <p:ph type="dt" sz="half" idx="10"/>
          </p:nvPr>
        </p:nvSpPr>
        <p:spPr>
          <a:xfrm>
            <a:off x="0" y="0"/>
            <a:ext cx="0" cy="0"/>
          </a:xfrm>
        </p:spPr>
        <p:txBody>
          <a:bodyPr/>
          <a:lstStyle>
            <a:lvl1pPr eaLnBrk="1" hangingPunct="1">
              <a:defRPr/>
            </a:lvl1pPr>
          </a:lstStyle>
          <a:p>
            <a:pPr>
              <a:defRPr/>
            </a:pPr>
            <a:endParaRPr lang="en-US" altLang="en-US"/>
          </a:p>
        </p:txBody>
      </p:sp>
      <p:sp>
        <p:nvSpPr>
          <p:cNvPr id="3" name="Footer Placeholder 2">
            <a:extLst>
              <a:ext uri="{FF2B5EF4-FFF2-40B4-BE49-F238E27FC236}">
                <a16:creationId xmlns:a16="http://schemas.microsoft.com/office/drawing/2014/main" xmlns="" id="{B1E601A8-444B-46EF-B328-D75EEA52D3D3}"/>
              </a:ext>
            </a:extLst>
          </p:cNvPr>
          <p:cNvSpPr>
            <a:spLocks noGrp="1"/>
          </p:cNvSpPr>
          <p:nvPr>
            <p:ph type="ftr" sz="quarter" idx="11"/>
          </p:nvPr>
        </p:nvSpPr>
        <p:spPr>
          <a:xfrm>
            <a:off x="0" y="0"/>
            <a:ext cx="0" cy="0"/>
          </a:xfrm>
        </p:spPr>
        <p:txBody>
          <a:bodyPr/>
          <a:lstStyle>
            <a:lvl1pPr eaLnBrk="1" hangingPunct="1">
              <a:defRPr/>
            </a:lvl1pPr>
          </a:lstStyle>
          <a:p>
            <a:pPr>
              <a:defRPr/>
            </a:pPr>
            <a:endParaRPr lang="en-US" altLang="en-US"/>
          </a:p>
        </p:txBody>
      </p:sp>
      <p:sp>
        <p:nvSpPr>
          <p:cNvPr id="4" name="Slide Number Placeholder 3">
            <a:extLst>
              <a:ext uri="{FF2B5EF4-FFF2-40B4-BE49-F238E27FC236}">
                <a16:creationId xmlns:a16="http://schemas.microsoft.com/office/drawing/2014/main" xmlns="" id="{52EC27F1-103A-4552-99F5-F9CE8635506E}"/>
              </a:ext>
            </a:extLst>
          </p:cNvPr>
          <p:cNvSpPr>
            <a:spLocks noGrp="1"/>
          </p:cNvSpPr>
          <p:nvPr>
            <p:ph type="sldNum" sz="quarter" idx="12"/>
          </p:nvPr>
        </p:nvSpPr>
        <p:spPr>
          <a:xfrm>
            <a:off x="0" y="0"/>
            <a:ext cx="0" cy="0"/>
          </a:xfrm>
        </p:spPr>
        <p:txBody>
          <a:bodyPr/>
          <a:lstStyle>
            <a:lvl1pPr eaLnBrk="1" hangingPunct="1">
              <a:defRPr/>
            </a:lvl1pPr>
          </a:lstStyle>
          <a:p>
            <a:pPr>
              <a:defRPr/>
            </a:pPr>
            <a:fld id="{5DC83AFB-9332-4CD3-928B-4AA7CB8EE2DC}" type="slidenum">
              <a:rPr lang="en-US" altLang="en-US"/>
              <a:pPr>
                <a:defRPr/>
              </a:pPr>
              <a:t>‹#›</a:t>
            </a:fld>
            <a:endParaRPr lang="en-US" altLang="en-US"/>
          </a:p>
        </p:txBody>
      </p:sp>
    </p:spTree>
    <p:extLst>
      <p:ext uri="{BB962C8B-B14F-4D97-AF65-F5344CB8AC3E}">
        <p14:creationId xmlns:p14="http://schemas.microsoft.com/office/powerpoint/2010/main" val="1619958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A4AF4C9-585D-4578-A6E6-F456FC2D1BB2}" type="datetimeFigureOut">
              <a:rPr lang="en-GB" smtClean="0"/>
              <a:t>25/01/2018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164805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A4AF4C9-585D-4578-A6E6-F456FC2D1BB2}" type="datetimeFigureOut">
              <a:rPr lang="en-GB" smtClean="0"/>
              <a:t>25/01/2018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3070461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A4AF4C9-585D-4578-A6E6-F456FC2D1BB2}" type="datetimeFigureOut">
              <a:rPr lang="en-GB" smtClean="0"/>
              <a:t>25/01/2018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136317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AF4C9-585D-4578-A6E6-F456FC2D1BB2}" type="datetimeFigureOut">
              <a:rPr lang="en-GB" smtClean="0"/>
              <a:t>25/01/2018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566820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4AF4C9-585D-4578-A6E6-F456FC2D1BB2}" type="datetimeFigureOut">
              <a:rPr lang="en-GB" smtClean="0"/>
              <a:t>25/01/2018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1333242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4AF4C9-585D-4578-A6E6-F456FC2D1BB2}" type="datetimeFigureOut">
              <a:rPr lang="en-GB" smtClean="0"/>
              <a:t>25/01/2018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C99A0A-C625-4A00-B0F5-1E189EFE160F}" type="slidenum">
              <a:rPr lang="en-GB" smtClean="0"/>
              <a:t>‹#›</a:t>
            </a:fld>
            <a:endParaRPr lang="en-GB"/>
          </a:p>
        </p:txBody>
      </p:sp>
    </p:spTree>
    <p:extLst>
      <p:ext uri="{BB962C8B-B14F-4D97-AF65-F5344CB8AC3E}">
        <p14:creationId xmlns:p14="http://schemas.microsoft.com/office/powerpoint/2010/main" val="3197469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AF4C9-585D-4578-A6E6-F456FC2D1BB2}" type="datetimeFigureOut">
              <a:rPr lang="en-GB" smtClean="0"/>
              <a:t>25/01/2018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99A0A-C625-4A00-B0F5-1E189EFE160F}" type="slidenum">
              <a:rPr lang="en-GB" smtClean="0"/>
              <a:t>‹#›</a:t>
            </a:fld>
            <a:endParaRPr lang="en-GB"/>
          </a:p>
        </p:txBody>
      </p:sp>
    </p:spTree>
    <p:extLst>
      <p:ext uri="{BB962C8B-B14F-4D97-AF65-F5344CB8AC3E}">
        <p14:creationId xmlns:p14="http://schemas.microsoft.com/office/powerpoint/2010/main" val="3087482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Tree>
    <p:extLst>
      <p:ext uri="{BB962C8B-B14F-4D97-AF65-F5344CB8AC3E}">
        <p14:creationId xmlns:p14="http://schemas.microsoft.com/office/powerpoint/2010/main" val="34204612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transition spd="med">
    <p:fade/>
  </p:transition>
  <p:txStyles>
    <p:titleStyle>
      <a:lvl1pPr algn="l" defTabSz="457200" rtl="0" eaLnBrk="0" fontAlgn="base" hangingPunct="0">
        <a:spcBef>
          <a:spcPct val="0"/>
        </a:spcBef>
        <a:spcAft>
          <a:spcPct val="0"/>
        </a:spcAft>
        <a:defRPr sz="3600" kern="1200">
          <a:solidFill>
            <a:schemeClr val="tx1"/>
          </a:solidFill>
          <a:latin typeface="Palatino Linotype"/>
          <a:ea typeface="ＭＳ Ｐゴシック" charset="0"/>
          <a:cs typeface="Palatino Linotype"/>
        </a:defRPr>
      </a:lvl1pPr>
      <a:lvl2pPr algn="l" defTabSz="457200" rtl="0" eaLnBrk="0" fontAlgn="base" hangingPunct="0">
        <a:spcBef>
          <a:spcPct val="0"/>
        </a:spcBef>
        <a:spcAft>
          <a:spcPct val="0"/>
        </a:spcAft>
        <a:defRPr sz="3600">
          <a:solidFill>
            <a:schemeClr val="tx1"/>
          </a:solidFill>
          <a:latin typeface="Palatino Linotype" charset="0"/>
          <a:ea typeface="ＭＳ Ｐゴシック" charset="0"/>
          <a:cs typeface="Palatino Linotype" panose="02040502050505030304" pitchFamily="18" charset="0"/>
        </a:defRPr>
      </a:lvl2pPr>
      <a:lvl3pPr algn="l" defTabSz="457200" rtl="0" eaLnBrk="0" fontAlgn="base" hangingPunct="0">
        <a:spcBef>
          <a:spcPct val="0"/>
        </a:spcBef>
        <a:spcAft>
          <a:spcPct val="0"/>
        </a:spcAft>
        <a:defRPr sz="3600">
          <a:solidFill>
            <a:schemeClr val="tx1"/>
          </a:solidFill>
          <a:latin typeface="Palatino Linotype" charset="0"/>
          <a:ea typeface="ＭＳ Ｐゴシック" charset="0"/>
          <a:cs typeface="Palatino Linotype" panose="02040502050505030304" pitchFamily="18" charset="0"/>
        </a:defRPr>
      </a:lvl3pPr>
      <a:lvl4pPr algn="l" defTabSz="457200" rtl="0" eaLnBrk="0" fontAlgn="base" hangingPunct="0">
        <a:spcBef>
          <a:spcPct val="0"/>
        </a:spcBef>
        <a:spcAft>
          <a:spcPct val="0"/>
        </a:spcAft>
        <a:defRPr sz="3600">
          <a:solidFill>
            <a:schemeClr val="tx1"/>
          </a:solidFill>
          <a:latin typeface="Palatino Linotype" charset="0"/>
          <a:ea typeface="ＭＳ Ｐゴシック" charset="0"/>
          <a:cs typeface="Palatino Linotype" panose="02040502050505030304" pitchFamily="18" charset="0"/>
        </a:defRPr>
      </a:lvl4pPr>
      <a:lvl5pPr algn="l" defTabSz="457200" rtl="0" eaLnBrk="0" fontAlgn="base" hangingPunct="0">
        <a:spcBef>
          <a:spcPct val="0"/>
        </a:spcBef>
        <a:spcAft>
          <a:spcPct val="0"/>
        </a:spcAft>
        <a:defRPr sz="3600">
          <a:solidFill>
            <a:schemeClr val="tx1"/>
          </a:solidFill>
          <a:latin typeface="Palatino Linotype" charset="0"/>
          <a:ea typeface="ＭＳ Ｐゴシック" charset="0"/>
          <a:cs typeface="Palatino Linotype" panose="02040502050505030304" pitchFamily="18" charset="0"/>
        </a:defRPr>
      </a:lvl5pPr>
      <a:lvl6pPr marL="457200" algn="l" defTabSz="457200" rtl="0" eaLnBrk="1" fontAlgn="base" hangingPunct="1">
        <a:spcBef>
          <a:spcPct val="0"/>
        </a:spcBef>
        <a:spcAft>
          <a:spcPct val="0"/>
        </a:spcAft>
        <a:defRPr sz="3600">
          <a:solidFill>
            <a:schemeClr val="tx1"/>
          </a:solidFill>
          <a:latin typeface="Palatino Linotype" charset="0"/>
          <a:ea typeface="ＭＳ Ｐゴシック" charset="0"/>
        </a:defRPr>
      </a:lvl6pPr>
      <a:lvl7pPr marL="914400" algn="l" defTabSz="457200" rtl="0" eaLnBrk="1" fontAlgn="base" hangingPunct="1">
        <a:spcBef>
          <a:spcPct val="0"/>
        </a:spcBef>
        <a:spcAft>
          <a:spcPct val="0"/>
        </a:spcAft>
        <a:defRPr sz="3600">
          <a:solidFill>
            <a:schemeClr val="tx1"/>
          </a:solidFill>
          <a:latin typeface="Palatino Linotype" charset="0"/>
          <a:ea typeface="ＭＳ Ｐゴシック" charset="0"/>
        </a:defRPr>
      </a:lvl7pPr>
      <a:lvl8pPr marL="1371600" algn="l" defTabSz="457200" rtl="0" eaLnBrk="1" fontAlgn="base" hangingPunct="1">
        <a:spcBef>
          <a:spcPct val="0"/>
        </a:spcBef>
        <a:spcAft>
          <a:spcPct val="0"/>
        </a:spcAft>
        <a:defRPr sz="3600">
          <a:solidFill>
            <a:schemeClr val="tx1"/>
          </a:solidFill>
          <a:latin typeface="Palatino Linotype" charset="0"/>
          <a:ea typeface="ＭＳ Ｐゴシック" charset="0"/>
        </a:defRPr>
      </a:lvl8pPr>
      <a:lvl9pPr marL="1828800" algn="l" defTabSz="457200" rtl="0" eaLnBrk="1" fontAlgn="base" hangingPunct="1">
        <a:spcBef>
          <a:spcPct val="0"/>
        </a:spcBef>
        <a:spcAft>
          <a:spcPct val="0"/>
        </a:spcAft>
        <a:defRPr sz="3600">
          <a:solidFill>
            <a:schemeClr val="tx1"/>
          </a:solidFill>
          <a:latin typeface="Palatino Linotype" charset="0"/>
          <a:ea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6102E6D6-FB60-4DC0-849F-4C67C409FF73}"/>
              </a:ext>
            </a:extLst>
          </p:cNvPr>
          <p:cNvSpPr>
            <a:spLocks noGrp="1"/>
          </p:cNvSpPr>
          <p:nvPr>
            <p:ph type="body" sz="quarter" idx="11"/>
          </p:nvPr>
        </p:nvSpPr>
        <p:spPr>
          <a:xfrm>
            <a:off x="1056640" y="1905000"/>
            <a:ext cx="10586719" cy="2545080"/>
          </a:xfrm>
        </p:spPr>
        <p:txBody>
          <a:bodyPr>
            <a:normAutofit fontScale="55000" lnSpcReduction="20000"/>
          </a:bodyPr>
          <a:lstStyle/>
          <a:p>
            <a:pPr algn="ctr">
              <a:defRPr/>
            </a:pPr>
            <a:r>
              <a:rPr lang="en-GB" sz="4200" dirty="0"/>
              <a:t> The (un)forgotten: Looking back in hope at juvenile LWOP offenders in the US</a:t>
            </a:r>
          </a:p>
          <a:p>
            <a:pPr algn="ctr">
              <a:defRPr/>
            </a:pPr>
            <a:r>
              <a:rPr lang="en-GB" sz="4200" dirty="0"/>
              <a:t>(Un)doing Time and an archaeology of hope in the shadow of prison </a:t>
            </a:r>
          </a:p>
          <a:p>
            <a:pPr algn="ctr">
              <a:defRPr/>
            </a:pPr>
            <a:endParaRPr lang="en-GB" sz="4200" dirty="0"/>
          </a:p>
          <a:p>
            <a:pPr algn="ctr">
              <a:defRPr/>
            </a:pPr>
            <a:r>
              <a:rPr lang="en-GB" sz="4200" i="1" dirty="0"/>
              <a:t>Prison and Memory</a:t>
            </a:r>
          </a:p>
          <a:p>
            <a:pPr algn="ctr">
              <a:defRPr/>
            </a:pPr>
            <a:r>
              <a:rPr lang="en-GB" sz="4200" i="1" dirty="0"/>
              <a:t>Warwick University Memory Group</a:t>
            </a:r>
          </a:p>
          <a:p>
            <a:pPr algn="ctr">
              <a:defRPr/>
            </a:pPr>
            <a:r>
              <a:rPr lang="en-GB" sz="4200" i="1" dirty="0"/>
              <a:t>24</a:t>
            </a:r>
            <a:r>
              <a:rPr lang="en-GB" sz="4200" i="1" baseline="30000" dirty="0"/>
              <a:t>th</a:t>
            </a:r>
            <a:r>
              <a:rPr lang="en-GB" sz="4200" i="1" dirty="0"/>
              <a:t> January 2017</a:t>
            </a:r>
          </a:p>
          <a:p>
            <a:pPr algn="ctr">
              <a:defRPr/>
            </a:pPr>
            <a:endParaRPr lang="en-GB" i="1" dirty="0"/>
          </a:p>
        </p:txBody>
      </p:sp>
      <p:sp>
        <p:nvSpPr>
          <p:cNvPr id="23555" name="Text Placeholder 2"/>
          <p:cNvSpPr>
            <a:spLocks noGrp="1"/>
          </p:cNvSpPr>
          <p:nvPr>
            <p:ph type="body" sz="quarter" idx="12"/>
          </p:nvPr>
        </p:nvSpPr>
        <p:spPr>
          <a:xfrm>
            <a:off x="2389189" y="4711701"/>
            <a:ext cx="6740525" cy="536575"/>
          </a:xfrm>
        </p:spPr>
        <p:txBody>
          <a:bodyPr/>
          <a:lstStyle/>
          <a:p>
            <a:r>
              <a:rPr lang="en-GB" altLang="en-US" sz="1400" dirty="0">
                <a:latin typeface="Arial" panose="020B0604020202020204" pitchFamily="34" charset="0"/>
                <a:ea typeface="ＭＳ Ｐゴシック" panose="020B0600070205080204" pitchFamily="34" charset="-128"/>
                <a:cs typeface="Arial" panose="020B0604020202020204" pitchFamily="34" charset="0"/>
              </a:rPr>
              <a:t>Dr Evi Girling</a:t>
            </a:r>
          </a:p>
          <a:p>
            <a:r>
              <a:rPr lang="en-GB" altLang="en-US" sz="1400" dirty="0">
                <a:latin typeface="Arial" panose="020B0604020202020204" pitchFamily="34" charset="0"/>
                <a:ea typeface="ＭＳ Ｐゴシック" panose="020B0600070205080204" pitchFamily="34" charset="-128"/>
                <a:cs typeface="Arial" panose="020B0604020202020204" pitchFamily="34" charset="0"/>
              </a:rPr>
              <a:t>e.j.girling@keele.ac.uk</a:t>
            </a:r>
          </a:p>
          <a:p>
            <a:r>
              <a:rPr lang="en-GB" altLang="en-US" sz="1400" dirty="0">
                <a:latin typeface="Arial" panose="020B0604020202020204" pitchFamily="34" charset="0"/>
                <a:ea typeface="ＭＳ Ｐゴシック" panose="020B0600070205080204" pitchFamily="34" charset="-128"/>
                <a:cs typeface="Arial" panose="020B0604020202020204" pitchFamily="34" charset="0"/>
              </a:rPr>
              <a:t>SCHOOL OF SOCIAL SCIENCE AND PUBLIC POLICY</a:t>
            </a:r>
          </a:p>
          <a:p>
            <a:r>
              <a:rPr lang="en-GB" altLang="en-US" sz="1400" dirty="0">
                <a:latin typeface="Arial" panose="020B0604020202020204" pitchFamily="34" charset="0"/>
                <a:ea typeface="ＭＳ Ｐゴシック" panose="020B0600070205080204" pitchFamily="34" charset="-128"/>
                <a:cs typeface="Arial" panose="020B0604020202020204" pitchFamily="34" charset="0"/>
              </a:rPr>
              <a:t>KEELE UNIVERSITY</a:t>
            </a:r>
          </a:p>
        </p:txBody>
      </p:sp>
    </p:spTree>
    <p:extLst>
      <p:ext uri="{BB962C8B-B14F-4D97-AF65-F5344CB8AC3E}">
        <p14:creationId xmlns:p14="http://schemas.microsoft.com/office/powerpoint/2010/main" val="2738712874"/>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Vignette: Ricardo </a:t>
            </a:r>
            <a:r>
              <a:rPr lang="en-GB" dirty="0" err="1"/>
              <a:t>Cruiz</a:t>
            </a:r>
            <a:r>
              <a:rPr lang="en-GB" dirty="0"/>
              <a:t>, convicted at 1993 at 14 to JLWOP Resentenced to 25 years to life in Sep 2017 (released in December 17)</a:t>
            </a:r>
          </a:p>
        </p:txBody>
      </p:sp>
      <p:pic>
        <p:nvPicPr>
          <p:cNvPr id="4" name="Content Placeholder 3"/>
          <p:cNvPicPr>
            <a:picLocks noGrp="1" noChangeAspect="1"/>
          </p:cNvPicPr>
          <p:nvPr>
            <p:ph idx="1"/>
          </p:nvPr>
        </p:nvPicPr>
        <p:blipFill>
          <a:blip r:embed="rId3"/>
          <a:stretch>
            <a:fillRect/>
          </a:stretch>
        </p:blipFill>
        <p:spPr>
          <a:xfrm>
            <a:off x="3962401" y="2071654"/>
            <a:ext cx="3820159" cy="4452272"/>
          </a:xfrm>
          <a:prstGeom prst="rect">
            <a:avLst/>
          </a:prstGeom>
        </p:spPr>
      </p:pic>
    </p:spTree>
    <p:extLst>
      <p:ext uri="{BB962C8B-B14F-4D97-AF65-F5344CB8AC3E}">
        <p14:creationId xmlns:p14="http://schemas.microsoft.com/office/powerpoint/2010/main" val="371575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03200" y="247966"/>
            <a:ext cx="11724640" cy="1143001"/>
          </a:xfrm>
        </p:spPr>
        <p:txBody>
          <a:bodyPr>
            <a:normAutofit fontScale="90000"/>
          </a:bodyPr>
          <a:lstStyle/>
          <a:p>
            <a: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t>Vignette: Jennifer Pruitt, sentenced to JLWOP in 1992, resentenced in 2016 to 30 -60 years – eligible for parole in 2022</a:t>
            </a:r>
          </a:p>
        </p:txBody>
      </p:sp>
      <p:pic>
        <p:nvPicPr>
          <p:cNvPr id="36867" name="Content Placeholder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805623" y="1751965"/>
            <a:ext cx="3048000" cy="2286000"/>
          </a:xfrm>
        </p:spPr>
      </p:pic>
      <p:sp>
        <p:nvSpPr>
          <p:cNvPr id="36868" name="Rectangle 4"/>
          <p:cNvSpPr>
            <a:spLocks noChangeArrowheads="1"/>
          </p:cNvSpPr>
          <p:nvPr/>
        </p:nvSpPr>
        <p:spPr bwMode="auto">
          <a:xfrm>
            <a:off x="6065520" y="1489710"/>
            <a:ext cx="56197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GB" altLang="en-US" sz="1800" dirty="0"/>
              <a:t>Judge Fred </a:t>
            </a:r>
            <a:r>
              <a:rPr lang="en-GB" altLang="en-US" sz="1800" dirty="0" err="1"/>
              <a:t>Mester</a:t>
            </a:r>
            <a:r>
              <a:rPr lang="en-GB" altLang="en-US" sz="1800" dirty="0"/>
              <a:t> in Waterford, Mich. In a 2016 letter submitted for the resentencing of Jennifer Pruitt’ "As a former judge, I was always hopeful that those who were sentenced before me would take advantage of all the programs offered to rehabilitate inmates. Ms. Pruitt has done just that and more, and I am not sure what more we can ask of her under the rulings of the Supreme Court which recognizes that children are to be given an opportunity for release upon such demonstration of rehabilitation." (Charles V. Tines/Detroit News via AP) (Photo: Charles V. Tines, AP)</a:t>
            </a:r>
          </a:p>
        </p:txBody>
      </p:sp>
      <p:pic>
        <p:nvPicPr>
          <p:cNvPr id="36869"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400" y="4230370"/>
            <a:ext cx="51816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8503740"/>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370" y="365125"/>
            <a:ext cx="11887200" cy="1191301"/>
          </a:xfrm>
        </p:spPr>
        <p:txBody>
          <a:bodyPr>
            <a:normAutofit fontScale="90000"/>
          </a:bodyPr>
          <a:lstStyle/>
          <a:p>
            <a:pPr algn="ctr"/>
            <a:r>
              <a:rPr lang="en-GB" dirty="0"/>
              <a:t>Lives Unbound </a:t>
            </a:r>
            <a:br>
              <a:rPr lang="en-GB" dirty="0"/>
            </a:br>
            <a:r>
              <a:rPr lang="en-GB" dirty="0"/>
              <a:t>The life (un)limited sentencing for juveniles</a:t>
            </a:r>
            <a:br>
              <a:rPr lang="en-GB" dirty="0"/>
            </a:b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a:t>Recent genealogies of hope and the juvenile in life limited sentencing.</a:t>
            </a:r>
          </a:p>
          <a:p>
            <a:r>
              <a:rPr lang="en-GB" dirty="0"/>
              <a:t>	Roper v. Simmons (2005)</a:t>
            </a:r>
          </a:p>
          <a:p>
            <a:r>
              <a:rPr lang="en-GB" dirty="0"/>
              <a:t>	Graham v. Florida (2010)</a:t>
            </a:r>
          </a:p>
          <a:p>
            <a:r>
              <a:rPr lang="en-GB" dirty="0"/>
              <a:t>	Miller v. Alabama (2012)</a:t>
            </a:r>
          </a:p>
          <a:p>
            <a:r>
              <a:rPr lang="en-GB" dirty="0"/>
              <a:t>	Montgomery v. Louisiana (2016)</a:t>
            </a:r>
          </a:p>
          <a:p>
            <a:pPr marL="0" indent="0">
              <a:buNone/>
            </a:pPr>
            <a:r>
              <a:rPr lang="en-GB" dirty="0"/>
              <a:t>Hope and its discontents</a:t>
            </a:r>
          </a:p>
          <a:p>
            <a:r>
              <a:rPr lang="en-GB" dirty="0"/>
              <a:t>	Prescribing hope in sentencing: the rare juvenile</a:t>
            </a:r>
          </a:p>
          <a:p>
            <a:r>
              <a:rPr lang="en-GB" dirty="0"/>
              <a:t>	Retroactivity: An archaeology/anamnesis of hope and redemption in hopeless places.</a:t>
            </a:r>
          </a:p>
        </p:txBody>
      </p:sp>
    </p:spTree>
    <p:extLst>
      <p:ext uri="{BB962C8B-B14F-4D97-AF65-F5344CB8AC3E}">
        <p14:creationId xmlns:p14="http://schemas.microsoft.com/office/powerpoint/2010/main" val="3196648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t>Extreme Punishment: ‘in’ and ‘out of’ time</a:t>
            </a:r>
            <a:b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br>
            <a:endParaRPr lang="en-GB" dirty="0"/>
          </a:p>
        </p:txBody>
      </p:sp>
      <p:sp>
        <p:nvSpPr>
          <p:cNvPr id="3" name="Content Placeholder 2"/>
          <p:cNvSpPr>
            <a:spLocks noGrp="1"/>
          </p:cNvSpPr>
          <p:nvPr>
            <p:ph idx="1"/>
          </p:nvPr>
        </p:nvSpPr>
        <p:spPr/>
        <p:txBody>
          <a:bodyPr>
            <a:normAutofit lnSpcReduction="10000"/>
          </a:bodyPr>
          <a:lstStyle/>
          <a:p>
            <a:r>
              <a:rPr lang="en-GB" altLang="en-US" dirty="0">
                <a:ea typeface="ＭＳ Ｐゴシック" panose="020B0600070205080204" pitchFamily="34" charset="-128"/>
              </a:rPr>
              <a:t>Remembering, forgetting, hope/hopelessness, </a:t>
            </a:r>
            <a:r>
              <a:rPr lang="en-GB" altLang="en-US" dirty="0" err="1">
                <a:ea typeface="ＭＳ Ｐゴシック" panose="020B0600070205080204" pitchFamily="34" charset="-128"/>
              </a:rPr>
              <a:t>memoralisation</a:t>
            </a:r>
            <a:r>
              <a:rPr lang="en-GB" altLang="en-US" dirty="0">
                <a:ea typeface="ＭＳ Ｐゴシック" panose="020B0600070205080204" pitchFamily="34" charset="-128"/>
              </a:rPr>
              <a:t>, transformation, redemption, incorrigibility, waiting (to die), mourning, finality, closure. </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LWOP – lives and deaths: LWOP as living death, slow death, living dead, buried alive, a ‘slow death’, social death, the ‘forgotten’</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Punishment as </a:t>
            </a:r>
            <a:r>
              <a:rPr lang="en-GB" altLang="en-US" dirty="0" err="1">
                <a:ea typeface="ＭＳ Ｐゴシック" panose="020B0600070205080204" pitchFamily="34" charset="-128"/>
              </a:rPr>
              <a:t>emplotment</a:t>
            </a:r>
            <a:r>
              <a:rPr lang="en-GB" altLang="en-US" dirty="0">
                <a:ea typeface="ＭＳ Ｐゴシック" panose="020B0600070205080204" pitchFamily="34" charset="-128"/>
              </a:rPr>
              <a:t> and challenges in extreme punishment</a:t>
            </a:r>
          </a:p>
          <a:p>
            <a:pPr lvl="1"/>
            <a:r>
              <a:rPr lang="en-GB" altLang="en-US" dirty="0">
                <a:ea typeface="ＭＳ Ｐゴシック" panose="020B0600070205080204" pitchFamily="34" charset="-128"/>
              </a:rPr>
              <a:t>Redemptive scripts (</a:t>
            </a:r>
            <a:r>
              <a:rPr lang="en-GB" altLang="en-US" dirty="0" err="1">
                <a:ea typeface="ＭＳ Ｐゴシック" panose="020B0600070205080204" pitchFamily="34" charset="-128"/>
              </a:rPr>
              <a:t>Maruna</a:t>
            </a:r>
            <a:r>
              <a:rPr lang="en-GB" altLang="en-US" dirty="0">
                <a:ea typeface="ＭＳ Ｐゴシック" panose="020B0600070205080204" pitchFamily="34" charset="-128"/>
              </a:rPr>
              <a:t>, 2001)</a:t>
            </a:r>
          </a:p>
          <a:p>
            <a:pPr lvl="1"/>
            <a:r>
              <a:rPr lang="en-GB" altLang="en-US" dirty="0">
                <a:ea typeface="ＭＳ Ｐゴシック" panose="020B0600070205080204" pitchFamily="34" charset="-128"/>
              </a:rPr>
              <a:t>Redemption</a:t>
            </a:r>
            <a:r>
              <a:rPr lang="en-GB" altLang="en-US" baseline="0" dirty="0">
                <a:ea typeface="ＭＳ Ｐゴシック" panose="020B0600070205080204" pitchFamily="34" charset="-128"/>
              </a:rPr>
              <a:t> and </a:t>
            </a:r>
            <a:r>
              <a:rPr lang="en-GB" altLang="en-US" dirty="0">
                <a:ea typeface="ＭＳ Ｐゴシック" panose="020B0600070205080204" pitchFamily="34" charset="-128"/>
              </a:rPr>
              <a:t>(Un)</a:t>
            </a:r>
            <a:r>
              <a:rPr lang="en-GB" altLang="en-US" dirty="0" err="1">
                <a:ea typeface="ＭＳ Ｐゴシック" panose="020B0600070205080204" pitchFamily="34" charset="-128"/>
              </a:rPr>
              <a:t>grievable</a:t>
            </a:r>
            <a:r>
              <a:rPr lang="en-GB" altLang="en-US" dirty="0">
                <a:ea typeface="ＭＳ Ｐゴシック" panose="020B0600070205080204" pitchFamily="34" charset="-128"/>
              </a:rPr>
              <a:t> lives (Butler, 2009)</a:t>
            </a:r>
          </a:p>
          <a:p>
            <a:pPr lvl="1"/>
            <a:endParaRPr lang="en-GB" altLang="en-US" dirty="0">
              <a:ea typeface="ＭＳ Ｐゴシック" panose="020B0600070205080204" pitchFamily="34" charset="-128"/>
            </a:endParaRPr>
          </a:p>
          <a:p>
            <a:endParaRPr lang="en-GB" altLang="en-US" dirty="0">
              <a:ea typeface="ＭＳ Ｐゴシック" panose="020B0600070205080204" pitchFamily="34" charset="-128"/>
            </a:endParaRPr>
          </a:p>
          <a:p>
            <a:pPr marL="0" indent="0">
              <a:buNone/>
            </a:pPr>
            <a:endParaRPr lang="en-GB" altLang="en-US" dirty="0">
              <a:ea typeface="ＭＳ Ｐゴシック" panose="020B0600070205080204" pitchFamily="34" charset="-128"/>
            </a:endParaRPr>
          </a:p>
          <a:p>
            <a:endParaRPr lang="en-GB" dirty="0"/>
          </a:p>
        </p:txBody>
      </p:sp>
    </p:spTree>
    <p:extLst>
      <p:ext uri="{BB962C8B-B14F-4D97-AF65-F5344CB8AC3E}">
        <p14:creationId xmlns:p14="http://schemas.microsoft.com/office/powerpoint/2010/main" val="1181803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t>Covenants with anger past</a:t>
            </a:r>
            <a:b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br>
            <a:endParaRPr lang="en-GB" dirty="0"/>
          </a:p>
        </p:txBody>
      </p:sp>
      <p:sp>
        <p:nvSpPr>
          <p:cNvPr id="3" name="Content Placeholder 2"/>
          <p:cNvSpPr>
            <a:spLocks noGrp="1"/>
          </p:cNvSpPr>
          <p:nvPr>
            <p:ph idx="1"/>
          </p:nvPr>
        </p:nvSpPr>
        <p:spPr/>
        <p:txBody>
          <a:bodyPr>
            <a:normAutofit/>
          </a:bodyPr>
          <a:lstStyle/>
          <a:p>
            <a:pPr marL="0" indent="0">
              <a:buNone/>
            </a:pPr>
            <a:r>
              <a:rPr lang="en-GB" altLang="en-US" i="1" dirty="0">
                <a:ea typeface="ＭＳ Ｐゴシック" panose="020B0600070205080204" pitchFamily="34" charset="-128"/>
              </a:rPr>
              <a:t>Like Odysseus at the mast, who made his men swear that they would ignore his future pleas and keep the covenant, when we sentence to LWOP, we irrevocably pledge at this moment forever: We will never let our rage and disgust disintegrate and deteriorate. LWOP creates a binding commitment now and forever never to think differently, or feel different—when the future becomes the present and the present is now past. </a:t>
            </a:r>
          </a:p>
          <a:p>
            <a:pPr marL="0" indent="0">
              <a:buNone/>
            </a:pPr>
            <a:r>
              <a:rPr lang="en-GB" altLang="en-US" dirty="0">
                <a:ea typeface="ＭＳ Ｐゴシック" panose="020B0600070205080204" pitchFamily="34" charset="-128"/>
              </a:rPr>
              <a:t>(</a:t>
            </a:r>
            <a:r>
              <a:rPr lang="en-GB" altLang="en-US" dirty="0" err="1">
                <a:ea typeface="ＭＳ Ｐゴシック" panose="020B0600070205080204" pitchFamily="34" charset="-128"/>
              </a:rPr>
              <a:t>Blecker</a:t>
            </a:r>
            <a:r>
              <a:rPr lang="en-GB" altLang="en-US" dirty="0">
                <a:ea typeface="ＭＳ Ｐゴシック" panose="020B0600070205080204" pitchFamily="34" charset="-128"/>
              </a:rPr>
              <a:t>, 2010, pp. 12-13)</a:t>
            </a:r>
          </a:p>
          <a:p>
            <a:pPr marL="0" indent="0">
              <a:buNone/>
            </a:pPr>
            <a:endParaRPr lang="en-GB" altLang="en-US" dirty="0">
              <a:ea typeface="ＭＳ Ｐゴシック" panose="020B0600070205080204" pitchFamily="34" charset="-128"/>
            </a:endParaRPr>
          </a:p>
          <a:p>
            <a:pPr marL="0" indent="0">
              <a:buNone/>
            </a:pPr>
            <a:r>
              <a:rPr lang="en-GB" altLang="en-US" dirty="0">
                <a:ea typeface="ＭＳ Ｐゴシック" panose="020B0600070205080204" pitchFamily="34" charset="-128"/>
              </a:rPr>
              <a:t>LWOP as Museum of rage.</a:t>
            </a:r>
          </a:p>
          <a:p>
            <a:pPr marL="0" indent="0">
              <a:buNone/>
            </a:pPr>
            <a:endParaRPr lang="en-GB" altLang="en-US" dirty="0">
              <a:ea typeface="ＭＳ Ｐゴシック" panose="020B0600070205080204" pitchFamily="34" charset="-128"/>
            </a:endParaRPr>
          </a:p>
          <a:p>
            <a:endParaRPr lang="en-GB" dirty="0"/>
          </a:p>
        </p:txBody>
      </p:sp>
    </p:spTree>
    <p:extLst>
      <p:ext uri="{BB962C8B-B14F-4D97-AF65-F5344CB8AC3E}">
        <p14:creationId xmlns:p14="http://schemas.microsoft.com/office/powerpoint/2010/main" val="2730337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LWOP and the creation of ‘</a:t>
            </a:r>
            <a:r>
              <a:rPr lang="en-GB" dirty="0" err="1"/>
              <a:t>ungrievable</a:t>
            </a:r>
            <a:r>
              <a:rPr lang="en-GB" dirty="0"/>
              <a:t> lives’</a:t>
            </a:r>
            <a:br>
              <a:rPr lang="en-GB" dirty="0"/>
            </a:br>
            <a:endParaRPr lang="en-GB" dirty="0"/>
          </a:p>
        </p:txBody>
      </p:sp>
      <p:sp>
        <p:nvSpPr>
          <p:cNvPr id="3" name="Content Placeholder 2"/>
          <p:cNvSpPr>
            <a:spLocks noGrp="1"/>
          </p:cNvSpPr>
          <p:nvPr>
            <p:ph idx="1"/>
          </p:nvPr>
        </p:nvSpPr>
        <p:spPr/>
        <p:txBody>
          <a:bodyPr/>
          <a:lstStyle/>
          <a:p>
            <a:endParaRPr lang="en-GB" dirty="0"/>
          </a:p>
          <a:p>
            <a:pPr marL="0" indent="0">
              <a:buNone/>
            </a:pPr>
            <a:r>
              <a:rPr lang="en-GB" dirty="0"/>
              <a:t>“An </a:t>
            </a:r>
            <a:r>
              <a:rPr lang="en-GB" dirty="0" err="1"/>
              <a:t>ungrievable</a:t>
            </a:r>
            <a:r>
              <a:rPr lang="en-GB" dirty="0"/>
              <a:t> life is one that cannot be mourned because it has never lived, that is, it has never counted as a life at all”</a:t>
            </a:r>
          </a:p>
          <a:p>
            <a:pPr marL="0" indent="0">
              <a:buNone/>
            </a:pPr>
            <a:endParaRPr lang="en-GB" dirty="0"/>
          </a:p>
          <a:p>
            <a:r>
              <a:rPr lang="en-GB" dirty="0"/>
              <a:t>Judith Butler, Frames of War: When Is Life </a:t>
            </a:r>
            <a:r>
              <a:rPr lang="en-GB" dirty="0" err="1"/>
              <a:t>Grievable</a:t>
            </a:r>
            <a:endParaRPr lang="en-GB" dirty="0"/>
          </a:p>
          <a:p>
            <a:endParaRPr lang="en-GB" dirty="0"/>
          </a:p>
        </p:txBody>
      </p:sp>
    </p:spTree>
    <p:extLst>
      <p:ext uri="{BB962C8B-B14F-4D97-AF65-F5344CB8AC3E}">
        <p14:creationId xmlns:p14="http://schemas.microsoft.com/office/powerpoint/2010/main" val="2439749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0708"/>
            <a:ext cx="10515600" cy="1325563"/>
          </a:xfrm>
        </p:spPr>
        <p:txBody>
          <a:bodyPr>
            <a:normAutofit fontScale="90000"/>
          </a:bodyPr>
          <a:lstStyle/>
          <a:p>
            <a: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t>Witnessing the (un)forgotten: </a:t>
            </a:r>
            <a:r>
              <a:rPr lang="en-GB" altLang="en-US" dirty="0" err="1">
                <a:latin typeface="Palatino Linotype" panose="02040502050505030304" pitchFamily="18" charset="0"/>
                <a:ea typeface="ＭＳ Ｐゴシック" panose="020B0600070205080204" pitchFamily="34" charset="-128"/>
                <a:cs typeface="Palatino Linotype" panose="02040502050505030304" pitchFamily="18" charset="0"/>
              </a:rPr>
              <a:t>Disjunctures</a:t>
            </a:r>
            <a: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t> and the paranoid temporality of infinite containment</a:t>
            </a:r>
            <a:br>
              <a:rPr lang="en-GB" altLang="en-US" dirty="0">
                <a:latin typeface="Palatino Linotype" panose="02040502050505030304" pitchFamily="18" charset="0"/>
                <a:ea typeface="ＭＳ Ｐゴシック" panose="020B0600070205080204" pitchFamily="34" charset="-128"/>
                <a:cs typeface="Palatino Linotype" panose="02040502050505030304" pitchFamily="18" charset="0"/>
              </a:rPr>
            </a:br>
            <a:endParaRPr lang="en-GB" dirty="0"/>
          </a:p>
        </p:txBody>
      </p:sp>
      <p:sp>
        <p:nvSpPr>
          <p:cNvPr id="3" name="Content Placeholder 2"/>
          <p:cNvSpPr>
            <a:spLocks noGrp="1"/>
          </p:cNvSpPr>
          <p:nvPr>
            <p:ph idx="1"/>
          </p:nvPr>
        </p:nvSpPr>
        <p:spPr/>
        <p:txBody>
          <a:bodyPr>
            <a:normAutofit/>
          </a:bodyPr>
          <a:lstStyle/>
          <a:p>
            <a:pPr marL="0" indent="0">
              <a:buNone/>
              <a:defRPr/>
            </a:pPr>
            <a:r>
              <a:rPr lang="en-GB" dirty="0"/>
              <a:t>Witnessing lives in places of death </a:t>
            </a:r>
          </a:p>
          <a:p>
            <a:pPr marL="0" indent="0">
              <a:buNone/>
              <a:defRPr/>
            </a:pPr>
            <a:endParaRPr lang="en-GB" dirty="0"/>
          </a:p>
          <a:p>
            <a:pPr marL="0" indent="0">
              <a:buNone/>
              <a:defRPr/>
            </a:pPr>
            <a:r>
              <a:rPr lang="en-GB" dirty="0"/>
              <a:t>Liveable lives in unliveable spaces; Life worthiness and incorrigibility in resentencing vs parole proceedings</a:t>
            </a:r>
          </a:p>
          <a:p>
            <a:pPr marL="0" indent="0">
              <a:buNone/>
              <a:defRPr/>
            </a:pPr>
            <a:endParaRPr lang="en-GB" dirty="0"/>
          </a:p>
          <a:p>
            <a:pPr marL="0" indent="0">
              <a:buNone/>
              <a:defRPr/>
            </a:pPr>
            <a:r>
              <a:rPr lang="en-GB" dirty="0"/>
              <a:t>The body snatchers: Juveniles in adult bodies</a:t>
            </a:r>
          </a:p>
          <a:p>
            <a:pPr marL="0" indent="0">
              <a:buNone/>
              <a:defRPr/>
            </a:pPr>
            <a:endParaRPr lang="en-GB" dirty="0"/>
          </a:p>
          <a:p>
            <a:pPr marL="0" indent="0">
              <a:buNone/>
              <a:defRPr/>
            </a:pPr>
            <a:r>
              <a:rPr lang="en-GB" dirty="0"/>
              <a:t>The limits of witnessing the carceral state: Redemption stories and self –fulfilling prophecies.</a:t>
            </a:r>
          </a:p>
          <a:p>
            <a:pPr marL="0" indent="0">
              <a:buNone/>
              <a:defRPr/>
            </a:pPr>
            <a:endParaRPr lang="en-GB" dirty="0"/>
          </a:p>
          <a:p>
            <a:pPr marL="0" indent="0">
              <a:buNone/>
            </a:pPr>
            <a:endParaRPr lang="en-GB" dirty="0"/>
          </a:p>
        </p:txBody>
      </p:sp>
    </p:spTree>
    <p:extLst>
      <p:ext uri="{BB962C8B-B14F-4D97-AF65-F5344CB8AC3E}">
        <p14:creationId xmlns:p14="http://schemas.microsoft.com/office/powerpoint/2010/main" val="795673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(Un)children</a:t>
            </a:r>
          </a:p>
        </p:txBody>
      </p:sp>
      <p:pic>
        <p:nvPicPr>
          <p:cNvPr id="4" name="Content Placeholder 3"/>
          <p:cNvPicPr>
            <a:picLocks noGrp="1" noChangeAspect="1"/>
          </p:cNvPicPr>
          <p:nvPr>
            <p:ph idx="1"/>
          </p:nvPr>
        </p:nvPicPr>
        <p:blipFill>
          <a:blip r:embed="rId3"/>
          <a:stretch>
            <a:fillRect/>
          </a:stretch>
        </p:blipFill>
        <p:spPr>
          <a:xfrm>
            <a:off x="995680" y="1254286"/>
            <a:ext cx="9977120" cy="5603714"/>
          </a:xfrm>
          <a:prstGeom prst="rect">
            <a:avLst/>
          </a:prstGeom>
        </p:spPr>
      </p:pic>
    </p:spTree>
    <p:extLst>
      <p:ext uri="{BB962C8B-B14F-4D97-AF65-F5344CB8AC3E}">
        <p14:creationId xmlns:p14="http://schemas.microsoft.com/office/powerpoint/2010/main" val="1313475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Joseph </a:t>
            </a:r>
            <a:r>
              <a:rPr lang="en-GB" dirty="0" err="1"/>
              <a:t>Ligon</a:t>
            </a:r>
            <a:r>
              <a:rPr lang="en-GB" dirty="0"/>
              <a:t>, at 15 and now at 80, Pennsylvania</a:t>
            </a:r>
            <a:br>
              <a:rPr lang="en-GB" dirty="0"/>
            </a:br>
            <a:endParaRPr lang="en-GB" dirty="0"/>
          </a:p>
        </p:txBody>
      </p:sp>
      <p:pic>
        <p:nvPicPr>
          <p:cNvPr id="4" name="Content Placeholder 3"/>
          <p:cNvPicPr>
            <a:picLocks noGrp="1" noChangeAspect="1"/>
          </p:cNvPicPr>
          <p:nvPr>
            <p:ph idx="1"/>
          </p:nvPr>
        </p:nvPicPr>
        <p:blipFill>
          <a:blip r:embed="rId3"/>
          <a:stretch>
            <a:fillRect/>
          </a:stretch>
        </p:blipFill>
        <p:spPr>
          <a:xfrm>
            <a:off x="2001520" y="1614479"/>
            <a:ext cx="7770641" cy="4380362"/>
          </a:xfrm>
          <a:prstGeom prst="rect">
            <a:avLst/>
          </a:prstGeom>
        </p:spPr>
      </p:pic>
      <p:sp>
        <p:nvSpPr>
          <p:cNvPr id="5" name="Text Placeholder 4"/>
          <p:cNvSpPr>
            <a:spLocks noGrp="1"/>
          </p:cNvSpPr>
          <p:nvPr>
            <p:ph type="body" idx="4294967295"/>
          </p:nvPr>
        </p:nvSpPr>
        <p:spPr/>
        <p:txBody>
          <a:bodyPr/>
          <a:lstStyle/>
          <a:p>
            <a:pPr marL="0" indent="0">
              <a:buNone/>
            </a:pPr>
            <a:endParaRPr lang="en-GB" dirty="0"/>
          </a:p>
        </p:txBody>
      </p:sp>
    </p:spTree>
    <p:extLst>
      <p:ext uri="{BB962C8B-B14F-4D97-AF65-F5344CB8AC3E}">
        <p14:creationId xmlns:p14="http://schemas.microsoft.com/office/powerpoint/2010/main" val="3608087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During these years </a:t>
            </a:r>
            <a:r>
              <a:rPr lang="en-GB"/>
              <a:t>of hopelessness</a:t>
            </a:r>
            <a:endParaRPr lang="en-GB" dirty="0"/>
          </a:p>
        </p:txBody>
      </p:sp>
      <p:sp>
        <p:nvSpPr>
          <p:cNvPr id="3" name="Content Placeholder 2"/>
          <p:cNvSpPr>
            <a:spLocks noGrp="1"/>
          </p:cNvSpPr>
          <p:nvPr>
            <p:ph idx="1"/>
          </p:nvPr>
        </p:nvSpPr>
        <p:spPr/>
        <p:txBody>
          <a:bodyPr>
            <a:normAutofit fontScale="62500" lnSpcReduction="20000"/>
          </a:bodyPr>
          <a:lstStyle/>
          <a:p>
            <a:r>
              <a:rPr lang="en-GB" dirty="0"/>
              <a:t>Because I had given up hope a long time ago[,] I was prepared to die behind these walls. I gave up all hope of ever having an opportunity to ever see life outside of these walls. You all have slowly help[</a:t>
            </a:r>
            <a:r>
              <a:rPr lang="en-GB" dirty="0" err="1"/>
              <a:t>ed</a:t>
            </a:r>
            <a:r>
              <a:rPr lang="en-GB" dirty="0"/>
              <a:t>] to restore that hope. However during these years of hopelessness, I've dug myself in a hole. I have stabbed people, caught additional time in prison for assault on guards. So I now have a minimum of 11 years to serve aside from my life sentence [a]</a:t>
            </a:r>
            <a:r>
              <a:rPr lang="en-GB" dirty="0" err="1"/>
              <a:t>nd</a:t>
            </a:r>
            <a:r>
              <a:rPr lang="en-GB" dirty="0"/>
              <a:t> I wonder if any of these doors that are opening [after Miller] will benefit me in any way. Is it too late to turn things around or do I have a real shot. This is my question to you[ ] [b]</a:t>
            </a:r>
            <a:r>
              <a:rPr lang="en-GB" dirty="0" err="1"/>
              <a:t>ecause</a:t>
            </a:r>
            <a:r>
              <a:rPr lang="en-GB" dirty="0"/>
              <a:t> there are those in here with me, that </a:t>
            </a:r>
            <a:r>
              <a:rPr lang="en-GB" dirty="0" err="1"/>
              <a:t>giv</a:t>
            </a:r>
            <a:r>
              <a:rPr lang="en-GB" dirty="0"/>
              <a:t>[</a:t>
            </a:r>
            <a:r>
              <a:rPr lang="en-GB" dirty="0" err="1"/>
              <a:t>en</a:t>
            </a:r>
            <a:r>
              <a:rPr lang="en-GB" dirty="0"/>
              <a:t>] the opportunity would do what[ ]ever is required to get out of here and stay out. We have bad prison records, but are not bad people. We just got caught up in this jail house </a:t>
            </a:r>
            <a:r>
              <a:rPr lang="en-GB" dirty="0" err="1"/>
              <a:t>maddness</a:t>
            </a:r>
            <a:r>
              <a:rPr lang="en-GB" dirty="0"/>
              <a:t> [sic] and had a rougher time than some others. Some people have always held onto hope[;] others such as myself felt it was easier to do my time by letting go of any false hope, [a]</a:t>
            </a:r>
            <a:r>
              <a:rPr lang="en-GB" dirty="0" err="1"/>
              <a:t>nd</a:t>
            </a:r>
            <a:r>
              <a:rPr lang="en-GB" dirty="0"/>
              <a:t> because of that lack of hope our minds began to deteriorate, and with no rehabilitation taking place for us . .. our stress, anger, confusion, and frustration would lash out. Along with losing all hope, we lost all patience. [We also had to adapt to a violent environment at a young age, and were forced to become a product [sic] of that environment in some way. Either you are the wolf or the sheep in here. And I learned this early on and felt if I have to spend the rest of my life here I refuse to be the sheep. Now I look back and question my decisions over the past 14 2 years. And I feel like all I had to do is be patient, and not give up hope so fast, or so early. I allowed my environment to get the best of me, and it may have cost me my only shot left in  getting out of here. But I just wanted to . .. ask, please don't forget about those like myself, that we can't change our past mistakes in here, and hope to still have a chance to benefit from [the Miller decision and] any leg[</a:t>
            </a:r>
            <a:r>
              <a:rPr lang="en-GB" dirty="0" err="1"/>
              <a:t>i</a:t>
            </a:r>
            <a:r>
              <a:rPr lang="en-GB" dirty="0"/>
              <a:t>]</a:t>
            </a:r>
            <a:r>
              <a:rPr lang="en-GB" dirty="0" err="1"/>
              <a:t>slation</a:t>
            </a:r>
            <a:r>
              <a:rPr lang="en-GB" dirty="0"/>
              <a:t> that is passed in regards to juvenile lifers.</a:t>
            </a:r>
          </a:p>
          <a:p>
            <a:r>
              <a:rPr lang="en-GB" dirty="0"/>
              <a:t>Letter from </a:t>
            </a:r>
            <a:r>
              <a:rPr lang="en-GB" dirty="0" err="1"/>
              <a:t>Shariff</a:t>
            </a:r>
            <a:r>
              <a:rPr lang="en-GB" dirty="0"/>
              <a:t> I. to the Juv. Law Ctr. (July 17, 2012) (Pennsylvania)</a:t>
            </a:r>
          </a:p>
        </p:txBody>
      </p:sp>
    </p:spTree>
    <p:extLst>
      <p:ext uri="{BB962C8B-B14F-4D97-AF65-F5344CB8AC3E}">
        <p14:creationId xmlns:p14="http://schemas.microsoft.com/office/powerpoint/2010/main" val="1344531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eele_STANDARD_PowerPoint">
  <a:themeElements>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2.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3.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4.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5.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6.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7.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ppt/theme/themeOverride8.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docProps/app.xml><?xml version="1.0" encoding="utf-8"?>
<Properties xmlns="http://schemas.openxmlformats.org/officeDocument/2006/extended-properties" xmlns:vt="http://schemas.openxmlformats.org/officeDocument/2006/docPropsVTypes">
  <TotalTime>288</TotalTime>
  <Words>1025</Words>
  <Application>Microsoft Office PowerPoint</Application>
  <PresentationFormat>Widescreen</PresentationFormat>
  <Paragraphs>66</Paragraphs>
  <Slides>11</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ＭＳ Ｐゴシック</vt:lpstr>
      <vt:lpstr>Arial</vt:lpstr>
      <vt:lpstr>Calibri</vt:lpstr>
      <vt:lpstr>Calibri Light</vt:lpstr>
      <vt:lpstr>Palatino Linotype</vt:lpstr>
      <vt:lpstr>Office Theme</vt:lpstr>
      <vt:lpstr>Keele_STANDARD_PowerPoint</vt:lpstr>
      <vt:lpstr>PowerPoint Presentation</vt:lpstr>
      <vt:lpstr>Lives Unbound  The life (un)limited sentencing for juveniles </vt:lpstr>
      <vt:lpstr>Extreme Punishment: ‘in’ and ‘out of’ time </vt:lpstr>
      <vt:lpstr>Covenants with anger past </vt:lpstr>
      <vt:lpstr>LWOP and the creation of ‘ungrievable lives’ </vt:lpstr>
      <vt:lpstr>Witnessing the (un)forgotten: Disjunctures and the paranoid temporality of infinite containment </vt:lpstr>
      <vt:lpstr>(Un)children</vt:lpstr>
      <vt:lpstr>Joseph Ligon, at 15 and now at 80, Pennsylvania </vt:lpstr>
      <vt:lpstr>During these years of hopelessness</vt:lpstr>
      <vt:lpstr>Vignette: Ricardo Cruiz, convicted at 1993 at 14 to JLWOP Resentenced to 25 years to life in Sep 2017 (released in December 17)</vt:lpstr>
      <vt:lpstr>Vignette: Jennifer Pruitt, sentenced to JLWOP in 1992, resentenced in 2016 to 30 -60 years – eligible for parole in 2022</vt:lpstr>
    </vt:vector>
  </TitlesOfParts>
  <Company>Keele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Evi Girling</dc:creator>
  <cp:lastModifiedBy>Philp, Mark</cp:lastModifiedBy>
  <cp:revision>19</cp:revision>
  <cp:lastPrinted>2018-01-24T09:41:34Z</cp:lastPrinted>
  <dcterms:created xsi:type="dcterms:W3CDTF">2018-01-23T13:22:38Z</dcterms:created>
  <dcterms:modified xsi:type="dcterms:W3CDTF">2018-01-25T13:30:54Z</dcterms:modified>
</cp:coreProperties>
</file>