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5" r:id="rId19"/>
    <p:sldId id="276" r:id="rId20"/>
    <p:sldId id="280" r:id="rId21"/>
    <p:sldId id="277" r:id="rId22"/>
    <p:sldId id="286" r:id="rId23"/>
    <p:sldId id="278" r:id="rId24"/>
    <p:sldId id="285" r:id="rId25"/>
    <p:sldId id="279" r:id="rId26"/>
    <p:sldId id="282" r:id="rId27"/>
    <p:sldId id="28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53" autoAdjust="0"/>
    <p:restoredTop sz="94660"/>
  </p:normalViewPr>
  <p:slideViewPr>
    <p:cSldViewPr snapToGrid="0">
      <p:cViewPr varScale="1">
        <p:scale>
          <a:sx n="79" d="100"/>
          <a:sy n="79" d="100"/>
        </p:scale>
        <p:origin x="108" y="7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95920FC-4181-45C6-9AC4-453A09ECF87C}" type="datetimeFigureOut">
              <a:rPr lang="en-GB" smtClean="0"/>
              <a:t>24/01/2018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3242116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5920FC-4181-45C6-9AC4-453A09ECF87C}" type="datetimeFigureOut">
              <a:rPr lang="en-GB" smtClean="0"/>
              <a:t>24/01/2018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517295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5920FC-4181-45C6-9AC4-453A09ECF87C}" type="datetimeFigureOut">
              <a:rPr lang="en-GB" smtClean="0"/>
              <a:t>24/01/2018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3763448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5920FC-4181-45C6-9AC4-453A09ECF87C}" type="datetimeFigureOut">
              <a:rPr lang="en-GB" smtClean="0"/>
              <a:t>24/01/2018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2483220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95920FC-4181-45C6-9AC4-453A09ECF87C}" type="datetimeFigureOut">
              <a:rPr lang="en-GB" smtClean="0"/>
              <a:t>24/01/2018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1080080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95920FC-4181-45C6-9AC4-453A09ECF87C}" type="datetimeFigureOut">
              <a:rPr lang="en-GB" smtClean="0"/>
              <a:t>24/01/2018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2253985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5920FC-4181-45C6-9AC4-453A09ECF87C}" type="datetimeFigureOut">
              <a:rPr lang="en-GB" smtClean="0"/>
              <a:t>24/01/2018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2465257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5920FC-4181-45C6-9AC4-453A09ECF87C}" type="datetimeFigureOut">
              <a:rPr lang="en-GB" smtClean="0"/>
              <a:t>24/01/2018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2753050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5920FC-4181-45C6-9AC4-453A09ECF87C}" type="datetimeFigureOut">
              <a:rPr lang="en-GB" smtClean="0"/>
              <a:t>24/01/2018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3389508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5920FC-4181-45C6-9AC4-453A09ECF87C}" type="datetimeFigureOut">
              <a:rPr lang="en-GB" smtClean="0"/>
              <a:t>24/01/2018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3162975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5920FC-4181-45C6-9AC4-453A09ECF87C}" type="datetimeFigureOut">
              <a:rPr lang="en-GB" smtClean="0"/>
              <a:t>24/01/2018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515F1C-6889-4632-97CC-E236BB9F9746}" type="slidenum">
              <a:rPr lang="en-GB" smtClean="0"/>
              <a:t>‹#›</a:t>
            </a:fld>
            <a:endParaRPr lang="en-GB"/>
          </a:p>
        </p:txBody>
      </p:sp>
    </p:spTree>
    <p:extLst>
      <p:ext uri="{BB962C8B-B14F-4D97-AF65-F5344CB8AC3E}">
        <p14:creationId xmlns:p14="http://schemas.microsoft.com/office/powerpoint/2010/main" val="2353541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5920FC-4181-45C6-9AC4-453A09ECF87C}" type="datetimeFigureOut">
              <a:rPr lang="en-GB" smtClean="0"/>
              <a:t>24/01/2018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515F1C-6889-4632-97CC-E236BB9F9746}" type="slidenum">
              <a:rPr lang="en-GB" smtClean="0"/>
              <a:t>‹#›</a:t>
            </a:fld>
            <a:endParaRPr lang="en-GB"/>
          </a:p>
        </p:txBody>
      </p:sp>
    </p:spTree>
    <p:extLst>
      <p:ext uri="{BB962C8B-B14F-4D97-AF65-F5344CB8AC3E}">
        <p14:creationId xmlns:p14="http://schemas.microsoft.com/office/powerpoint/2010/main" val="407179157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Memory problems when the incarcerated subaltern speaks</a:t>
            </a:r>
            <a:br>
              <a:rPr lang="en-GB" dirty="0" smtClean="0"/>
            </a:br>
            <a:endParaRPr lang="en-GB" dirty="0"/>
          </a:p>
        </p:txBody>
      </p:sp>
      <p:sp>
        <p:nvSpPr>
          <p:cNvPr id="3" name="Subtitle 2"/>
          <p:cNvSpPr>
            <a:spLocks noGrp="1"/>
          </p:cNvSpPr>
          <p:nvPr>
            <p:ph type="subTitle" idx="1"/>
          </p:nvPr>
        </p:nvSpPr>
        <p:spPr/>
        <p:txBody>
          <a:bodyPr>
            <a:normAutofit/>
          </a:bodyPr>
          <a:lstStyle/>
          <a:p>
            <a:r>
              <a:rPr lang="en-GB" sz="3200" dirty="0" smtClean="0">
                <a:solidFill>
                  <a:schemeClr val="accent6">
                    <a:lumMod val="20000"/>
                    <a:lumOff val="80000"/>
                  </a:schemeClr>
                </a:solidFill>
                <a:latin typeface="+mj-lt"/>
              </a:rPr>
              <a:t>(or why we keep forgetting that prisoners experience)</a:t>
            </a:r>
            <a:br>
              <a:rPr lang="en-GB" sz="3200" dirty="0" smtClean="0">
                <a:solidFill>
                  <a:schemeClr val="accent6">
                    <a:lumMod val="20000"/>
                    <a:lumOff val="80000"/>
                  </a:schemeClr>
                </a:solidFill>
                <a:latin typeface="+mj-lt"/>
              </a:rPr>
            </a:br>
            <a:endParaRPr lang="en-GB" sz="3200" dirty="0">
              <a:solidFill>
                <a:schemeClr val="accent6">
                  <a:lumMod val="20000"/>
                  <a:lumOff val="80000"/>
                </a:schemeClr>
              </a:solidFill>
              <a:latin typeface="+mj-lt"/>
            </a:endParaRPr>
          </a:p>
        </p:txBody>
      </p:sp>
    </p:spTree>
    <p:extLst>
      <p:ext uri="{BB962C8B-B14F-4D97-AF65-F5344CB8AC3E}">
        <p14:creationId xmlns:p14="http://schemas.microsoft.com/office/powerpoint/2010/main" val="4025284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4589"/>
          </a:xfrm>
        </p:spPr>
        <p:txBody>
          <a:bodyPr>
            <a:normAutofit fontScale="90000"/>
          </a:bodyPr>
          <a:lstStyle/>
          <a:p>
            <a:endParaRPr lang="en-GB" dirty="0"/>
          </a:p>
        </p:txBody>
      </p:sp>
      <p:sp>
        <p:nvSpPr>
          <p:cNvPr id="3" name="Content Placeholder 2"/>
          <p:cNvSpPr>
            <a:spLocks noGrp="1"/>
          </p:cNvSpPr>
          <p:nvPr>
            <p:ph idx="1"/>
          </p:nvPr>
        </p:nvSpPr>
        <p:spPr>
          <a:xfrm>
            <a:off x="838200" y="1410789"/>
            <a:ext cx="10515600" cy="4766174"/>
          </a:xfrm>
        </p:spPr>
        <p:txBody>
          <a:bodyPr/>
          <a:lstStyle/>
          <a:p>
            <a:pPr marL="0" indent="0">
              <a:buNone/>
            </a:pPr>
            <a:r>
              <a:rPr lang="en-GB" sz="4000" b="1" dirty="0" smtClean="0">
                <a:latin typeface="+mj-lt"/>
              </a:rPr>
              <a:t>‘The people out there, on the other side of the wall, never believe a word we say’</a:t>
            </a:r>
            <a:endParaRPr lang="en-GB" sz="4000" b="1" dirty="0">
              <a:latin typeface="+mj-lt"/>
            </a:endParaRPr>
          </a:p>
          <a:p>
            <a:pPr marL="0" indent="0">
              <a:buNone/>
            </a:pPr>
            <a:endParaRPr lang="en-GB" dirty="0" smtClean="0">
              <a:latin typeface="+mj-lt"/>
            </a:endParaRPr>
          </a:p>
          <a:p>
            <a:pPr marL="0" indent="0">
              <a:buNone/>
            </a:pPr>
            <a:r>
              <a:rPr lang="en-GB" sz="3200" dirty="0" smtClean="0">
                <a:latin typeface="+mj-lt"/>
              </a:rPr>
              <a:t>Peter</a:t>
            </a:r>
          </a:p>
          <a:p>
            <a:pPr marL="0" indent="0">
              <a:buNone/>
            </a:pPr>
            <a:r>
              <a:rPr lang="en-GB" sz="3200" dirty="0" smtClean="0">
                <a:latin typeface="+mj-lt"/>
              </a:rPr>
              <a:t>in Klaus </a:t>
            </a:r>
            <a:r>
              <a:rPr lang="en-GB" sz="3200" dirty="0">
                <a:latin typeface="+mj-lt"/>
              </a:rPr>
              <a:t>Antes, </a:t>
            </a:r>
            <a:r>
              <a:rPr lang="en-GB" sz="3200" dirty="0" smtClean="0">
                <a:latin typeface="+mj-lt"/>
              </a:rPr>
              <a:t>Christiane </a:t>
            </a:r>
            <a:r>
              <a:rPr lang="en-GB" sz="3200" dirty="0" err="1" smtClean="0">
                <a:latin typeface="+mj-lt"/>
              </a:rPr>
              <a:t>Ehrhardt</a:t>
            </a:r>
            <a:r>
              <a:rPr lang="en-GB" sz="3200" dirty="0" smtClean="0">
                <a:latin typeface="+mj-lt"/>
              </a:rPr>
              <a:t> (</a:t>
            </a:r>
            <a:r>
              <a:rPr lang="en-GB" sz="3200" dirty="0" err="1" smtClean="0">
                <a:latin typeface="+mj-lt"/>
              </a:rPr>
              <a:t>eds</a:t>
            </a:r>
            <a:r>
              <a:rPr lang="en-GB" sz="3200" dirty="0" smtClean="0">
                <a:latin typeface="+mj-lt"/>
              </a:rPr>
              <a:t>), and Heinrich Hannover, </a:t>
            </a:r>
            <a:r>
              <a:rPr lang="en-GB" sz="3200" i="1" dirty="0" err="1" smtClean="0">
                <a:latin typeface="+mj-lt"/>
              </a:rPr>
              <a:t>Lebenslänglich</a:t>
            </a:r>
            <a:r>
              <a:rPr lang="en-GB" sz="3200" i="1" dirty="0" smtClean="0">
                <a:latin typeface="+mj-lt"/>
              </a:rPr>
              <a:t>: </a:t>
            </a:r>
            <a:r>
              <a:rPr lang="en-GB" sz="3200" i="1" dirty="0" err="1" smtClean="0">
                <a:latin typeface="+mj-lt"/>
              </a:rPr>
              <a:t>Protokolle</a:t>
            </a:r>
            <a:r>
              <a:rPr lang="en-GB" sz="3200" i="1" dirty="0" smtClean="0">
                <a:latin typeface="+mj-lt"/>
              </a:rPr>
              <a:t> </a:t>
            </a:r>
            <a:r>
              <a:rPr lang="en-GB" sz="3200" i="1" dirty="0" err="1" smtClean="0">
                <a:latin typeface="+mj-lt"/>
              </a:rPr>
              <a:t>aus</a:t>
            </a:r>
            <a:r>
              <a:rPr lang="en-GB" sz="3200" i="1" dirty="0" smtClean="0">
                <a:latin typeface="+mj-lt"/>
              </a:rPr>
              <a:t> der Haft</a:t>
            </a:r>
            <a:r>
              <a:rPr lang="en-GB" sz="3200" dirty="0" smtClean="0">
                <a:latin typeface="+mj-lt"/>
              </a:rPr>
              <a:t>. Munich: Piper 1972, 76</a:t>
            </a:r>
          </a:p>
          <a:p>
            <a:endParaRPr lang="en-GB" sz="3200" dirty="0" smtClean="0"/>
          </a:p>
          <a:p>
            <a:endParaRPr lang="en-GB" sz="3200" dirty="0"/>
          </a:p>
        </p:txBody>
      </p:sp>
    </p:spTree>
    <p:extLst>
      <p:ext uri="{BB962C8B-B14F-4D97-AF65-F5344CB8AC3E}">
        <p14:creationId xmlns:p14="http://schemas.microsoft.com/office/powerpoint/2010/main" val="31193631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44772"/>
          </a:xfrm>
        </p:spPr>
        <p:txBody>
          <a:bodyPr>
            <a:normAutofit fontScale="90000"/>
          </a:bodyPr>
          <a:lstStyle/>
          <a:p>
            <a:endParaRPr lang="en-GB" dirty="0"/>
          </a:p>
        </p:txBody>
      </p:sp>
      <p:sp>
        <p:nvSpPr>
          <p:cNvPr id="3" name="Content Placeholder 2"/>
          <p:cNvSpPr>
            <a:spLocks noGrp="1"/>
          </p:cNvSpPr>
          <p:nvPr>
            <p:ph idx="1"/>
          </p:nvPr>
        </p:nvSpPr>
        <p:spPr>
          <a:xfrm>
            <a:off x="955765" y="1211672"/>
            <a:ext cx="10515600" cy="4351338"/>
          </a:xfrm>
        </p:spPr>
        <p:txBody>
          <a:bodyPr/>
          <a:lstStyle/>
          <a:p>
            <a:pPr marL="0" indent="0">
              <a:buNone/>
            </a:pPr>
            <a:endParaRPr lang="en-GB" sz="4000" dirty="0" smtClean="0"/>
          </a:p>
          <a:p>
            <a:pPr marL="0" indent="0">
              <a:buNone/>
            </a:pPr>
            <a:r>
              <a:rPr lang="en-GB" sz="4000" b="1" dirty="0">
                <a:latin typeface="+mj-lt"/>
              </a:rPr>
              <a:t>Sally </a:t>
            </a:r>
            <a:r>
              <a:rPr lang="en-GB" sz="4000" b="1" dirty="0" smtClean="0">
                <a:latin typeface="+mj-lt"/>
              </a:rPr>
              <a:t>McConnell-</a:t>
            </a:r>
            <a:r>
              <a:rPr lang="en-GB" sz="4000" b="1" dirty="0" err="1" smtClean="0">
                <a:latin typeface="+mj-lt"/>
              </a:rPr>
              <a:t>Ginet</a:t>
            </a:r>
            <a:endParaRPr lang="en-GB" sz="4000" b="1" dirty="0">
              <a:latin typeface="+mj-lt"/>
            </a:endParaRPr>
          </a:p>
          <a:p>
            <a:pPr marL="0" indent="0">
              <a:buNone/>
            </a:pPr>
            <a:r>
              <a:rPr lang="en-GB" sz="4000" b="1" dirty="0" smtClean="0">
                <a:latin typeface="+mj-lt"/>
              </a:rPr>
              <a:t>‘The sexual (re)production </a:t>
            </a:r>
            <a:r>
              <a:rPr lang="en-GB" sz="4000" b="1" dirty="0">
                <a:latin typeface="+mj-lt"/>
              </a:rPr>
              <a:t>of </a:t>
            </a:r>
            <a:r>
              <a:rPr lang="en-GB" sz="4000" b="1" dirty="0" smtClean="0">
                <a:latin typeface="+mj-lt"/>
              </a:rPr>
              <a:t>meaning’</a:t>
            </a:r>
          </a:p>
          <a:p>
            <a:pPr marL="0" indent="0">
              <a:buNone/>
            </a:pPr>
            <a:endParaRPr lang="en-GB" sz="3200" dirty="0">
              <a:latin typeface="+mj-lt"/>
            </a:endParaRPr>
          </a:p>
          <a:p>
            <a:pPr marL="0" indent="0">
              <a:buNone/>
            </a:pPr>
            <a:r>
              <a:rPr lang="en-GB" sz="3200" dirty="0" smtClean="0">
                <a:latin typeface="+mj-lt"/>
              </a:rPr>
              <a:t>in Deborah Cameron (</a:t>
            </a:r>
            <a:r>
              <a:rPr lang="en-GB" sz="3200" dirty="0" err="1" smtClean="0">
                <a:latin typeface="+mj-lt"/>
              </a:rPr>
              <a:t>ed</a:t>
            </a:r>
            <a:r>
              <a:rPr lang="en-GB" sz="3200" dirty="0" smtClean="0">
                <a:latin typeface="+mj-lt"/>
              </a:rPr>
              <a:t>), </a:t>
            </a:r>
            <a:r>
              <a:rPr lang="en-GB" sz="3200" i="1" dirty="0" smtClean="0">
                <a:latin typeface="+mj-lt"/>
              </a:rPr>
              <a:t>The </a:t>
            </a:r>
            <a:r>
              <a:rPr lang="en-GB" sz="3200" i="1" dirty="0">
                <a:latin typeface="+mj-lt"/>
              </a:rPr>
              <a:t>Feminist Critique of Language</a:t>
            </a:r>
            <a:r>
              <a:rPr lang="en-GB" sz="3200" dirty="0">
                <a:latin typeface="+mj-lt"/>
              </a:rPr>
              <a:t> (</a:t>
            </a:r>
            <a:r>
              <a:rPr lang="en-GB" sz="3200" dirty="0" smtClean="0">
                <a:latin typeface="+mj-lt"/>
              </a:rPr>
              <a:t>2nd </a:t>
            </a:r>
            <a:r>
              <a:rPr lang="en-GB" sz="3200" dirty="0">
                <a:latin typeface="+mj-lt"/>
              </a:rPr>
              <a:t>ed.) </a:t>
            </a:r>
            <a:r>
              <a:rPr lang="en-GB" sz="3200" dirty="0" smtClean="0">
                <a:latin typeface="+mj-lt"/>
              </a:rPr>
              <a:t>London 1998, 207</a:t>
            </a:r>
            <a:endParaRPr lang="en-GB" sz="3200" dirty="0">
              <a:latin typeface="+mj-lt"/>
            </a:endParaRPr>
          </a:p>
        </p:txBody>
      </p:sp>
    </p:spTree>
    <p:extLst>
      <p:ext uri="{BB962C8B-B14F-4D97-AF65-F5344CB8AC3E}">
        <p14:creationId xmlns:p14="http://schemas.microsoft.com/office/powerpoint/2010/main" val="3892625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9092"/>
          </a:xfrm>
        </p:spPr>
        <p:txBody>
          <a:bodyPr/>
          <a:lstStyle/>
          <a:p>
            <a:endParaRPr lang="en-GB" dirty="0"/>
          </a:p>
        </p:txBody>
      </p:sp>
      <p:sp>
        <p:nvSpPr>
          <p:cNvPr id="3" name="Content Placeholder 2"/>
          <p:cNvSpPr>
            <a:spLocks noGrp="1"/>
          </p:cNvSpPr>
          <p:nvPr>
            <p:ph idx="1"/>
          </p:nvPr>
        </p:nvSpPr>
        <p:spPr>
          <a:xfrm>
            <a:off x="838200" y="1201783"/>
            <a:ext cx="10515600" cy="4975180"/>
          </a:xfrm>
        </p:spPr>
        <p:txBody>
          <a:bodyPr/>
          <a:lstStyle/>
          <a:p>
            <a:pPr marL="0" indent="0">
              <a:buNone/>
            </a:pPr>
            <a:r>
              <a:rPr lang="en-GB" sz="4000" b="1" dirty="0" smtClean="0">
                <a:latin typeface="+mj-lt"/>
              </a:rPr>
              <a:t>‘Should I go on writing? […] Why? Who wants to read anything I write? […] does anyone want to read about outcasts or about life in prison?’</a:t>
            </a:r>
          </a:p>
          <a:p>
            <a:pPr marL="0" indent="0">
              <a:buNone/>
            </a:pPr>
            <a:endParaRPr lang="de-DE" dirty="0" smtClean="0">
              <a:latin typeface="+mj-lt"/>
            </a:endParaRPr>
          </a:p>
          <a:p>
            <a:pPr marL="0" indent="0">
              <a:buNone/>
            </a:pPr>
            <a:r>
              <a:rPr lang="de-DE" sz="3200" dirty="0" smtClean="0">
                <a:latin typeface="+mj-lt"/>
              </a:rPr>
              <a:t>Anon</a:t>
            </a:r>
          </a:p>
          <a:p>
            <a:pPr marL="0" indent="0">
              <a:buNone/>
            </a:pPr>
            <a:r>
              <a:rPr lang="de-DE" sz="3200" dirty="0" smtClean="0">
                <a:latin typeface="+mj-lt"/>
              </a:rPr>
              <a:t>in Ingeborg-Drewitz-Literaturpreis </a:t>
            </a:r>
            <a:r>
              <a:rPr lang="de-DE" sz="3200" dirty="0">
                <a:latin typeface="+mj-lt"/>
              </a:rPr>
              <a:t>für Gefangene (ed.), </a:t>
            </a:r>
            <a:r>
              <a:rPr lang="de-DE" sz="3200" i="1" dirty="0">
                <a:latin typeface="+mj-lt"/>
              </a:rPr>
              <a:t>Geräusche der Nacht: Literatur aus dem deutschen Strafvollzug </a:t>
            </a:r>
            <a:r>
              <a:rPr lang="de-DE" sz="3200" dirty="0" smtClean="0">
                <a:latin typeface="+mj-lt"/>
              </a:rPr>
              <a:t>(</a:t>
            </a:r>
            <a:r>
              <a:rPr lang="de-DE" sz="3200" dirty="0">
                <a:latin typeface="+mj-lt"/>
              </a:rPr>
              <a:t>Münster: agenda 2008), 69</a:t>
            </a:r>
            <a:r>
              <a:rPr lang="de-DE" sz="3200" dirty="0" smtClean="0">
                <a:latin typeface="+mj-lt"/>
              </a:rPr>
              <a:t>.</a:t>
            </a:r>
            <a:endParaRPr lang="en-GB" sz="3200" dirty="0">
              <a:latin typeface="+mj-lt"/>
            </a:endParaRPr>
          </a:p>
        </p:txBody>
      </p:sp>
    </p:spTree>
    <p:extLst>
      <p:ext uri="{BB962C8B-B14F-4D97-AF65-F5344CB8AC3E}">
        <p14:creationId xmlns:p14="http://schemas.microsoft.com/office/powerpoint/2010/main" val="35925218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566795"/>
          </a:xfrm>
        </p:spPr>
        <p:txBody>
          <a:bodyPr/>
          <a:lstStyle/>
          <a:p>
            <a:r>
              <a:rPr lang="en-GB" b="1" dirty="0"/>
              <a:t>Problem #1: Moral authority </a:t>
            </a:r>
            <a:br>
              <a:rPr lang="en-GB" b="1" dirty="0"/>
            </a:br>
            <a:endParaRPr lang="en-GB" b="1" dirty="0"/>
          </a:p>
        </p:txBody>
      </p:sp>
      <p:sp>
        <p:nvSpPr>
          <p:cNvPr id="3" name="Content Placeholder 2"/>
          <p:cNvSpPr>
            <a:spLocks noGrp="1"/>
          </p:cNvSpPr>
          <p:nvPr>
            <p:ph idx="1"/>
          </p:nvPr>
        </p:nvSpPr>
        <p:spPr>
          <a:xfrm>
            <a:off x="838200" y="3291841"/>
            <a:ext cx="10515600" cy="2885122"/>
          </a:xfrm>
        </p:spPr>
        <p:txBody>
          <a:bodyPr>
            <a:normAutofit/>
          </a:bodyPr>
          <a:lstStyle/>
          <a:p>
            <a:pPr marL="0" indent="0">
              <a:buNone/>
            </a:pPr>
            <a:r>
              <a:rPr lang="en-GB" sz="3200" b="1" dirty="0">
                <a:latin typeface="+mj-lt"/>
              </a:rPr>
              <a:t>Hayden </a:t>
            </a:r>
            <a:r>
              <a:rPr lang="en-GB" sz="3200" b="1" dirty="0" smtClean="0">
                <a:latin typeface="+mj-lt"/>
              </a:rPr>
              <a:t>White</a:t>
            </a:r>
            <a:endParaRPr lang="en-GB" sz="3200" b="1" dirty="0">
              <a:latin typeface="+mj-lt"/>
            </a:endParaRPr>
          </a:p>
          <a:p>
            <a:pPr marL="0" indent="0">
              <a:buNone/>
            </a:pPr>
            <a:r>
              <a:rPr lang="en-GB" sz="3200" b="1" dirty="0" smtClean="0">
                <a:latin typeface="+mj-lt"/>
              </a:rPr>
              <a:t>‘The </a:t>
            </a:r>
            <a:r>
              <a:rPr lang="en-GB" sz="3200" b="1" dirty="0">
                <a:latin typeface="+mj-lt"/>
              </a:rPr>
              <a:t>Value of </a:t>
            </a:r>
            <a:r>
              <a:rPr lang="en-GB" sz="3200" b="1" dirty="0" err="1">
                <a:latin typeface="+mj-lt"/>
              </a:rPr>
              <a:t>Narrativity</a:t>
            </a:r>
            <a:r>
              <a:rPr lang="en-GB" sz="3200" b="1" dirty="0">
                <a:latin typeface="+mj-lt"/>
              </a:rPr>
              <a:t> in the Representation of </a:t>
            </a:r>
            <a:r>
              <a:rPr lang="en-GB" sz="3200" b="1" dirty="0" smtClean="0">
                <a:latin typeface="+mj-lt"/>
              </a:rPr>
              <a:t>Reality’. </a:t>
            </a:r>
            <a:r>
              <a:rPr lang="en-GB" sz="3200" b="1" i="1" dirty="0">
                <a:latin typeface="+mj-lt"/>
              </a:rPr>
              <a:t>Critical Inquiry </a:t>
            </a:r>
            <a:r>
              <a:rPr lang="en-GB" sz="3200" b="1" dirty="0">
                <a:latin typeface="+mj-lt"/>
              </a:rPr>
              <a:t>(1980), 1-27.</a:t>
            </a:r>
          </a:p>
        </p:txBody>
      </p:sp>
    </p:spTree>
    <p:extLst>
      <p:ext uri="{BB962C8B-B14F-4D97-AF65-F5344CB8AC3E}">
        <p14:creationId xmlns:p14="http://schemas.microsoft.com/office/powerpoint/2010/main" val="519700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sz="4000" b="1" dirty="0" smtClean="0">
                <a:latin typeface="+mj-lt"/>
              </a:rPr>
              <a:t>‘Our recollections must be intelligible within our cultural environment’</a:t>
            </a:r>
          </a:p>
          <a:p>
            <a:pPr marL="0" indent="0">
              <a:buNone/>
            </a:pPr>
            <a:endParaRPr lang="en-GB" dirty="0" smtClean="0">
              <a:latin typeface="+mj-lt"/>
            </a:endParaRPr>
          </a:p>
          <a:p>
            <a:pPr marL="0" indent="0">
              <a:buNone/>
            </a:pPr>
            <a:r>
              <a:rPr lang="en-GB" sz="3200" dirty="0" smtClean="0">
                <a:latin typeface="+mj-lt"/>
              </a:rPr>
              <a:t>Lois </a:t>
            </a:r>
            <a:r>
              <a:rPr lang="en-GB" sz="3200" dirty="0">
                <a:latin typeface="+mj-lt"/>
              </a:rPr>
              <a:t>Presser, </a:t>
            </a:r>
            <a:r>
              <a:rPr lang="en-GB" sz="3200" i="1" dirty="0">
                <a:latin typeface="+mj-lt"/>
              </a:rPr>
              <a:t>Been a Heavy Life: Stories of Violent Men </a:t>
            </a:r>
            <a:r>
              <a:rPr lang="en-GB" sz="3200" dirty="0">
                <a:latin typeface="+mj-lt"/>
              </a:rPr>
              <a:t>(Urbana: University of Illinois Press, 2008), </a:t>
            </a:r>
            <a:r>
              <a:rPr lang="en-GB" sz="3200" dirty="0" smtClean="0">
                <a:latin typeface="+mj-lt"/>
              </a:rPr>
              <a:t>12</a:t>
            </a:r>
          </a:p>
          <a:p>
            <a:endParaRPr lang="en-GB" dirty="0" smtClean="0"/>
          </a:p>
          <a:p>
            <a:endParaRPr lang="en-GB" dirty="0"/>
          </a:p>
        </p:txBody>
      </p:sp>
    </p:spTree>
    <p:extLst>
      <p:ext uri="{BB962C8B-B14F-4D97-AF65-F5344CB8AC3E}">
        <p14:creationId xmlns:p14="http://schemas.microsoft.com/office/powerpoint/2010/main" val="26680739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5719"/>
          </a:xfrm>
        </p:spPr>
        <p:txBody>
          <a:bodyPr>
            <a:normAutofit fontScale="90000"/>
          </a:bodyPr>
          <a:lstStyle/>
          <a:p>
            <a:endParaRPr lang="en-GB" dirty="0"/>
          </a:p>
        </p:txBody>
      </p:sp>
      <p:sp>
        <p:nvSpPr>
          <p:cNvPr id="3" name="Content Placeholder 2"/>
          <p:cNvSpPr>
            <a:spLocks noGrp="1"/>
          </p:cNvSpPr>
          <p:nvPr>
            <p:ph idx="1"/>
          </p:nvPr>
        </p:nvSpPr>
        <p:spPr>
          <a:xfrm>
            <a:off x="838200" y="365125"/>
            <a:ext cx="10515600" cy="6061801"/>
          </a:xfrm>
        </p:spPr>
        <p:txBody>
          <a:bodyPr>
            <a:normAutofit lnSpcReduction="10000"/>
          </a:bodyPr>
          <a:lstStyle/>
          <a:p>
            <a:pPr marL="0" indent="0">
              <a:buNone/>
            </a:pPr>
            <a:r>
              <a:rPr lang="en-GB" sz="4000" dirty="0">
                <a:latin typeface="+mj-lt"/>
              </a:rPr>
              <a:t>An account is deemed unreasonable when the stated grounds for action cannot be “normalized” in terms of the background expectancies of what “everybody knows.” </a:t>
            </a:r>
            <a:endParaRPr lang="en-GB" sz="4000" dirty="0" smtClean="0">
              <a:latin typeface="+mj-lt"/>
            </a:endParaRPr>
          </a:p>
          <a:p>
            <a:pPr marL="0" indent="0">
              <a:buNone/>
            </a:pPr>
            <a:r>
              <a:rPr lang="en-GB" sz="4000" dirty="0" smtClean="0">
                <a:latin typeface="+mj-lt"/>
              </a:rPr>
              <a:t>Hence </a:t>
            </a:r>
            <a:r>
              <a:rPr lang="en-GB" sz="4000" dirty="0">
                <a:latin typeface="+mj-lt"/>
              </a:rPr>
              <a:t>when a secretary explained that she placed her arm in a lighted oven because voices had commanded her to do so in punishment for her evil nature, the account was held to be grounds for commitment to an </a:t>
            </a:r>
            <a:r>
              <a:rPr lang="en-GB" sz="4000" dirty="0" smtClean="0">
                <a:latin typeface="+mj-lt"/>
              </a:rPr>
              <a:t>asylum</a:t>
            </a:r>
          </a:p>
          <a:p>
            <a:pPr marL="0" indent="0">
              <a:buNone/>
            </a:pPr>
            <a:endParaRPr lang="en-GB" dirty="0">
              <a:latin typeface="+mj-lt"/>
            </a:endParaRPr>
          </a:p>
          <a:p>
            <a:pPr marL="0" indent="0">
              <a:buNone/>
            </a:pPr>
            <a:r>
              <a:rPr lang="en-GB" sz="3200" dirty="0" smtClean="0">
                <a:latin typeface="+mj-lt"/>
              </a:rPr>
              <a:t>Marvin B. Scott, and Stanford M. Lyman, “Accounts” in </a:t>
            </a:r>
            <a:r>
              <a:rPr lang="en-GB" sz="3200" i="1" dirty="0" smtClean="0">
                <a:latin typeface="+mj-lt"/>
              </a:rPr>
              <a:t>American Sociological Review </a:t>
            </a:r>
            <a:r>
              <a:rPr lang="en-GB" sz="3200" dirty="0" smtClean="0">
                <a:latin typeface="+mj-lt"/>
              </a:rPr>
              <a:t>33 (1968), 46-62  (54).</a:t>
            </a:r>
            <a:endParaRPr lang="en-GB" sz="3200" dirty="0">
              <a:latin typeface="+mj-lt"/>
            </a:endParaRPr>
          </a:p>
        </p:txBody>
      </p:sp>
    </p:spTree>
    <p:extLst>
      <p:ext uri="{BB962C8B-B14F-4D97-AF65-F5344CB8AC3E}">
        <p14:creationId xmlns:p14="http://schemas.microsoft.com/office/powerpoint/2010/main" val="5284093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2886"/>
          </a:xfrm>
        </p:spPr>
        <p:txBody>
          <a:bodyPr>
            <a:normAutofit fontScale="90000"/>
          </a:bodyPr>
          <a:lstStyle/>
          <a:p>
            <a:endParaRPr lang="en-GB" dirty="0"/>
          </a:p>
        </p:txBody>
      </p:sp>
      <p:sp>
        <p:nvSpPr>
          <p:cNvPr id="3" name="Content Placeholder 2"/>
          <p:cNvSpPr>
            <a:spLocks noGrp="1"/>
          </p:cNvSpPr>
          <p:nvPr>
            <p:ph idx="1"/>
          </p:nvPr>
        </p:nvSpPr>
        <p:spPr>
          <a:xfrm>
            <a:off x="653143" y="535576"/>
            <a:ext cx="10972799" cy="6191795"/>
          </a:xfrm>
        </p:spPr>
        <p:txBody>
          <a:bodyPr>
            <a:normAutofit lnSpcReduction="10000"/>
          </a:bodyPr>
          <a:lstStyle/>
          <a:p>
            <a:pPr marL="0" indent="0">
              <a:lnSpc>
                <a:spcPct val="100000"/>
              </a:lnSpc>
              <a:spcBef>
                <a:spcPts val="0"/>
              </a:spcBef>
              <a:buNone/>
            </a:pPr>
            <a:r>
              <a:rPr lang="en-GB" sz="3600" b="1" dirty="0" smtClean="0">
                <a:latin typeface="+mj-lt"/>
              </a:rPr>
              <a:t>he wakes up </a:t>
            </a:r>
          </a:p>
          <a:p>
            <a:pPr marL="0" indent="0">
              <a:lnSpc>
                <a:spcPct val="100000"/>
              </a:lnSpc>
              <a:spcBef>
                <a:spcPts val="0"/>
              </a:spcBef>
              <a:buNone/>
            </a:pPr>
            <a:r>
              <a:rPr lang="en-GB" sz="3600" b="1" dirty="0" smtClean="0">
                <a:latin typeface="+mj-lt"/>
              </a:rPr>
              <a:t>blood testifies </a:t>
            </a:r>
          </a:p>
          <a:p>
            <a:pPr marL="0" indent="0">
              <a:lnSpc>
                <a:spcPct val="100000"/>
              </a:lnSpc>
              <a:spcBef>
                <a:spcPts val="0"/>
              </a:spcBef>
              <a:buNone/>
            </a:pPr>
            <a:r>
              <a:rPr lang="en-GB" sz="3600" b="1" dirty="0" smtClean="0">
                <a:latin typeface="+mj-lt"/>
              </a:rPr>
              <a:t>to their treatment </a:t>
            </a:r>
          </a:p>
          <a:p>
            <a:pPr marL="0" indent="0">
              <a:lnSpc>
                <a:spcPct val="100000"/>
              </a:lnSpc>
              <a:spcBef>
                <a:spcPts val="0"/>
              </a:spcBef>
              <a:buNone/>
            </a:pPr>
            <a:r>
              <a:rPr lang="en-GB" sz="3600" b="1" dirty="0" smtClean="0">
                <a:latin typeface="+mj-lt"/>
              </a:rPr>
              <a:t>the taut swelling bruises </a:t>
            </a:r>
          </a:p>
          <a:p>
            <a:pPr marL="0" indent="0">
              <a:lnSpc>
                <a:spcPct val="100000"/>
              </a:lnSpc>
              <a:spcBef>
                <a:spcPts val="0"/>
              </a:spcBef>
              <a:buNone/>
            </a:pPr>
            <a:r>
              <a:rPr lang="en-GB" sz="3600" b="1" dirty="0" smtClean="0">
                <a:latin typeface="+mj-lt"/>
              </a:rPr>
              <a:t>from the humane system </a:t>
            </a:r>
          </a:p>
          <a:p>
            <a:pPr marL="0" indent="0">
              <a:lnSpc>
                <a:spcPct val="100000"/>
              </a:lnSpc>
              <a:spcBef>
                <a:spcPts val="0"/>
              </a:spcBef>
              <a:buNone/>
            </a:pPr>
            <a:r>
              <a:rPr lang="en-GB" sz="3600" b="1" dirty="0" smtClean="0">
                <a:latin typeface="+mj-lt"/>
              </a:rPr>
              <a:t>[…]</a:t>
            </a:r>
          </a:p>
          <a:p>
            <a:pPr marL="0" indent="0">
              <a:lnSpc>
                <a:spcPct val="100000"/>
              </a:lnSpc>
              <a:spcBef>
                <a:spcPts val="0"/>
              </a:spcBef>
              <a:buNone/>
            </a:pPr>
            <a:r>
              <a:rPr lang="en-GB" sz="3600" b="1" dirty="0" smtClean="0">
                <a:latin typeface="+mj-lt"/>
              </a:rPr>
              <a:t>the prisoner </a:t>
            </a:r>
          </a:p>
          <a:p>
            <a:pPr marL="0" indent="0">
              <a:lnSpc>
                <a:spcPct val="100000"/>
              </a:lnSpc>
              <a:spcBef>
                <a:spcPts val="0"/>
              </a:spcBef>
              <a:buNone/>
            </a:pPr>
            <a:r>
              <a:rPr lang="en-GB" sz="3600" b="1" dirty="0" smtClean="0">
                <a:latin typeface="+mj-lt"/>
              </a:rPr>
              <a:t>caused injuries to himself</a:t>
            </a:r>
          </a:p>
          <a:p>
            <a:pPr marL="0" indent="0">
              <a:lnSpc>
                <a:spcPct val="100000"/>
              </a:lnSpc>
              <a:buNone/>
            </a:pPr>
            <a:endParaRPr lang="en-GB" dirty="0" smtClean="0">
              <a:latin typeface="+mj-lt"/>
            </a:endParaRPr>
          </a:p>
          <a:p>
            <a:pPr marL="0" indent="0">
              <a:lnSpc>
                <a:spcPct val="100000"/>
              </a:lnSpc>
              <a:buNone/>
            </a:pPr>
            <a:r>
              <a:rPr lang="de-DE" dirty="0" smtClean="0">
                <a:latin typeface="+mj-lt"/>
              </a:rPr>
              <a:t>Peter Dittrich, “Alibi”</a:t>
            </a:r>
          </a:p>
          <a:p>
            <a:pPr marL="0" indent="0">
              <a:lnSpc>
                <a:spcPct val="100000"/>
              </a:lnSpc>
              <a:buNone/>
            </a:pPr>
            <a:r>
              <a:rPr lang="de-DE" dirty="0" smtClean="0">
                <a:latin typeface="+mj-lt"/>
              </a:rPr>
              <a:t>in </a:t>
            </a:r>
            <a:r>
              <a:rPr lang="de-DE" dirty="0">
                <a:latin typeface="+mj-lt"/>
              </a:rPr>
              <a:t>Karlheinz A. Barwasser (ed.), </a:t>
            </a:r>
            <a:r>
              <a:rPr lang="de-DE" i="1" dirty="0">
                <a:latin typeface="+mj-lt"/>
              </a:rPr>
              <a:t>Schrei Deine Worte nicht in den Wind: Verständigungstexte von Inhaftierten</a:t>
            </a:r>
            <a:r>
              <a:rPr lang="de-DE" dirty="0">
                <a:latin typeface="+mj-lt"/>
              </a:rPr>
              <a:t>. </a:t>
            </a:r>
            <a:r>
              <a:rPr lang="de-DE" dirty="0" smtClean="0">
                <a:latin typeface="+mj-lt"/>
              </a:rPr>
              <a:t>Tübingen 1982, 132</a:t>
            </a:r>
            <a:endParaRPr lang="en-GB" dirty="0">
              <a:latin typeface="+mj-lt"/>
            </a:endParaRPr>
          </a:p>
        </p:txBody>
      </p:sp>
    </p:spTree>
    <p:extLst>
      <p:ext uri="{BB962C8B-B14F-4D97-AF65-F5344CB8AC3E}">
        <p14:creationId xmlns:p14="http://schemas.microsoft.com/office/powerpoint/2010/main" val="33339214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70898"/>
          </a:xfrm>
        </p:spPr>
        <p:txBody>
          <a:bodyPr>
            <a:normAutofit fontScale="90000"/>
          </a:bodyPr>
          <a:lstStyle/>
          <a:p>
            <a:endParaRPr lang="en-GB" dirty="0"/>
          </a:p>
        </p:txBody>
      </p:sp>
      <p:sp>
        <p:nvSpPr>
          <p:cNvPr id="3" name="Content Placeholder 2"/>
          <p:cNvSpPr>
            <a:spLocks noGrp="1"/>
          </p:cNvSpPr>
          <p:nvPr>
            <p:ph idx="1"/>
          </p:nvPr>
        </p:nvSpPr>
        <p:spPr>
          <a:xfrm>
            <a:off x="838200" y="1110343"/>
            <a:ext cx="10515600" cy="5066620"/>
          </a:xfrm>
        </p:spPr>
        <p:txBody>
          <a:bodyPr>
            <a:normAutofit/>
          </a:bodyPr>
          <a:lstStyle/>
          <a:p>
            <a:pPr marL="0" indent="0">
              <a:buNone/>
            </a:pPr>
            <a:r>
              <a:rPr lang="en-GB" sz="4000" b="1" dirty="0" smtClean="0">
                <a:latin typeface="+mj-lt"/>
              </a:rPr>
              <a:t>‘the social system is the source of any morality we can imagine’</a:t>
            </a:r>
          </a:p>
          <a:p>
            <a:pPr marL="0" indent="0">
              <a:buNone/>
            </a:pPr>
            <a:endParaRPr lang="en-GB" sz="4000" b="1" dirty="0">
              <a:latin typeface="+mj-lt"/>
            </a:endParaRPr>
          </a:p>
          <a:p>
            <a:pPr marL="0" indent="0">
              <a:buNone/>
            </a:pPr>
            <a:r>
              <a:rPr lang="en-GB" sz="3200" dirty="0" smtClean="0">
                <a:latin typeface="+mj-lt"/>
              </a:rPr>
              <a:t>Hayden White, </a:t>
            </a:r>
            <a:r>
              <a:rPr lang="en-GB" sz="3200" i="1" dirty="0" smtClean="0">
                <a:latin typeface="+mj-lt"/>
              </a:rPr>
              <a:t>The Content of the Form: Narrative Discourse and Historical Representation </a:t>
            </a:r>
          </a:p>
          <a:p>
            <a:pPr marL="0" indent="0">
              <a:buNone/>
            </a:pPr>
            <a:r>
              <a:rPr lang="en-GB" sz="3200" dirty="0" smtClean="0">
                <a:latin typeface="+mj-lt"/>
              </a:rPr>
              <a:t>Baltimore1987, 14. </a:t>
            </a:r>
            <a:endParaRPr lang="en-GB" sz="3200" dirty="0">
              <a:latin typeface="+mj-lt"/>
            </a:endParaRPr>
          </a:p>
        </p:txBody>
      </p:sp>
    </p:spTree>
    <p:extLst>
      <p:ext uri="{BB962C8B-B14F-4D97-AF65-F5344CB8AC3E}">
        <p14:creationId xmlns:p14="http://schemas.microsoft.com/office/powerpoint/2010/main" val="6443287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288018"/>
          </a:xfrm>
        </p:spPr>
        <p:txBody>
          <a:bodyPr>
            <a:normAutofit fontScale="90000"/>
          </a:bodyPr>
          <a:lstStyle/>
          <a:p>
            <a:endParaRPr lang="en-GB" dirty="0"/>
          </a:p>
        </p:txBody>
      </p:sp>
      <p:sp>
        <p:nvSpPr>
          <p:cNvPr id="3" name="Content Placeholder 2"/>
          <p:cNvSpPr>
            <a:spLocks noGrp="1"/>
          </p:cNvSpPr>
          <p:nvPr>
            <p:ph idx="1"/>
          </p:nvPr>
        </p:nvSpPr>
        <p:spPr>
          <a:xfrm>
            <a:off x="838200" y="653145"/>
            <a:ext cx="10515600" cy="5982786"/>
          </a:xfrm>
        </p:spPr>
        <p:txBody>
          <a:bodyPr>
            <a:normAutofit/>
          </a:bodyPr>
          <a:lstStyle/>
          <a:p>
            <a:pPr marL="0" indent="0">
              <a:buNone/>
            </a:pPr>
            <a:r>
              <a:rPr lang="en-GB" sz="4000" b="1" dirty="0" smtClean="0">
                <a:latin typeface="+mj-lt"/>
              </a:rPr>
              <a:t>‘excoriated these alternatives and deliberately sought to block broader participation’</a:t>
            </a:r>
          </a:p>
          <a:p>
            <a:pPr marL="0" indent="0">
              <a:buNone/>
            </a:pPr>
            <a:r>
              <a:rPr lang="en-GB" sz="4000" b="1" dirty="0" smtClean="0">
                <a:latin typeface="+mj-lt"/>
              </a:rPr>
              <a:t>the ‘darker view of the bourgeois public sphere’</a:t>
            </a:r>
          </a:p>
          <a:p>
            <a:pPr marL="0" indent="0">
              <a:buNone/>
            </a:pPr>
            <a:endParaRPr lang="en-GB" dirty="0" smtClean="0">
              <a:latin typeface="+mj-lt"/>
            </a:endParaRPr>
          </a:p>
          <a:p>
            <a:pPr marL="0" indent="0">
              <a:buNone/>
            </a:pPr>
            <a:r>
              <a:rPr lang="en-GB" sz="3200" dirty="0" smtClean="0">
                <a:latin typeface="+mj-lt"/>
              </a:rPr>
              <a:t>Nancy Fraser, ‘Rethinking the Public Sphere: A Contribution to the Critique of Actually Existing Democracy’. </a:t>
            </a:r>
          </a:p>
          <a:p>
            <a:pPr marL="0" indent="0">
              <a:buNone/>
            </a:pPr>
            <a:r>
              <a:rPr lang="en-GB" sz="3200" i="1" dirty="0" smtClean="0">
                <a:latin typeface="+mj-lt"/>
              </a:rPr>
              <a:t>Social Text </a:t>
            </a:r>
            <a:r>
              <a:rPr lang="en-GB" sz="3200" dirty="0" smtClean="0">
                <a:latin typeface="+mj-lt"/>
              </a:rPr>
              <a:t>25/26 (1990), pp. 56-80 (61-7).</a:t>
            </a:r>
          </a:p>
          <a:p>
            <a:endParaRPr lang="en-GB" dirty="0" smtClean="0"/>
          </a:p>
          <a:p>
            <a:endParaRPr lang="en-GB" dirty="0"/>
          </a:p>
        </p:txBody>
      </p:sp>
    </p:spTree>
    <p:extLst>
      <p:ext uri="{BB962C8B-B14F-4D97-AF65-F5344CB8AC3E}">
        <p14:creationId xmlns:p14="http://schemas.microsoft.com/office/powerpoint/2010/main" val="3934420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261892"/>
          </a:xfrm>
        </p:spPr>
        <p:txBody>
          <a:bodyPr>
            <a:normAutofit fontScale="90000"/>
          </a:bodyPr>
          <a:lstStyle/>
          <a:p>
            <a:endParaRPr lang="en-GB" dirty="0"/>
          </a:p>
        </p:txBody>
      </p:sp>
      <p:sp>
        <p:nvSpPr>
          <p:cNvPr id="3" name="Content Placeholder 2"/>
          <p:cNvSpPr>
            <a:spLocks noGrp="1"/>
          </p:cNvSpPr>
          <p:nvPr>
            <p:ph idx="1"/>
          </p:nvPr>
        </p:nvSpPr>
        <p:spPr>
          <a:xfrm>
            <a:off x="444137" y="627018"/>
            <a:ext cx="11181805" cy="5549945"/>
          </a:xfrm>
        </p:spPr>
        <p:txBody>
          <a:bodyPr/>
          <a:lstStyle/>
          <a:p>
            <a:pPr marL="0" indent="0">
              <a:buNone/>
            </a:pPr>
            <a:r>
              <a:rPr lang="en-GB" sz="3600" b="1" dirty="0" smtClean="0">
                <a:latin typeface="+mj-lt"/>
              </a:rPr>
              <a:t>‘The rule is that the social milieu in which communication takes place modifies not only what a person dares to say but even what he thinks he chooses to say’</a:t>
            </a:r>
          </a:p>
          <a:p>
            <a:pPr marL="0" indent="0">
              <a:buNone/>
            </a:pPr>
            <a:r>
              <a:rPr lang="en-GB" dirty="0" err="1" smtClean="0">
                <a:latin typeface="+mj-lt"/>
              </a:rPr>
              <a:t>Ithiel</a:t>
            </a:r>
            <a:r>
              <a:rPr lang="en-GB" dirty="0" smtClean="0">
                <a:latin typeface="+mj-lt"/>
              </a:rPr>
              <a:t> de Sola Pool, “A Critique of the Twentieth Anniversary Issue” in </a:t>
            </a:r>
            <a:r>
              <a:rPr lang="en-GB" i="1" dirty="0" smtClean="0">
                <a:latin typeface="+mj-lt"/>
              </a:rPr>
              <a:t>Public Opinion Quarterly </a:t>
            </a:r>
            <a:r>
              <a:rPr lang="en-GB" dirty="0" smtClean="0">
                <a:latin typeface="+mj-lt"/>
              </a:rPr>
              <a:t>21/1 (1957), 190-98 (192).</a:t>
            </a:r>
          </a:p>
          <a:p>
            <a:pPr marL="0" indent="0">
              <a:buNone/>
            </a:pPr>
            <a:endParaRPr lang="en-GB" dirty="0" smtClean="0">
              <a:latin typeface="+mj-lt"/>
            </a:endParaRPr>
          </a:p>
          <a:p>
            <a:pPr marL="0" indent="0">
              <a:buNone/>
            </a:pPr>
            <a:r>
              <a:rPr lang="en-GB" sz="3600" b="1" dirty="0" smtClean="0">
                <a:latin typeface="+mj-lt"/>
              </a:rPr>
              <a:t>‘</a:t>
            </a:r>
            <a:r>
              <a:rPr lang="en-GB" sz="3600" b="1" i="1" dirty="0" smtClean="0">
                <a:latin typeface="+mj-lt"/>
              </a:rPr>
              <a:t>The writer in prison is never simply free to write</a:t>
            </a:r>
            <a:r>
              <a:rPr lang="en-GB" sz="3600" b="1" dirty="0" smtClean="0">
                <a:latin typeface="+mj-lt"/>
              </a:rPr>
              <a:t>’ </a:t>
            </a:r>
          </a:p>
          <a:p>
            <a:pPr marL="0" indent="0">
              <a:buNone/>
            </a:pPr>
            <a:r>
              <a:rPr lang="en-GB" dirty="0">
                <a:latin typeface="+mj-lt"/>
              </a:rPr>
              <a:t>Dylan </a:t>
            </a:r>
            <a:r>
              <a:rPr lang="en-GB" dirty="0" smtClean="0">
                <a:latin typeface="+mj-lt"/>
              </a:rPr>
              <a:t>Rodriguez, </a:t>
            </a:r>
            <a:r>
              <a:rPr lang="en-GB" i="1" dirty="0">
                <a:latin typeface="+mj-lt"/>
              </a:rPr>
              <a:t>Forced Passages: Imprisoned Radical Intellectuals and the US Prison Regime</a:t>
            </a:r>
            <a:r>
              <a:rPr lang="en-GB" dirty="0">
                <a:latin typeface="+mj-lt"/>
              </a:rPr>
              <a:t>. Minneapolis, </a:t>
            </a:r>
            <a:r>
              <a:rPr lang="en-GB" dirty="0" smtClean="0">
                <a:latin typeface="+mj-lt"/>
              </a:rPr>
              <a:t>2006</a:t>
            </a:r>
            <a:r>
              <a:rPr lang="en-GB" dirty="0">
                <a:latin typeface="+mj-lt"/>
              </a:rPr>
              <a:t>. </a:t>
            </a:r>
            <a:r>
              <a:rPr lang="en-GB" dirty="0" smtClean="0">
                <a:latin typeface="+mj-lt"/>
              </a:rPr>
              <a:t>85; emphasis in original</a:t>
            </a:r>
          </a:p>
          <a:p>
            <a:endParaRPr lang="en-GB" dirty="0" smtClean="0"/>
          </a:p>
          <a:p>
            <a:endParaRPr lang="en-GB" dirty="0" smtClean="0"/>
          </a:p>
          <a:p>
            <a:endParaRPr lang="en-GB" dirty="0"/>
          </a:p>
        </p:txBody>
      </p:sp>
    </p:spTree>
    <p:extLst>
      <p:ext uri="{BB962C8B-B14F-4D97-AF65-F5344CB8AC3E}">
        <p14:creationId xmlns:p14="http://schemas.microsoft.com/office/powerpoint/2010/main" val="453829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94431"/>
          </a:xfrm>
        </p:spPr>
        <p:txBody>
          <a:bodyPr>
            <a:normAutofit fontScale="90000"/>
          </a:bodyPr>
          <a:lstStyle/>
          <a:p>
            <a:endParaRPr lang="en-GB" dirty="0"/>
          </a:p>
        </p:txBody>
      </p:sp>
      <p:sp>
        <p:nvSpPr>
          <p:cNvPr id="3" name="Content Placeholder 2"/>
          <p:cNvSpPr>
            <a:spLocks noGrp="1"/>
          </p:cNvSpPr>
          <p:nvPr>
            <p:ph idx="1"/>
          </p:nvPr>
        </p:nvSpPr>
        <p:spPr>
          <a:xfrm>
            <a:off x="838200" y="1280160"/>
            <a:ext cx="10515600" cy="4896803"/>
          </a:xfrm>
        </p:spPr>
        <p:txBody>
          <a:bodyPr>
            <a:normAutofit/>
          </a:bodyPr>
          <a:lstStyle/>
          <a:p>
            <a:pPr marL="0" indent="0">
              <a:buNone/>
            </a:pPr>
            <a:r>
              <a:rPr lang="en-GB" sz="4000" b="1" dirty="0" smtClean="0">
                <a:latin typeface="+mj-lt"/>
              </a:rPr>
              <a:t>‘the subaltern cannot speak’ </a:t>
            </a:r>
          </a:p>
          <a:p>
            <a:pPr marL="0" indent="0">
              <a:buNone/>
            </a:pPr>
            <a:endParaRPr lang="en-GB" sz="4000" dirty="0">
              <a:latin typeface="+mj-lt"/>
            </a:endParaRPr>
          </a:p>
          <a:p>
            <a:pPr marL="0" indent="0">
              <a:buNone/>
            </a:pPr>
            <a:r>
              <a:rPr lang="en-GB" sz="3200" dirty="0" err="1" smtClean="0">
                <a:latin typeface="+mj-lt"/>
              </a:rPr>
              <a:t>Gayatri</a:t>
            </a:r>
            <a:r>
              <a:rPr lang="en-GB" sz="3200" dirty="0" smtClean="0">
                <a:latin typeface="+mj-lt"/>
              </a:rPr>
              <a:t> </a:t>
            </a:r>
            <a:r>
              <a:rPr lang="en-GB" sz="3200" dirty="0" err="1" smtClean="0">
                <a:latin typeface="+mj-lt"/>
              </a:rPr>
              <a:t>Chakravorty</a:t>
            </a:r>
            <a:r>
              <a:rPr lang="en-GB" sz="3200" dirty="0" smtClean="0">
                <a:latin typeface="+mj-lt"/>
              </a:rPr>
              <a:t> </a:t>
            </a:r>
            <a:r>
              <a:rPr lang="en-GB" sz="3200" dirty="0" err="1" smtClean="0">
                <a:latin typeface="+mj-lt"/>
              </a:rPr>
              <a:t>Spivak</a:t>
            </a:r>
            <a:r>
              <a:rPr lang="en-GB" sz="3200" dirty="0" smtClean="0">
                <a:latin typeface="+mj-lt"/>
              </a:rPr>
              <a:t>, ‘Can the Subaltern Speak?’ (1988)</a:t>
            </a:r>
            <a:endParaRPr lang="en-GB" sz="3200" dirty="0">
              <a:latin typeface="+mj-lt"/>
            </a:endParaRPr>
          </a:p>
        </p:txBody>
      </p:sp>
    </p:spTree>
    <p:extLst>
      <p:ext uri="{BB962C8B-B14F-4D97-AF65-F5344CB8AC3E}">
        <p14:creationId xmlns:p14="http://schemas.microsoft.com/office/powerpoint/2010/main" val="2875554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31331"/>
            <a:ext cx="10515600" cy="3997869"/>
          </a:xfrm>
        </p:spPr>
        <p:txBody>
          <a:bodyPr/>
          <a:lstStyle/>
          <a:p>
            <a:r>
              <a:rPr lang="en-GB" b="1" dirty="0">
                <a:latin typeface="Times New Roman" panose="02020603050405020304" pitchFamily="18" charset="0"/>
                <a:ea typeface="Calibri" panose="020F0502020204030204" pitchFamily="34" charset="0"/>
              </a:rPr>
              <a:t>Problem #2. Legitimacy</a:t>
            </a:r>
            <a:r>
              <a:rPr lang="en-GB" dirty="0">
                <a:latin typeface="Times New Roman" panose="02020603050405020304" pitchFamily="18" charset="0"/>
                <a:ea typeface="Calibri" panose="020F0502020204030204" pitchFamily="34" charset="0"/>
              </a:rPr>
              <a:t> </a:t>
            </a:r>
            <a:br>
              <a:rPr lang="en-GB" dirty="0">
                <a:latin typeface="Times New Roman" panose="02020603050405020304" pitchFamily="18" charset="0"/>
                <a:ea typeface="Calibri" panose="020F0502020204030204" pitchFamily="34" charset="0"/>
              </a:rPr>
            </a:br>
            <a:endParaRPr lang="en-GB" dirty="0"/>
          </a:p>
        </p:txBody>
      </p:sp>
      <p:sp>
        <p:nvSpPr>
          <p:cNvPr id="3" name="Content Placeholder 2"/>
          <p:cNvSpPr>
            <a:spLocks noGrp="1"/>
          </p:cNvSpPr>
          <p:nvPr>
            <p:ph idx="1"/>
          </p:nvPr>
        </p:nvSpPr>
        <p:spPr>
          <a:xfrm>
            <a:off x="838200" y="5525589"/>
            <a:ext cx="10515600" cy="651374"/>
          </a:xfrm>
        </p:spPr>
        <p:txBody>
          <a:bodyPr>
            <a:normAutofit fontScale="92500" lnSpcReduction="10000"/>
          </a:bodyPr>
          <a:lstStyle/>
          <a:p>
            <a:pPr marL="0" indent="0">
              <a:lnSpc>
                <a:spcPct val="150000"/>
              </a:lnSpc>
              <a:spcAft>
                <a:spcPts val="0"/>
              </a:spcAft>
              <a:buNone/>
            </a:pPr>
            <a:endParaRPr lang="en-GB" dirty="0">
              <a:latin typeface="Times New Roman" panose="02020603050405020304" pitchFamily="18" charset="0"/>
              <a:ea typeface="Calibri" panose="020F0502020204030204" pitchFamily="34" charset="0"/>
            </a:endParaRPr>
          </a:p>
          <a:p>
            <a:endParaRPr lang="en-GB" dirty="0"/>
          </a:p>
        </p:txBody>
      </p:sp>
    </p:spTree>
    <p:extLst>
      <p:ext uri="{BB962C8B-B14F-4D97-AF65-F5344CB8AC3E}">
        <p14:creationId xmlns:p14="http://schemas.microsoft.com/office/powerpoint/2010/main" val="33568106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515600" cy="4233001"/>
          </a:xfrm>
        </p:spPr>
        <p:txBody>
          <a:bodyPr/>
          <a:lstStyle/>
          <a:p>
            <a:r>
              <a:rPr lang="en-GB" b="1" dirty="0">
                <a:ea typeface="Calibri" panose="020F0502020204030204" pitchFamily="34" charset="0"/>
              </a:rPr>
              <a:t>Problem #3: Credibility</a:t>
            </a:r>
            <a:r>
              <a:rPr lang="en-GB" dirty="0">
                <a:ea typeface="Calibri" panose="020F0502020204030204" pitchFamily="34" charset="0"/>
              </a:rPr>
              <a:t> </a:t>
            </a:r>
            <a:r>
              <a:rPr lang="en-GB" dirty="0">
                <a:latin typeface="Calibri (body)"/>
                <a:ea typeface="Calibri" panose="020F0502020204030204" pitchFamily="34" charset="0"/>
              </a:rPr>
              <a:t/>
            </a:r>
            <a:br>
              <a:rPr lang="en-GB" dirty="0">
                <a:latin typeface="Calibri (body)"/>
                <a:ea typeface="Calibri" panose="020F0502020204030204" pitchFamily="34" charset="0"/>
              </a:rPr>
            </a:br>
            <a:endParaRPr lang="en-GB" dirty="0"/>
          </a:p>
        </p:txBody>
      </p:sp>
      <p:sp>
        <p:nvSpPr>
          <p:cNvPr id="3" name="Content Placeholder 2"/>
          <p:cNvSpPr>
            <a:spLocks noGrp="1"/>
          </p:cNvSpPr>
          <p:nvPr>
            <p:ph idx="1"/>
          </p:nvPr>
        </p:nvSpPr>
        <p:spPr>
          <a:xfrm>
            <a:off x="838200" y="5225143"/>
            <a:ext cx="10515600" cy="1069385"/>
          </a:xfrm>
        </p:spPr>
        <p:txBody>
          <a:bodyPr>
            <a:normAutofit/>
          </a:bodyPr>
          <a:lstStyle/>
          <a:p>
            <a:endParaRPr lang="en-GB" b="1" dirty="0">
              <a:latin typeface="Calibri (body)"/>
            </a:endParaRPr>
          </a:p>
        </p:txBody>
      </p:sp>
    </p:spTree>
    <p:extLst>
      <p:ext uri="{BB962C8B-B14F-4D97-AF65-F5344CB8AC3E}">
        <p14:creationId xmlns:p14="http://schemas.microsoft.com/office/powerpoint/2010/main" val="13153923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23149"/>
          </a:xfrm>
        </p:spPr>
        <p:txBody>
          <a:bodyPr>
            <a:normAutofit fontScale="90000"/>
          </a:bodyPr>
          <a:lstStyle/>
          <a:p>
            <a:endParaRPr lang="en-GB" dirty="0"/>
          </a:p>
        </p:txBody>
      </p:sp>
      <p:sp>
        <p:nvSpPr>
          <p:cNvPr id="3" name="Content Placeholder 2"/>
          <p:cNvSpPr>
            <a:spLocks noGrp="1"/>
          </p:cNvSpPr>
          <p:nvPr>
            <p:ph idx="1"/>
          </p:nvPr>
        </p:nvSpPr>
        <p:spPr>
          <a:xfrm>
            <a:off x="838200" y="1476103"/>
            <a:ext cx="10515600" cy="4700860"/>
          </a:xfrm>
        </p:spPr>
        <p:txBody>
          <a:bodyPr>
            <a:normAutofit lnSpcReduction="10000"/>
          </a:bodyPr>
          <a:lstStyle/>
          <a:p>
            <a:pPr marL="0" lvl="0" indent="0">
              <a:lnSpc>
                <a:spcPct val="100000"/>
              </a:lnSpc>
              <a:buNone/>
            </a:pPr>
            <a:r>
              <a:rPr lang="en-GB" sz="4000" b="1" dirty="0" smtClean="0">
                <a:latin typeface="Cambria" panose="02040503050406030204"/>
                <a:ea typeface="Calibri" panose="020F0502020204030204" pitchFamily="34" charset="0"/>
              </a:rPr>
              <a:t>‘You’re </a:t>
            </a:r>
            <a:r>
              <a:rPr lang="en-GB" sz="4000" b="1" dirty="0">
                <a:latin typeface="Cambria" panose="02040503050406030204"/>
                <a:ea typeface="Calibri" panose="020F0502020204030204" pitchFamily="34" charset="0"/>
              </a:rPr>
              <a:t>welcome to make a complaint […] we have the influence and it will all just rebound on to you, and you won’t be </a:t>
            </a:r>
            <a:r>
              <a:rPr lang="en-GB" sz="4000" b="1" dirty="0" smtClean="0">
                <a:latin typeface="Cambria" panose="02040503050406030204"/>
                <a:ea typeface="Calibri" panose="020F0502020204030204" pitchFamily="34" charset="0"/>
              </a:rPr>
              <a:t>believed’</a:t>
            </a:r>
            <a:endParaRPr lang="en-GB" sz="4000" b="1" dirty="0">
              <a:latin typeface="Cambria" panose="02040503050406030204"/>
              <a:ea typeface="Calibri" panose="020F0502020204030204" pitchFamily="34" charset="0"/>
            </a:endParaRPr>
          </a:p>
          <a:p>
            <a:pPr marL="0" lvl="0" indent="0">
              <a:lnSpc>
                <a:spcPct val="100000"/>
              </a:lnSpc>
              <a:buNone/>
            </a:pPr>
            <a:endParaRPr lang="en-GB" sz="2500" b="1" dirty="0">
              <a:latin typeface="Cambria" panose="02040503050406030204"/>
              <a:ea typeface="Calibri" panose="020F0502020204030204" pitchFamily="34" charset="0"/>
            </a:endParaRPr>
          </a:p>
          <a:p>
            <a:pPr marL="0" lvl="0" indent="0">
              <a:lnSpc>
                <a:spcPct val="100000"/>
              </a:lnSpc>
              <a:buNone/>
            </a:pPr>
            <a:r>
              <a:rPr lang="en-US" sz="3200" dirty="0">
                <a:latin typeface="Cambria" panose="02040503050406030204"/>
                <a:ea typeface="Calibri" panose="020F0502020204030204" pitchFamily="34" charset="0"/>
              </a:rPr>
              <a:t>F.B.</a:t>
            </a:r>
          </a:p>
          <a:p>
            <a:pPr marL="0" lvl="0" indent="0">
              <a:lnSpc>
                <a:spcPct val="100000"/>
              </a:lnSpc>
              <a:buNone/>
            </a:pPr>
            <a:r>
              <a:rPr lang="en-US" sz="3200" dirty="0">
                <a:latin typeface="Cambria" panose="02040503050406030204"/>
                <a:ea typeface="Calibri" panose="020F0502020204030204" pitchFamily="34" charset="0"/>
              </a:rPr>
              <a:t>letter to </a:t>
            </a:r>
            <a:r>
              <a:rPr lang="en-US" sz="3200" dirty="0" err="1">
                <a:latin typeface="Cambria" panose="02040503050406030204"/>
                <a:ea typeface="Calibri" panose="020F0502020204030204" pitchFamily="34" charset="0"/>
              </a:rPr>
              <a:t>Birgitta</a:t>
            </a:r>
            <a:r>
              <a:rPr lang="en-US" sz="3200" dirty="0">
                <a:latin typeface="Cambria" panose="02040503050406030204"/>
                <a:ea typeface="Calibri" panose="020F0502020204030204" pitchFamily="34" charset="0"/>
              </a:rPr>
              <a:t> Wolf, in </a:t>
            </a:r>
            <a:r>
              <a:rPr lang="de-DE" sz="3200" dirty="0">
                <a:latin typeface="Cambria" panose="02040503050406030204"/>
                <a:ea typeface="Calibri" panose="020F0502020204030204" pitchFamily="34" charset="0"/>
              </a:rPr>
              <a:t>Wolf (ed.), </a:t>
            </a:r>
            <a:r>
              <a:rPr lang="de-DE" sz="3200" i="1" dirty="0">
                <a:latin typeface="Cambria" panose="02040503050406030204"/>
                <a:ea typeface="Calibri" panose="020F0502020204030204" pitchFamily="34" charset="0"/>
              </a:rPr>
              <a:t>Aussagen</a:t>
            </a:r>
            <a:r>
              <a:rPr lang="de-DE" sz="3200" dirty="0">
                <a:latin typeface="Cambria" panose="02040503050406030204"/>
                <a:ea typeface="Calibri" panose="020F0502020204030204" pitchFamily="34" charset="0"/>
              </a:rPr>
              <a:t>. Ebenhausen 1968, </a:t>
            </a:r>
            <a:r>
              <a:rPr lang="en-US" sz="3200" dirty="0">
                <a:latin typeface="Cambria" panose="02040503050406030204"/>
                <a:ea typeface="Calibri" panose="020F0502020204030204" pitchFamily="34" charset="0"/>
              </a:rPr>
              <a:t>, 150-53 </a:t>
            </a:r>
            <a:endParaRPr lang="en-GB" sz="3200" dirty="0">
              <a:latin typeface="Cambria" panose="02040503050406030204"/>
              <a:ea typeface="Calibri" panose="020F0502020204030204" pitchFamily="34" charset="0"/>
            </a:endParaRPr>
          </a:p>
          <a:p>
            <a:endParaRPr lang="en-GB" dirty="0"/>
          </a:p>
        </p:txBody>
      </p:sp>
    </p:spTree>
    <p:extLst>
      <p:ext uri="{BB962C8B-B14F-4D97-AF65-F5344CB8AC3E}">
        <p14:creationId xmlns:p14="http://schemas.microsoft.com/office/powerpoint/2010/main" val="5154248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83770"/>
            <a:ext cx="10515600" cy="3879669"/>
          </a:xfrm>
        </p:spPr>
        <p:txBody>
          <a:bodyPr>
            <a:normAutofit/>
          </a:bodyPr>
          <a:lstStyle/>
          <a:p>
            <a:r>
              <a:rPr lang="en-GB" b="1" dirty="0">
                <a:ea typeface="Calibri" panose="020F0502020204030204" pitchFamily="34" charset="0"/>
              </a:rPr>
              <a:t>Problem #4. Incommensurability</a:t>
            </a:r>
            <a:r>
              <a:rPr lang="en-GB" dirty="0">
                <a:ea typeface="Calibri" panose="020F0502020204030204" pitchFamily="34" charset="0"/>
              </a:rPr>
              <a:t> </a:t>
            </a:r>
            <a:r>
              <a:rPr lang="en-GB" dirty="0">
                <a:latin typeface="Calibri (body)"/>
                <a:ea typeface="Calibri" panose="020F0502020204030204" pitchFamily="34" charset="0"/>
              </a:rPr>
              <a:t/>
            </a:r>
            <a:br>
              <a:rPr lang="en-GB" dirty="0">
                <a:latin typeface="Calibri (body)"/>
                <a:ea typeface="Calibri" panose="020F0502020204030204" pitchFamily="34" charset="0"/>
              </a:rPr>
            </a:br>
            <a:endParaRPr lang="en-GB" dirty="0"/>
          </a:p>
        </p:txBody>
      </p:sp>
      <p:sp>
        <p:nvSpPr>
          <p:cNvPr id="3" name="Content Placeholder 2"/>
          <p:cNvSpPr>
            <a:spLocks noGrp="1"/>
          </p:cNvSpPr>
          <p:nvPr>
            <p:ph idx="1"/>
          </p:nvPr>
        </p:nvSpPr>
        <p:spPr>
          <a:xfrm>
            <a:off x="640081" y="5682343"/>
            <a:ext cx="10868296" cy="494620"/>
          </a:xfrm>
        </p:spPr>
        <p:txBody>
          <a:bodyPr>
            <a:normAutofit fontScale="92500" lnSpcReduction="10000"/>
          </a:bodyPr>
          <a:lstStyle/>
          <a:p>
            <a:pPr marL="0" indent="0">
              <a:lnSpc>
                <a:spcPct val="110000"/>
              </a:lnSpc>
              <a:spcBef>
                <a:spcPts val="0"/>
              </a:spcBef>
              <a:spcAft>
                <a:spcPts val="0"/>
              </a:spcAft>
              <a:buNone/>
            </a:pPr>
            <a:endParaRPr lang="en-GB" dirty="0">
              <a:latin typeface="Calibri (body)"/>
              <a:ea typeface="Calibri" panose="020F0502020204030204" pitchFamily="34" charset="0"/>
            </a:endParaRPr>
          </a:p>
          <a:p>
            <a:endParaRPr lang="en-GB" dirty="0"/>
          </a:p>
        </p:txBody>
      </p:sp>
    </p:spTree>
    <p:extLst>
      <p:ext uri="{BB962C8B-B14F-4D97-AF65-F5344CB8AC3E}">
        <p14:creationId xmlns:p14="http://schemas.microsoft.com/office/powerpoint/2010/main" val="5338013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288018"/>
          </a:xfrm>
        </p:spPr>
        <p:txBody>
          <a:bodyPr>
            <a:normAutofit fontScale="90000"/>
          </a:bodyPr>
          <a:lstStyle/>
          <a:p>
            <a:endParaRPr lang="en-GB" dirty="0"/>
          </a:p>
        </p:txBody>
      </p:sp>
      <p:sp>
        <p:nvSpPr>
          <p:cNvPr id="3" name="Content Placeholder 2"/>
          <p:cNvSpPr>
            <a:spLocks noGrp="1"/>
          </p:cNvSpPr>
          <p:nvPr>
            <p:ph idx="1"/>
          </p:nvPr>
        </p:nvSpPr>
        <p:spPr>
          <a:xfrm>
            <a:off x="838200" y="979714"/>
            <a:ext cx="10515600" cy="5197249"/>
          </a:xfrm>
        </p:spPr>
        <p:txBody>
          <a:bodyPr>
            <a:normAutofit/>
          </a:bodyPr>
          <a:lstStyle/>
          <a:p>
            <a:pPr marL="0" indent="0">
              <a:lnSpc>
                <a:spcPct val="100000"/>
              </a:lnSpc>
              <a:spcBef>
                <a:spcPts val="0"/>
              </a:spcBef>
              <a:spcAft>
                <a:spcPts val="0"/>
              </a:spcAft>
              <a:buNone/>
            </a:pPr>
            <a:r>
              <a:rPr lang="en-GB" sz="4000" b="1" dirty="0" smtClean="0">
                <a:latin typeface="+mj-lt"/>
                <a:ea typeface="Calibri" panose="020F0502020204030204" pitchFamily="34" charset="0"/>
              </a:rPr>
              <a:t>‘even </a:t>
            </a:r>
            <a:r>
              <a:rPr lang="en-GB" sz="4000" b="1" dirty="0">
                <a:latin typeface="+mj-lt"/>
                <a:ea typeface="Calibri" panose="020F0502020204030204" pitchFamily="34" charset="0"/>
              </a:rPr>
              <a:t>if someone were to survive, the world would not believe him. […] people will say that the events you describe are too monstrous to be believed; they will say that they are the exaggerations of Allied </a:t>
            </a:r>
            <a:r>
              <a:rPr lang="en-GB" sz="4000" b="1" dirty="0" smtClean="0">
                <a:latin typeface="+mj-lt"/>
                <a:ea typeface="Calibri" panose="020F0502020204030204" pitchFamily="34" charset="0"/>
              </a:rPr>
              <a:t>propaganda’</a:t>
            </a:r>
            <a:r>
              <a:rPr lang="en-US" sz="4000" b="1" dirty="0" smtClean="0">
                <a:latin typeface="+mj-lt"/>
                <a:ea typeface="Calibri" panose="020F0502020204030204" pitchFamily="34" charset="0"/>
              </a:rPr>
              <a:t>  </a:t>
            </a:r>
            <a:endParaRPr lang="en-US" sz="4000" b="1" dirty="0">
              <a:latin typeface="+mj-lt"/>
              <a:ea typeface="Calibri" panose="020F0502020204030204" pitchFamily="34" charset="0"/>
            </a:endParaRPr>
          </a:p>
          <a:p>
            <a:pPr marL="0" indent="0">
              <a:lnSpc>
                <a:spcPct val="100000"/>
              </a:lnSpc>
              <a:spcBef>
                <a:spcPts val="0"/>
              </a:spcBef>
              <a:spcAft>
                <a:spcPts val="0"/>
              </a:spcAft>
              <a:buNone/>
            </a:pPr>
            <a:endParaRPr lang="en-GB" dirty="0">
              <a:latin typeface="+mj-lt"/>
              <a:ea typeface="Calibri" panose="020F0502020204030204" pitchFamily="34" charset="0"/>
            </a:endParaRPr>
          </a:p>
          <a:p>
            <a:pPr marL="0" indent="0">
              <a:lnSpc>
                <a:spcPct val="100000"/>
              </a:lnSpc>
              <a:spcBef>
                <a:spcPts val="0"/>
              </a:spcBef>
              <a:spcAft>
                <a:spcPts val="0"/>
              </a:spcAft>
              <a:buNone/>
            </a:pPr>
            <a:r>
              <a:rPr lang="en-US" sz="3200" dirty="0">
                <a:latin typeface="+mj-lt"/>
                <a:ea typeface="Calibri" panose="020F0502020204030204" pitchFamily="34" charset="0"/>
              </a:rPr>
              <a:t>Primo Levi, </a:t>
            </a:r>
            <a:r>
              <a:rPr lang="en-US" sz="3200" i="1" dirty="0">
                <a:latin typeface="+mj-lt"/>
                <a:ea typeface="Calibri" panose="020F0502020204030204" pitchFamily="34" charset="0"/>
              </a:rPr>
              <a:t>The Drowned and the Saved</a:t>
            </a:r>
            <a:r>
              <a:rPr lang="en-US" sz="3200" dirty="0">
                <a:latin typeface="+mj-lt"/>
                <a:ea typeface="Calibri" panose="020F0502020204030204" pitchFamily="34" charset="0"/>
              </a:rPr>
              <a:t>. London: Abacus, 1989, 2.</a:t>
            </a:r>
            <a:endParaRPr lang="en-GB" sz="3200" dirty="0">
              <a:latin typeface="+mj-lt"/>
            </a:endParaRPr>
          </a:p>
        </p:txBody>
      </p:sp>
    </p:spTree>
    <p:extLst>
      <p:ext uri="{BB962C8B-B14F-4D97-AF65-F5344CB8AC3E}">
        <p14:creationId xmlns:p14="http://schemas.microsoft.com/office/powerpoint/2010/main" val="40850255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314144"/>
          </a:xfrm>
        </p:spPr>
        <p:txBody>
          <a:bodyPr>
            <a:normAutofit fontScale="90000"/>
          </a:bodyPr>
          <a:lstStyle/>
          <a:p>
            <a:endParaRPr lang="en-GB" dirty="0"/>
          </a:p>
        </p:txBody>
      </p:sp>
      <p:sp>
        <p:nvSpPr>
          <p:cNvPr id="3" name="Content Placeholder 2"/>
          <p:cNvSpPr>
            <a:spLocks noGrp="1"/>
          </p:cNvSpPr>
          <p:nvPr>
            <p:ph idx="1"/>
          </p:nvPr>
        </p:nvSpPr>
        <p:spPr>
          <a:xfrm>
            <a:off x="666205" y="679270"/>
            <a:ext cx="10842171" cy="5497693"/>
          </a:xfrm>
        </p:spPr>
        <p:txBody>
          <a:bodyPr>
            <a:normAutofit fontScale="92500" lnSpcReduction="10000"/>
          </a:bodyPr>
          <a:lstStyle/>
          <a:p>
            <a:pPr marL="0" indent="0">
              <a:buNone/>
            </a:pPr>
            <a:endParaRPr lang="en-GB" dirty="0" smtClean="0">
              <a:latin typeface="Times New Roman" panose="02020603050405020304" pitchFamily="18" charset="0"/>
              <a:ea typeface="Calibri" panose="020F0502020204030204" pitchFamily="34" charset="0"/>
            </a:endParaRPr>
          </a:p>
          <a:p>
            <a:pPr marL="0" indent="0">
              <a:buNone/>
            </a:pPr>
            <a:r>
              <a:rPr lang="en-GB" sz="4300" dirty="0" smtClean="0">
                <a:latin typeface="+mj-lt"/>
                <a:ea typeface="Calibri" panose="020F0502020204030204" pitchFamily="34" charset="0"/>
              </a:rPr>
              <a:t>they </a:t>
            </a:r>
            <a:r>
              <a:rPr lang="en-GB" sz="4300" dirty="0">
                <a:latin typeface="+mj-lt"/>
                <a:ea typeface="Calibri" panose="020F0502020204030204" pitchFamily="34" charset="0"/>
              </a:rPr>
              <a:t>had returned home and with passion and relief were describing their past sufferings, addressing themselves to a loved person, and were not believed, indeed were </a:t>
            </a:r>
            <a:r>
              <a:rPr lang="en-GB" sz="4300" b="1" i="1" dirty="0">
                <a:latin typeface="+mj-lt"/>
                <a:ea typeface="Calibri" panose="020F0502020204030204" pitchFamily="34" charset="0"/>
              </a:rPr>
              <a:t>not even listened to</a:t>
            </a:r>
            <a:r>
              <a:rPr lang="en-GB" sz="4300" dirty="0">
                <a:latin typeface="+mj-lt"/>
                <a:ea typeface="Calibri" panose="020F0502020204030204" pitchFamily="34" charset="0"/>
              </a:rPr>
              <a:t>. </a:t>
            </a:r>
            <a:endParaRPr lang="en-GB" sz="4300" dirty="0" smtClean="0">
              <a:latin typeface="+mj-lt"/>
              <a:ea typeface="Calibri" panose="020F0502020204030204" pitchFamily="34" charset="0"/>
            </a:endParaRPr>
          </a:p>
          <a:p>
            <a:pPr marL="0" indent="0">
              <a:buNone/>
            </a:pPr>
            <a:r>
              <a:rPr lang="en-GB" sz="4300" dirty="0" smtClean="0">
                <a:latin typeface="+mj-lt"/>
                <a:ea typeface="Calibri" panose="020F0502020204030204" pitchFamily="34" charset="0"/>
              </a:rPr>
              <a:t>In </a:t>
            </a:r>
            <a:r>
              <a:rPr lang="en-GB" sz="4300" dirty="0">
                <a:latin typeface="+mj-lt"/>
                <a:ea typeface="Calibri" panose="020F0502020204030204" pitchFamily="34" charset="0"/>
              </a:rPr>
              <a:t>the most typical (and most cruel) form, the interlocutor </a:t>
            </a:r>
            <a:r>
              <a:rPr lang="en-GB" sz="4300" b="1" i="1" dirty="0">
                <a:latin typeface="+mj-lt"/>
                <a:ea typeface="Calibri" panose="020F0502020204030204" pitchFamily="34" charset="0"/>
              </a:rPr>
              <a:t>turned and left </a:t>
            </a:r>
            <a:r>
              <a:rPr lang="en-GB" sz="4300" dirty="0">
                <a:latin typeface="+mj-lt"/>
                <a:ea typeface="Calibri" panose="020F0502020204030204" pitchFamily="34" charset="0"/>
              </a:rPr>
              <a:t>in silence</a:t>
            </a:r>
            <a:r>
              <a:rPr lang="en-GB" sz="4300" dirty="0" smtClean="0">
                <a:latin typeface="+mj-lt"/>
                <a:ea typeface="Calibri" panose="020F0502020204030204" pitchFamily="34" charset="0"/>
              </a:rPr>
              <a:t>.</a:t>
            </a:r>
          </a:p>
          <a:p>
            <a:pPr marL="0" indent="0">
              <a:buNone/>
            </a:pPr>
            <a:endParaRPr lang="en-GB" sz="4000" dirty="0" smtClean="0">
              <a:latin typeface="+mj-lt"/>
              <a:ea typeface="Calibri" panose="020F0502020204030204" pitchFamily="34" charset="0"/>
            </a:endParaRPr>
          </a:p>
          <a:p>
            <a:pPr marL="0" indent="0">
              <a:buNone/>
            </a:pPr>
            <a:r>
              <a:rPr lang="en-GB" sz="3500" dirty="0" smtClean="0">
                <a:latin typeface="+mj-lt"/>
                <a:ea typeface="Calibri" panose="020F0502020204030204" pitchFamily="34" charset="0"/>
              </a:rPr>
              <a:t>(</a:t>
            </a:r>
            <a:r>
              <a:rPr lang="en-GB" sz="3500" i="1" dirty="0" smtClean="0">
                <a:latin typeface="+mj-lt"/>
                <a:ea typeface="Calibri" panose="020F0502020204030204" pitchFamily="34" charset="0"/>
              </a:rPr>
              <a:t>The Drowned and the Saved</a:t>
            </a:r>
            <a:r>
              <a:rPr lang="en-GB" sz="3500" dirty="0" smtClean="0">
                <a:latin typeface="+mj-lt"/>
                <a:ea typeface="Calibri" panose="020F0502020204030204" pitchFamily="34" charset="0"/>
              </a:rPr>
              <a:t>, 2; my emphasis)</a:t>
            </a:r>
            <a:endParaRPr lang="en-GB" sz="3500" dirty="0">
              <a:latin typeface="+mj-lt"/>
              <a:ea typeface="Calibri" panose="020F0502020204030204" pitchFamily="34" charset="0"/>
            </a:endParaRPr>
          </a:p>
          <a:p>
            <a:endParaRPr lang="en-GB" sz="4000" dirty="0">
              <a:latin typeface="Calibri (body)"/>
            </a:endParaRPr>
          </a:p>
        </p:txBody>
      </p:sp>
    </p:spTree>
    <p:extLst>
      <p:ext uri="{BB962C8B-B14F-4D97-AF65-F5344CB8AC3E}">
        <p14:creationId xmlns:p14="http://schemas.microsoft.com/office/powerpoint/2010/main" val="39071243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57835"/>
          </a:xfrm>
        </p:spPr>
        <p:txBody>
          <a:bodyPr>
            <a:normAutofit fontScale="90000"/>
          </a:bodyPr>
          <a:lstStyle/>
          <a:p>
            <a:endParaRPr lang="en-GB" dirty="0">
              <a:latin typeface="Calibri (body)"/>
            </a:endParaRPr>
          </a:p>
        </p:txBody>
      </p:sp>
      <p:sp>
        <p:nvSpPr>
          <p:cNvPr id="3" name="Content Placeholder 2"/>
          <p:cNvSpPr>
            <a:spLocks noGrp="1"/>
          </p:cNvSpPr>
          <p:nvPr>
            <p:ph idx="1"/>
          </p:nvPr>
        </p:nvSpPr>
        <p:spPr>
          <a:xfrm>
            <a:off x="838200" y="1005840"/>
            <a:ext cx="10515600" cy="5171123"/>
          </a:xfrm>
        </p:spPr>
        <p:txBody>
          <a:bodyPr>
            <a:normAutofit/>
          </a:bodyPr>
          <a:lstStyle/>
          <a:p>
            <a:pPr marL="0" indent="0">
              <a:lnSpc>
                <a:spcPct val="100000"/>
              </a:lnSpc>
              <a:spcBef>
                <a:spcPts val="0"/>
              </a:spcBef>
              <a:spcAft>
                <a:spcPts val="0"/>
              </a:spcAft>
              <a:buNone/>
            </a:pPr>
            <a:r>
              <a:rPr lang="en-GB" sz="4000" dirty="0" smtClean="0">
                <a:latin typeface="+mj-lt"/>
                <a:ea typeface="Calibri" panose="020F0502020204030204" pitchFamily="34" charset="0"/>
              </a:rPr>
              <a:t>‘</a:t>
            </a:r>
            <a:r>
              <a:rPr lang="en-GB" sz="4000" b="1" dirty="0" smtClean="0">
                <a:latin typeface="+mj-lt"/>
                <a:ea typeface="Calibri" panose="020F0502020204030204" pitchFamily="34" charset="0"/>
              </a:rPr>
              <a:t>No-one </a:t>
            </a:r>
            <a:r>
              <a:rPr lang="en-GB" sz="4000" b="1" dirty="0">
                <a:latin typeface="+mj-lt"/>
                <a:ea typeface="Calibri" panose="020F0502020204030204" pitchFamily="34" charset="0"/>
              </a:rPr>
              <a:t>in the family ever asked what it was like. My mother just said: </a:t>
            </a:r>
            <a:r>
              <a:rPr lang="en-GB" sz="4000" b="1" dirty="0" smtClean="0">
                <a:latin typeface="+mj-lt"/>
                <a:ea typeface="Calibri" panose="020F0502020204030204" pitchFamily="34" charset="0"/>
              </a:rPr>
              <a:t>“Leave </a:t>
            </a:r>
            <a:r>
              <a:rPr lang="en-GB" sz="4000" b="1" dirty="0">
                <a:latin typeface="+mj-lt"/>
                <a:ea typeface="Calibri" panose="020F0502020204030204" pitchFamily="34" charset="0"/>
              </a:rPr>
              <a:t>me alone, I’ve suffered </a:t>
            </a:r>
            <a:r>
              <a:rPr lang="en-GB" sz="4000" b="1" dirty="0" smtClean="0">
                <a:latin typeface="+mj-lt"/>
                <a:ea typeface="Calibri" panose="020F0502020204030204" pitchFamily="34" charset="0"/>
              </a:rPr>
              <a:t>enough</a:t>
            </a:r>
            <a:r>
              <a:rPr lang="en-GB" sz="4000" dirty="0" smtClean="0">
                <a:latin typeface="+mj-lt"/>
                <a:ea typeface="Calibri" panose="020F0502020204030204" pitchFamily="34" charset="0"/>
              </a:rPr>
              <a:t>”’</a:t>
            </a:r>
            <a:r>
              <a:rPr lang="en-US" sz="4000" dirty="0" smtClean="0">
                <a:latin typeface="+mj-lt"/>
                <a:ea typeface="Calibri" panose="020F0502020204030204" pitchFamily="34" charset="0"/>
              </a:rPr>
              <a:t> </a:t>
            </a:r>
          </a:p>
          <a:p>
            <a:pPr marL="0" indent="0">
              <a:lnSpc>
                <a:spcPct val="100000"/>
              </a:lnSpc>
              <a:spcBef>
                <a:spcPts val="0"/>
              </a:spcBef>
              <a:spcAft>
                <a:spcPts val="0"/>
              </a:spcAft>
              <a:buNone/>
            </a:pPr>
            <a:endParaRPr lang="en-US" sz="4000" dirty="0">
              <a:latin typeface="+mj-lt"/>
              <a:ea typeface="Calibri" panose="020F0502020204030204" pitchFamily="34" charset="0"/>
            </a:endParaRPr>
          </a:p>
          <a:p>
            <a:pPr marL="0" indent="0">
              <a:lnSpc>
                <a:spcPct val="100000"/>
              </a:lnSpc>
              <a:spcBef>
                <a:spcPts val="0"/>
              </a:spcBef>
              <a:spcAft>
                <a:spcPts val="0"/>
              </a:spcAft>
              <a:buNone/>
            </a:pPr>
            <a:r>
              <a:rPr lang="de-DE" sz="3200" dirty="0" smtClean="0">
                <a:latin typeface="+mj-lt"/>
                <a:ea typeface="Calibri" panose="020F0502020204030204" pitchFamily="34" charset="0"/>
              </a:rPr>
              <a:t>Lucie Fischer</a:t>
            </a:r>
            <a:endParaRPr lang="de-DE" sz="3200" dirty="0">
              <a:latin typeface="+mj-lt"/>
              <a:ea typeface="Calibri" panose="020F0502020204030204" pitchFamily="34" charset="0"/>
            </a:endParaRPr>
          </a:p>
          <a:p>
            <a:pPr marL="0" indent="0">
              <a:lnSpc>
                <a:spcPct val="100000"/>
              </a:lnSpc>
              <a:spcBef>
                <a:spcPts val="0"/>
              </a:spcBef>
              <a:spcAft>
                <a:spcPts val="0"/>
              </a:spcAft>
              <a:buNone/>
            </a:pPr>
            <a:r>
              <a:rPr lang="de-DE" sz="3200" dirty="0" smtClean="0">
                <a:latin typeface="+mj-lt"/>
                <a:ea typeface="Calibri" panose="020F0502020204030204" pitchFamily="34" charset="0"/>
              </a:rPr>
              <a:t>“Wir </a:t>
            </a:r>
            <a:r>
              <a:rPr lang="de-DE" sz="3200" dirty="0">
                <a:latin typeface="+mj-lt"/>
                <a:ea typeface="Calibri" panose="020F0502020204030204" pitchFamily="34" charset="0"/>
              </a:rPr>
              <a:t>wurden alle immer nur erniedrigt, belogen und beleidigt”, in </a:t>
            </a:r>
            <a:r>
              <a:rPr lang="de-DE" sz="3200" dirty="0" smtClean="0">
                <a:latin typeface="+mj-lt"/>
                <a:ea typeface="Calibri" panose="020F0502020204030204" pitchFamily="34" charset="0"/>
              </a:rPr>
              <a:t>D. </a:t>
            </a:r>
            <a:r>
              <a:rPr lang="de-DE" sz="3200" dirty="0">
                <a:latin typeface="+mj-lt"/>
                <a:ea typeface="Calibri" panose="020F0502020204030204" pitchFamily="34" charset="0"/>
              </a:rPr>
              <a:t>von Nayhaus and </a:t>
            </a:r>
            <a:r>
              <a:rPr lang="de-DE" sz="3200" dirty="0" smtClean="0">
                <a:latin typeface="+mj-lt"/>
                <a:ea typeface="Calibri" panose="020F0502020204030204" pitchFamily="34" charset="0"/>
              </a:rPr>
              <a:t>M. </a:t>
            </a:r>
            <a:r>
              <a:rPr lang="de-DE" sz="3200" dirty="0">
                <a:latin typeface="+mj-lt"/>
                <a:ea typeface="Calibri" panose="020F0502020204030204" pitchFamily="34" charset="0"/>
              </a:rPr>
              <a:t>Riepl (eds), </a:t>
            </a:r>
            <a:r>
              <a:rPr lang="de-DE" sz="3200" i="1" dirty="0">
                <a:latin typeface="+mj-lt"/>
                <a:ea typeface="Calibri" panose="020F0502020204030204" pitchFamily="34" charset="0"/>
              </a:rPr>
              <a:t>Der dunkle Ort: 25 Schicksale aus dem DDR-Frauengefängnis Hoheneck</a:t>
            </a:r>
            <a:r>
              <a:rPr lang="de-DE" sz="3200" dirty="0">
                <a:latin typeface="+mj-lt"/>
                <a:ea typeface="Calibri" panose="020F0502020204030204" pitchFamily="34" charset="0"/>
              </a:rPr>
              <a:t>. Berlin-Brandenburg: </a:t>
            </a:r>
            <a:r>
              <a:rPr lang="de-DE" sz="3200" dirty="0" smtClean="0">
                <a:latin typeface="+mj-lt"/>
                <a:ea typeface="Calibri" panose="020F0502020204030204" pitchFamily="34" charset="0"/>
              </a:rPr>
              <a:t>2012, </a:t>
            </a:r>
            <a:r>
              <a:rPr lang="de-DE" sz="3200" dirty="0">
                <a:latin typeface="+mj-lt"/>
                <a:ea typeface="Calibri" panose="020F0502020204030204" pitchFamily="34" charset="0"/>
              </a:rPr>
              <a:t>36-37 (37).</a:t>
            </a:r>
            <a:endParaRPr lang="en-GB" sz="3200" dirty="0">
              <a:latin typeface="+mj-lt"/>
              <a:ea typeface="Calibri" panose="020F0502020204030204" pitchFamily="34" charset="0"/>
            </a:endParaRPr>
          </a:p>
        </p:txBody>
      </p:sp>
    </p:spTree>
    <p:extLst>
      <p:ext uri="{BB962C8B-B14F-4D97-AF65-F5344CB8AC3E}">
        <p14:creationId xmlns:p14="http://schemas.microsoft.com/office/powerpoint/2010/main" val="25959141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2075"/>
          </a:xfrm>
        </p:spPr>
        <p:txBody>
          <a:bodyPr>
            <a:normAutofit fontScale="90000"/>
          </a:bodyPr>
          <a:lstStyle/>
          <a:p>
            <a:endParaRPr lang="en-GB" dirty="0"/>
          </a:p>
        </p:txBody>
      </p:sp>
      <p:sp>
        <p:nvSpPr>
          <p:cNvPr id="3" name="Content Placeholder 2"/>
          <p:cNvSpPr>
            <a:spLocks noGrp="1"/>
          </p:cNvSpPr>
          <p:nvPr>
            <p:ph idx="1"/>
          </p:nvPr>
        </p:nvSpPr>
        <p:spPr>
          <a:xfrm>
            <a:off x="838199" y="770709"/>
            <a:ext cx="10735491" cy="5406254"/>
          </a:xfrm>
        </p:spPr>
        <p:txBody>
          <a:bodyPr>
            <a:normAutofit lnSpcReduction="10000"/>
          </a:bodyPr>
          <a:lstStyle/>
          <a:p>
            <a:pPr indent="0">
              <a:lnSpc>
                <a:spcPct val="100000"/>
              </a:lnSpc>
              <a:spcAft>
                <a:spcPts val="0"/>
              </a:spcAft>
              <a:buNone/>
            </a:pPr>
            <a:r>
              <a:rPr lang="en-GB" sz="4000" dirty="0">
                <a:latin typeface="+mj-lt"/>
                <a:ea typeface="Calibri" panose="020F0502020204030204" pitchFamily="34" charset="0"/>
              </a:rPr>
              <a:t>a long process of pulverizing, dissolving and rotting awaits any physical things that have been recognized as dirt. In the end, all identity is gone. The origin of the various bits and pieces is lost and they have entered into the mass of common rubbish. […] </a:t>
            </a:r>
            <a:r>
              <a:rPr lang="en-GB" sz="4000" b="1" dirty="0">
                <a:latin typeface="+mj-lt"/>
                <a:ea typeface="Calibri" panose="020F0502020204030204" pitchFamily="34" charset="0"/>
              </a:rPr>
              <a:t>So long as identity is absent, rubbish is not dangerous</a:t>
            </a:r>
            <a:r>
              <a:rPr lang="en-GB" sz="4000" dirty="0">
                <a:latin typeface="+mj-lt"/>
                <a:ea typeface="Calibri" panose="020F0502020204030204" pitchFamily="34" charset="0"/>
              </a:rPr>
              <a:t>. </a:t>
            </a:r>
            <a:endParaRPr lang="en-GB" sz="4000" dirty="0" smtClean="0">
              <a:latin typeface="+mj-lt"/>
              <a:ea typeface="Calibri" panose="020F0502020204030204" pitchFamily="34" charset="0"/>
            </a:endParaRPr>
          </a:p>
          <a:p>
            <a:pPr indent="0">
              <a:lnSpc>
                <a:spcPct val="100000"/>
              </a:lnSpc>
              <a:spcAft>
                <a:spcPts val="0"/>
              </a:spcAft>
              <a:buNone/>
            </a:pPr>
            <a:endParaRPr lang="en-GB" sz="3200" dirty="0" smtClean="0">
              <a:latin typeface="+mj-lt"/>
              <a:ea typeface="Calibri" panose="020F0502020204030204" pitchFamily="34" charset="0"/>
            </a:endParaRPr>
          </a:p>
          <a:p>
            <a:pPr indent="0">
              <a:lnSpc>
                <a:spcPct val="100000"/>
              </a:lnSpc>
              <a:spcAft>
                <a:spcPts val="0"/>
              </a:spcAft>
              <a:buNone/>
            </a:pPr>
            <a:r>
              <a:rPr lang="en-GB" sz="3200" dirty="0" smtClean="0">
                <a:latin typeface="+mj-lt"/>
                <a:ea typeface="Calibri" panose="020F0502020204030204" pitchFamily="34" charset="0"/>
              </a:rPr>
              <a:t>(</a:t>
            </a:r>
            <a:r>
              <a:rPr lang="en-GB" sz="3200" i="1" dirty="0" smtClean="0">
                <a:latin typeface="+mj-lt"/>
                <a:ea typeface="Calibri" panose="020F0502020204030204" pitchFamily="34" charset="0"/>
              </a:rPr>
              <a:t>Purity and Danger</a:t>
            </a:r>
            <a:r>
              <a:rPr lang="en-GB" sz="3200" dirty="0" smtClean="0">
                <a:latin typeface="+mj-lt"/>
                <a:ea typeface="Calibri" panose="020F0502020204030204" pitchFamily="34" charset="0"/>
              </a:rPr>
              <a:t>, 160</a:t>
            </a:r>
            <a:r>
              <a:rPr lang="en-GB" sz="3200" dirty="0">
                <a:latin typeface="+mj-lt"/>
                <a:ea typeface="Calibri" panose="020F0502020204030204" pitchFamily="34" charset="0"/>
              </a:rPr>
              <a:t>, my emphasis)</a:t>
            </a:r>
          </a:p>
          <a:p>
            <a:pPr>
              <a:lnSpc>
                <a:spcPct val="100000"/>
              </a:lnSpc>
              <a:spcAft>
                <a:spcPts val="0"/>
              </a:spcAft>
            </a:pPr>
            <a:endParaRPr lang="en-GB" dirty="0">
              <a:ea typeface="Calibri" panose="020F0502020204030204" pitchFamily="34" charset="0"/>
            </a:endParaRPr>
          </a:p>
          <a:p>
            <a:endParaRPr lang="en-GB" dirty="0"/>
          </a:p>
        </p:txBody>
      </p:sp>
    </p:spTree>
    <p:extLst>
      <p:ext uri="{BB962C8B-B14F-4D97-AF65-F5344CB8AC3E}">
        <p14:creationId xmlns:p14="http://schemas.microsoft.com/office/powerpoint/2010/main" val="19377415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74955"/>
          </a:xfrm>
        </p:spPr>
        <p:txBody>
          <a:bodyPr>
            <a:normAutofit fontScale="90000"/>
          </a:bodyPr>
          <a:lstStyle/>
          <a:p>
            <a:endParaRPr lang="en-GB" dirty="0"/>
          </a:p>
        </p:txBody>
      </p:sp>
      <p:sp>
        <p:nvSpPr>
          <p:cNvPr id="3" name="Content Placeholder 2"/>
          <p:cNvSpPr>
            <a:spLocks noGrp="1"/>
          </p:cNvSpPr>
          <p:nvPr>
            <p:ph idx="1"/>
          </p:nvPr>
        </p:nvSpPr>
        <p:spPr>
          <a:xfrm>
            <a:off x="838200" y="914400"/>
            <a:ext cx="10515600" cy="5262563"/>
          </a:xfrm>
        </p:spPr>
        <p:txBody>
          <a:bodyPr>
            <a:normAutofit/>
          </a:bodyPr>
          <a:lstStyle/>
          <a:p>
            <a:pPr marL="0" indent="0">
              <a:buNone/>
            </a:pPr>
            <a:endParaRPr lang="en-GB" dirty="0" smtClean="0"/>
          </a:p>
          <a:p>
            <a:pPr marL="0" indent="0">
              <a:buNone/>
            </a:pPr>
            <a:endParaRPr lang="en-GB" dirty="0">
              <a:latin typeface="+mj-lt"/>
            </a:endParaRPr>
          </a:p>
          <a:p>
            <a:pPr marL="0" indent="0">
              <a:buNone/>
            </a:pPr>
            <a:r>
              <a:rPr lang="en-GB" sz="4000" b="1" dirty="0" smtClean="0">
                <a:latin typeface="+mj-lt"/>
              </a:rPr>
              <a:t>Lorraine Code</a:t>
            </a:r>
          </a:p>
          <a:p>
            <a:pPr marL="0" indent="0">
              <a:buNone/>
            </a:pPr>
            <a:r>
              <a:rPr lang="en-GB" sz="4000" b="1" i="1" dirty="0" smtClean="0">
                <a:latin typeface="+mj-lt"/>
              </a:rPr>
              <a:t>What Can She Know? Feminist Theory and the Construction of Knowledge. </a:t>
            </a:r>
          </a:p>
          <a:p>
            <a:pPr marL="0" indent="0">
              <a:buNone/>
            </a:pPr>
            <a:endParaRPr lang="en-GB" sz="3200" dirty="0" smtClean="0">
              <a:latin typeface="+mj-lt"/>
            </a:endParaRPr>
          </a:p>
          <a:p>
            <a:pPr marL="0" indent="0">
              <a:buNone/>
            </a:pPr>
            <a:r>
              <a:rPr lang="en-GB" sz="3200" dirty="0" smtClean="0">
                <a:latin typeface="+mj-lt"/>
              </a:rPr>
              <a:t>Ithaca: Cornell UP, 1991.</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427568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70898"/>
          </a:xfrm>
        </p:spPr>
        <p:txBody>
          <a:bodyPr>
            <a:normAutofit fontScale="90000"/>
          </a:bodyPr>
          <a:lstStyle/>
          <a:p>
            <a:endParaRPr lang="en-GB" dirty="0"/>
          </a:p>
        </p:txBody>
      </p:sp>
      <p:sp>
        <p:nvSpPr>
          <p:cNvPr id="3" name="Content Placeholder 2"/>
          <p:cNvSpPr>
            <a:spLocks noGrp="1"/>
          </p:cNvSpPr>
          <p:nvPr>
            <p:ph idx="1"/>
          </p:nvPr>
        </p:nvSpPr>
        <p:spPr>
          <a:xfrm>
            <a:off x="838200" y="1031966"/>
            <a:ext cx="10515600" cy="5144997"/>
          </a:xfrm>
        </p:spPr>
        <p:txBody>
          <a:bodyPr>
            <a:normAutofit/>
          </a:bodyPr>
          <a:lstStyle/>
          <a:p>
            <a:pPr marL="0" indent="0">
              <a:buNone/>
            </a:pPr>
            <a:r>
              <a:rPr lang="en-GB" sz="4000" b="1" dirty="0" smtClean="0">
                <a:latin typeface="+mj-lt"/>
              </a:rPr>
              <a:t>‘</a:t>
            </a:r>
            <a:r>
              <a:rPr lang="en-GB" sz="4000" b="1" dirty="0" err="1" smtClean="0">
                <a:latin typeface="+mj-lt"/>
              </a:rPr>
              <a:t>knowledges</a:t>
            </a:r>
            <a:r>
              <a:rPr lang="en-GB" sz="4000" b="1" dirty="0" smtClean="0">
                <a:latin typeface="+mj-lt"/>
              </a:rPr>
              <a:t> </a:t>
            </a:r>
            <a:r>
              <a:rPr lang="en-GB" sz="4000" b="1" dirty="0">
                <a:latin typeface="+mj-lt"/>
              </a:rPr>
              <a:t>that have been disqualified as inadequate to their task or insufficiently elaborated: naïve </a:t>
            </a:r>
            <a:r>
              <a:rPr lang="en-GB" sz="4000" b="1" dirty="0" err="1">
                <a:latin typeface="+mj-lt"/>
              </a:rPr>
              <a:t>knowledges</a:t>
            </a:r>
            <a:r>
              <a:rPr lang="en-GB" sz="4000" b="1" dirty="0">
                <a:latin typeface="+mj-lt"/>
              </a:rPr>
              <a:t>, located low down on the hierarchy, beneath the required level of cognition or </a:t>
            </a:r>
            <a:r>
              <a:rPr lang="en-GB" sz="4000" b="1" dirty="0" err="1" smtClean="0">
                <a:latin typeface="+mj-lt"/>
              </a:rPr>
              <a:t>scientificity</a:t>
            </a:r>
            <a:r>
              <a:rPr lang="en-GB" sz="4000" b="1" dirty="0" smtClean="0">
                <a:latin typeface="+mj-lt"/>
              </a:rPr>
              <a:t>’ </a:t>
            </a:r>
            <a:endParaRPr lang="en-GB" sz="4000" b="1" dirty="0">
              <a:latin typeface="+mj-lt"/>
            </a:endParaRPr>
          </a:p>
          <a:p>
            <a:pPr marL="0" indent="0">
              <a:buNone/>
            </a:pPr>
            <a:endParaRPr lang="en-GB" dirty="0" smtClean="0">
              <a:latin typeface="+mj-lt"/>
            </a:endParaRPr>
          </a:p>
          <a:p>
            <a:pPr marL="0" indent="0">
              <a:buNone/>
            </a:pPr>
            <a:r>
              <a:rPr lang="en-GB" sz="3200" dirty="0" smtClean="0">
                <a:latin typeface="+mj-lt"/>
              </a:rPr>
              <a:t>Michel </a:t>
            </a:r>
            <a:r>
              <a:rPr lang="en-GB" sz="3200" dirty="0">
                <a:latin typeface="+mj-lt"/>
              </a:rPr>
              <a:t>Foucault, ‘Two Lectures’, in </a:t>
            </a:r>
            <a:r>
              <a:rPr lang="en-GB" sz="3200" i="1" dirty="0">
                <a:latin typeface="+mj-lt"/>
              </a:rPr>
              <a:t>Power/Knowledge: Selected Interviews and Other Writings 1972–1977</a:t>
            </a:r>
            <a:r>
              <a:rPr lang="en-GB" sz="3200" dirty="0">
                <a:latin typeface="+mj-lt"/>
              </a:rPr>
              <a:t>, ed. Colin Gordon, Essex 1980, pp. 78–108 (83).</a:t>
            </a:r>
          </a:p>
          <a:p>
            <a:endParaRPr lang="en-GB" dirty="0"/>
          </a:p>
        </p:txBody>
      </p:sp>
    </p:spTree>
    <p:extLst>
      <p:ext uri="{BB962C8B-B14F-4D97-AF65-F5344CB8AC3E}">
        <p14:creationId xmlns:p14="http://schemas.microsoft.com/office/powerpoint/2010/main" val="3328674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88464"/>
          </a:xfrm>
        </p:spPr>
        <p:txBody>
          <a:bodyPr>
            <a:normAutofit fontScale="90000"/>
          </a:bodyPr>
          <a:lstStyle/>
          <a:p>
            <a:endParaRPr lang="en-GB" dirty="0"/>
          </a:p>
        </p:txBody>
      </p:sp>
      <p:sp>
        <p:nvSpPr>
          <p:cNvPr id="3" name="Content Placeholder 2"/>
          <p:cNvSpPr>
            <a:spLocks noGrp="1"/>
          </p:cNvSpPr>
          <p:nvPr>
            <p:ph idx="1"/>
          </p:nvPr>
        </p:nvSpPr>
        <p:spPr>
          <a:xfrm>
            <a:off x="838200" y="1410789"/>
            <a:ext cx="10515600" cy="4766174"/>
          </a:xfrm>
        </p:spPr>
        <p:txBody>
          <a:bodyPr>
            <a:normAutofit/>
          </a:bodyPr>
          <a:lstStyle/>
          <a:p>
            <a:pPr marL="0" indent="0">
              <a:buNone/>
            </a:pPr>
            <a:r>
              <a:rPr lang="en-GB" sz="4000" b="1" dirty="0" smtClean="0">
                <a:latin typeface="+mj-lt"/>
              </a:rPr>
              <a:t>Annette </a:t>
            </a:r>
            <a:r>
              <a:rPr lang="en-GB" sz="4000" b="1" dirty="0" err="1" smtClean="0">
                <a:latin typeface="+mj-lt"/>
              </a:rPr>
              <a:t>Kolodny</a:t>
            </a:r>
            <a:endParaRPr lang="en-GB" sz="4000" b="1" dirty="0">
              <a:latin typeface="+mj-lt"/>
            </a:endParaRPr>
          </a:p>
          <a:p>
            <a:pPr marL="0" indent="0">
              <a:buNone/>
            </a:pPr>
            <a:r>
              <a:rPr lang="en-GB" sz="4000" b="1" dirty="0" smtClean="0">
                <a:latin typeface="+mj-lt"/>
              </a:rPr>
              <a:t>‘Dancing Through the Minefield: Some Observations on the Theory, Practice and Politics of a Feminist Literary Criticism’</a:t>
            </a:r>
          </a:p>
          <a:p>
            <a:pPr marL="0" indent="0">
              <a:buNone/>
            </a:pPr>
            <a:endParaRPr lang="en-GB" sz="3200" i="1" dirty="0" smtClean="0">
              <a:latin typeface="+mj-lt"/>
            </a:endParaRPr>
          </a:p>
          <a:p>
            <a:pPr marL="0" indent="0">
              <a:buNone/>
            </a:pPr>
            <a:r>
              <a:rPr lang="en-GB" sz="3200" i="1" dirty="0" smtClean="0">
                <a:latin typeface="+mj-lt"/>
              </a:rPr>
              <a:t>Feminist Studies </a:t>
            </a:r>
            <a:r>
              <a:rPr lang="en-GB" sz="3200" dirty="0" smtClean="0">
                <a:latin typeface="+mj-lt"/>
              </a:rPr>
              <a:t>6/1 (1980), 1-25.</a:t>
            </a:r>
            <a:endParaRPr lang="en-GB" sz="3200" dirty="0">
              <a:latin typeface="+mj-lt"/>
            </a:endParaRPr>
          </a:p>
        </p:txBody>
      </p:sp>
    </p:spTree>
    <p:extLst>
      <p:ext uri="{BB962C8B-B14F-4D97-AF65-F5344CB8AC3E}">
        <p14:creationId xmlns:p14="http://schemas.microsoft.com/office/powerpoint/2010/main" val="960328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79904"/>
          </a:xfrm>
        </p:spPr>
        <p:txBody>
          <a:bodyPr>
            <a:normAutofit fontScale="90000"/>
          </a:bodyPr>
          <a:lstStyle/>
          <a:p>
            <a:endParaRPr lang="en-GB" dirty="0"/>
          </a:p>
        </p:txBody>
      </p:sp>
      <p:sp>
        <p:nvSpPr>
          <p:cNvPr id="3" name="Content Placeholder 2"/>
          <p:cNvSpPr>
            <a:spLocks noGrp="1"/>
          </p:cNvSpPr>
          <p:nvPr>
            <p:ph idx="1"/>
          </p:nvPr>
        </p:nvSpPr>
        <p:spPr>
          <a:xfrm>
            <a:off x="838200" y="1358537"/>
            <a:ext cx="10515600" cy="4818426"/>
          </a:xfrm>
        </p:spPr>
        <p:txBody>
          <a:bodyPr/>
          <a:lstStyle/>
          <a:p>
            <a:pPr marL="0" indent="0">
              <a:buNone/>
            </a:pPr>
            <a:r>
              <a:rPr lang="en-GB" sz="4000" b="1" dirty="0" smtClean="0">
                <a:latin typeface="+mj-lt"/>
              </a:rPr>
              <a:t>‘in a </a:t>
            </a:r>
            <a:r>
              <a:rPr lang="en-GB" sz="4000" b="1" dirty="0" err="1" smtClean="0">
                <a:latin typeface="+mj-lt"/>
              </a:rPr>
              <a:t>contestatory</a:t>
            </a:r>
            <a:r>
              <a:rPr lang="en-GB" sz="4000" b="1" dirty="0" smtClean="0">
                <a:latin typeface="+mj-lt"/>
              </a:rPr>
              <a:t> relationship to dominant publics […] elaborating alternative styles of political </a:t>
            </a:r>
            <a:r>
              <a:rPr lang="en-GB" sz="4000" b="1" dirty="0" err="1" smtClean="0">
                <a:latin typeface="+mj-lt"/>
              </a:rPr>
              <a:t>behavior</a:t>
            </a:r>
            <a:r>
              <a:rPr lang="en-GB" sz="4000" b="1" dirty="0" smtClean="0">
                <a:latin typeface="+mj-lt"/>
              </a:rPr>
              <a:t> and alternative norms of public speech’</a:t>
            </a:r>
          </a:p>
          <a:p>
            <a:pPr marL="0" indent="0">
              <a:buNone/>
            </a:pPr>
            <a:endParaRPr lang="en-GB" sz="4000" dirty="0" smtClean="0">
              <a:latin typeface="+mj-lt"/>
            </a:endParaRPr>
          </a:p>
          <a:p>
            <a:pPr marL="0" indent="0">
              <a:buNone/>
            </a:pPr>
            <a:r>
              <a:rPr lang="en-GB" sz="3200" dirty="0" smtClean="0">
                <a:latin typeface="+mj-lt"/>
              </a:rPr>
              <a:t>Nancy Fraser, ‘Rethinking the Public Sphere: A Contribution to the Critique of Actually Existing Democracy’. </a:t>
            </a:r>
            <a:r>
              <a:rPr lang="en-GB" sz="3200" i="1" dirty="0" smtClean="0">
                <a:latin typeface="+mj-lt"/>
              </a:rPr>
              <a:t>Social Text </a:t>
            </a:r>
            <a:r>
              <a:rPr lang="en-GB" sz="3200" dirty="0" smtClean="0">
                <a:latin typeface="+mj-lt"/>
              </a:rPr>
              <a:t>25/26 (1990), pp. 56-80 (61, 67).</a:t>
            </a:r>
          </a:p>
          <a:p>
            <a:pPr marL="0" indent="0">
              <a:buNone/>
            </a:pPr>
            <a:endParaRPr lang="en-GB" dirty="0" smtClean="0"/>
          </a:p>
          <a:p>
            <a:endParaRPr lang="en-GB" dirty="0"/>
          </a:p>
        </p:txBody>
      </p:sp>
    </p:spTree>
    <p:extLst>
      <p:ext uri="{BB962C8B-B14F-4D97-AF65-F5344CB8AC3E}">
        <p14:creationId xmlns:p14="http://schemas.microsoft.com/office/powerpoint/2010/main" val="41956257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40715"/>
          </a:xfrm>
        </p:spPr>
        <p:txBody>
          <a:bodyPr>
            <a:normAutofit fontScale="90000"/>
          </a:bodyPr>
          <a:lstStyle/>
          <a:p>
            <a:endParaRPr lang="en-GB" dirty="0"/>
          </a:p>
        </p:txBody>
      </p:sp>
      <p:sp>
        <p:nvSpPr>
          <p:cNvPr id="3" name="Content Placeholder 2"/>
          <p:cNvSpPr>
            <a:spLocks noGrp="1"/>
          </p:cNvSpPr>
          <p:nvPr>
            <p:ph idx="1"/>
          </p:nvPr>
        </p:nvSpPr>
        <p:spPr>
          <a:xfrm>
            <a:off x="838200" y="1332411"/>
            <a:ext cx="10515600" cy="4844552"/>
          </a:xfrm>
        </p:spPr>
        <p:txBody>
          <a:bodyPr/>
          <a:lstStyle/>
          <a:p>
            <a:pPr marL="0" indent="0">
              <a:buNone/>
            </a:pPr>
            <a:r>
              <a:rPr lang="en-GB" sz="4000" b="1" dirty="0" smtClean="0">
                <a:latin typeface="+mj-lt"/>
              </a:rPr>
              <a:t>‘writers and readers of Holocaust narrative have long insisted that it literally deliver documentary evidence of specific events, that it […] be received as testimonial proof of the events it embodies’  </a:t>
            </a:r>
          </a:p>
          <a:p>
            <a:pPr marL="0" indent="0">
              <a:buNone/>
            </a:pPr>
            <a:endParaRPr lang="en-GB" dirty="0">
              <a:latin typeface="+mj-lt"/>
            </a:endParaRPr>
          </a:p>
          <a:p>
            <a:pPr marL="0" indent="0">
              <a:buNone/>
            </a:pPr>
            <a:r>
              <a:rPr lang="en-GB" sz="3200" dirty="0" smtClean="0">
                <a:latin typeface="+mj-lt"/>
              </a:rPr>
              <a:t>James E. Young, “Interpreting Literary Testimony: A Preface to Rereading Holocaust Diaries and Memoirs”. </a:t>
            </a:r>
            <a:r>
              <a:rPr lang="en-GB" sz="3200" i="1" dirty="0" smtClean="0">
                <a:latin typeface="+mj-lt"/>
              </a:rPr>
              <a:t>New Literary History</a:t>
            </a:r>
            <a:r>
              <a:rPr lang="en-GB" sz="3200" dirty="0" smtClean="0">
                <a:latin typeface="+mj-lt"/>
              </a:rPr>
              <a:t> 18 (1987), pp. 403-423 (403).</a:t>
            </a:r>
            <a:endParaRPr lang="en-GB" sz="3200" dirty="0">
              <a:latin typeface="+mj-lt"/>
            </a:endParaRPr>
          </a:p>
        </p:txBody>
      </p:sp>
    </p:spTree>
    <p:extLst>
      <p:ext uri="{BB962C8B-B14F-4D97-AF65-F5344CB8AC3E}">
        <p14:creationId xmlns:p14="http://schemas.microsoft.com/office/powerpoint/2010/main" val="1984162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06029"/>
          </a:xfrm>
        </p:spPr>
        <p:txBody>
          <a:bodyPr/>
          <a:lstStyle/>
          <a:p>
            <a:endParaRPr lang="en-GB" dirty="0"/>
          </a:p>
        </p:txBody>
      </p:sp>
      <p:sp>
        <p:nvSpPr>
          <p:cNvPr id="3" name="Content Placeholder 2"/>
          <p:cNvSpPr>
            <a:spLocks noGrp="1"/>
          </p:cNvSpPr>
          <p:nvPr>
            <p:ph idx="1"/>
          </p:nvPr>
        </p:nvSpPr>
        <p:spPr>
          <a:xfrm>
            <a:off x="838200" y="1449977"/>
            <a:ext cx="10515600" cy="4726986"/>
          </a:xfrm>
        </p:spPr>
        <p:txBody>
          <a:bodyPr/>
          <a:lstStyle/>
          <a:p>
            <a:pPr marL="0" indent="0">
              <a:buNone/>
            </a:pPr>
            <a:r>
              <a:rPr lang="en-GB" sz="4000" b="1" dirty="0" smtClean="0">
                <a:latin typeface="+mj-lt"/>
              </a:rPr>
              <a:t>‘incarceration with its textures of violence, pain and suffering seems universally to demand ‘factually insistent’ narratives’</a:t>
            </a:r>
          </a:p>
          <a:p>
            <a:pPr marL="0" indent="0">
              <a:buNone/>
            </a:pPr>
            <a:endParaRPr lang="en-GB" sz="3200" dirty="0" smtClean="0">
              <a:latin typeface="+mj-lt"/>
            </a:endParaRPr>
          </a:p>
          <a:p>
            <a:pPr marL="0" indent="0">
              <a:buNone/>
            </a:pPr>
            <a:r>
              <a:rPr lang="en-GB" sz="3200" dirty="0" smtClean="0">
                <a:latin typeface="+mj-lt"/>
              </a:rPr>
              <a:t>Paul </a:t>
            </a:r>
            <a:r>
              <a:rPr lang="en-GB" sz="3200" dirty="0" err="1" smtClean="0">
                <a:latin typeface="+mj-lt"/>
              </a:rPr>
              <a:t>Gready</a:t>
            </a:r>
            <a:r>
              <a:rPr lang="en-GB" sz="3200" dirty="0" smtClean="0">
                <a:latin typeface="+mj-lt"/>
              </a:rPr>
              <a:t>, “Autobiography and the ‘power of writing’: political prison writing in the apartheid era”. </a:t>
            </a:r>
            <a:r>
              <a:rPr lang="en-GB" sz="3200" i="1" dirty="0" smtClean="0">
                <a:latin typeface="+mj-lt"/>
              </a:rPr>
              <a:t>Journal of Southern African Studies</a:t>
            </a:r>
            <a:r>
              <a:rPr lang="en-GB" sz="3200" dirty="0" smtClean="0">
                <a:latin typeface="+mj-lt"/>
              </a:rPr>
              <a:t> 19 (1993), 489-523 (490)</a:t>
            </a:r>
          </a:p>
          <a:p>
            <a:endParaRPr lang="en-GB" dirty="0"/>
          </a:p>
        </p:txBody>
      </p:sp>
    </p:spTree>
    <p:extLst>
      <p:ext uri="{BB962C8B-B14F-4D97-AF65-F5344CB8AC3E}">
        <p14:creationId xmlns:p14="http://schemas.microsoft.com/office/powerpoint/2010/main" val="2036686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62784"/>
          </a:xfrm>
        </p:spPr>
        <p:txBody>
          <a:bodyPr/>
          <a:lstStyle/>
          <a:p>
            <a:endParaRPr lang="en-GB" dirty="0"/>
          </a:p>
        </p:txBody>
      </p:sp>
      <p:sp>
        <p:nvSpPr>
          <p:cNvPr id="3" name="Content Placeholder 2"/>
          <p:cNvSpPr>
            <a:spLocks noGrp="1"/>
          </p:cNvSpPr>
          <p:nvPr>
            <p:ph idx="1"/>
          </p:nvPr>
        </p:nvSpPr>
        <p:spPr>
          <a:xfrm>
            <a:off x="838200" y="1489166"/>
            <a:ext cx="10515600" cy="4687797"/>
          </a:xfrm>
        </p:spPr>
        <p:txBody>
          <a:bodyPr/>
          <a:lstStyle/>
          <a:p>
            <a:pPr marL="0" indent="0">
              <a:buNone/>
            </a:pPr>
            <a:r>
              <a:rPr lang="en-GB" sz="4000" b="1" dirty="0" smtClean="0">
                <a:latin typeface="+mj-lt"/>
              </a:rPr>
              <a:t>‘although they understand what is wrong with the system better than any criminologist, judge, cop, or outsider, [prisoners] have the credibility of elves’  </a:t>
            </a:r>
          </a:p>
          <a:p>
            <a:pPr marL="0" indent="0">
              <a:buNone/>
            </a:pPr>
            <a:endParaRPr lang="en-GB" sz="3200" dirty="0" smtClean="0">
              <a:latin typeface="+mj-lt"/>
            </a:endParaRPr>
          </a:p>
          <a:p>
            <a:pPr marL="0" indent="0">
              <a:buNone/>
            </a:pPr>
            <a:r>
              <a:rPr lang="en-GB" sz="3200" dirty="0" smtClean="0">
                <a:latin typeface="+mj-lt"/>
              </a:rPr>
              <a:t>Paul St. John, “Behind the Mirror’s Face” in </a:t>
            </a:r>
            <a:r>
              <a:rPr lang="en-GB" sz="3200" i="1" dirty="0" smtClean="0">
                <a:latin typeface="+mj-lt"/>
              </a:rPr>
              <a:t>Doing Time: 25 Years of Prison Writing</a:t>
            </a:r>
            <a:r>
              <a:rPr lang="en-GB" sz="3200" dirty="0" smtClean="0">
                <a:latin typeface="+mj-lt"/>
              </a:rPr>
              <a:t> ed. Bell Gale </a:t>
            </a:r>
            <a:r>
              <a:rPr lang="en-GB" sz="3200" dirty="0" err="1" smtClean="0">
                <a:latin typeface="+mj-lt"/>
              </a:rPr>
              <a:t>Chevigny</a:t>
            </a:r>
            <a:r>
              <a:rPr lang="en-GB" sz="3200" dirty="0" smtClean="0">
                <a:latin typeface="+mj-lt"/>
              </a:rPr>
              <a:t>, 119-25</a:t>
            </a:r>
          </a:p>
          <a:p>
            <a:endParaRPr lang="en-GB" dirty="0" smtClean="0">
              <a:latin typeface="+mj-lt"/>
            </a:endParaRPr>
          </a:p>
          <a:p>
            <a:endParaRPr lang="en-GB" dirty="0"/>
          </a:p>
        </p:txBody>
      </p:sp>
    </p:spTree>
    <p:extLst>
      <p:ext uri="{BB962C8B-B14F-4D97-AF65-F5344CB8AC3E}">
        <p14:creationId xmlns:p14="http://schemas.microsoft.com/office/powerpoint/2010/main" val="16306523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611</TotalTime>
  <Words>1239</Words>
  <Application>Microsoft Office PowerPoint</Application>
  <PresentationFormat>Widescreen</PresentationFormat>
  <Paragraphs>101</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(body)</vt:lpstr>
      <vt:lpstr>Cambria</vt:lpstr>
      <vt:lpstr>Times New Roman</vt:lpstr>
      <vt:lpstr>Office Theme</vt:lpstr>
      <vt:lpstr>Memory problems when the incarcerated subaltern speaks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Problem #1: Moral authority  </vt:lpstr>
      <vt:lpstr>PowerPoint Presentation</vt:lpstr>
      <vt:lpstr>PowerPoint Presentation</vt:lpstr>
      <vt:lpstr>PowerPoint Presentation</vt:lpstr>
      <vt:lpstr>PowerPoint Presentation</vt:lpstr>
      <vt:lpstr>PowerPoint Presentation</vt:lpstr>
      <vt:lpstr>PowerPoint Presentation</vt:lpstr>
      <vt:lpstr>Problem #2. Legitimacy  </vt:lpstr>
      <vt:lpstr>Problem #3: Credibility  </vt:lpstr>
      <vt:lpstr>PowerPoint Presentation</vt:lpstr>
      <vt:lpstr>Problem #4. Incommensurability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Memory problems when the incarcerated subaltern speaks</dc:title>
  <dc:creator>Sarah Colvin</dc:creator>
  <cp:lastModifiedBy>Philp, Mark</cp:lastModifiedBy>
  <cp:revision>12</cp:revision>
  <dcterms:created xsi:type="dcterms:W3CDTF">2018-01-23T11:37:13Z</dcterms:created>
  <dcterms:modified xsi:type="dcterms:W3CDTF">2018-01-24T12:01:04Z</dcterms:modified>
</cp:coreProperties>
</file>