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71" r:id="rId3"/>
    <p:sldId id="265" r:id="rId4"/>
    <p:sldId id="262" r:id="rId5"/>
    <p:sldId id="270" r:id="rId6"/>
    <p:sldId id="267" r:id="rId7"/>
    <p:sldId id="264" r:id="rId8"/>
    <p:sldId id="268" r:id="rId9"/>
    <p:sldId id="269" r:id="rId1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4" d="100"/>
          <a:sy n="74" d="100"/>
        </p:scale>
        <p:origin x="-378"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7/4/2018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7/4/2018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7/4/2018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7/4/2018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7/4/2018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7/4/2018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7/4/2018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7/4/2018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7/4/2018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160EA64-D806-43AC-9DF2-F8C432F32B4C}" type="datetimeFigureOut">
              <a:rPr lang="en-US" dirty="0"/>
              <a:t>7/4/2018</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1160EA64-D806-43AC-9DF2-F8C432F32B4C}" type="datetimeFigureOut">
              <a:rPr lang="en-US" dirty="0"/>
              <a:pPr/>
              <a:t>7/4/2018</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7/4/2018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D00E23-B365-4992-86AA-65DCA28C37BC}"/>
              </a:ext>
            </a:extLst>
          </p:cNvPr>
          <p:cNvSpPr>
            <a:spLocks noGrp="1"/>
          </p:cNvSpPr>
          <p:nvPr>
            <p:ph type="ctrTitle"/>
          </p:nvPr>
        </p:nvSpPr>
        <p:spPr/>
        <p:txBody>
          <a:bodyPr/>
          <a:lstStyle/>
          <a:p>
            <a:r>
              <a:rPr lang="en-GB" dirty="0"/>
              <a:t>Constructions of Public Office</a:t>
            </a:r>
            <a:endParaRPr lang="en-US" dirty="0"/>
          </a:p>
        </p:txBody>
      </p:sp>
      <p:sp>
        <p:nvSpPr>
          <p:cNvPr id="3" name="Subtitle 2">
            <a:extLst>
              <a:ext uri="{FF2B5EF4-FFF2-40B4-BE49-F238E27FC236}">
                <a16:creationId xmlns="" xmlns:a16="http://schemas.microsoft.com/office/drawing/2014/main" id="{3026809F-4A76-44EA-9713-CA17235E6A6A}"/>
              </a:ext>
            </a:extLst>
          </p:cNvPr>
          <p:cNvSpPr>
            <a:spLocks noGrp="1"/>
          </p:cNvSpPr>
          <p:nvPr>
            <p:ph type="subTitle" idx="1"/>
          </p:nvPr>
        </p:nvSpPr>
        <p:spPr/>
        <p:txBody>
          <a:bodyPr/>
          <a:lstStyle/>
          <a:p>
            <a:r>
              <a:rPr lang="en-GB" dirty="0"/>
              <a:t>Mark Philp</a:t>
            </a:r>
            <a:endParaRPr lang="en-US" dirty="0"/>
          </a:p>
        </p:txBody>
      </p:sp>
    </p:spTree>
    <p:extLst>
      <p:ext uri="{BB962C8B-B14F-4D97-AF65-F5344CB8AC3E}">
        <p14:creationId xmlns:p14="http://schemas.microsoft.com/office/powerpoint/2010/main" val="3304135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D215DD-8E01-4BFC-86CA-CD56A03BFD62}"/>
              </a:ext>
            </a:extLst>
          </p:cNvPr>
          <p:cNvSpPr>
            <a:spLocks noGrp="1"/>
          </p:cNvSpPr>
          <p:nvPr>
            <p:ph type="title"/>
          </p:nvPr>
        </p:nvSpPr>
        <p:spPr/>
        <p:txBody>
          <a:bodyPr/>
          <a:lstStyle/>
          <a:p>
            <a:r>
              <a:rPr lang="en-US" dirty="0"/>
              <a:t>4 basic points</a:t>
            </a:r>
          </a:p>
        </p:txBody>
      </p:sp>
      <p:sp>
        <p:nvSpPr>
          <p:cNvPr id="3" name="Content Placeholder 2">
            <a:extLst>
              <a:ext uri="{FF2B5EF4-FFF2-40B4-BE49-F238E27FC236}">
                <a16:creationId xmlns="" xmlns:a16="http://schemas.microsoft.com/office/drawing/2014/main" id="{9F7DAB99-13D3-4150-B457-C4B06F42DA61}"/>
              </a:ext>
            </a:extLst>
          </p:cNvPr>
          <p:cNvSpPr>
            <a:spLocks noGrp="1"/>
          </p:cNvSpPr>
          <p:nvPr>
            <p:ph idx="1"/>
          </p:nvPr>
        </p:nvSpPr>
        <p:spPr/>
        <p:txBody>
          <a:bodyPr>
            <a:normAutofit lnSpcReduction="10000"/>
          </a:bodyPr>
          <a:lstStyle/>
          <a:p>
            <a:r>
              <a:rPr lang="en-US" dirty="0"/>
              <a:t>There is no single way of dividing public and private – every distinction is a particular distinction serving particular purposes</a:t>
            </a:r>
          </a:p>
          <a:p>
            <a:r>
              <a:rPr lang="en-US" dirty="0"/>
              <a:t>Office is multi-dimensional and involves prioritizing some aspects in some situations over others, and this often produces tensions in the way that office is exercised, responded to, and integrated into the political system</a:t>
            </a:r>
          </a:p>
          <a:p>
            <a:r>
              <a:rPr lang="en-US" dirty="0"/>
              <a:t>The construction of public office develops over time in particular states with distinctive histories and remains partly path-dependent</a:t>
            </a:r>
          </a:p>
          <a:p>
            <a:r>
              <a:rPr lang="en-US" dirty="0"/>
              <a:t>In assessing public office, success must be identified in relation to particular goals and ambitions, and should also acknowledge at what costs these are achieved.</a:t>
            </a:r>
          </a:p>
        </p:txBody>
      </p:sp>
    </p:spTree>
    <p:extLst>
      <p:ext uri="{BB962C8B-B14F-4D97-AF65-F5344CB8AC3E}">
        <p14:creationId xmlns:p14="http://schemas.microsoft.com/office/powerpoint/2010/main" val="3398359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516D93B-2A7B-4B8D-84FC-4777F5129EC6}"/>
              </a:ext>
            </a:extLst>
          </p:cNvPr>
          <p:cNvSpPr>
            <a:spLocks noGrp="1"/>
          </p:cNvSpPr>
          <p:nvPr>
            <p:ph type="title"/>
          </p:nvPr>
        </p:nvSpPr>
        <p:spPr/>
        <p:txBody>
          <a:bodyPr/>
          <a:lstStyle/>
          <a:p>
            <a:r>
              <a:rPr lang="en-GB" dirty="0"/>
              <a:t>OED</a:t>
            </a:r>
            <a:endParaRPr lang="en-US" dirty="0"/>
          </a:p>
        </p:txBody>
      </p:sp>
      <p:sp>
        <p:nvSpPr>
          <p:cNvPr id="3" name="Content Placeholder 2">
            <a:extLst>
              <a:ext uri="{FF2B5EF4-FFF2-40B4-BE49-F238E27FC236}">
                <a16:creationId xmlns="" xmlns:a16="http://schemas.microsoft.com/office/drawing/2014/main" id="{219E662B-C5A3-46C2-A8D1-312BC9669970}"/>
              </a:ext>
            </a:extLst>
          </p:cNvPr>
          <p:cNvSpPr>
            <a:spLocks noGrp="1"/>
          </p:cNvSpPr>
          <p:nvPr>
            <p:ph idx="1"/>
          </p:nvPr>
        </p:nvSpPr>
        <p:spPr/>
        <p:txBody>
          <a:bodyPr/>
          <a:lstStyle/>
          <a:p>
            <a:r>
              <a:rPr lang="en-GB" dirty="0"/>
              <a:t>2 Office – a position or post to which certain duties are attached.</a:t>
            </a:r>
            <a:endParaRPr lang="en-US" dirty="0"/>
          </a:p>
          <a:p>
            <a:r>
              <a:rPr lang="en-US" dirty="0"/>
              <a:t>3a:   A duty attaching to a person's station, position, or employment; a duty, service, or charge falling or assigned to one; a service or task to be performed; a person's business, function, or part.</a:t>
            </a:r>
          </a:p>
          <a:p>
            <a:endParaRPr lang="en-US" dirty="0"/>
          </a:p>
        </p:txBody>
      </p:sp>
    </p:spTree>
    <p:extLst>
      <p:ext uri="{BB962C8B-B14F-4D97-AF65-F5344CB8AC3E}">
        <p14:creationId xmlns:p14="http://schemas.microsoft.com/office/powerpoint/2010/main" val="121041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12C5C9-1977-4ED2-97EF-E5360143B7F0}"/>
              </a:ext>
            </a:extLst>
          </p:cNvPr>
          <p:cNvSpPr>
            <a:spLocks noGrp="1"/>
          </p:cNvSpPr>
          <p:nvPr>
            <p:ph type="title"/>
          </p:nvPr>
        </p:nvSpPr>
        <p:spPr/>
        <p:txBody>
          <a:bodyPr/>
          <a:lstStyle/>
          <a:p>
            <a:r>
              <a:rPr lang="en-GB" dirty="0"/>
              <a:t>Office</a:t>
            </a:r>
            <a:endParaRPr lang="en-US" dirty="0"/>
          </a:p>
        </p:txBody>
      </p:sp>
      <p:sp>
        <p:nvSpPr>
          <p:cNvPr id="3" name="Content Placeholder 2">
            <a:extLst>
              <a:ext uri="{FF2B5EF4-FFF2-40B4-BE49-F238E27FC236}">
                <a16:creationId xmlns="" xmlns:a16="http://schemas.microsoft.com/office/drawing/2014/main" id="{68370137-C014-4303-BCF7-BBA6B22A3D43}"/>
              </a:ext>
            </a:extLst>
          </p:cNvPr>
          <p:cNvSpPr>
            <a:spLocks noGrp="1"/>
          </p:cNvSpPr>
          <p:nvPr>
            <p:ph idx="1"/>
          </p:nvPr>
        </p:nvSpPr>
        <p:spPr/>
        <p:txBody>
          <a:bodyPr>
            <a:normAutofit fontScale="92500"/>
          </a:bodyPr>
          <a:lstStyle/>
          <a:p>
            <a:r>
              <a:rPr lang="en-GB" dirty="0"/>
              <a:t>The </a:t>
            </a:r>
            <a:r>
              <a:rPr lang="en-GB" dirty="0" smtClean="0"/>
              <a:t>task(s)</a:t>
            </a:r>
            <a:endParaRPr lang="en-GB" dirty="0"/>
          </a:p>
          <a:p>
            <a:r>
              <a:rPr lang="en-GB" dirty="0"/>
              <a:t>The relationship within which the task is assigned – from informal to formal</a:t>
            </a:r>
          </a:p>
          <a:p>
            <a:r>
              <a:rPr lang="en-GB" dirty="0"/>
              <a:t>The agent to whom it is assigned</a:t>
            </a:r>
          </a:p>
          <a:p>
            <a:r>
              <a:rPr lang="en-GB" dirty="0"/>
              <a:t>The principal by whom it is assigned </a:t>
            </a:r>
          </a:p>
          <a:p>
            <a:r>
              <a:rPr lang="en-GB" dirty="0"/>
              <a:t>The consolidation of the office and its tasks as an entity and in relation to whom</a:t>
            </a:r>
          </a:p>
          <a:p>
            <a:r>
              <a:rPr lang="en-GB" dirty="0"/>
              <a:t>The financing of the office and how far that influences its independence/authority</a:t>
            </a:r>
          </a:p>
          <a:p>
            <a:r>
              <a:rPr lang="en-GB" dirty="0"/>
              <a:t>The agent’s interests and the interests of the office</a:t>
            </a:r>
          </a:p>
          <a:p>
            <a:r>
              <a:rPr lang="en-GB" dirty="0"/>
              <a:t>The ends/purposes of the office and who sets these</a:t>
            </a:r>
          </a:p>
          <a:p>
            <a:endParaRPr lang="en-GB" dirty="0"/>
          </a:p>
          <a:p>
            <a:endParaRPr lang="en-US" dirty="0"/>
          </a:p>
        </p:txBody>
      </p:sp>
    </p:spTree>
    <p:extLst>
      <p:ext uri="{BB962C8B-B14F-4D97-AF65-F5344CB8AC3E}">
        <p14:creationId xmlns:p14="http://schemas.microsoft.com/office/powerpoint/2010/main" val="2985450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784CC48-A9C0-45DF-8BCF-A7FA2EF46C66}"/>
              </a:ext>
            </a:extLst>
          </p:cNvPr>
          <p:cNvSpPr>
            <a:spLocks noGrp="1"/>
          </p:cNvSpPr>
          <p:nvPr>
            <p:ph type="title"/>
          </p:nvPr>
        </p:nvSpPr>
        <p:spPr>
          <a:xfrm>
            <a:off x="2231136" y="393700"/>
            <a:ext cx="7865364" cy="1536700"/>
          </a:xfrm>
        </p:spPr>
        <p:txBody>
          <a:bodyPr>
            <a:normAutofit fontScale="90000"/>
          </a:bodyPr>
          <a:lstStyle/>
          <a:p>
            <a:r>
              <a:rPr lang="en-GB" dirty="0"/>
              <a:t>Conflicts between different components and degrees of precision and discretion:</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BF239F68-D491-4C14-849A-3232E07D38A2}"/>
              </a:ext>
            </a:extLst>
          </p:cNvPr>
          <p:cNvSpPr>
            <a:spLocks noGrp="1"/>
          </p:cNvSpPr>
          <p:nvPr>
            <p:ph idx="1"/>
          </p:nvPr>
        </p:nvSpPr>
        <p:spPr>
          <a:xfrm>
            <a:off x="2231136" y="2108200"/>
            <a:ext cx="7738364" cy="3631827"/>
          </a:xfrm>
        </p:spPr>
        <p:txBody>
          <a:bodyPr>
            <a:normAutofit/>
          </a:bodyPr>
          <a:lstStyle/>
          <a:p>
            <a:r>
              <a:rPr lang="en-GB" dirty="0"/>
              <a:t>	The principal and the functions s/he wants the office to serve</a:t>
            </a:r>
            <a:endParaRPr lang="en-US" dirty="0"/>
          </a:p>
          <a:p>
            <a:r>
              <a:rPr lang="en-GB" dirty="0"/>
              <a:t>	The office and the formal tasks that are assigned to it</a:t>
            </a:r>
            <a:endParaRPr lang="en-US" dirty="0"/>
          </a:p>
          <a:p>
            <a:r>
              <a:rPr lang="en-GB" dirty="0"/>
              <a:t>	The arrangements for financing of the office</a:t>
            </a:r>
            <a:endParaRPr lang="en-US" dirty="0"/>
          </a:p>
          <a:p>
            <a:r>
              <a:rPr lang="en-GB" dirty="0"/>
              <a:t>	The control or accountability of the office given that it acts increasingly at a distance from the ultimate source of delegated power</a:t>
            </a:r>
            <a:endParaRPr lang="en-US" dirty="0"/>
          </a:p>
          <a:p>
            <a:r>
              <a:rPr lang="en-GB" dirty="0"/>
              <a:t>	And the interests that the office holder has – as a person, as a holder of the office, as a subordinate to the source of office, and as an agent in relation to the intended human domain that the office commands.  </a:t>
            </a:r>
            <a:endParaRPr lang="en-US" dirty="0"/>
          </a:p>
          <a:p>
            <a:pPr marL="0" indent="0" algn="ctr">
              <a:buNone/>
            </a:pPr>
            <a:r>
              <a:rPr lang="en-GB" dirty="0"/>
              <a:t>In different offices, within different structures there may be more or less interest in some or all of these dimensions. </a:t>
            </a:r>
            <a:endParaRPr lang="en-US" dirty="0"/>
          </a:p>
        </p:txBody>
      </p:sp>
    </p:spTree>
    <p:extLst>
      <p:ext uri="{BB962C8B-B14F-4D97-AF65-F5344CB8AC3E}">
        <p14:creationId xmlns:p14="http://schemas.microsoft.com/office/powerpoint/2010/main" val="2232101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Public </a:t>
            </a:r>
          </a:p>
        </p:txBody>
      </p:sp>
      <p:sp>
        <p:nvSpPr>
          <p:cNvPr id="3" name="Content Placeholder 2"/>
          <p:cNvSpPr>
            <a:spLocks noGrp="1"/>
          </p:cNvSpPr>
          <p:nvPr>
            <p:ph idx="1"/>
          </p:nvPr>
        </p:nvSpPr>
        <p:spPr/>
        <p:txBody>
          <a:bodyPr/>
          <a:lstStyle/>
          <a:p>
            <a:r>
              <a:rPr lang="en-GB" dirty="0"/>
              <a:t>Sir George </a:t>
            </a:r>
            <a:r>
              <a:rPr lang="en-GB" dirty="0" err="1"/>
              <a:t>Cornewall</a:t>
            </a:r>
            <a:r>
              <a:rPr lang="en-GB" dirty="0"/>
              <a:t> Lewis:</a:t>
            </a:r>
          </a:p>
          <a:p>
            <a:r>
              <a:rPr lang="en-GB" i="1" dirty="0"/>
              <a:t>Public</a:t>
            </a:r>
            <a:r>
              <a:rPr lang="en-GB" dirty="0"/>
              <a:t>, as opposed to </a:t>
            </a:r>
            <a:r>
              <a:rPr lang="en-GB" i="1" dirty="0"/>
              <a:t>private</a:t>
            </a:r>
            <a:r>
              <a:rPr lang="en-GB" dirty="0"/>
              <a:t>. Is that which has no immediate relation to any specified person or persons, but which may directly concern any member or members of the community, without distinction…a theatre, or a place of amusement, is said to be public, not because it is actually visited by every member of the community, but because it is open to all indifferently.  In the language of our law, public appear to be distinguished from private acts of parliament, on the grounds that the one class directly affects the whole community, the other some definite person or persons.  (Barry 190-1).</a:t>
            </a:r>
          </a:p>
          <a:p>
            <a:endParaRPr lang="en-GB" dirty="0"/>
          </a:p>
        </p:txBody>
      </p:sp>
    </p:spTree>
    <p:extLst>
      <p:ext uri="{BB962C8B-B14F-4D97-AF65-F5344CB8AC3E}">
        <p14:creationId xmlns:p14="http://schemas.microsoft.com/office/powerpoint/2010/main" val="1336097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1739697-8CD3-44A1-827B-88BC8EA2C527}"/>
              </a:ext>
            </a:extLst>
          </p:cNvPr>
          <p:cNvSpPr>
            <a:spLocks noGrp="1"/>
          </p:cNvSpPr>
          <p:nvPr>
            <p:ph type="title"/>
          </p:nvPr>
        </p:nvSpPr>
        <p:spPr/>
        <p:txBody>
          <a:bodyPr/>
          <a:lstStyle/>
          <a:p>
            <a:r>
              <a:rPr lang="en-GB" dirty="0"/>
              <a:t>dimensions</a:t>
            </a:r>
            <a:endParaRPr lang="en-US" dirty="0"/>
          </a:p>
        </p:txBody>
      </p:sp>
      <p:graphicFrame>
        <p:nvGraphicFramePr>
          <p:cNvPr id="4" name="Content Placeholder 3">
            <a:extLst>
              <a:ext uri="{FF2B5EF4-FFF2-40B4-BE49-F238E27FC236}">
                <a16:creationId xmlns="" xmlns:a16="http://schemas.microsoft.com/office/drawing/2014/main" id="{7E6623CB-6783-4C4A-BADC-60910540398F}"/>
              </a:ext>
            </a:extLst>
          </p:cNvPr>
          <p:cNvGraphicFramePr>
            <a:graphicFrameLocks noGrp="1"/>
          </p:cNvGraphicFramePr>
          <p:nvPr>
            <p:ph idx="1"/>
            <p:extLst>
              <p:ext uri="{D42A27DB-BD31-4B8C-83A1-F6EECF244321}">
                <p14:modId xmlns:p14="http://schemas.microsoft.com/office/powerpoint/2010/main" val="1110408109"/>
              </p:ext>
            </p:extLst>
          </p:nvPr>
        </p:nvGraphicFramePr>
        <p:xfrm>
          <a:off x="3035300" y="2578100"/>
          <a:ext cx="6210300" cy="3315209"/>
        </p:xfrm>
        <a:graphic>
          <a:graphicData uri="http://schemas.openxmlformats.org/drawingml/2006/table">
            <a:tbl>
              <a:tblPr>
                <a:tableStyleId>{5C22544A-7EE6-4342-B048-85BDC9FD1C3A}</a:tableStyleId>
              </a:tblPr>
              <a:tblGrid>
                <a:gridCol w="1035050">
                  <a:extLst>
                    <a:ext uri="{9D8B030D-6E8A-4147-A177-3AD203B41FA5}">
                      <a16:colId xmlns="" xmlns:a16="http://schemas.microsoft.com/office/drawing/2014/main" val="3519446076"/>
                    </a:ext>
                  </a:extLst>
                </a:gridCol>
                <a:gridCol w="1035050">
                  <a:extLst>
                    <a:ext uri="{9D8B030D-6E8A-4147-A177-3AD203B41FA5}">
                      <a16:colId xmlns="" xmlns:a16="http://schemas.microsoft.com/office/drawing/2014/main" val="1707349752"/>
                    </a:ext>
                  </a:extLst>
                </a:gridCol>
                <a:gridCol w="1035050">
                  <a:extLst>
                    <a:ext uri="{9D8B030D-6E8A-4147-A177-3AD203B41FA5}">
                      <a16:colId xmlns="" xmlns:a16="http://schemas.microsoft.com/office/drawing/2014/main" val="1100763551"/>
                    </a:ext>
                  </a:extLst>
                </a:gridCol>
                <a:gridCol w="1035050">
                  <a:extLst>
                    <a:ext uri="{9D8B030D-6E8A-4147-A177-3AD203B41FA5}">
                      <a16:colId xmlns="" xmlns:a16="http://schemas.microsoft.com/office/drawing/2014/main" val="3870253328"/>
                    </a:ext>
                  </a:extLst>
                </a:gridCol>
                <a:gridCol w="1035050">
                  <a:extLst>
                    <a:ext uri="{9D8B030D-6E8A-4147-A177-3AD203B41FA5}">
                      <a16:colId xmlns="" xmlns:a16="http://schemas.microsoft.com/office/drawing/2014/main" val="1317411305"/>
                    </a:ext>
                  </a:extLst>
                </a:gridCol>
                <a:gridCol w="1035050">
                  <a:extLst>
                    <a:ext uri="{9D8B030D-6E8A-4147-A177-3AD203B41FA5}">
                      <a16:colId xmlns="" xmlns:a16="http://schemas.microsoft.com/office/drawing/2014/main" val="2302840160"/>
                    </a:ext>
                  </a:extLst>
                </a:gridCol>
              </a:tblGrid>
              <a:tr h="48681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l" fontAlgn="b"/>
                      <a:r>
                        <a:rPr lang="en-US" sz="1100" b="1" u="none" strike="noStrike" dirty="0">
                          <a:effectLst/>
                        </a:rPr>
                        <a:t>private domain</a:t>
                      </a:r>
                      <a:endParaRPr lang="en-US"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gridSpan="2">
                  <a:txBody>
                    <a:bodyPr/>
                    <a:lstStyle/>
                    <a:p>
                      <a:pPr algn="l" fontAlgn="b"/>
                      <a:r>
                        <a:rPr lang="en-US" sz="1100" b="1" u="none" strike="noStrike" dirty="0">
                          <a:effectLst/>
                        </a:rPr>
                        <a:t>public domain</a:t>
                      </a:r>
                      <a:endParaRPr lang="en-US"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extLst>
                  <a:ext uri="{0D108BD9-81ED-4DB2-BD59-A6C34878D82A}">
                    <a16:rowId xmlns="" xmlns:a16="http://schemas.microsoft.com/office/drawing/2014/main" val="129468435"/>
                  </a:ext>
                </a:extLst>
              </a:tr>
              <a:tr h="48681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3890200062"/>
                  </a:ext>
                </a:extLst>
              </a:tr>
              <a:tr h="486815">
                <a:tc gridSpan="2">
                  <a:txBody>
                    <a:bodyPr/>
                    <a:lstStyle/>
                    <a:p>
                      <a:pPr algn="l" fontAlgn="b"/>
                      <a:r>
                        <a:rPr lang="en-US" sz="1100" b="1" u="none" strike="noStrike" dirty="0">
                          <a:effectLst/>
                        </a:rPr>
                        <a:t>private ends</a:t>
                      </a:r>
                      <a:endParaRPr lang="en-US"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a:txBody>
                    <a:bodyPr/>
                    <a:lstStyle/>
                    <a:p>
                      <a:pPr algn="l" fontAlgn="b"/>
                      <a:r>
                        <a:rPr lang="en-US" sz="1100" u="none" strike="noStrike">
                          <a:effectLst/>
                        </a:rPr>
                        <a:t>friend</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gridSpan="2">
                  <a:txBody>
                    <a:bodyPr/>
                    <a:lstStyle/>
                    <a:p>
                      <a:pPr algn="l" fontAlgn="b"/>
                      <a:r>
                        <a:rPr lang="en-US" sz="1100" u="none" strike="noStrike">
                          <a:effectLst/>
                        </a:rPr>
                        <a:t>tax farmer</a:t>
                      </a:r>
                      <a:endParaRPr lang="en-US" sz="11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extLst>
                  <a:ext uri="{0D108BD9-81ED-4DB2-BD59-A6C34878D82A}">
                    <a16:rowId xmlns="" xmlns:a16="http://schemas.microsoft.com/office/drawing/2014/main" val="3160877201"/>
                  </a:ext>
                </a:extLst>
              </a:tr>
              <a:tr h="48681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598650108"/>
                  </a:ext>
                </a:extLst>
              </a:tr>
              <a:tr h="881134">
                <a:tc gridSpan="2">
                  <a:txBody>
                    <a:bodyPr/>
                    <a:lstStyle/>
                    <a:p>
                      <a:pPr algn="l" fontAlgn="b"/>
                      <a:r>
                        <a:rPr lang="en-US" sz="1100" b="1" u="none" strike="noStrike" dirty="0">
                          <a:effectLst/>
                        </a:rPr>
                        <a:t>public ends</a:t>
                      </a:r>
                      <a:endParaRPr lang="en-US" sz="11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gridSpan="2">
                  <a:txBody>
                    <a:bodyPr/>
                    <a:lstStyle/>
                    <a:p>
                      <a:pPr algn="l" fontAlgn="b"/>
                      <a:r>
                        <a:rPr lang="en-US" sz="1100" u="none" strike="noStrike">
                          <a:effectLst/>
                        </a:rPr>
                        <a:t>servant and public end</a:t>
                      </a:r>
                      <a:endParaRPr lang="en-US" sz="11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c gridSpan="2">
                  <a:txBody>
                    <a:bodyPr/>
                    <a:lstStyle/>
                    <a:p>
                      <a:pPr algn="l" fontAlgn="b"/>
                      <a:r>
                        <a:rPr lang="en-US" sz="1100" u="none" strike="noStrike" dirty="0">
                          <a:effectLst/>
                        </a:rPr>
                        <a:t>bureaucrats</a:t>
                      </a:r>
                      <a:endParaRPr lang="en-US"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extLst>
                  <a:ext uri="{0D108BD9-81ED-4DB2-BD59-A6C34878D82A}">
                    <a16:rowId xmlns="" xmlns:a16="http://schemas.microsoft.com/office/drawing/2014/main" val="11768809"/>
                  </a:ext>
                </a:extLst>
              </a:tr>
              <a:tr h="48681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1862151177"/>
                  </a:ext>
                </a:extLst>
              </a:tr>
            </a:tbl>
          </a:graphicData>
        </a:graphic>
      </p:graphicFrame>
    </p:spTree>
    <p:extLst>
      <p:ext uri="{BB962C8B-B14F-4D97-AF65-F5344CB8AC3E}">
        <p14:creationId xmlns:p14="http://schemas.microsoft.com/office/powerpoint/2010/main" val="1091251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complications</a:t>
            </a:r>
          </a:p>
        </p:txBody>
      </p:sp>
      <p:sp>
        <p:nvSpPr>
          <p:cNvPr id="3" name="Content Placeholder 2"/>
          <p:cNvSpPr>
            <a:spLocks noGrp="1"/>
          </p:cNvSpPr>
          <p:nvPr>
            <p:ph idx="1"/>
          </p:nvPr>
        </p:nvSpPr>
        <p:spPr/>
        <p:txBody>
          <a:bodyPr>
            <a:normAutofit/>
          </a:bodyPr>
          <a:lstStyle/>
          <a:p>
            <a:pPr lvl="0"/>
            <a:r>
              <a:rPr lang="en-GB" dirty="0"/>
              <a:t>The separation of politics and public/administrative/judicial office </a:t>
            </a:r>
          </a:p>
          <a:p>
            <a:pPr lvl="0"/>
            <a:r>
              <a:rPr lang="en-GB" dirty="0"/>
              <a:t>The historical shifting from one form of legitimation that appeals upward (</a:t>
            </a:r>
            <a:r>
              <a:rPr lang="en-GB" dirty="0" err="1"/>
              <a:t>eg</a:t>
            </a:r>
            <a:r>
              <a:rPr lang="en-GB" dirty="0"/>
              <a:t> the Crown), to another that appeals downward (the people).  </a:t>
            </a:r>
          </a:p>
          <a:p>
            <a:pPr lvl="0"/>
            <a:r>
              <a:rPr lang="en-GB" dirty="0"/>
              <a:t>The emergence of a discourse of public service in which the administrative order sees itself as the prime point of assessment of the public interest and thereby of the responsibilities of those in public office .</a:t>
            </a:r>
          </a:p>
          <a:p>
            <a:pPr lvl="0"/>
            <a:r>
              <a:rPr lang="en-GB" dirty="0"/>
              <a:t>The emergence of a discourse of political legitimacy that asserts the primacy of political control and determination of the interests and goods that should be served by the public service. </a:t>
            </a:r>
          </a:p>
          <a:p>
            <a:endParaRPr lang="en-GB" dirty="0"/>
          </a:p>
        </p:txBody>
      </p:sp>
    </p:spTree>
    <p:extLst>
      <p:ext uri="{BB962C8B-B14F-4D97-AF65-F5344CB8AC3E}">
        <p14:creationId xmlns:p14="http://schemas.microsoft.com/office/powerpoint/2010/main" val="2789790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Connected </a:t>
            </a:r>
            <a:r>
              <a:rPr lang="en-GB" dirty="0"/>
              <a:t>complications</a:t>
            </a:r>
          </a:p>
        </p:txBody>
      </p:sp>
      <p:sp>
        <p:nvSpPr>
          <p:cNvPr id="3" name="Content Placeholder 2"/>
          <p:cNvSpPr>
            <a:spLocks noGrp="1"/>
          </p:cNvSpPr>
          <p:nvPr>
            <p:ph idx="1"/>
          </p:nvPr>
        </p:nvSpPr>
        <p:spPr/>
        <p:txBody>
          <a:bodyPr/>
          <a:lstStyle/>
          <a:p>
            <a:r>
              <a:rPr lang="en-GB" dirty="0"/>
              <a:t>Protection against partial influence </a:t>
            </a:r>
            <a:r>
              <a:rPr lang="en-GB" dirty="0" smtClean="0"/>
              <a:t>in the exercise of office – </a:t>
            </a:r>
            <a:r>
              <a:rPr lang="en-GB" dirty="0"/>
              <a:t>from political pressure; from popular pressure; from sectional interests; from institutional and administrative interests; from personal interests of the office holder.</a:t>
            </a:r>
          </a:p>
          <a:p>
            <a:r>
              <a:rPr lang="en-GB" dirty="0"/>
              <a:t>Protection of the right to </a:t>
            </a:r>
            <a:r>
              <a:rPr lang="en-GB" dirty="0" smtClean="0"/>
              <a:t>office and of appointment to it, </a:t>
            </a:r>
            <a:r>
              <a:rPr lang="en-GB" dirty="0"/>
              <a:t>from political usurpation, from sectional interests, from bureaucratic infighting.</a:t>
            </a:r>
          </a:p>
          <a:p>
            <a:r>
              <a:rPr lang="en-GB" dirty="0"/>
              <a:t>Protection of the sphere of delegated judgment, from political influence, from competing institutional interests, from sectional interests among the regulated domain etc.</a:t>
            </a:r>
          </a:p>
          <a:p>
            <a:endParaRPr lang="en-GB" dirty="0"/>
          </a:p>
        </p:txBody>
      </p:sp>
    </p:spTree>
    <p:extLst>
      <p:ext uri="{BB962C8B-B14F-4D97-AF65-F5344CB8AC3E}">
        <p14:creationId xmlns:p14="http://schemas.microsoft.com/office/powerpoint/2010/main" val="2510489145"/>
      </p:ext>
    </p:extLst>
  </p:cSld>
  <p:clrMapOvr>
    <a:masterClrMapping/>
  </p:clrMapOvr>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 xmlns:thm15="http://schemas.microsoft.com/office/thememl/2012/main" name="Parcel" id="{8BEC4385-4EB9-4D53-BFB5-0EA123736B6D}" vid="{A425FB89-E954-4A2A-81DC-D90804A94DBA}"/>
    </a:ext>
  </a:extLst>
</a:theme>
</file>

<file path=docProps/app.xml><?xml version="1.0" encoding="utf-8"?>
<Properties xmlns="http://schemas.openxmlformats.org/officeDocument/2006/extended-properties" xmlns:vt="http://schemas.openxmlformats.org/officeDocument/2006/docPropsVTypes">
  <Template>TM10001115[[fn=Parcel]]</Template>
  <TotalTime>613</TotalTime>
  <Words>585</Words>
  <Application>Microsoft Office PowerPoint</Application>
  <PresentationFormat>Custom</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Parcel</vt:lpstr>
      <vt:lpstr>Constructions of Public Office</vt:lpstr>
      <vt:lpstr>4 basic points</vt:lpstr>
      <vt:lpstr>OED</vt:lpstr>
      <vt:lpstr>Office</vt:lpstr>
      <vt:lpstr>Conflicts between different components and degrees of precision and discretion: </vt:lpstr>
      <vt:lpstr>Public </vt:lpstr>
      <vt:lpstr>dimensions</vt:lpstr>
      <vt:lpstr>complications</vt:lpstr>
      <vt:lpstr>Connected complications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Constructions of Public Office</dc:title>
  <dc:creator>Mark Philp</dc:creator>
  <cp:lastModifiedBy>Mark Philp</cp:lastModifiedBy>
  <cp:revision>21</cp:revision>
  <cp:lastPrinted>2018-06-29T16:10:59Z</cp:lastPrinted>
  <dcterms:created xsi:type="dcterms:W3CDTF">2018-03-03T18:50:55Z</dcterms:created>
  <dcterms:modified xsi:type="dcterms:W3CDTF">2018-07-04T06:37:25Z</dcterms:modified>
</cp:coreProperties>
</file>