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51" r:id="rId1"/>
  </p:sldMasterIdLst>
  <p:sldIdLst>
    <p:sldId id="256" r:id="rId2"/>
    <p:sldId id="272" r:id="rId3"/>
    <p:sldId id="257" r:id="rId4"/>
    <p:sldId id="275" r:id="rId5"/>
    <p:sldId id="274" r:id="rId6"/>
    <p:sldId id="279" r:id="rId7"/>
    <p:sldId id="290" r:id="rId8"/>
    <p:sldId id="261" r:id="rId9"/>
    <p:sldId id="278" r:id="rId10"/>
    <p:sldId id="258" r:id="rId11"/>
    <p:sldId id="267" r:id="rId12"/>
    <p:sldId id="276" r:id="rId13"/>
    <p:sldId id="292" r:id="rId14"/>
    <p:sldId id="269" r:id="rId15"/>
    <p:sldId id="297" r:id="rId16"/>
    <p:sldId id="296" r:id="rId17"/>
    <p:sldId id="273" r:id="rId18"/>
    <p:sldId id="291" r:id="rId19"/>
    <p:sldId id="259" r:id="rId20"/>
    <p:sldId id="282" r:id="rId21"/>
    <p:sldId id="283" r:id="rId22"/>
    <p:sldId id="285" r:id="rId23"/>
    <p:sldId id="270" r:id="rId24"/>
    <p:sldId id="263" r:id="rId25"/>
    <p:sldId id="295" r:id="rId26"/>
    <p:sldId id="264" r:id="rId27"/>
    <p:sldId id="265" r:id="rId28"/>
    <p:sldId id="266" r:id="rId29"/>
    <p:sldId id="268" r:id="rId30"/>
    <p:sldId id="294" r:id="rId31"/>
    <p:sldId id="271" r:id="rId32"/>
    <p:sldId id="298" r:id="rId33"/>
    <p:sldId id="289" r:id="rId34"/>
    <p:sldId id="288"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2F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120"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AF239A9A-B4B0-4B32-B8CD-2E25E95134C4}" type="datetimeFigureOut">
              <a:rPr lang="en-US" smtClean="0"/>
              <a:t>5/27/2017</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6D22F896-40B5-4ADD-8801-0D06FADFA095}" type="slidenum">
              <a:rPr lang="en-US" smtClean="0"/>
              <a:t>‹#›</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410288"/>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61E721-B01C-4D5D-A3CA-2E5518383F10}" type="datetimeFigureOut">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40119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6513FEF9-69D0-4F8C-A336-59491FBEDC47}" type="datetimeFigureOut">
              <a:rPr lang="en-US" smtClean="0"/>
              <a:t>5/27/2017</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6D22F896-40B5-4ADD-8801-0D06FADFA095}" type="slidenum">
              <a:rPr lang="en-US" smtClean="0"/>
              <a:pPr/>
              <a:t>‹#›</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917892"/>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1E21DC-8981-44E6-BC8C-2BA8F673FFBB}" type="datetimeFigureOut">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3977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AEB9C5D3-0140-4E75-8D7F-C0623D06DFD7}" type="datetimeFigureOut">
              <a:rPr lang="en-US" smtClean="0"/>
              <a:t>5/27/2017</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6D22F896-40B5-4ADD-8801-0D06FADFA095}" type="slidenum">
              <a:rPr lang="en-US" smtClean="0"/>
              <a:t>‹#›</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698778"/>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A5666F9-5B40-48E0-8DFD-99EF944CDD22}" type="datetimeFigureOut">
              <a:rPr lang="en-US" smtClean="0"/>
              <a:t>5/27/2017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47729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A698D6B-2C72-4E21-9893-A649C6E2A47D}" type="datetimeFigureOut">
              <a:rPr lang="en-US" smtClean="0"/>
              <a:t>5/27/2017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30977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6811C9-A66C-49F0-970E-F7B68D9109A0}" type="datetimeFigureOut">
              <a:rPr lang="en-US" smtClean="0"/>
              <a:t>5/27/2017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7260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1AE78-96A2-4A23-B183-3B6DB4374FE7}" type="datetimeFigureOut">
              <a:rPr lang="en-US" smtClean="0"/>
              <a:t>5/27/2017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33749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AE0757-B101-4811-9189-10EB2F458E2D}" type="datetimeFigureOut">
              <a:rPr lang="en-US" smtClean="0"/>
              <a:t>5/27/2017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95255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BDC078-589F-40E3-816C-EE21D62B5BBA}" type="datetimeFigureOut">
              <a:rPr lang="en-US" smtClean="0"/>
              <a:t>5/27/2017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6040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6000">
              <a:srgbClr val="DFE5F6"/>
            </a:gs>
            <a:gs pos="0">
              <a:schemeClr val="bg2">
                <a:tint val="90000"/>
                <a:shade val="92000"/>
                <a:satMod val="160000"/>
              </a:schemeClr>
            </a:gs>
            <a:gs pos="77000">
              <a:schemeClr val="accent3">
                <a:lumMod val="20000"/>
                <a:lumOff val="80000"/>
              </a:schemeClr>
            </a:gs>
            <a:gs pos="100000">
              <a:schemeClr val="bg2">
                <a:tint val="100000"/>
                <a:shade val="67000"/>
                <a:satMod val="145000"/>
              </a:schemeClr>
            </a:gs>
          </a:gsLst>
          <a:lin ang="5400000" scaled="0"/>
          <a:tileRect/>
        </a:gra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C7004436-CA73-4D53-89B4-2A5C7347BF2F}" type="datetimeFigureOut">
              <a:rPr lang="en-US" smtClean="0"/>
              <a:t>5/27/2017</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6D22F896-40B5-4ADD-8801-0D06FADFA095}" type="slidenum">
              <a:rPr lang="en-US" smtClean="0"/>
              <a:pPr/>
              <a:t>‹#›</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356031"/>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hf sldNum="0" hdr="0" ftr="0" dt="0"/>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Julia.ostendorf@warwick.ac.uk"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theguardian.com/global-development/2017/may/24/world-is-plundering-africa-wealth-billions-of-dollars-a-year"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player.bfi.org.uk/search/" TargetMode="External"/><Relationship Id="rId2" Type="http://schemas.openxmlformats.org/officeDocument/2006/relationships/hyperlink" Target="https://www.cartoons.ac.uk/" TargetMode="External"/><Relationship Id="rId1" Type="http://schemas.openxmlformats.org/officeDocument/2006/relationships/slideLayout" Target="../slideLayouts/slideLayout2.xml"/><Relationship Id="rId6" Type="http://schemas.openxmlformats.org/officeDocument/2006/relationships/hyperlink" Target="http://mrc-catalogue.warwick.ac.uk/" TargetMode="External"/><Relationship Id="rId5" Type="http://schemas.openxmlformats.org/officeDocument/2006/relationships/hyperlink" Target="https://historicengland.org.uk/images-books/photos/" TargetMode="External"/><Relationship Id="rId4" Type="http://schemas.openxmlformats.org/officeDocument/2006/relationships/hyperlink" Target="http://www.britishnewspaperarchive.co.uk/"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http://www2.warwick.ac.uk/fac/arts/history/students/modules/ug-year-2"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Julia.Ostendorf@warwick.ac.u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07953" y="1834805"/>
            <a:ext cx="9068498" cy="1243955"/>
          </a:xfrm>
        </p:spPr>
        <p:txBody>
          <a:bodyPr>
            <a:normAutofit/>
          </a:bodyPr>
          <a:lstStyle/>
          <a:p>
            <a:r>
              <a:rPr lang="en-GB" sz="5400" dirty="0"/>
              <a:t>First Year Revision Session </a:t>
            </a:r>
          </a:p>
        </p:txBody>
      </p:sp>
      <p:sp>
        <p:nvSpPr>
          <p:cNvPr id="6" name="TextBox 5"/>
          <p:cNvSpPr txBox="1"/>
          <p:nvPr/>
        </p:nvSpPr>
        <p:spPr>
          <a:xfrm>
            <a:off x="433431" y="3883205"/>
            <a:ext cx="6493079" cy="1077218"/>
          </a:xfrm>
          <a:prstGeom prst="rect">
            <a:avLst/>
          </a:prstGeom>
          <a:noFill/>
        </p:spPr>
        <p:txBody>
          <a:bodyPr wrap="square" rtlCol="0">
            <a:spAutoFit/>
          </a:bodyPr>
          <a:lstStyle/>
          <a:p>
            <a:r>
              <a:rPr lang="en-GB" sz="2400" dirty="0"/>
              <a:t>Julia </a:t>
            </a:r>
            <a:r>
              <a:rPr lang="en-GB" sz="2400" dirty="0" err="1"/>
              <a:t>Ostendorf</a:t>
            </a:r>
            <a:endParaRPr lang="en-GB" sz="2400" dirty="0"/>
          </a:p>
          <a:p>
            <a:r>
              <a:rPr lang="en-GB" sz="2000" dirty="0"/>
              <a:t>Email: </a:t>
            </a:r>
            <a:r>
              <a:rPr lang="en-GB" sz="2000" dirty="0">
                <a:hlinkClick r:id="rId2"/>
              </a:rPr>
              <a:t>Julia.ostendorf@warwick.ac.uk</a:t>
            </a:r>
            <a:endParaRPr lang="en-GB" sz="2000" dirty="0"/>
          </a:p>
          <a:p>
            <a:r>
              <a:rPr lang="en-GB" sz="2000" dirty="0"/>
              <a:t>Facebook: Julia </a:t>
            </a:r>
            <a:r>
              <a:rPr lang="en-GB" sz="2000" dirty="0" err="1"/>
              <a:t>Oliwa</a:t>
            </a:r>
            <a:r>
              <a:rPr lang="en-GB" sz="2000" dirty="0"/>
              <a:t> </a:t>
            </a:r>
          </a:p>
        </p:txBody>
      </p:sp>
      <p:sp>
        <p:nvSpPr>
          <p:cNvPr id="7" name="TextBox 6"/>
          <p:cNvSpPr txBox="1"/>
          <p:nvPr/>
        </p:nvSpPr>
        <p:spPr>
          <a:xfrm>
            <a:off x="3889695" y="1030360"/>
            <a:ext cx="4524464" cy="584775"/>
          </a:xfrm>
          <a:prstGeom prst="rect">
            <a:avLst/>
          </a:prstGeom>
          <a:noFill/>
        </p:spPr>
        <p:txBody>
          <a:bodyPr wrap="square" rtlCol="0">
            <a:spAutoFit/>
          </a:bodyPr>
          <a:lstStyle/>
          <a:p>
            <a:r>
              <a:rPr lang="en-GB" sz="3200" b="1" dirty="0">
                <a:solidFill>
                  <a:schemeClr val="accent2">
                    <a:lumMod val="75000"/>
                  </a:schemeClr>
                </a:solidFill>
              </a:rPr>
              <a:t>History &amp; Politics SSLC</a:t>
            </a:r>
          </a:p>
        </p:txBody>
      </p:sp>
    </p:spTree>
    <p:extLst>
      <p:ext uri="{BB962C8B-B14F-4D97-AF65-F5344CB8AC3E}">
        <p14:creationId xmlns:p14="http://schemas.microsoft.com/office/powerpoint/2010/main" val="380612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World Politics: What your answer needs to contain </a:t>
            </a:r>
          </a:p>
        </p:txBody>
      </p:sp>
      <p:sp>
        <p:nvSpPr>
          <p:cNvPr id="3" name="Content Placeholder 2"/>
          <p:cNvSpPr>
            <a:spLocks noGrp="1"/>
          </p:cNvSpPr>
          <p:nvPr>
            <p:ph idx="1"/>
          </p:nvPr>
        </p:nvSpPr>
        <p:spPr/>
        <p:txBody>
          <a:bodyPr>
            <a:normAutofit fontScale="85000" lnSpcReduction="10000"/>
          </a:bodyPr>
          <a:lstStyle/>
          <a:p>
            <a:pPr marL="457200" indent="-457200">
              <a:buFont typeface="+mj-lt"/>
              <a:buAutoNum type="arabicPeriod"/>
            </a:pPr>
            <a:r>
              <a:rPr lang="en-GB" dirty="0"/>
              <a:t>In the Introduction, state: </a:t>
            </a:r>
            <a:r>
              <a:rPr lang="en-GB" b="1" dirty="0"/>
              <a:t>This essay will argue that </a:t>
            </a:r>
            <a:r>
              <a:rPr lang="en-GB" dirty="0"/>
              <a:t>………. (any variation of that sentence) No first person, no we, stick to ‘this essay’ throughout</a:t>
            </a:r>
          </a:p>
          <a:p>
            <a:pPr marL="457200" indent="-457200">
              <a:buFont typeface="+mj-lt"/>
              <a:buAutoNum type="arabicPeriod"/>
            </a:pPr>
            <a:r>
              <a:rPr lang="en-GB" dirty="0"/>
              <a:t>For any theory, there is a </a:t>
            </a:r>
            <a:r>
              <a:rPr lang="en-GB" b="1" dirty="0"/>
              <a:t>Checklist</a:t>
            </a:r>
            <a:r>
              <a:rPr lang="en-GB" dirty="0"/>
              <a:t> of concepts &amp; scholarship (See next slide) BUT there’s also specific language which you need to use</a:t>
            </a:r>
          </a:p>
          <a:p>
            <a:pPr lvl="1"/>
            <a:r>
              <a:rPr lang="en-GB" dirty="0"/>
              <a:t>Dr </a:t>
            </a:r>
            <a:r>
              <a:rPr lang="en-GB" dirty="0" err="1"/>
              <a:t>Marijn</a:t>
            </a:r>
            <a:r>
              <a:rPr lang="en-GB" dirty="0"/>
              <a:t> </a:t>
            </a:r>
            <a:r>
              <a:rPr lang="en-GB" dirty="0" err="1"/>
              <a:t>Nieuwenhuis</a:t>
            </a:r>
            <a:r>
              <a:rPr lang="en-GB" dirty="0"/>
              <a:t>: ‘Do not call these ideologies, call them </a:t>
            </a:r>
            <a:r>
              <a:rPr lang="en-GB" b="1" dirty="0"/>
              <a:t>theories</a:t>
            </a:r>
            <a:r>
              <a:rPr lang="en-GB" dirty="0"/>
              <a:t>’</a:t>
            </a:r>
          </a:p>
          <a:p>
            <a:pPr lvl="1"/>
            <a:r>
              <a:rPr lang="en-GB" dirty="0"/>
              <a:t>In general, (</a:t>
            </a:r>
            <a:r>
              <a:rPr lang="en-GB" dirty="0" err="1"/>
              <a:t>obv</a:t>
            </a:r>
            <a:r>
              <a:rPr lang="en-GB" dirty="0"/>
              <a:t> where appropriate) say the words </a:t>
            </a:r>
            <a:r>
              <a:rPr lang="en-GB" b="1" dirty="0"/>
              <a:t>‘lens’ </a:t>
            </a:r>
            <a:r>
              <a:rPr lang="en-GB" dirty="0"/>
              <a:t>(This essay will apply a Marxist lens to the concept of power) </a:t>
            </a:r>
            <a:r>
              <a:rPr lang="en-GB" b="1" dirty="0"/>
              <a:t>‘bridge’ </a:t>
            </a:r>
            <a:r>
              <a:rPr lang="en-GB" dirty="0"/>
              <a:t>(This essay will bridge the theory of Realism with the concept of environmentalism) ‘</a:t>
            </a:r>
            <a:r>
              <a:rPr lang="en-GB" b="1" dirty="0"/>
              <a:t>complement’</a:t>
            </a:r>
            <a:r>
              <a:rPr lang="en-GB" dirty="0"/>
              <a:t> (The theory of poststructuralism will be complemented by a case study on European migration) and ‘</a:t>
            </a:r>
            <a:r>
              <a:rPr lang="en-GB" b="1" dirty="0"/>
              <a:t>ontology/epistemology</a:t>
            </a:r>
            <a:r>
              <a:rPr lang="en-GB" dirty="0"/>
              <a:t>’ (Poststructuralism applies a non-positivist ontology to the study of power and knowledge) if you don’t know the meaning of those words, don’t use them but </a:t>
            </a:r>
            <a:r>
              <a:rPr lang="en-GB" dirty="0" err="1"/>
              <a:t>Marjin</a:t>
            </a:r>
            <a:r>
              <a:rPr lang="en-GB" dirty="0"/>
              <a:t> has repeated them in nearly every lecture so there should be examples of how to use those words</a:t>
            </a:r>
          </a:p>
          <a:p>
            <a:pPr marL="457200" indent="-457200">
              <a:buFont typeface="+mj-lt"/>
              <a:buAutoNum type="arabicPeriod"/>
            </a:pPr>
            <a:r>
              <a:rPr lang="en-GB" dirty="0"/>
              <a:t>Include case studies/examples </a:t>
            </a:r>
            <a:r>
              <a:rPr lang="en-GB" sz="1800" dirty="0"/>
              <a:t>(Paris climate accord 2015, Brexit, Marie Le Pen, Women’s March DC., Trump’s visit to Saudi Arabia etc.)</a:t>
            </a:r>
            <a:endParaRPr lang="en-GB" dirty="0"/>
          </a:p>
        </p:txBody>
      </p:sp>
    </p:spTree>
    <p:extLst>
      <p:ext uri="{BB962C8B-B14F-4D97-AF65-F5344CB8AC3E}">
        <p14:creationId xmlns:p14="http://schemas.microsoft.com/office/powerpoint/2010/main" val="2164653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9031" y="0"/>
            <a:ext cx="3833906" cy="782561"/>
          </a:xfrm>
        </p:spPr>
        <p:txBody>
          <a:bodyPr>
            <a:normAutofit/>
          </a:bodyPr>
          <a:lstStyle/>
          <a:p>
            <a:r>
              <a:rPr lang="en-GB" dirty="0"/>
              <a:t>Checklist </a:t>
            </a:r>
          </a:p>
        </p:txBody>
      </p:sp>
      <p:graphicFrame>
        <p:nvGraphicFramePr>
          <p:cNvPr id="6" name="Table 5"/>
          <p:cNvGraphicFramePr>
            <a:graphicFrameLocks noGrp="1"/>
          </p:cNvGraphicFramePr>
          <p:nvPr>
            <p:extLst>
              <p:ext uri="{D42A27DB-BD31-4B8C-83A1-F6EECF244321}">
                <p14:modId xmlns:p14="http://schemas.microsoft.com/office/powerpoint/2010/main" val="1853842417"/>
              </p:ext>
            </p:extLst>
          </p:nvPr>
        </p:nvGraphicFramePr>
        <p:xfrm>
          <a:off x="604007" y="694631"/>
          <a:ext cx="10729520" cy="5963439"/>
        </p:xfrm>
        <a:graphic>
          <a:graphicData uri="http://schemas.openxmlformats.org/drawingml/2006/table">
            <a:tbl>
              <a:tblPr firstRow="1" bandRow="1">
                <a:solidFill>
                  <a:schemeClr val="accent2">
                    <a:lumMod val="20000"/>
                    <a:lumOff val="80000"/>
                  </a:schemeClr>
                </a:solidFill>
                <a:tableStyleId>{5940675A-B579-460E-94D1-54222C63F5DA}</a:tableStyleId>
              </a:tblPr>
              <a:tblGrid>
                <a:gridCol w="1530153">
                  <a:extLst>
                    <a:ext uri="{9D8B030D-6E8A-4147-A177-3AD203B41FA5}">
                      <a16:colId xmlns:a16="http://schemas.microsoft.com/office/drawing/2014/main" xmlns="" val="2953919600"/>
                    </a:ext>
                  </a:extLst>
                </a:gridCol>
                <a:gridCol w="2233194">
                  <a:extLst>
                    <a:ext uri="{9D8B030D-6E8A-4147-A177-3AD203B41FA5}">
                      <a16:colId xmlns:a16="http://schemas.microsoft.com/office/drawing/2014/main" xmlns="" val="2291704926"/>
                    </a:ext>
                  </a:extLst>
                </a:gridCol>
                <a:gridCol w="4787309">
                  <a:extLst>
                    <a:ext uri="{9D8B030D-6E8A-4147-A177-3AD203B41FA5}">
                      <a16:colId xmlns:a16="http://schemas.microsoft.com/office/drawing/2014/main" xmlns="" val="2374494853"/>
                    </a:ext>
                  </a:extLst>
                </a:gridCol>
                <a:gridCol w="2178864">
                  <a:extLst>
                    <a:ext uri="{9D8B030D-6E8A-4147-A177-3AD203B41FA5}">
                      <a16:colId xmlns:a16="http://schemas.microsoft.com/office/drawing/2014/main" xmlns="" val="3146367808"/>
                    </a:ext>
                  </a:extLst>
                </a:gridCol>
              </a:tblGrid>
              <a:tr h="285525">
                <a:tc>
                  <a:txBody>
                    <a:bodyPr/>
                    <a:lstStyle/>
                    <a:p>
                      <a:r>
                        <a:rPr lang="en-GB" sz="1400" b="1" dirty="0">
                          <a:latin typeface="Century Schoolbook" charset="0"/>
                          <a:ea typeface="Century Schoolbook" charset="0"/>
                          <a:cs typeface="Century Schoolbook" charset="0"/>
                        </a:rPr>
                        <a:t>Theory </a:t>
                      </a:r>
                    </a:p>
                  </a:txBody>
                  <a:tcPr>
                    <a:solidFill>
                      <a:srgbClr val="F4F2FC"/>
                    </a:solidFill>
                  </a:tcPr>
                </a:tc>
                <a:tc>
                  <a:txBody>
                    <a:bodyPr/>
                    <a:lstStyle/>
                    <a:p>
                      <a:r>
                        <a:rPr lang="en-GB" sz="1400" b="1" dirty="0">
                          <a:latin typeface="Century Schoolbook" charset="0"/>
                          <a:ea typeface="Century Schoolbook" charset="0"/>
                          <a:cs typeface="Century Schoolbook" charset="0"/>
                        </a:rPr>
                        <a:t>Context in IR debate</a:t>
                      </a:r>
                    </a:p>
                  </a:txBody>
                  <a:tcPr>
                    <a:solidFill>
                      <a:srgbClr val="F4F2FC"/>
                    </a:solidFill>
                  </a:tcPr>
                </a:tc>
                <a:tc>
                  <a:txBody>
                    <a:bodyPr/>
                    <a:lstStyle/>
                    <a:p>
                      <a:r>
                        <a:rPr lang="en-GB" sz="1400" b="1" dirty="0">
                          <a:latin typeface="Century Schoolbook" charset="0"/>
                          <a:ea typeface="Century Schoolbook" charset="0"/>
                          <a:cs typeface="Century Schoolbook" charset="0"/>
                        </a:rPr>
                        <a:t>Concept </a:t>
                      </a:r>
                    </a:p>
                  </a:txBody>
                  <a:tcPr>
                    <a:solidFill>
                      <a:srgbClr val="F4F2FC"/>
                    </a:solidFill>
                  </a:tcPr>
                </a:tc>
                <a:tc>
                  <a:txBody>
                    <a:bodyPr/>
                    <a:lstStyle/>
                    <a:p>
                      <a:r>
                        <a:rPr lang="en-GB" sz="1400" b="1" dirty="0">
                          <a:latin typeface="Century Schoolbook" charset="0"/>
                          <a:ea typeface="Century Schoolbook" charset="0"/>
                          <a:cs typeface="Century Schoolbook" charset="0"/>
                        </a:rPr>
                        <a:t>Scholar </a:t>
                      </a:r>
                    </a:p>
                  </a:txBody>
                  <a:tcPr>
                    <a:solidFill>
                      <a:srgbClr val="F4F2FC"/>
                    </a:solidFill>
                  </a:tcPr>
                </a:tc>
                <a:extLst>
                  <a:ext uri="{0D108BD9-81ED-4DB2-BD59-A6C34878D82A}">
                    <a16:rowId xmlns:a16="http://schemas.microsoft.com/office/drawing/2014/main" xmlns="" val="2341000113"/>
                  </a:ext>
                </a:extLst>
              </a:tr>
              <a:tr h="485393">
                <a:tc>
                  <a:txBody>
                    <a:bodyPr/>
                    <a:lstStyle/>
                    <a:p>
                      <a:r>
                        <a:rPr lang="en-GB" sz="1400" dirty="0">
                          <a:latin typeface="Century Schoolbook" charset="0"/>
                          <a:ea typeface="Century Schoolbook" charset="0"/>
                          <a:cs typeface="Century Schoolbook" charset="0"/>
                        </a:rPr>
                        <a:t>Realism </a:t>
                      </a:r>
                    </a:p>
                  </a:txBody>
                  <a:tcPr>
                    <a:solidFill>
                      <a:srgbClr val="F4F2FC"/>
                    </a:solidFill>
                  </a:tcPr>
                </a:tc>
                <a:tc>
                  <a:txBody>
                    <a:bodyPr/>
                    <a:lstStyle/>
                    <a:p>
                      <a:r>
                        <a:rPr lang="en-GB" sz="1400" dirty="0">
                          <a:latin typeface="Century Schoolbook" charset="0"/>
                          <a:ea typeface="Century Schoolbook" charset="0"/>
                          <a:cs typeface="Century Schoolbook" charset="0"/>
                        </a:rPr>
                        <a:t>WW2</a:t>
                      </a:r>
                    </a:p>
                  </a:txBody>
                  <a:tcPr>
                    <a:solidFill>
                      <a:srgbClr val="F4F2FC"/>
                    </a:solidFill>
                  </a:tcPr>
                </a:tc>
                <a:tc>
                  <a:txBody>
                    <a:bodyPr/>
                    <a:lstStyle/>
                    <a:p>
                      <a:r>
                        <a:rPr lang="en-GB" sz="1400" dirty="0">
                          <a:latin typeface="Century Schoolbook" charset="0"/>
                          <a:ea typeface="Century Schoolbook" charset="0"/>
                          <a:cs typeface="Century Schoolbook" charset="0"/>
                        </a:rPr>
                        <a:t>war/conflict, military, </a:t>
                      </a:r>
                      <a:r>
                        <a:rPr lang="en-US" sz="1400" dirty="0">
                          <a:latin typeface="Century Schoolbook" charset="0"/>
                          <a:ea typeface="Century Schoolbook" charset="0"/>
                          <a:cs typeface="Century Schoolbook" charset="0"/>
                        </a:rPr>
                        <a:t>sovereign nation states, human nature, anarchy, perpetual fear, self-help</a:t>
                      </a:r>
                      <a:endParaRPr lang="en-GB" sz="1400" dirty="0">
                        <a:latin typeface="Century Schoolbook" charset="0"/>
                        <a:ea typeface="Century Schoolbook" charset="0"/>
                        <a:cs typeface="Century Schoolbook" charset="0"/>
                      </a:endParaRPr>
                    </a:p>
                  </a:txBody>
                  <a:tcPr>
                    <a:solidFill>
                      <a:srgbClr val="F4F2FC"/>
                    </a:solidFill>
                  </a:tcPr>
                </a:tc>
                <a:tc>
                  <a:txBody>
                    <a:bodyPr/>
                    <a:lstStyle/>
                    <a:p>
                      <a:r>
                        <a:rPr lang="en-GB" sz="1400" dirty="0">
                          <a:latin typeface="Century Schoolbook" charset="0"/>
                          <a:ea typeface="Century Schoolbook" charset="0"/>
                          <a:cs typeface="Century Schoolbook" charset="0"/>
                        </a:rPr>
                        <a:t>Morgenthau</a:t>
                      </a:r>
                    </a:p>
                    <a:p>
                      <a:r>
                        <a:rPr lang="en-GB" sz="1400" dirty="0" err="1">
                          <a:latin typeface="Century Schoolbook" charset="0"/>
                          <a:ea typeface="Century Schoolbook" charset="0"/>
                          <a:cs typeface="Century Schoolbook" charset="0"/>
                        </a:rPr>
                        <a:t>Carr</a:t>
                      </a:r>
                      <a:endParaRPr lang="en-GB" sz="1400" dirty="0">
                        <a:latin typeface="Century Schoolbook" charset="0"/>
                        <a:ea typeface="Century Schoolbook" charset="0"/>
                        <a:cs typeface="Century Schoolbook" charset="0"/>
                      </a:endParaRPr>
                    </a:p>
                  </a:txBody>
                  <a:tcPr>
                    <a:solidFill>
                      <a:srgbClr val="F4F2FC"/>
                    </a:solidFill>
                  </a:tcPr>
                </a:tc>
                <a:extLst>
                  <a:ext uri="{0D108BD9-81ED-4DB2-BD59-A6C34878D82A}">
                    <a16:rowId xmlns:a16="http://schemas.microsoft.com/office/drawing/2014/main" xmlns="" val="480127653"/>
                  </a:ext>
                </a:extLst>
              </a:tr>
              <a:tr h="485393">
                <a:tc>
                  <a:txBody>
                    <a:bodyPr/>
                    <a:lstStyle/>
                    <a:p>
                      <a:r>
                        <a:rPr lang="en-GB" sz="1400" dirty="0">
                          <a:latin typeface="Century Schoolbook" charset="0"/>
                          <a:ea typeface="Century Schoolbook" charset="0"/>
                          <a:cs typeface="Century Schoolbook" charset="0"/>
                        </a:rPr>
                        <a:t>Neorealism </a:t>
                      </a:r>
                    </a:p>
                  </a:txBody>
                  <a:tcPr>
                    <a:solidFill>
                      <a:srgbClr val="F4F2FC"/>
                    </a:solidFill>
                  </a:tcPr>
                </a:tc>
                <a:tc>
                  <a:txBody>
                    <a:bodyPr/>
                    <a:lstStyle/>
                    <a:p>
                      <a:r>
                        <a:rPr lang="en-GB" sz="1400" dirty="0">
                          <a:latin typeface="Century Schoolbook" charset="0"/>
                          <a:ea typeface="Century Schoolbook" charset="0"/>
                          <a:cs typeface="Century Schoolbook" charset="0"/>
                        </a:rPr>
                        <a:t>Nuclear contest in Cold War</a:t>
                      </a:r>
                    </a:p>
                  </a:txBody>
                  <a:tcPr>
                    <a:solidFill>
                      <a:srgbClr val="F4F2FC"/>
                    </a:solidFill>
                  </a:tcPr>
                </a:tc>
                <a:tc>
                  <a:txBody>
                    <a:bodyPr/>
                    <a:lstStyle/>
                    <a:p>
                      <a:r>
                        <a:rPr lang="en-GB" sz="1400" dirty="0">
                          <a:latin typeface="Century Schoolbook" charset="0"/>
                          <a:ea typeface="Century Schoolbook" charset="0"/>
                          <a:cs typeface="Century Schoolbook" charset="0"/>
                        </a:rPr>
                        <a:t>Scientific, positivist method, states as rational actors, international structure</a:t>
                      </a:r>
                    </a:p>
                  </a:txBody>
                  <a:tcPr>
                    <a:solidFill>
                      <a:srgbClr val="F4F2F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err="1">
                          <a:latin typeface="Century Schoolbook" charset="0"/>
                          <a:ea typeface="Century Schoolbook" charset="0"/>
                          <a:cs typeface="Century Schoolbook" charset="0"/>
                        </a:rPr>
                        <a:t>Mearsheimer</a:t>
                      </a:r>
                      <a:endParaRPr lang="en-GB" sz="1400" dirty="0">
                        <a:latin typeface="Century Schoolbook" charset="0"/>
                        <a:ea typeface="Century Schoolbook" charset="0"/>
                        <a:cs typeface="Century Schoolbook" charset="0"/>
                      </a:endParaRPr>
                    </a:p>
                    <a:p>
                      <a:r>
                        <a:rPr lang="en-GB" sz="1400" dirty="0">
                          <a:latin typeface="Century Schoolbook" charset="0"/>
                          <a:ea typeface="Century Schoolbook" charset="0"/>
                          <a:cs typeface="Century Schoolbook" charset="0"/>
                        </a:rPr>
                        <a:t>Waltz</a:t>
                      </a:r>
                    </a:p>
                  </a:txBody>
                  <a:tcPr>
                    <a:solidFill>
                      <a:srgbClr val="F4F2FC"/>
                    </a:solidFill>
                  </a:tcPr>
                </a:tc>
                <a:extLst>
                  <a:ext uri="{0D108BD9-81ED-4DB2-BD59-A6C34878D82A}">
                    <a16:rowId xmlns:a16="http://schemas.microsoft.com/office/drawing/2014/main" xmlns="" val="1720750361"/>
                  </a:ext>
                </a:extLst>
              </a:tr>
              <a:tr h="485393">
                <a:tc>
                  <a:txBody>
                    <a:bodyPr/>
                    <a:lstStyle/>
                    <a:p>
                      <a:r>
                        <a:rPr lang="en-GB" sz="1400" dirty="0">
                          <a:latin typeface="Century Schoolbook" charset="0"/>
                          <a:ea typeface="Century Schoolbook" charset="0"/>
                          <a:cs typeface="Century Schoolbook" charset="0"/>
                        </a:rPr>
                        <a:t>Liberalism </a:t>
                      </a:r>
                    </a:p>
                  </a:txBody>
                  <a:tcPr>
                    <a:solidFill>
                      <a:srgbClr val="F4F2F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Century Schoolbook" charset="0"/>
                          <a:ea typeface="Century Schoolbook" charset="0"/>
                          <a:cs typeface="Century Schoolbook" charset="0"/>
                        </a:rPr>
                        <a:t>WW1</a:t>
                      </a:r>
                    </a:p>
                    <a:p>
                      <a:endParaRPr lang="en-GB" sz="1400" dirty="0">
                        <a:latin typeface="Century Schoolbook" charset="0"/>
                        <a:ea typeface="Century Schoolbook" charset="0"/>
                        <a:cs typeface="Century Schoolbook" charset="0"/>
                      </a:endParaRPr>
                    </a:p>
                  </a:txBody>
                  <a:tcPr>
                    <a:solidFill>
                      <a:srgbClr val="F4F2FC"/>
                    </a:solidFill>
                  </a:tcPr>
                </a:tc>
                <a:tc>
                  <a:txBody>
                    <a:bodyPr/>
                    <a:lstStyle/>
                    <a:p>
                      <a:r>
                        <a:rPr lang="en-GB" sz="1400" dirty="0">
                          <a:latin typeface="Century Schoolbook" charset="0"/>
                          <a:ea typeface="Century Schoolbook" charset="0"/>
                          <a:cs typeface="Century Schoolbook" charset="0"/>
                        </a:rPr>
                        <a:t>cooperative human nature, normative framework, positive sum</a:t>
                      </a:r>
                    </a:p>
                  </a:txBody>
                  <a:tcPr>
                    <a:solidFill>
                      <a:srgbClr val="F4F2FC"/>
                    </a:solidFill>
                  </a:tcPr>
                </a:tc>
                <a:tc>
                  <a:txBody>
                    <a:bodyPr/>
                    <a:lstStyle/>
                    <a:p>
                      <a:r>
                        <a:rPr lang="en-GB" sz="1400" dirty="0">
                          <a:latin typeface="Century Schoolbook" charset="0"/>
                          <a:ea typeface="Century Schoolbook" charset="0"/>
                          <a:cs typeface="Century Schoolbook" charset="0"/>
                        </a:rPr>
                        <a:t>Wilson, Smith, Locke</a:t>
                      </a:r>
                    </a:p>
                  </a:txBody>
                  <a:tcPr>
                    <a:solidFill>
                      <a:srgbClr val="F4F2FC"/>
                    </a:solidFill>
                  </a:tcPr>
                </a:tc>
                <a:extLst>
                  <a:ext uri="{0D108BD9-81ED-4DB2-BD59-A6C34878D82A}">
                    <a16:rowId xmlns:a16="http://schemas.microsoft.com/office/drawing/2014/main" xmlns="" val="3227061485"/>
                  </a:ext>
                </a:extLst>
              </a:tr>
              <a:tr h="685261">
                <a:tc>
                  <a:txBody>
                    <a:bodyPr/>
                    <a:lstStyle/>
                    <a:p>
                      <a:r>
                        <a:rPr lang="en-GB" sz="1400" dirty="0">
                          <a:latin typeface="Century Schoolbook" charset="0"/>
                          <a:ea typeface="Century Schoolbook" charset="0"/>
                          <a:cs typeface="Century Schoolbook" charset="0"/>
                        </a:rPr>
                        <a:t>Neoliberalism </a:t>
                      </a:r>
                    </a:p>
                  </a:txBody>
                  <a:tcPr>
                    <a:solidFill>
                      <a:srgbClr val="F4F2FC"/>
                    </a:solidFill>
                  </a:tcPr>
                </a:tc>
                <a:tc>
                  <a:txBody>
                    <a:bodyPr/>
                    <a:lstStyle/>
                    <a:p>
                      <a:r>
                        <a:rPr lang="en-GB" sz="1400" dirty="0">
                          <a:latin typeface="Century Schoolbook" charset="0"/>
                          <a:ea typeface="Century Schoolbook" charset="0"/>
                          <a:cs typeface="Century Schoolbook" charset="0"/>
                        </a:rPr>
                        <a:t>1980s/Cold War</a:t>
                      </a:r>
                    </a:p>
                  </a:txBody>
                  <a:tcPr>
                    <a:solidFill>
                      <a:srgbClr val="F4F2FC"/>
                    </a:solidFill>
                  </a:tcPr>
                </a:tc>
                <a:tc>
                  <a:txBody>
                    <a:bodyPr/>
                    <a:lstStyle/>
                    <a:p>
                      <a:r>
                        <a:rPr lang="en-GB" sz="1400" dirty="0">
                          <a:latin typeface="Century Schoolbook" charset="0"/>
                          <a:ea typeface="Century Schoolbook" charset="0"/>
                          <a:cs typeface="Century Schoolbook" charset="0"/>
                        </a:rPr>
                        <a:t>Economy, International Organisations, international society, cooperation, liberal democratic principles, free market capitalism, privatisation </a:t>
                      </a:r>
                    </a:p>
                  </a:txBody>
                  <a:tcPr>
                    <a:solidFill>
                      <a:srgbClr val="F4F2FC"/>
                    </a:solidFill>
                  </a:tcPr>
                </a:tc>
                <a:tc>
                  <a:txBody>
                    <a:bodyPr/>
                    <a:lstStyle/>
                    <a:p>
                      <a:r>
                        <a:rPr lang="en-GB" sz="1400" dirty="0">
                          <a:latin typeface="Century Schoolbook" charset="0"/>
                          <a:ea typeface="Century Schoolbook" charset="0"/>
                          <a:cs typeface="Century Schoolbook" charset="0"/>
                        </a:rPr>
                        <a:t>Fukuyama, Doyle</a:t>
                      </a:r>
                    </a:p>
                    <a:p>
                      <a:r>
                        <a:rPr lang="en-GB" sz="1400" dirty="0">
                          <a:latin typeface="Century Schoolbook" charset="0"/>
                          <a:ea typeface="Century Schoolbook" charset="0"/>
                          <a:cs typeface="Century Schoolbook" charset="0"/>
                        </a:rPr>
                        <a:t>Friedman</a:t>
                      </a:r>
                    </a:p>
                    <a:p>
                      <a:r>
                        <a:rPr lang="en-GB" sz="1400" dirty="0" err="1">
                          <a:latin typeface="Century Schoolbook" charset="0"/>
                          <a:ea typeface="Century Schoolbook" charset="0"/>
                          <a:cs typeface="Century Schoolbook" charset="0"/>
                        </a:rPr>
                        <a:t>Keohane</a:t>
                      </a:r>
                      <a:endParaRPr lang="en-GB" sz="1400" dirty="0">
                        <a:latin typeface="Century Schoolbook" charset="0"/>
                        <a:ea typeface="Century Schoolbook" charset="0"/>
                        <a:cs typeface="Century Schoolbook" charset="0"/>
                      </a:endParaRPr>
                    </a:p>
                  </a:txBody>
                  <a:tcPr>
                    <a:solidFill>
                      <a:srgbClr val="F4F2FC"/>
                    </a:solidFill>
                  </a:tcPr>
                </a:tc>
                <a:extLst>
                  <a:ext uri="{0D108BD9-81ED-4DB2-BD59-A6C34878D82A}">
                    <a16:rowId xmlns:a16="http://schemas.microsoft.com/office/drawing/2014/main" xmlns="" val="3972928880"/>
                  </a:ext>
                </a:extLst>
              </a:tr>
              <a:tr h="685261">
                <a:tc>
                  <a:txBody>
                    <a:bodyPr/>
                    <a:lstStyle/>
                    <a:p>
                      <a:r>
                        <a:rPr lang="en-GB" sz="1400" dirty="0">
                          <a:latin typeface="Century Schoolbook" charset="0"/>
                          <a:ea typeface="Century Schoolbook" charset="0"/>
                          <a:cs typeface="Century Schoolbook" charset="0"/>
                        </a:rPr>
                        <a:t>Marxism </a:t>
                      </a:r>
                    </a:p>
                  </a:txBody>
                  <a:tcPr>
                    <a:solidFill>
                      <a:srgbClr val="F4F2FC"/>
                    </a:solidFill>
                  </a:tcPr>
                </a:tc>
                <a:tc>
                  <a:txBody>
                    <a:bodyPr/>
                    <a:lstStyle/>
                    <a:p>
                      <a:r>
                        <a:rPr lang="en-GB" sz="1400" dirty="0">
                          <a:latin typeface="Century Schoolbook" charset="0"/>
                          <a:ea typeface="Century Schoolbook" charset="0"/>
                          <a:cs typeface="Century Schoolbook" charset="0"/>
                        </a:rPr>
                        <a:t>19</a:t>
                      </a:r>
                      <a:r>
                        <a:rPr lang="en-GB" sz="1400" baseline="30000" dirty="0">
                          <a:latin typeface="Century Schoolbook" charset="0"/>
                          <a:ea typeface="Century Schoolbook" charset="0"/>
                          <a:cs typeface="Century Schoolbook" charset="0"/>
                        </a:rPr>
                        <a:t>th</a:t>
                      </a:r>
                      <a:r>
                        <a:rPr lang="en-GB" sz="1400" dirty="0">
                          <a:latin typeface="Century Schoolbook" charset="0"/>
                          <a:ea typeface="Century Schoolbook" charset="0"/>
                          <a:cs typeface="Century Schoolbook" charset="0"/>
                        </a:rPr>
                        <a:t> century</a:t>
                      </a:r>
                    </a:p>
                  </a:txBody>
                  <a:tcPr>
                    <a:solidFill>
                      <a:srgbClr val="F4F2FC"/>
                    </a:solidFill>
                  </a:tcPr>
                </a:tc>
                <a:tc>
                  <a:txBody>
                    <a:bodyPr/>
                    <a:lstStyle/>
                    <a:p>
                      <a:r>
                        <a:rPr lang="en-GB" sz="1400" dirty="0">
                          <a:latin typeface="Century Schoolbook" charset="0"/>
                          <a:ea typeface="Century Schoolbook" charset="0"/>
                          <a:cs typeface="Century Schoolbook" charset="0"/>
                        </a:rPr>
                        <a:t>Economics, capitalism, worker, bourgeoisie, </a:t>
                      </a:r>
                      <a:r>
                        <a:rPr lang="en-US" sz="1400" dirty="0">
                          <a:latin typeface="Century Schoolbook" charset="0"/>
                          <a:ea typeface="Century Schoolbook" charset="0"/>
                          <a:cs typeface="Century Schoolbook" charset="0"/>
                        </a:rPr>
                        <a:t>class, relations of production, consciousness, contradictions, materialist conceptualization of history</a:t>
                      </a:r>
                      <a:endParaRPr lang="en-GB" sz="1400" dirty="0">
                        <a:latin typeface="Century Schoolbook" charset="0"/>
                        <a:ea typeface="Century Schoolbook" charset="0"/>
                        <a:cs typeface="Century Schoolbook" charset="0"/>
                      </a:endParaRPr>
                    </a:p>
                  </a:txBody>
                  <a:tcPr>
                    <a:solidFill>
                      <a:srgbClr val="F4F2FC"/>
                    </a:solidFill>
                  </a:tcPr>
                </a:tc>
                <a:tc>
                  <a:txBody>
                    <a:bodyPr/>
                    <a:lstStyle/>
                    <a:p>
                      <a:r>
                        <a:rPr lang="en-GB" sz="1400" dirty="0">
                          <a:latin typeface="Century Schoolbook" charset="0"/>
                          <a:ea typeface="Century Schoolbook" charset="0"/>
                          <a:cs typeface="Century Schoolbook" charset="0"/>
                        </a:rPr>
                        <a:t>Marx, Engels</a:t>
                      </a:r>
                    </a:p>
                  </a:txBody>
                  <a:tcPr>
                    <a:solidFill>
                      <a:srgbClr val="F4F2FC"/>
                    </a:solidFill>
                  </a:tcPr>
                </a:tc>
                <a:extLst>
                  <a:ext uri="{0D108BD9-81ED-4DB2-BD59-A6C34878D82A}">
                    <a16:rowId xmlns:a16="http://schemas.microsoft.com/office/drawing/2014/main" xmlns="" val="876292196"/>
                  </a:ext>
                </a:extLst>
              </a:tr>
              <a:tr h="485393">
                <a:tc>
                  <a:txBody>
                    <a:bodyPr/>
                    <a:lstStyle/>
                    <a:p>
                      <a:r>
                        <a:rPr lang="en-GB" sz="1400" dirty="0">
                          <a:latin typeface="Century Schoolbook" charset="0"/>
                          <a:ea typeface="Century Schoolbook" charset="0"/>
                          <a:cs typeface="Century Schoolbook" charset="0"/>
                        </a:rPr>
                        <a:t>Critical Theory </a:t>
                      </a:r>
                    </a:p>
                  </a:txBody>
                  <a:tcPr>
                    <a:solidFill>
                      <a:srgbClr val="F4F2FC"/>
                    </a:solidFill>
                  </a:tcPr>
                </a:tc>
                <a:tc>
                  <a:txBody>
                    <a:bodyPr/>
                    <a:lstStyle/>
                    <a:p>
                      <a:r>
                        <a:rPr lang="en-GB" sz="1400" dirty="0">
                          <a:latin typeface="Century Schoolbook" charset="0"/>
                          <a:ea typeface="Century Schoolbook" charset="0"/>
                          <a:cs typeface="Century Schoolbook" charset="0"/>
                        </a:rPr>
                        <a:t>Interwar (difficult to specify)</a:t>
                      </a:r>
                    </a:p>
                  </a:txBody>
                  <a:tcPr>
                    <a:solidFill>
                      <a:srgbClr val="F4F2F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Century Schoolbook" charset="0"/>
                          <a:ea typeface="Century Schoolbook" charset="0"/>
                          <a:cs typeface="Century Schoolbook" charset="0"/>
                        </a:rPr>
                        <a:t>Cultural hegemony/base and superstructure</a:t>
                      </a:r>
                    </a:p>
                    <a:p>
                      <a:r>
                        <a:rPr lang="en-GB" sz="1400" dirty="0">
                          <a:latin typeface="Century Schoolbook" charset="0"/>
                          <a:ea typeface="Century Schoolbook" charset="0"/>
                          <a:cs typeface="Century Schoolbook" charset="0"/>
                        </a:rPr>
                        <a:t>Development/dependency/ World Systems theory</a:t>
                      </a:r>
                    </a:p>
                  </a:txBody>
                  <a:tcPr>
                    <a:solidFill>
                      <a:srgbClr val="F4F2FC"/>
                    </a:solidFill>
                  </a:tcPr>
                </a:tc>
                <a:tc>
                  <a:txBody>
                    <a:bodyPr/>
                    <a:lstStyle/>
                    <a:p>
                      <a:r>
                        <a:rPr lang="en-GB" sz="1400" dirty="0">
                          <a:latin typeface="Century Schoolbook" charset="0"/>
                          <a:ea typeface="Century Schoolbook" charset="0"/>
                          <a:cs typeface="Century Schoolbook" charset="0"/>
                        </a:rPr>
                        <a:t>Gramsci, Cox</a:t>
                      </a:r>
                    </a:p>
                    <a:p>
                      <a:r>
                        <a:rPr lang="en-GB" sz="1400" dirty="0">
                          <a:latin typeface="Century Schoolbook" charset="0"/>
                          <a:ea typeface="Century Schoolbook" charset="0"/>
                          <a:cs typeface="Century Schoolbook" charset="0"/>
                        </a:rPr>
                        <a:t>Wallerstein</a:t>
                      </a:r>
                    </a:p>
                  </a:txBody>
                  <a:tcPr>
                    <a:solidFill>
                      <a:srgbClr val="F4F2FC"/>
                    </a:solidFill>
                  </a:tcPr>
                </a:tc>
                <a:extLst>
                  <a:ext uri="{0D108BD9-81ED-4DB2-BD59-A6C34878D82A}">
                    <a16:rowId xmlns:a16="http://schemas.microsoft.com/office/drawing/2014/main" xmlns="" val="2926555707"/>
                  </a:ext>
                </a:extLst>
              </a:tr>
              <a:tr h="485393">
                <a:tc>
                  <a:txBody>
                    <a:bodyPr/>
                    <a:lstStyle/>
                    <a:p>
                      <a:r>
                        <a:rPr lang="en-GB" sz="1400" dirty="0" err="1">
                          <a:latin typeface="Century Schoolbook" charset="0"/>
                          <a:ea typeface="Century Schoolbook" charset="0"/>
                          <a:cs typeface="Century Schoolbook" charset="0"/>
                        </a:rPr>
                        <a:t>Postcolonialism</a:t>
                      </a:r>
                      <a:endParaRPr lang="en-GB" sz="1400" dirty="0">
                        <a:latin typeface="Century Schoolbook" charset="0"/>
                        <a:ea typeface="Century Schoolbook" charset="0"/>
                        <a:cs typeface="Century Schoolbook" charset="0"/>
                      </a:endParaRPr>
                    </a:p>
                  </a:txBody>
                  <a:tcPr>
                    <a:solidFill>
                      <a:srgbClr val="F4F2FC"/>
                    </a:solidFill>
                  </a:tcPr>
                </a:tc>
                <a:tc>
                  <a:txBody>
                    <a:bodyPr/>
                    <a:lstStyle/>
                    <a:p>
                      <a:r>
                        <a:rPr lang="en-GB" sz="1400" dirty="0">
                          <a:latin typeface="Century Schoolbook" charset="0"/>
                          <a:ea typeface="Century Schoolbook" charset="0"/>
                          <a:cs typeface="Century Schoolbook" charset="0"/>
                        </a:rPr>
                        <a:t>1950s onwards/Cold War</a:t>
                      </a:r>
                    </a:p>
                  </a:txBody>
                  <a:tcPr>
                    <a:solidFill>
                      <a:srgbClr val="F4F2FC"/>
                    </a:solidFill>
                  </a:tcPr>
                </a:tc>
                <a:tc>
                  <a:txBody>
                    <a:bodyPr/>
                    <a:lstStyle/>
                    <a:p>
                      <a:r>
                        <a:rPr lang="en-GB" sz="1400" dirty="0">
                          <a:latin typeface="Century Schoolbook" charset="0"/>
                          <a:ea typeface="Century Schoolbook" charset="0"/>
                          <a:cs typeface="Century Schoolbook" charset="0"/>
                        </a:rPr>
                        <a:t>Race, Historical approach, Self-Other,</a:t>
                      </a:r>
                      <a:r>
                        <a:rPr lang="en-GB" sz="1400" baseline="0" dirty="0">
                          <a:latin typeface="Century Schoolbook" charset="0"/>
                          <a:ea typeface="Century Schoolbook" charset="0"/>
                          <a:cs typeface="Century Schoolbook" charset="0"/>
                        </a:rPr>
                        <a:t> Orientalism, close to humanities</a:t>
                      </a:r>
                      <a:endParaRPr lang="en-GB" sz="1400" dirty="0">
                        <a:latin typeface="Century Schoolbook" charset="0"/>
                        <a:ea typeface="Century Schoolbook" charset="0"/>
                        <a:cs typeface="Century Schoolbook" charset="0"/>
                      </a:endParaRPr>
                    </a:p>
                  </a:txBody>
                  <a:tcPr>
                    <a:solidFill>
                      <a:srgbClr val="F4F2FC"/>
                    </a:solidFill>
                  </a:tcPr>
                </a:tc>
                <a:tc>
                  <a:txBody>
                    <a:bodyPr/>
                    <a:lstStyle/>
                    <a:p>
                      <a:r>
                        <a:rPr lang="en-GB" sz="1400" dirty="0">
                          <a:latin typeface="Century Schoolbook" charset="0"/>
                          <a:ea typeface="Century Schoolbook" charset="0"/>
                          <a:cs typeface="Century Schoolbook" charset="0"/>
                        </a:rPr>
                        <a:t>Said, Fanon, </a:t>
                      </a:r>
                      <a:r>
                        <a:rPr lang="en-GB" sz="1400" dirty="0" err="1">
                          <a:latin typeface="Century Schoolbook" charset="0"/>
                          <a:ea typeface="Century Schoolbook" charset="0"/>
                          <a:cs typeface="Century Schoolbook" charset="0"/>
                        </a:rPr>
                        <a:t>Césaire</a:t>
                      </a:r>
                      <a:endParaRPr lang="en-GB" sz="1400" dirty="0">
                        <a:latin typeface="Century Schoolbook" charset="0"/>
                        <a:ea typeface="Century Schoolbook" charset="0"/>
                        <a:cs typeface="Century Schoolbook" charset="0"/>
                      </a:endParaRPr>
                    </a:p>
                  </a:txBody>
                  <a:tcPr>
                    <a:solidFill>
                      <a:srgbClr val="F4F2FC"/>
                    </a:solidFill>
                  </a:tcPr>
                </a:tc>
                <a:extLst>
                  <a:ext uri="{0D108BD9-81ED-4DB2-BD59-A6C34878D82A}">
                    <a16:rowId xmlns:a16="http://schemas.microsoft.com/office/drawing/2014/main" xmlns="" val="2721123584"/>
                  </a:ext>
                </a:extLst>
              </a:tr>
              <a:tr h="4853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latin typeface="Century Schoolbook" charset="0"/>
                          <a:ea typeface="Century Schoolbook" charset="0"/>
                          <a:cs typeface="Century Schoolbook" charset="0"/>
                        </a:rPr>
                        <a:t>Constructivism</a:t>
                      </a:r>
                    </a:p>
                  </a:txBody>
                  <a:tcPr>
                    <a:solidFill>
                      <a:srgbClr val="F4F2FC"/>
                    </a:solidFill>
                  </a:tcPr>
                </a:tc>
                <a:tc>
                  <a:txBody>
                    <a:bodyPr/>
                    <a:lstStyle/>
                    <a:p>
                      <a:r>
                        <a:rPr lang="en-GB" sz="1400" dirty="0">
                          <a:latin typeface="Century Schoolbook" charset="0"/>
                          <a:ea typeface="Century Schoolbook" charset="0"/>
                          <a:cs typeface="Century Schoolbook" charset="0"/>
                        </a:rPr>
                        <a:t>Post Cold War</a:t>
                      </a:r>
                    </a:p>
                  </a:txBody>
                  <a:tcPr>
                    <a:solidFill>
                      <a:srgbClr val="F4F2FC"/>
                    </a:solidFill>
                  </a:tcPr>
                </a:tc>
                <a:tc>
                  <a:txBody>
                    <a:bodyPr/>
                    <a:lstStyle/>
                    <a:p>
                      <a:r>
                        <a:rPr lang="en-GB" sz="1400" dirty="0">
                          <a:latin typeface="Century Schoolbook" charset="0"/>
                          <a:ea typeface="Century Schoolbook" charset="0"/>
                          <a:cs typeface="Century Schoolbook" charset="0"/>
                        </a:rPr>
                        <a:t>Ideas, Norms, Identities, Imagined Community, Construction of Fear</a:t>
                      </a:r>
                      <a:r>
                        <a:rPr lang="en-GB" sz="1400" baseline="0" dirty="0">
                          <a:latin typeface="Century Schoolbook" charset="0"/>
                          <a:ea typeface="Century Schoolbook" charset="0"/>
                          <a:cs typeface="Century Schoolbook" charset="0"/>
                        </a:rPr>
                        <a:t>, Danger etc.</a:t>
                      </a:r>
                      <a:endParaRPr lang="en-GB" sz="1400" dirty="0">
                        <a:latin typeface="Century Schoolbook" charset="0"/>
                        <a:ea typeface="Century Schoolbook" charset="0"/>
                        <a:cs typeface="Century Schoolbook" charset="0"/>
                      </a:endParaRPr>
                    </a:p>
                  </a:txBody>
                  <a:tcPr>
                    <a:solidFill>
                      <a:srgbClr val="F4F2FC"/>
                    </a:solidFill>
                  </a:tcPr>
                </a:tc>
                <a:tc>
                  <a:txBody>
                    <a:bodyPr/>
                    <a:lstStyle/>
                    <a:p>
                      <a:r>
                        <a:rPr lang="en-GB" sz="1400" dirty="0">
                          <a:latin typeface="Century Schoolbook" charset="0"/>
                          <a:ea typeface="Century Schoolbook" charset="0"/>
                          <a:cs typeface="Century Schoolbook" charset="0"/>
                        </a:rPr>
                        <a:t>Kuhn, Wendt, Weber,</a:t>
                      </a:r>
                      <a:r>
                        <a:rPr lang="en-GB" sz="1400" baseline="0" dirty="0">
                          <a:latin typeface="Century Schoolbook" charset="0"/>
                          <a:ea typeface="Century Schoolbook" charset="0"/>
                          <a:cs typeface="Century Schoolbook" charset="0"/>
                        </a:rPr>
                        <a:t> Anderson, </a:t>
                      </a:r>
                      <a:r>
                        <a:rPr lang="en-GB" sz="1400" baseline="0" dirty="0" err="1">
                          <a:latin typeface="Century Schoolbook" charset="0"/>
                          <a:ea typeface="Century Schoolbook" charset="0"/>
                          <a:cs typeface="Century Schoolbook" charset="0"/>
                        </a:rPr>
                        <a:t>Weldes</a:t>
                      </a:r>
                      <a:endParaRPr lang="en-GB" sz="1400" dirty="0">
                        <a:latin typeface="Century Schoolbook" charset="0"/>
                        <a:ea typeface="Century Schoolbook" charset="0"/>
                        <a:cs typeface="Century Schoolbook" charset="0"/>
                      </a:endParaRPr>
                    </a:p>
                  </a:txBody>
                  <a:tcPr>
                    <a:solidFill>
                      <a:srgbClr val="F4F2FC"/>
                    </a:solidFill>
                  </a:tcPr>
                </a:tc>
                <a:extLst>
                  <a:ext uri="{0D108BD9-81ED-4DB2-BD59-A6C34878D82A}">
                    <a16:rowId xmlns:a16="http://schemas.microsoft.com/office/drawing/2014/main" xmlns="" val="2505403133"/>
                  </a:ext>
                </a:extLst>
              </a:tr>
              <a:tr h="4853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latin typeface="Century Schoolbook" charset="0"/>
                          <a:ea typeface="Century Schoolbook" charset="0"/>
                          <a:cs typeface="Century Schoolbook" charset="0"/>
                        </a:rPr>
                        <a:t>Post-structuralism</a:t>
                      </a:r>
                    </a:p>
                  </a:txBody>
                  <a:tcPr>
                    <a:solidFill>
                      <a:srgbClr val="F4F2FC"/>
                    </a:solidFill>
                  </a:tcPr>
                </a:tc>
                <a:tc>
                  <a:txBody>
                    <a:bodyPr/>
                    <a:lstStyle/>
                    <a:p>
                      <a:r>
                        <a:rPr lang="en-GB" sz="1400" dirty="0">
                          <a:latin typeface="Century Schoolbook" charset="0"/>
                          <a:ea typeface="Century Schoolbook" charset="0"/>
                          <a:cs typeface="Century Schoolbook" charset="0"/>
                        </a:rPr>
                        <a:t>Cold War</a:t>
                      </a:r>
                    </a:p>
                  </a:txBody>
                  <a:tcPr>
                    <a:solidFill>
                      <a:srgbClr val="F4F2FC"/>
                    </a:solidFill>
                  </a:tcPr>
                </a:tc>
                <a:tc>
                  <a:txBody>
                    <a:bodyPr/>
                    <a:lstStyle/>
                    <a:p>
                      <a:r>
                        <a:rPr lang="en-GB" sz="1400" dirty="0">
                          <a:latin typeface="Century Schoolbook" charset="0"/>
                          <a:ea typeface="Century Schoolbook" charset="0"/>
                          <a:cs typeface="Century Schoolbook" charset="0"/>
                        </a:rPr>
                        <a:t>Deconstruction,</a:t>
                      </a:r>
                      <a:r>
                        <a:rPr lang="en-GB" sz="1400" baseline="0" dirty="0">
                          <a:latin typeface="Century Schoolbook" charset="0"/>
                          <a:ea typeface="Century Schoolbook" charset="0"/>
                          <a:cs typeface="Century Schoolbook" charset="0"/>
                        </a:rPr>
                        <a:t> Binaries, Power/Knowledge, Subjectivity, Governmentality, Discourse, </a:t>
                      </a:r>
                      <a:r>
                        <a:rPr lang="en-GB" sz="1400" baseline="0" dirty="0" err="1">
                          <a:latin typeface="Century Schoolbook" charset="0"/>
                          <a:ea typeface="Century Schoolbook" charset="0"/>
                          <a:cs typeface="Century Schoolbook" charset="0"/>
                        </a:rPr>
                        <a:t>Panopticon</a:t>
                      </a:r>
                      <a:endParaRPr lang="en-GB" sz="1400" dirty="0">
                        <a:latin typeface="Century Schoolbook" charset="0"/>
                        <a:ea typeface="Century Schoolbook" charset="0"/>
                        <a:cs typeface="Century Schoolbook" charset="0"/>
                      </a:endParaRPr>
                    </a:p>
                  </a:txBody>
                  <a:tcPr>
                    <a:solidFill>
                      <a:srgbClr val="F4F2F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latin typeface="Century Schoolbook" charset="0"/>
                          <a:ea typeface="Century Schoolbook" charset="0"/>
                          <a:cs typeface="Century Schoolbook" charset="0"/>
                        </a:rPr>
                        <a:t>Derrida, Foucault, </a:t>
                      </a:r>
                      <a:r>
                        <a:rPr lang="en-GB" sz="1400" dirty="0" err="1">
                          <a:latin typeface="Century Schoolbook" charset="0"/>
                          <a:ea typeface="Century Schoolbook" charset="0"/>
                          <a:cs typeface="Century Schoolbook" charset="0"/>
                        </a:rPr>
                        <a:t>Lyotard</a:t>
                      </a:r>
                      <a:r>
                        <a:rPr lang="en-GB" sz="1400" dirty="0">
                          <a:latin typeface="Century Schoolbook" charset="0"/>
                          <a:ea typeface="Century Schoolbook" charset="0"/>
                          <a:cs typeface="Century Schoolbook" charset="0"/>
                        </a:rPr>
                        <a:t>, Campbell</a:t>
                      </a:r>
                    </a:p>
                  </a:txBody>
                  <a:tcPr>
                    <a:solidFill>
                      <a:srgbClr val="F4F2FC"/>
                    </a:solidFill>
                  </a:tcPr>
                </a:tc>
                <a:extLst>
                  <a:ext uri="{0D108BD9-81ED-4DB2-BD59-A6C34878D82A}">
                    <a16:rowId xmlns:a16="http://schemas.microsoft.com/office/drawing/2014/main" xmlns="" val="3382679312"/>
                  </a:ext>
                </a:extLst>
              </a:tr>
              <a:tr h="5684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latin typeface="Century Schoolbook" charset="0"/>
                          <a:ea typeface="Century Schoolbook" charset="0"/>
                          <a:cs typeface="Century Schoolbook" charset="0"/>
                        </a:rPr>
                        <a:t>Feminism </a:t>
                      </a:r>
                    </a:p>
                  </a:txBody>
                  <a:tcPr>
                    <a:solidFill>
                      <a:srgbClr val="F4F2FC"/>
                    </a:solidFill>
                  </a:tcPr>
                </a:tc>
                <a:tc>
                  <a:txBody>
                    <a:bodyPr/>
                    <a:lstStyle/>
                    <a:p>
                      <a:r>
                        <a:rPr lang="en-GB" sz="1400" dirty="0">
                          <a:latin typeface="Century Schoolbook" charset="0"/>
                          <a:ea typeface="Century Schoolbook" charset="0"/>
                          <a:cs typeface="Century Schoolbook" charset="0"/>
                        </a:rPr>
                        <a:t>Different waves</a:t>
                      </a:r>
                    </a:p>
                  </a:txBody>
                  <a:tcPr>
                    <a:solidFill>
                      <a:srgbClr val="F4F2FC"/>
                    </a:solidFill>
                  </a:tcPr>
                </a:tc>
                <a:tc>
                  <a:txBody>
                    <a:bodyPr/>
                    <a:lstStyle/>
                    <a:p>
                      <a:r>
                        <a:rPr lang="en-GB" sz="1400" dirty="0">
                          <a:latin typeface="Century Schoolbook" charset="0"/>
                          <a:ea typeface="Century Schoolbook" charset="0"/>
                          <a:cs typeface="Century Schoolbook" charset="0"/>
                        </a:rPr>
                        <a:t>‘add women and stir’ (liberal), economic inequality (Marxism) etc.</a:t>
                      </a:r>
                    </a:p>
                  </a:txBody>
                  <a:tcPr>
                    <a:solidFill>
                      <a:srgbClr val="F4F2F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err="1">
                          <a:latin typeface="Century Schoolbook" charset="0"/>
                          <a:ea typeface="Century Schoolbook" charset="0"/>
                          <a:cs typeface="Century Schoolbook" charset="0"/>
                        </a:rPr>
                        <a:t>Enloe</a:t>
                      </a:r>
                      <a:r>
                        <a:rPr lang="en-GB" sz="1400" dirty="0">
                          <a:latin typeface="Century Schoolbook" charset="0"/>
                          <a:ea typeface="Century Schoolbook" charset="0"/>
                          <a:cs typeface="Century Schoolbook" charset="0"/>
                        </a:rPr>
                        <a:t>, Butler, Sylvester, </a:t>
                      </a:r>
                      <a:r>
                        <a:rPr lang="en-GB" sz="1400" dirty="0" err="1">
                          <a:latin typeface="Century Schoolbook" charset="0"/>
                          <a:ea typeface="Century Schoolbook" charset="0"/>
                          <a:cs typeface="Century Schoolbook" charset="0"/>
                        </a:rPr>
                        <a:t>Tickner</a:t>
                      </a:r>
                      <a:endParaRPr lang="en-GB" sz="1400" dirty="0">
                        <a:latin typeface="Century Schoolbook" charset="0"/>
                        <a:ea typeface="Century Schoolbook" charset="0"/>
                        <a:cs typeface="Century Schoolbook" charset="0"/>
                      </a:endParaRPr>
                    </a:p>
                  </a:txBody>
                  <a:tcPr>
                    <a:solidFill>
                      <a:srgbClr val="F4F2FC"/>
                    </a:solidFill>
                  </a:tcPr>
                </a:tc>
                <a:extLst>
                  <a:ext uri="{0D108BD9-81ED-4DB2-BD59-A6C34878D82A}">
                    <a16:rowId xmlns:a16="http://schemas.microsoft.com/office/drawing/2014/main" xmlns="" val="1097150503"/>
                  </a:ext>
                </a:extLst>
              </a:tr>
            </a:tbl>
          </a:graphicData>
        </a:graphic>
      </p:graphicFrame>
    </p:spTree>
    <p:extLst>
      <p:ext uri="{BB962C8B-B14F-4D97-AF65-F5344CB8AC3E}">
        <p14:creationId xmlns:p14="http://schemas.microsoft.com/office/powerpoint/2010/main" val="1146909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51" y="475789"/>
            <a:ext cx="11221677" cy="4952492"/>
          </a:xfrm>
        </p:spPr>
        <p:txBody>
          <a:bodyPr>
            <a:normAutofit/>
          </a:bodyPr>
          <a:lstStyle/>
          <a:p>
            <a:r>
              <a:rPr lang="en-GB" sz="4000" dirty="0"/>
              <a:t>How not to be descriptive/how to be analytical  </a:t>
            </a:r>
          </a:p>
        </p:txBody>
      </p:sp>
      <p:sp>
        <p:nvSpPr>
          <p:cNvPr id="3" name="Content Placeholder 2"/>
          <p:cNvSpPr>
            <a:spLocks noGrp="1"/>
          </p:cNvSpPr>
          <p:nvPr>
            <p:ph idx="1"/>
          </p:nvPr>
        </p:nvSpPr>
        <p:spPr>
          <a:xfrm>
            <a:off x="285227" y="1202844"/>
            <a:ext cx="11341914" cy="5063732"/>
          </a:xfrm>
        </p:spPr>
        <p:txBody>
          <a:bodyPr>
            <a:normAutofit fontScale="92500" lnSpcReduction="10000"/>
          </a:bodyPr>
          <a:lstStyle/>
          <a:p>
            <a:pPr marL="457200" indent="-457200">
              <a:buFont typeface="+mj-lt"/>
              <a:buAutoNum type="arabicPeriod"/>
            </a:pPr>
            <a:r>
              <a:rPr lang="en-GB" dirty="0"/>
              <a:t>Answer the question. It’s as easy as saying ‘this essay will argue that the theory </a:t>
            </a:r>
            <a:r>
              <a:rPr lang="en-GB" dirty="0" err="1"/>
              <a:t>xyz</a:t>
            </a:r>
            <a:r>
              <a:rPr lang="en-GB" dirty="0"/>
              <a:t> is useful to a high extent’</a:t>
            </a:r>
          </a:p>
          <a:p>
            <a:pPr marL="457200" indent="-457200">
              <a:buFont typeface="+mj-lt"/>
              <a:buAutoNum type="arabicPeriod"/>
            </a:pPr>
            <a:r>
              <a:rPr lang="en-GB" dirty="0"/>
              <a:t>One of the most important ways how to not be descriptive is </a:t>
            </a:r>
            <a:r>
              <a:rPr lang="en-GB" b="1" dirty="0"/>
              <a:t>presentation. </a:t>
            </a:r>
            <a:r>
              <a:rPr lang="en-GB" dirty="0"/>
              <a:t>You absolutely need to use paragraphs and make clear where your introduction, main body and conclusion start/end. It’s very useful to signpost and say ‘The next concept that needs analysing is’ or ‘In conclusion’ </a:t>
            </a:r>
            <a:r>
              <a:rPr lang="en-GB" b="1" u="sng" dirty="0"/>
              <a:t>USE PARAGRAPHS </a:t>
            </a:r>
            <a:r>
              <a:rPr lang="en-GB" dirty="0"/>
              <a:t>it’s about presenting your knowledge, so in your plan, you can write all the names of the scholars down (vomit your knowledge on the paper) and in the actual answer you can structure it </a:t>
            </a:r>
          </a:p>
          <a:p>
            <a:pPr marL="457200" indent="-457200">
              <a:buFont typeface="+mj-lt"/>
              <a:buAutoNum type="arabicPeriod"/>
            </a:pPr>
            <a:r>
              <a:rPr lang="en-GB" dirty="0"/>
              <a:t>It’s easy to just say traditional theories (Realism, Liberalism) are useless but it’s about understanding how they relate to other theories (think that all IR theories are debating each other) That’s why it’s really important to say traditional theories have merit BUT have limitations, too. In final year, you can take liberalism apart and write and entire dissertation about why Liberalism doesn’t make sense but in first year you have </a:t>
            </a:r>
            <a:r>
              <a:rPr lang="en-GB" b="1" dirty="0"/>
              <a:t>to ‘appreciate/respect’ the contributions of traditional theories (even better if you can explain the historical context</a:t>
            </a:r>
            <a:r>
              <a:rPr lang="en-GB" dirty="0"/>
              <a:t>) and then you can say whilst the </a:t>
            </a:r>
            <a:r>
              <a:rPr lang="en-GB" dirty="0" err="1"/>
              <a:t>xyz</a:t>
            </a:r>
            <a:r>
              <a:rPr lang="en-GB" dirty="0"/>
              <a:t> concept of liberalism is stimulating, there are limitations to this concept which can be complemented by </a:t>
            </a:r>
            <a:r>
              <a:rPr lang="en-GB" dirty="0" err="1"/>
              <a:t>xyz</a:t>
            </a:r>
            <a:r>
              <a:rPr lang="en-GB" dirty="0"/>
              <a:t> critical theory (so refute traditional theory with critical theory) It’s really good If you can show how a theory has contributed to IR as a whole/as a subject (Literally just state the words: ‘Realism has made a considerable contribution to IR as a whole because…’)</a:t>
            </a:r>
          </a:p>
          <a:p>
            <a:endParaRPr lang="en-GB" b="1" dirty="0"/>
          </a:p>
        </p:txBody>
      </p:sp>
    </p:spTree>
    <p:extLst>
      <p:ext uri="{BB962C8B-B14F-4D97-AF65-F5344CB8AC3E}">
        <p14:creationId xmlns:p14="http://schemas.microsoft.com/office/powerpoint/2010/main" val="3848758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274" y="475788"/>
            <a:ext cx="10605083" cy="1143287"/>
          </a:xfrm>
        </p:spPr>
        <p:txBody>
          <a:bodyPr>
            <a:normAutofit/>
          </a:bodyPr>
          <a:lstStyle/>
          <a:p>
            <a:pPr algn="ctr"/>
            <a:r>
              <a:rPr lang="en-GB" dirty="0"/>
              <a:t>What does it mean to be critical?</a:t>
            </a:r>
          </a:p>
        </p:txBody>
      </p:sp>
      <p:sp>
        <p:nvSpPr>
          <p:cNvPr id="3" name="Content Placeholder 2"/>
          <p:cNvSpPr>
            <a:spLocks noGrp="1"/>
          </p:cNvSpPr>
          <p:nvPr>
            <p:ph idx="1"/>
          </p:nvPr>
        </p:nvSpPr>
        <p:spPr>
          <a:xfrm>
            <a:off x="704675" y="1384184"/>
            <a:ext cx="10641433" cy="4479312"/>
          </a:xfrm>
        </p:spPr>
        <p:txBody>
          <a:bodyPr>
            <a:normAutofit lnSpcReduction="10000"/>
          </a:bodyPr>
          <a:lstStyle/>
          <a:p>
            <a:r>
              <a:rPr lang="en-GB" dirty="0"/>
              <a:t>Being critical means not accepting things as they are (liberal feminism says everything is good, let’s just add women and stir and nothing more, that’s why its traditional) </a:t>
            </a:r>
          </a:p>
          <a:p>
            <a:pPr lvl="1"/>
            <a:r>
              <a:rPr lang="en-GB" dirty="0"/>
              <a:t>Being critical about gender means not accepting gender as a given, for example not saying that all women have vaginas or all men have penises and that gender cannot be changed (that’s very uncritical), instead, being critical means looking at gender as a spectrum, seeing how gender is constructed (on birth certificates) and how we can dismantle gender (for example by not shouting at men who wear lipstick or wear skirts, and stopping femmephobia and taking sexual assault seriously)</a:t>
            </a:r>
          </a:p>
          <a:p>
            <a:pPr lvl="1"/>
            <a:r>
              <a:rPr lang="en-GB" dirty="0"/>
              <a:t>Being critical about development means not accepting poverty as a given (don’t just think poor people don’t work hard enough!) but instead look at the relationship between capitalism, postcolonialism, gender and development, </a:t>
            </a:r>
            <a:r>
              <a:rPr lang="en-GB" dirty="0" err="1"/>
              <a:t>ie</a:t>
            </a:r>
            <a:r>
              <a:rPr lang="en-GB" dirty="0"/>
              <a:t>. women are most hit by austerity measures, austerity is a political choice not natural, or a necessity and examine how active measures such as a higher living wage, corporate tax etc. can help eradicate poverty and analyse how the West continuously exploits ‘underdeveloped/Third World’ countries (see this report: </a:t>
            </a:r>
            <a:r>
              <a:rPr lang="en-GB" dirty="0">
                <a:hlinkClick r:id="rId2"/>
              </a:rPr>
              <a:t>https://www.theguardian.com/global-development/2017/may/24/world-is-plundering-africa-wealth-billions-of-dollars-a-year</a:t>
            </a:r>
            <a:r>
              <a:rPr lang="en-GB" dirty="0"/>
              <a:t>) </a:t>
            </a:r>
          </a:p>
        </p:txBody>
      </p:sp>
    </p:spTree>
    <p:extLst>
      <p:ext uri="{BB962C8B-B14F-4D97-AF65-F5344CB8AC3E}">
        <p14:creationId xmlns:p14="http://schemas.microsoft.com/office/powerpoint/2010/main" val="2269331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351" y="194563"/>
            <a:ext cx="11913766" cy="749005"/>
          </a:xfrm>
        </p:spPr>
        <p:txBody>
          <a:bodyPr>
            <a:normAutofit fontScale="90000"/>
          </a:bodyPr>
          <a:lstStyle/>
          <a:p>
            <a:r>
              <a:rPr lang="en-GB" dirty="0"/>
              <a:t>How to answer a question from Term 1</a:t>
            </a:r>
          </a:p>
        </p:txBody>
      </p:sp>
      <p:sp>
        <p:nvSpPr>
          <p:cNvPr id="3" name="Content Placeholder 2"/>
          <p:cNvSpPr>
            <a:spLocks noGrp="1"/>
          </p:cNvSpPr>
          <p:nvPr>
            <p:ph idx="1"/>
          </p:nvPr>
        </p:nvSpPr>
        <p:spPr>
          <a:xfrm>
            <a:off x="713063" y="1178461"/>
            <a:ext cx="10821799" cy="5390120"/>
          </a:xfrm>
        </p:spPr>
        <p:txBody>
          <a:bodyPr>
            <a:normAutofit/>
          </a:bodyPr>
          <a:lstStyle/>
          <a:p>
            <a:r>
              <a:rPr lang="en-GB" dirty="0"/>
              <a:t>Questions on theory (can be both traditional and critical) [again 2016/17 will be new questions but its still the same theories]</a:t>
            </a:r>
          </a:p>
          <a:p>
            <a:r>
              <a:rPr lang="en-GB" dirty="0"/>
              <a:t>What contribution can Liberalism make to our understanding of contemporary world politics?</a:t>
            </a:r>
            <a:r>
              <a:rPr lang="en-GB" b="1" dirty="0"/>
              <a:t> – 2014/15 or  </a:t>
            </a:r>
            <a:r>
              <a:rPr lang="en-GB" dirty="0"/>
              <a:t>What are the strengths and weaknesses of Classical Realism? – </a:t>
            </a:r>
            <a:r>
              <a:rPr lang="en-GB" b="1" dirty="0"/>
              <a:t>2013/14 </a:t>
            </a:r>
            <a:r>
              <a:rPr lang="en-GB" dirty="0"/>
              <a:t>What contribution can Marxism make to our understanding of contemporary world politics? – </a:t>
            </a:r>
            <a:r>
              <a:rPr lang="en-GB" b="1" dirty="0"/>
              <a:t>2013/14</a:t>
            </a:r>
            <a:endParaRPr lang="en-GB" dirty="0"/>
          </a:p>
        </p:txBody>
      </p:sp>
    </p:spTree>
    <p:extLst>
      <p:ext uri="{BB962C8B-B14F-4D97-AF65-F5344CB8AC3E}">
        <p14:creationId xmlns:p14="http://schemas.microsoft.com/office/powerpoint/2010/main" val="165259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222" y="1314688"/>
            <a:ext cx="10068187" cy="4952492"/>
          </a:xfrm>
        </p:spPr>
        <p:txBody>
          <a:bodyPr/>
          <a:lstStyle/>
          <a:p>
            <a:pPr algn="ctr"/>
            <a:r>
              <a:rPr lang="en-GB" dirty="0"/>
              <a:t>How would you answer a question on the contributions of Liberalism to world politics?</a:t>
            </a:r>
            <a:br>
              <a:rPr lang="en-GB" dirty="0"/>
            </a:br>
            <a:r>
              <a:rPr lang="en-GB" sz="3200" dirty="0"/>
              <a:t>(not a test, I just want to show how you probably already know the answer)</a:t>
            </a:r>
            <a:endParaRPr lang="en-GB" dirty="0"/>
          </a:p>
        </p:txBody>
      </p:sp>
    </p:spTree>
    <p:extLst>
      <p:ext uri="{BB962C8B-B14F-4D97-AF65-F5344CB8AC3E}">
        <p14:creationId xmlns:p14="http://schemas.microsoft.com/office/powerpoint/2010/main" val="2492191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9567" y="569066"/>
            <a:ext cx="10490431" cy="5655156"/>
          </a:xfrm>
        </p:spPr>
        <p:txBody>
          <a:bodyPr>
            <a:normAutofit/>
          </a:bodyPr>
          <a:lstStyle/>
          <a:p>
            <a:pPr marL="0" indent="0">
              <a:buNone/>
            </a:pPr>
            <a:r>
              <a:rPr lang="en-GB" b="1" dirty="0"/>
              <a:t>How I would answer the question:</a:t>
            </a:r>
          </a:p>
          <a:p>
            <a:r>
              <a:rPr lang="en-GB" b="1" dirty="0"/>
              <a:t>Introduction: </a:t>
            </a:r>
            <a:r>
              <a:rPr lang="en-GB" dirty="0"/>
              <a:t>Discuss the context in which Liberalism arose (WW1, Wilson) then link this to your argument: This essay will argue that the concept of a cooperative human nature is the most important contribution of Liberalism to World Politics, however, this essay will also discuss the limitations of this contribution  </a:t>
            </a:r>
          </a:p>
          <a:p>
            <a:r>
              <a:rPr lang="en-GB" b="1" dirty="0"/>
              <a:t>Main Body: </a:t>
            </a:r>
            <a:r>
              <a:rPr lang="en-GB" dirty="0"/>
              <a:t>Start off by discussing human nature as Locke and Kant understood it and say how this shaped Classical Liberalism, then transition into Neo-Liberalism by saying how the concept of human nature was adopted to looking at nation-states in international organizations (so away from individual human nature but still the theory has an optimistic/normative aspect) then add the case study of the United Nations doing something good in </a:t>
            </a:r>
            <a:r>
              <a:rPr lang="en-GB" dirty="0" err="1"/>
              <a:t>xyz</a:t>
            </a:r>
            <a:r>
              <a:rPr lang="en-GB" dirty="0"/>
              <a:t> country. Then you can transition into the critique by saying that the UN has a huge child sex abuse problem and how critical theory (for example postcolonialism) can challenge the concept of human nature </a:t>
            </a:r>
          </a:p>
          <a:p>
            <a:r>
              <a:rPr lang="en-GB" b="1" dirty="0"/>
              <a:t>Conclusion:</a:t>
            </a:r>
            <a:r>
              <a:rPr lang="en-GB" dirty="0"/>
              <a:t> Liberalism (and the concept of human nature) has merits but one needs to be aware of its limitations </a:t>
            </a:r>
          </a:p>
          <a:p>
            <a:endParaRPr lang="en-GB" b="1" dirty="0"/>
          </a:p>
          <a:p>
            <a:endParaRPr lang="en-GB" dirty="0"/>
          </a:p>
        </p:txBody>
      </p:sp>
    </p:spTree>
    <p:extLst>
      <p:ext uri="{BB962C8B-B14F-4D97-AF65-F5344CB8AC3E}">
        <p14:creationId xmlns:p14="http://schemas.microsoft.com/office/powerpoint/2010/main" val="2288683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351" y="194563"/>
            <a:ext cx="11980878" cy="749005"/>
          </a:xfrm>
        </p:spPr>
        <p:txBody>
          <a:bodyPr>
            <a:normAutofit fontScale="90000"/>
          </a:bodyPr>
          <a:lstStyle/>
          <a:p>
            <a:r>
              <a:rPr lang="en-GB" dirty="0"/>
              <a:t>How to answer a question from Term 2 </a:t>
            </a:r>
          </a:p>
        </p:txBody>
      </p:sp>
      <p:sp>
        <p:nvSpPr>
          <p:cNvPr id="3" name="Content Placeholder 2"/>
          <p:cNvSpPr>
            <a:spLocks noGrp="1"/>
          </p:cNvSpPr>
          <p:nvPr>
            <p:ph idx="1"/>
          </p:nvPr>
        </p:nvSpPr>
        <p:spPr>
          <a:xfrm>
            <a:off x="2849461" y="1328679"/>
            <a:ext cx="6248398" cy="3780217"/>
          </a:xfrm>
        </p:spPr>
        <p:txBody>
          <a:bodyPr>
            <a:normAutofit/>
          </a:bodyPr>
          <a:lstStyle/>
          <a:p>
            <a:pPr lvl="1"/>
            <a:r>
              <a:rPr lang="en-US" sz="2000" dirty="0"/>
              <a:t>“What is ‘Othering’, and why is it important for understanding international politics? Provide at least one example.</a:t>
            </a:r>
          </a:p>
          <a:p>
            <a:pPr lvl="1"/>
            <a:r>
              <a:rPr lang="en-US" sz="2000" dirty="0"/>
              <a:t>“Why does terrorism receive more attention than the environment in public, but also in academic debates?” (don’t think this will come up)</a:t>
            </a:r>
          </a:p>
          <a:p>
            <a:pPr lvl="1"/>
            <a:r>
              <a:rPr lang="en-US" sz="2000" dirty="0"/>
              <a:t>Why is there no hyphen (‘-’) in postcolonialism?/ What does the post in postcolonialism stand for?</a:t>
            </a:r>
          </a:p>
        </p:txBody>
      </p:sp>
    </p:spTree>
    <p:extLst>
      <p:ext uri="{BB962C8B-B14F-4D97-AF65-F5344CB8AC3E}">
        <p14:creationId xmlns:p14="http://schemas.microsoft.com/office/powerpoint/2010/main" val="3832382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9740" y="1608302"/>
            <a:ext cx="7517934" cy="1873129"/>
          </a:xfrm>
        </p:spPr>
        <p:txBody>
          <a:bodyPr/>
          <a:lstStyle/>
          <a:p>
            <a:pPr algn="ctr"/>
            <a:r>
              <a:rPr lang="en-GB" dirty="0"/>
              <a:t>How would you answer a question on ‘Othering’?</a:t>
            </a:r>
          </a:p>
        </p:txBody>
      </p:sp>
    </p:spTree>
    <p:extLst>
      <p:ext uri="{BB962C8B-B14F-4D97-AF65-F5344CB8AC3E}">
        <p14:creationId xmlns:p14="http://schemas.microsoft.com/office/powerpoint/2010/main" val="13507873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You and the Other </a:t>
            </a:r>
          </a:p>
        </p:txBody>
      </p:sp>
      <p:sp>
        <p:nvSpPr>
          <p:cNvPr id="3" name="Content Placeholder 2"/>
          <p:cNvSpPr>
            <a:spLocks noGrp="1"/>
          </p:cNvSpPr>
          <p:nvPr>
            <p:ph idx="1"/>
          </p:nvPr>
        </p:nvSpPr>
        <p:spPr/>
        <p:txBody>
          <a:bodyPr>
            <a:normAutofit fontScale="77500" lnSpcReduction="20000"/>
          </a:bodyPr>
          <a:lstStyle/>
          <a:p>
            <a:pPr>
              <a:buFont typeface="Wingdings" panose="05000000000000000000" pitchFamily="2" charset="2"/>
              <a:buChar char="§"/>
            </a:pPr>
            <a:r>
              <a:rPr lang="en-GB" dirty="0"/>
              <a:t>No previous questions – but look where it’s positioned in the syllabus: after Foucault and Derrida!</a:t>
            </a:r>
          </a:p>
          <a:p>
            <a:pPr>
              <a:buFont typeface="Wingdings" panose="05000000000000000000" pitchFamily="2" charset="2"/>
              <a:buChar char="§"/>
            </a:pPr>
            <a:r>
              <a:rPr lang="en-GB" dirty="0"/>
              <a:t>Identity politics – class, race, gender </a:t>
            </a:r>
          </a:p>
          <a:p>
            <a:pPr>
              <a:buFont typeface="Wingdings" panose="05000000000000000000" pitchFamily="2" charset="2"/>
              <a:buChar char="§"/>
            </a:pPr>
            <a:r>
              <a:rPr lang="en-GB" dirty="0"/>
              <a:t>About definitions and creating differences, </a:t>
            </a:r>
            <a:r>
              <a:rPr lang="en-GB" dirty="0" err="1"/>
              <a:t>ie</a:t>
            </a:r>
            <a:r>
              <a:rPr lang="en-GB" dirty="0"/>
              <a:t>. the ‘terrorist’</a:t>
            </a:r>
          </a:p>
          <a:p>
            <a:pPr marL="0" indent="0">
              <a:buNone/>
            </a:pPr>
            <a:r>
              <a:rPr lang="en-GB" dirty="0"/>
              <a:t>How I would answer the question </a:t>
            </a:r>
            <a:r>
              <a:rPr lang="en-US" dirty="0"/>
              <a:t>“What is ‘Othering’, and why is it important for understanding international politics? Provide at least one example.</a:t>
            </a:r>
          </a:p>
          <a:p>
            <a:pPr marL="0" indent="0">
              <a:buNone/>
            </a:pPr>
            <a:r>
              <a:rPr lang="en-GB" b="1" dirty="0"/>
              <a:t>Introduction: </a:t>
            </a:r>
            <a:r>
              <a:rPr lang="en-GB" dirty="0"/>
              <a:t>State that there are many different applications of the concept of ‘Othering’ (can mention Huntington ‘essentialising’ as an example, whichever you remember) This essay will focus on ‘Othering’ in the context of gender (note, you can replace this with any identity)</a:t>
            </a:r>
          </a:p>
          <a:p>
            <a:pPr marL="0" indent="0">
              <a:buNone/>
            </a:pPr>
            <a:r>
              <a:rPr lang="en-GB" b="1" dirty="0"/>
              <a:t>Main body: </a:t>
            </a:r>
            <a:r>
              <a:rPr lang="en-GB" dirty="0"/>
              <a:t>Outline/Define ‘Othering’, it is about identity-making, state that identities cannot be taken for granted as static/fixed but need to be critically examined, in this case, by looking at gender </a:t>
            </a:r>
          </a:p>
          <a:p>
            <a:pPr marL="0" indent="0">
              <a:buNone/>
            </a:pPr>
            <a:r>
              <a:rPr lang="en-GB" dirty="0"/>
              <a:t>In the case of gender, ‘othering’ creates a binary of genders which is assigned at birth </a:t>
            </a:r>
            <a:r>
              <a:rPr lang="en-GB" dirty="0">
                <a:sym typeface="Wingdings" panose="05000000000000000000" pitchFamily="2" charset="2"/>
              </a:rPr>
              <a:t> Judith Butler; case study: Bathroom Bills</a:t>
            </a:r>
          </a:p>
          <a:p>
            <a:pPr marL="0" indent="0">
              <a:buNone/>
            </a:pPr>
            <a:r>
              <a:rPr lang="en-GB" b="1" dirty="0"/>
              <a:t>Conclusion: </a:t>
            </a:r>
            <a:r>
              <a:rPr lang="en-GB" dirty="0"/>
              <a:t>‘Othering’ is a versatile and important concept in international politics as it provides a critical examination of identities that are usually taken for granted, especially in binary genders of ‘men’ and ‘women’ (other answers can also talk about migration!)</a:t>
            </a:r>
          </a:p>
        </p:txBody>
      </p:sp>
    </p:spTree>
    <p:extLst>
      <p:ext uri="{BB962C8B-B14F-4D97-AF65-F5344CB8AC3E}">
        <p14:creationId xmlns:p14="http://schemas.microsoft.com/office/powerpoint/2010/main" val="1294606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Content </a:t>
            </a:r>
          </a:p>
        </p:txBody>
      </p:sp>
      <p:sp>
        <p:nvSpPr>
          <p:cNvPr id="5" name="Content Placeholder 4"/>
          <p:cNvSpPr>
            <a:spLocks noGrp="1"/>
          </p:cNvSpPr>
          <p:nvPr>
            <p:ph idx="1"/>
          </p:nvPr>
        </p:nvSpPr>
        <p:spPr>
          <a:xfrm>
            <a:off x="5181600" y="569066"/>
            <a:ext cx="6248398" cy="5655156"/>
          </a:xfrm>
        </p:spPr>
        <p:txBody>
          <a:bodyPr/>
          <a:lstStyle/>
          <a:p>
            <a:r>
              <a:rPr lang="en-GB" dirty="0"/>
              <a:t>World Politics exam </a:t>
            </a:r>
          </a:p>
          <a:p>
            <a:r>
              <a:rPr lang="en-GB" dirty="0"/>
              <a:t>Introduction to Politics</a:t>
            </a:r>
          </a:p>
          <a:p>
            <a:r>
              <a:rPr lang="en-GB" dirty="0"/>
              <a:t>Some advice on the Making History project</a:t>
            </a:r>
          </a:p>
          <a:p>
            <a:r>
              <a:rPr lang="en-GB" dirty="0"/>
              <a:t>Please speak to me after the presentation! I’m happy to answer any questions </a:t>
            </a:r>
          </a:p>
        </p:txBody>
      </p:sp>
    </p:spTree>
    <p:extLst>
      <p:ext uri="{BB962C8B-B14F-4D97-AF65-F5344CB8AC3E}">
        <p14:creationId xmlns:p14="http://schemas.microsoft.com/office/powerpoint/2010/main" val="1918426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Terrorism </a:t>
            </a:r>
          </a:p>
        </p:txBody>
      </p:sp>
      <p:sp>
        <p:nvSpPr>
          <p:cNvPr id="3" name="Content Placeholder 2"/>
          <p:cNvSpPr>
            <a:spLocks noGrp="1"/>
          </p:cNvSpPr>
          <p:nvPr>
            <p:ph idx="1"/>
          </p:nvPr>
        </p:nvSpPr>
        <p:spPr/>
        <p:txBody>
          <a:bodyPr>
            <a:normAutofit fontScale="77500" lnSpcReduction="20000"/>
          </a:bodyPr>
          <a:lstStyle/>
          <a:p>
            <a:r>
              <a:rPr lang="en-GB" dirty="0"/>
              <a:t>About definitions! Who has the authority to define terrorism?</a:t>
            </a:r>
          </a:p>
          <a:p>
            <a:r>
              <a:rPr lang="en-GB" dirty="0"/>
              <a:t>Also a question about security </a:t>
            </a:r>
          </a:p>
          <a:p>
            <a:pPr marL="0" indent="0">
              <a:buNone/>
            </a:pPr>
            <a:r>
              <a:rPr lang="en-GB" dirty="0"/>
              <a:t>How I would answer the question: How can a rise in terrorism be explained in international politics? (I made that question up)</a:t>
            </a:r>
          </a:p>
          <a:p>
            <a:pPr marL="0" indent="0">
              <a:buNone/>
            </a:pPr>
            <a:r>
              <a:rPr lang="en-GB" b="1" dirty="0"/>
              <a:t>Introduction: </a:t>
            </a:r>
            <a:r>
              <a:rPr lang="en-GB" dirty="0"/>
              <a:t>State that terrorism is not easily definable, also say that rise implies it is more now than it was before (is that really true?), and state that this essay will apply a neoliberal lens to terrorism</a:t>
            </a:r>
          </a:p>
          <a:p>
            <a:pPr marL="0" indent="0">
              <a:buNone/>
            </a:pPr>
            <a:r>
              <a:rPr lang="en-GB" b="1" dirty="0"/>
              <a:t>Main Body: </a:t>
            </a:r>
            <a:r>
              <a:rPr lang="en-GB" dirty="0"/>
              <a:t>Look at the Neoliberal approach to terrorism (rule of law, democracy, International Organizations) How do Liberal states define terrorism, how is that definition problematic? Neoliberalism is Western centric (mention postcolonialism) and projects ideals of Western superiority </a:t>
            </a:r>
            <a:r>
              <a:rPr lang="en-GB" dirty="0">
                <a:sym typeface="Wingdings" panose="05000000000000000000" pitchFamily="2" charset="2"/>
              </a:rPr>
              <a:t> Liberal Colonialism, can bring in ‘State and Territory’ or ‘Geopolitics’ topic of how non-Western states are seen as illegitimate Case study: Bush says we need to fight the war on terror to defend democracy, ulterior motives, US hegemony, foreign interventions/ can also look how Blair justified the invasion of Iraq based on made up ‘evidence’</a:t>
            </a:r>
          </a:p>
          <a:p>
            <a:pPr marL="0" indent="0">
              <a:buNone/>
            </a:pPr>
            <a:r>
              <a:rPr lang="en-GB" b="1" dirty="0">
                <a:sym typeface="Wingdings" panose="05000000000000000000" pitchFamily="2" charset="2"/>
              </a:rPr>
              <a:t>Conclusion: </a:t>
            </a:r>
            <a:r>
              <a:rPr lang="en-GB" dirty="0">
                <a:sym typeface="Wingdings" panose="05000000000000000000" pitchFamily="2" charset="2"/>
              </a:rPr>
              <a:t>Looking at Terrorism through a neoliberal lens can reveal how terrorism is a reaction to the aggressive foreign policy of liberal states  (alternative answers can be about ‘Othering’, gender, race etc. etc.)</a:t>
            </a:r>
            <a:endParaRPr lang="en-GB" dirty="0"/>
          </a:p>
        </p:txBody>
      </p:sp>
    </p:spTree>
    <p:extLst>
      <p:ext uri="{BB962C8B-B14F-4D97-AF65-F5344CB8AC3E}">
        <p14:creationId xmlns:p14="http://schemas.microsoft.com/office/powerpoint/2010/main" val="557716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Space (includes State and Territory, Geopolitics and Migration) </a:t>
            </a:r>
          </a:p>
        </p:txBody>
      </p:sp>
      <p:sp>
        <p:nvSpPr>
          <p:cNvPr id="3" name="Content Placeholder 2"/>
          <p:cNvSpPr>
            <a:spLocks noGrp="1"/>
          </p:cNvSpPr>
          <p:nvPr>
            <p:ph idx="1"/>
          </p:nvPr>
        </p:nvSpPr>
        <p:spPr/>
        <p:txBody>
          <a:bodyPr>
            <a:normAutofit fontScale="92500"/>
          </a:bodyPr>
          <a:lstStyle/>
          <a:p>
            <a:r>
              <a:rPr lang="en-GB" dirty="0"/>
              <a:t>Apply ‘Othering’, Geopolitics, State and Territory</a:t>
            </a:r>
          </a:p>
          <a:p>
            <a:pPr marL="0" indent="0">
              <a:buNone/>
            </a:pPr>
            <a:r>
              <a:rPr lang="en-GB" dirty="0"/>
              <a:t>What can migration tell us about world politics? (again, I made this question up) or What can the concept of space contribute to IR (in this case say defining ‘space’ is at central to answering the question)</a:t>
            </a:r>
          </a:p>
          <a:p>
            <a:pPr marL="0" indent="0">
              <a:buNone/>
            </a:pPr>
            <a:r>
              <a:rPr lang="en-GB" dirty="0"/>
              <a:t>Postcolonial approach, show how realist perception of a static nation state does not account for migration, add geopolitics (Classical vs. Critical): many nation-states were made up by colonial powers, how can we speak of migration if the concept of statehood and nationality are made up? Maps cannot be taken for granted but are always constructed, this also questions which states are seen as legitimate and illegitimate (also ties in with neoliberalism)</a:t>
            </a:r>
          </a:p>
          <a:p>
            <a:pPr marL="0" indent="0">
              <a:buNone/>
            </a:pPr>
            <a:r>
              <a:rPr lang="en-GB" dirty="0"/>
              <a:t>Trick question ahead: Is the narrative on the emergence of the modern state Eurocentric? If so, is this problematic? </a:t>
            </a:r>
          </a:p>
          <a:p>
            <a:pPr marL="0" indent="0">
              <a:buNone/>
            </a:pPr>
            <a:endParaRPr lang="en-GB" dirty="0"/>
          </a:p>
          <a:p>
            <a:endParaRPr lang="en-GB" dirty="0"/>
          </a:p>
        </p:txBody>
      </p:sp>
    </p:spTree>
    <p:extLst>
      <p:ext uri="{BB962C8B-B14F-4D97-AF65-F5344CB8AC3E}">
        <p14:creationId xmlns:p14="http://schemas.microsoft.com/office/powerpoint/2010/main" val="1467110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Geopolitics</a:t>
            </a:r>
          </a:p>
        </p:txBody>
      </p:sp>
      <p:sp>
        <p:nvSpPr>
          <p:cNvPr id="3" name="Content Placeholder 2"/>
          <p:cNvSpPr>
            <a:spLocks noGrp="1"/>
          </p:cNvSpPr>
          <p:nvPr>
            <p:ph idx="1"/>
          </p:nvPr>
        </p:nvSpPr>
        <p:spPr/>
        <p:txBody>
          <a:bodyPr/>
          <a:lstStyle/>
          <a:p>
            <a:r>
              <a:rPr lang="en-GB" dirty="0"/>
              <a:t>There is a lot of ways to bring geopolitics into your argument, for example when you discuss neoliberalism and democratization/ the spread of liberal values, you could look at maps which mark continents such as South America, Africa and Asia as ‘undemocratic’ so this also ties to postcolonialism</a:t>
            </a:r>
          </a:p>
        </p:txBody>
      </p:sp>
      <p:pic>
        <p:nvPicPr>
          <p:cNvPr id="2050" name="Picture 2" descr="Image result for democracy 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252" y="1838816"/>
            <a:ext cx="5232529" cy="2685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155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59678"/>
            <a:ext cx="10395358" cy="4952492"/>
          </a:xfrm>
        </p:spPr>
        <p:txBody>
          <a:bodyPr/>
          <a:lstStyle/>
          <a:p>
            <a:pPr algn="ctr"/>
            <a:r>
              <a:rPr lang="en-GB" dirty="0"/>
              <a:t>Bad questions </a:t>
            </a:r>
          </a:p>
        </p:txBody>
      </p:sp>
      <p:sp>
        <p:nvSpPr>
          <p:cNvPr id="3" name="Content Placeholder 2"/>
          <p:cNvSpPr>
            <a:spLocks noGrp="1"/>
          </p:cNvSpPr>
          <p:nvPr>
            <p:ph idx="1"/>
          </p:nvPr>
        </p:nvSpPr>
        <p:spPr>
          <a:xfrm>
            <a:off x="1800836" y="1659635"/>
            <a:ext cx="8660235" cy="5655156"/>
          </a:xfrm>
        </p:spPr>
        <p:txBody>
          <a:bodyPr/>
          <a:lstStyle/>
          <a:p>
            <a:pPr marL="0" indent="0">
              <a:buNone/>
            </a:pPr>
            <a:r>
              <a:rPr lang="en-GB" dirty="0"/>
              <a:t>Did colonialism hamper or encourage development? – </a:t>
            </a:r>
            <a:r>
              <a:rPr lang="en-GB" b="1" dirty="0"/>
              <a:t>2012/13 </a:t>
            </a:r>
          </a:p>
          <a:p>
            <a:pPr marL="0" indent="0">
              <a:buNone/>
            </a:pPr>
            <a:r>
              <a:rPr lang="en-GB" b="1" dirty="0"/>
              <a:t>There is no way you can write that colonialism encouraged development without being racist</a:t>
            </a:r>
          </a:p>
          <a:p>
            <a:pPr marL="0" indent="0">
              <a:buNone/>
            </a:pPr>
            <a:r>
              <a:rPr lang="en-GB" dirty="0"/>
              <a:t>Is the narrative on the emergence of the modern state Eurocentric? If so, is this problematic? (seminar question)</a:t>
            </a:r>
            <a:endParaRPr lang="en-GB" b="1" dirty="0"/>
          </a:p>
          <a:p>
            <a:pPr marL="0" indent="0">
              <a:buNone/>
            </a:pPr>
            <a:r>
              <a:rPr lang="en-GB" dirty="0"/>
              <a:t>- &gt;Exams aren’t perfect and it can happen that a question cannot be answered but there should be enough choice to avoid the question</a:t>
            </a:r>
          </a:p>
        </p:txBody>
      </p:sp>
    </p:spTree>
    <p:extLst>
      <p:ext uri="{BB962C8B-B14F-4D97-AF65-F5344CB8AC3E}">
        <p14:creationId xmlns:p14="http://schemas.microsoft.com/office/powerpoint/2010/main" val="1506759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happens if you run out of time?</a:t>
            </a:r>
          </a:p>
        </p:txBody>
      </p:sp>
      <p:sp>
        <p:nvSpPr>
          <p:cNvPr id="3" name="Content Placeholder 2"/>
          <p:cNvSpPr>
            <a:spLocks noGrp="1"/>
          </p:cNvSpPr>
          <p:nvPr>
            <p:ph idx="1"/>
          </p:nvPr>
        </p:nvSpPr>
        <p:spPr/>
        <p:txBody>
          <a:bodyPr/>
          <a:lstStyle/>
          <a:p>
            <a:r>
              <a:rPr lang="en-GB" dirty="0"/>
              <a:t>Dr </a:t>
            </a:r>
            <a:r>
              <a:rPr lang="en-GB" dirty="0" err="1"/>
              <a:t>Marijn</a:t>
            </a:r>
            <a:r>
              <a:rPr lang="en-GB" dirty="0"/>
              <a:t> </a:t>
            </a:r>
            <a:r>
              <a:rPr lang="en-GB" dirty="0" err="1"/>
              <a:t>Nieuwenhuis</a:t>
            </a:r>
            <a:r>
              <a:rPr lang="en-GB" dirty="0"/>
              <a:t>: ‘Never run out of time’</a:t>
            </a:r>
          </a:p>
          <a:p>
            <a:r>
              <a:rPr lang="en-GB" dirty="0"/>
              <a:t>Okay, but if you sit in the exam and you realise you spent like 1 hour on one question and now you need to write 3 questions in 2 hours </a:t>
            </a:r>
          </a:p>
          <a:p>
            <a:r>
              <a:rPr lang="en-GB" dirty="0"/>
              <a:t>Focus on completing essays, so its better to write a 4 average essays with conclusions than 3 good answers and one doesn’t have a conclusion </a:t>
            </a:r>
          </a:p>
          <a:p>
            <a:r>
              <a:rPr lang="en-GB" dirty="0"/>
              <a:t>It’s okay to have worse answers, they all weigh equally </a:t>
            </a:r>
          </a:p>
          <a:p>
            <a:pPr marL="0" indent="0">
              <a:buNone/>
            </a:pPr>
            <a:endParaRPr lang="en-GB" dirty="0"/>
          </a:p>
        </p:txBody>
      </p:sp>
    </p:spTree>
    <p:extLst>
      <p:ext uri="{BB962C8B-B14F-4D97-AF65-F5344CB8AC3E}">
        <p14:creationId xmlns:p14="http://schemas.microsoft.com/office/powerpoint/2010/main" val="1381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 to Pol</a:t>
            </a:r>
          </a:p>
        </p:txBody>
      </p:sp>
      <p:sp>
        <p:nvSpPr>
          <p:cNvPr id="3" name="Content Placeholder 2"/>
          <p:cNvSpPr>
            <a:spLocks noGrp="1"/>
          </p:cNvSpPr>
          <p:nvPr>
            <p:ph idx="1"/>
          </p:nvPr>
        </p:nvSpPr>
        <p:spPr/>
        <p:txBody>
          <a:bodyPr>
            <a:normAutofit fontScale="92500" lnSpcReduction="10000"/>
          </a:bodyPr>
          <a:lstStyle/>
          <a:p>
            <a:r>
              <a:rPr lang="en-GB" b="1" dirty="0"/>
              <a:t>Why might one be powerful or powerless and not recognise the fact? (65)</a:t>
            </a:r>
            <a:endParaRPr lang="en-GB" dirty="0"/>
          </a:p>
          <a:p>
            <a:r>
              <a:rPr lang="en-GB" dirty="0"/>
              <a:t>It is not accurate to describe the third face of power as ‘thought control’ – it is perhaps even more insidious then this.  The third face involves setting the parameters (limits or boundaries) in which thought takes place.  For example the idea that the social order is natural or preordained means that workers cannot think beyond this and imagine a world very different.  If I put this to one side then the analysis was very good.  I did wonder why all workers are men – of course they are not.  Careful writers avoid language that would universalize one element of humanity to the exclusion of others. When you are writing about people in general, your readers will expect you to use “inclusive” or “non-sexist” language, that is, gender neutral language.   It was good that you planned your answers – sensible practice.</a:t>
            </a:r>
          </a:p>
          <a:p>
            <a:endParaRPr lang="en-GB" dirty="0"/>
          </a:p>
        </p:txBody>
      </p:sp>
    </p:spTree>
    <p:extLst>
      <p:ext uri="{BB962C8B-B14F-4D97-AF65-F5344CB8AC3E}">
        <p14:creationId xmlns:p14="http://schemas.microsoft.com/office/powerpoint/2010/main" val="2585526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Making History Project </a:t>
            </a:r>
          </a:p>
        </p:txBody>
      </p:sp>
      <p:sp>
        <p:nvSpPr>
          <p:cNvPr id="3" name="Content Placeholder 2"/>
          <p:cNvSpPr>
            <a:spLocks noGrp="1"/>
          </p:cNvSpPr>
          <p:nvPr>
            <p:ph idx="1"/>
          </p:nvPr>
        </p:nvSpPr>
        <p:spPr/>
        <p:txBody>
          <a:bodyPr>
            <a:normAutofit fontScale="92500" lnSpcReduction="20000"/>
          </a:bodyPr>
          <a:lstStyle/>
          <a:p>
            <a:pPr marL="0" indent="0">
              <a:lnSpc>
                <a:spcPct val="107000"/>
              </a:lnSpc>
              <a:spcAft>
                <a:spcPts val="800"/>
              </a:spcAft>
              <a:buNone/>
            </a:pPr>
            <a:r>
              <a:rPr lang="en-GB" dirty="0">
                <a:latin typeface="Calibri" panose="020F0502020204030204" pitchFamily="34" charset="0"/>
                <a:ea typeface="Calibri" panose="020F0502020204030204" pitchFamily="34" charset="0"/>
                <a:cs typeface="Times New Roman" panose="02020603050405020304" pitchFamily="18" charset="0"/>
              </a:rPr>
              <a:t>If you are struggling to find a primary source (you need 3), try these:</a:t>
            </a:r>
          </a:p>
          <a:p>
            <a:pPr marL="342900" lvl="0" indent="-342900">
              <a:lnSpc>
                <a:spcPct val="107000"/>
              </a:lnSpc>
              <a:spcAft>
                <a:spcPts val="0"/>
              </a:spcAft>
              <a:buFont typeface="Symbol" panose="05050102010706020507" pitchFamily="18" charset="2"/>
              <a:buChar char=""/>
            </a:pPr>
            <a:r>
              <a:rPr lang="en-GB" sz="1900" u="sng"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2"/>
              </a:rPr>
              <a:t>https://www.cartoons.ac.uk/</a:t>
            </a:r>
            <a:r>
              <a:rPr lang="en-GB" sz="1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(British Cartoon Website, put in any keyword)</a:t>
            </a:r>
          </a:p>
          <a:p>
            <a:pPr marL="342900" lvl="0" indent="-342900">
              <a:lnSpc>
                <a:spcPct val="107000"/>
              </a:lnSpc>
              <a:spcAft>
                <a:spcPts val="0"/>
              </a:spcAft>
              <a:buFont typeface="Symbol" panose="05050102010706020507" pitchFamily="18" charset="2"/>
              <a:buChar char=""/>
            </a:pPr>
            <a:r>
              <a:rPr lang="en-GB" sz="1900" u="sng"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3"/>
              </a:rPr>
              <a:t>http://player.bfi.org.uk/search/</a:t>
            </a:r>
            <a:r>
              <a:rPr lang="en-GB" sz="1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(British Film Institute, again search for keywords)</a:t>
            </a:r>
          </a:p>
          <a:p>
            <a:pPr marL="342900" lvl="0" indent="-342900">
              <a:lnSpc>
                <a:spcPct val="107000"/>
              </a:lnSpc>
              <a:spcAft>
                <a:spcPts val="0"/>
              </a:spcAft>
              <a:buFont typeface="Symbol" panose="05050102010706020507" pitchFamily="18" charset="2"/>
              <a:buChar char=""/>
            </a:pPr>
            <a:r>
              <a:rPr lang="en-GB" sz="1900" u="sng"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4"/>
              </a:rPr>
              <a:t>http://www.britishnewspaperarchive.co.uk/</a:t>
            </a:r>
            <a:r>
              <a:rPr lang="en-GB" sz="1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(British Newspaper Archive)</a:t>
            </a:r>
          </a:p>
          <a:p>
            <a:pPr marL="342900" lvl="0" indent="-342900">
              <a:lnSpc>
                <a:spcPct val="107000"/>
              </a:lnSpc>
              <a:spcAft>
                <a:spcPts val="0"/>
              </a:spcAft>
              <a:buFont typeface="Symbol" panose="05050102010706020507" pitchFamily="18" charset="2"/>
              <a:buChar char=""/>
            </a:pPr>
            <a:r>
              <a:rPr lang="en-GB" sz="1900" u="sng"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5"/>
              </a:rPr>
              <a:t>https://historicengland.org.uk/images-books/photos/</a:t>
            </a:r>
            <a:r>
              <a:rPr lang="en-GB" sz="1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(Historic England, for photos)</a:t>
            </a:r>
          </a:p>
          <a:p>
            <a:pPr marL="342900" lvl="0" indent="-342900">
              <a:lnSpc>
                <a:spcPct val="107000"/>
              </a:lnSpc>
              <a:spcAft>
                <a:spcPts val="800"/>
              </a:spcAft>
              <a:buFont typeface="Symbol" panose="05050102010706020507" pitchFamily="18" charset="2"/>
              <a:buChar char=""/>
            </a:pPr>
            <a:r>
              <a:rPr lang="en-GB" sz="1900" u="sng"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6"/>
              </a:rPr>
              <a:t>http://mrc-catalogue.warwick.ac.uk/</a:t>
            </a:r>
            <a:r>
              <a:rPr lang="en-GB" sz="1900" dirty="0">
                <a:solidFill>
                  <a:schemeClr val="tx1"/>
                </a:solidFill>
                <a:latin typeface="Calibri" panose="020F0502020204030204" pitchFamily="34" charset="0"/>
                <a:ea typeface="Calibri" panose="020F0502020204030204" pitchFamily="34" charset="0"/>
                <a:cs typeface="Times New Roman" panose="02020603050405020304" pitchFamily="18" charset="0"/>
              </a:rPr>
              <a:t> (Modern Records centre, it’s worth a try!) </a:t>
            </a:r>
          </a:p>
          <a:p>
            <a:r>
              <a:rPr lang="en-GB" dirty="0"/>
              <a:t>Remember to 1) explain the historical context of the source 2) analyse the discourse (explain the terms, message) 3) consider the source itself as a historical fact (can it be edited, what were the reactions) 4) Explain how the source fits into understanding of wider historical events </a:t>
            </a:r>
          </a:p>
        </p:txBody>
      </p:sp>
    </p:spTree>
    <p:extLst>
      <p:ext uri="{BB962C8B-B14F-4D97-AF65-F5344CB8AC3E}">
        <p14:creationId xmlns:p14="http://schemas.microsoft.com/office/powerpoint/2010/main" val="1045012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Making History Project </a:t>
            </a:r>
          </a:p>
        </p:txBody>
      </p:sp>
      <p:sp>
        <p:nvSpPr>
          <p:cNvPr id="3" name="Content Placeholder 2"/>
          <p:cNvSpPr>
            <a:spLocks noGrp="1"/>
          </p:cNvSpPr>
          <p:nvPr>
            <p:ph idx="1"/>
          </p:nvPr>
        </p:nvSpPr>
        <p:spPr/>
        <p:txBody>
          <a:bodyPr/>
          <a:lstStyle/>
          <a:p>
            <a:pPr marL="0" indent="0">
              <a:buNone/>
            </a:pPr>
            <a:r>
              <a:rPr lang="en-GB" b="1" dirty="0"/>
              <a:t>Worst case scenario you have nothing yet, what do you do?</a:t>
            </a:r>
          </a:p>
          <a:p>
            <a:pPr marL="0" indent="0">
              <a:buNone/>
            </a:pPr>
            <a:r>
              <a:rPr lang="en-GB" dirty="0"/>
              <a:t>For inspiration, go on the module website (</a:t>
            </a:r>
            <a:r>
              <a:rPr lang="en-GB" u="sng" dirty="0">
                <a:hlinkClick r:id="rId2"/>
              </a:rPr>
              <a:t>http://www2.warwick.ac.uk/fac/arts/history/students/modules/ug-year-2</a:t>
            </a:r>
            <a:r>
              <a:rPr lang="en-GB" dirty="0"/>
              <a:t>) </a:t>
            </a:r>
          </a:p>
          <a:p>
            <a:pPr marL="0" indent="0">
              <a:buNone/>
            </a:pPr>
            <a:r>
              <a:rPr lang="en-GB" dirty="0"/>
              <a:t>Look at Second Year and Final Year modules, choose a module that sounds interesting and look at which primary sources they use, for example the Cultural History of the NHS has primary sources each week (especially final year Special Subjects have lots of primary sources)</a:t>
            </a:r>
          </a:p>
          <a:p>
            <a:pPr marL="0" indent="0">
              <a:buNone/>
            </a:pPr>
            <a:r>
              <a:rPr lang="en-GB" dirty="0"/>
              <a:t>For example, if you literally have nothing you could look at </a:t>
            </a:r>
          </a:p>
          <a:p>
            <a:pPr marL="0" indent="0">
              <a:buNone/>
            </a:pPr>
            <a:endParaRPr lang="en-GB" dirty="0"/>
          </a:p>
        </p:txBody>
      </p:sp>
    </p:spTree>
    <p:extLst>
      <p:ext uri="{BB962C8B-B14F-4D97-AF65-F5344CB8AC3E}">
        <p14:creationId xmlns:p14="http://schemas.microsoft.com/office/powerpoint/2010/main" val="3638024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Making History Project </a:t>
            </a:r>
          </a:p>
        </p:txBody>
      </p:sp>
      <p:sp>
        <p:nvSpPr>
          <p:cNvPr id="3" name="Content Placeholder 2"/>
          <p:cNvSpPr>
            <a:spLocks noGrp="1"/>
          </p:cNvSpPr>
          <p:nvPr>
            <p:ph idx="1"/>
          </p:nvPr>
        </p:nvSpPr>
        <p:spPr/>
        <p:txBody>
          <a:bodyPr/>
          <a:lstStyle/>
          <a:p>
            <a:r>
              <a:rPr lang="en-GB" dirty="0"/>
              <a:t>Please don’t take your feedback/grade too seriously</a:t>
            </a:r>
          </a:p>
          <a:p>
            <a:pPr marL="0" indent="0">
              <a:buNone/>
            </a:pPr>
            <a:endParaRPr lang="en-GB" dirty="0"/>
          </a:p>
        </p:txBody>
      </p:sp>
      <p:pic>
        <p:nvPicPr>
          <p:cNvPr id="5" name="Picture 4"/>
          <p:cNvPicPr>
            <a:picLocks noChangeAspect="1"/>
          </p:cNvPicPr>
          <p:nvPr/>
        </p:nvPicPr>
        <p:blipFill>
          <a:blip r:embed="rId2"/>
          <a:stretch>
            <a:fillRect/>
          </a:stretch>
        </p:blipFill>
        <p:spPr>
          <a:xfrm>
            <a:off x="6047791" y="1018908"/>
            <a:ext cx="4516016" cy="5749900"/>
          </a:xfrm>
          <a:prstGeom prst="rect">
            <a:avLst/>
          </a:prstGeom>
        </p:spPr>
      </p:pic>
    </p:spTree>
    <p:extLst>
      <p:ext uri="{BB962C8B-B14F-4D97-AF65-F5344CB8AC3E}">
        <p14:creationId xmlns:p14="http://schemas.microsoft.com/office/powerpoint/2010/main" val="25882992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General note on Academia </a:t>
            </a:r>
          </a:p>
        </p:txBody>
      </p:sp>
      <p:sp>
        <p:nvSpPr>
          <p:cNvPr id="3" name="Content Placeholder 2"/>
          <p:cNvSpPr>
            <a:spLocks noGrp="1"/>
          </p:cNvSpPr>
          <p:nvPr>
            <p:ph idx="1"/>
          </p:nvPr>
        </p:nvSpPr>
        <p:spPr>
          <a:xfrm>
            <a:off x="5181600" y="569066"/>
            <a:ext cx="6248398" cy="5655156"/>
          </a:xfrm>
        </p:spPr>
        <p:txBody>
          <a:bodyPr>
            <a:normAutofit fontScale="92500" lnSpcReduction="10000"/>
          </a:bodyPr>
          <a:lstStyle/>
          <a:p>
            <a:pPr marL="0" indent="0">
              <a:buNone/>
            </a:pPr>
            <a:r>
              <a:rPr lang="en-GB" dirty="0"/>
              <a:t>Warwick PAIS always likes to encourage students to think ‘critically’ and ‘challenge the status quo’, ‘think outside the box’ etc. Students get firsts for being critical – but only in the way Warwick wants them to be. </a:t>
            </a:r>
          </a:p>
          <a:p>
            <a:pPr marL="0" indent="0">
              <a:buNone/>
            </a:pPr>
            <a:r>
              <a:rPr lang="en-GB" dirty="0"/>
              <a:t>If you start to challenge Warwick (the institution) itself, it will fight back to defend the status quo. </a:t>
            </a:r>
          </a:p>
          <a:p>
            <a:pPr marL="0" indent="0">
              <a:buNone/>
            </a:pPr>
            <a:r>
              <a:rPr lang="en-GB" dirty="0"/>
              <a:t>People of Colour at Warwick Uni are less likely to get a first and more likely to get a 2:2 than white students. When People of Colour challenge the racism of seminar tutors or modules, they are punished, not rewarded with a good grade for being ‘critical’. </a:t>
            </a:r>
          </a:p>
          <a:p>
            <a:pPr marL="0" indent="0">
              <a:buNone/>
            </a:pPr>
            <a:r>
              <a:rPr lang="en-GB" dirty="0"/>
              <a:t>For example, how can Warwick grade students on the question ‘Did colonialism hamper or encourage development? – </a:t>
            </a:r>
            <a:r>
              <a:rPr lang="en-GB" b="1" dirty="0"/>
              <a:t>2012/13</a:t>
            </a:r>
            <a:r>
              <a:rPr lang="en-GB" dirty="0"/>
              <a:t>’ Academia is not outside of racism, sexism, </a:t>
            </a:r>
            <a:r>
              <a:rPr lang="en-GB" dirty="0" err="1"/>
              <a:t>queerphobia</a:t>
            </a:r>
            <a:r>
              <a:rPr lang="en-GB" dirty="0"/>
              <a:t>, ableism etc. and the idea that people at university are smarter than say ‘uneducated’, working class people is not true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853301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885" y="1088185"/>
            <a:ext cx="11100033" cy="4952492"/>
          </a:xfrm>
        </p:spPr>
        <p:txBody>
          <a:bodyPr>
            <a:normAutofit/>
          </a:bodyPr>
          <a:lstStyle/>
          <a:p>
            <a:pPr algn="ctr"/>
            <a:r>
              <a:rPr lang="en-GB" sz="4400" dirty="0"/>
              <a:t>Disclaimer: This Power Point is based on my personal experience as a Fourth year, I’m not a lecturer/tutor so cannot guarantee that this will help but I’m trying to show how I would approach the Politics exams</a:t>
            </a:r>
          </a:p>
        </p:txBody>
      </p:sp>
    </p:spTree>
    <p:extLst>
      <p:ext uri="{BB962C8B-B14F-4D97-AF65-F5344CB8AC3E}">
        <p14:creationId xmlns:p14="http://schemas.microsoft.com/office/powerpoint/2010/main" val="1706125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04071" y="380574"/>
            <a:ext cx="10983858" cy="6096851"/>
          </a:xfrm>
          <a:prstGeom prst="rect">
            <a:avLst/>
          </a:prstGeom>
        </p:spPr>
      </p:pic>
    </p:spTree>
    <p:extLst>
      <p:ext uri="{BB962C8B-B14F-4D97-AF65-F5344CB8AC3E}">
        <p14:creationId xmlns:p14="http://schemas.microsoft.com/office/powerpoint/2010/main" val="2812820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116" y="559678"/>
            <a:ext cx="4226790" cy="4952492"/>
          </a:xfrm>
        </p:spPr>
        <p:txBody>
          <a:bodyPr/>
          <a:lstStyle/>
          <a:p>
            <a:r>
              <a:rPr lang="en-GB" dirty="0"/>
              <a:t>General note on Academia II and neoliberalism </a:t>
            </a:r>
          </a:p>
        </p:txBody>
      </p:sp>
      <p:sp>
        <p:nvSpPr>
          <p:cNvPr id="3" name="Content Placeholder 2"/>
          <p:cNvSpPr>
            <a:spLocks noGrp="1"/>
          </p:cNvSpPr>
          <p:nvPr>
            <p:ph idx="1"/>
          </p:nvPr>
        </p:nvSpPr>
        <p:spPr/>
        <p:txBody>
          <a:bodyPr>
            <a:normAutofit fontScale="85000" lnSpcReduction="10000"/>
          </a:bodyPr>
          <a:lstStyle/>
          <a:p>
            <a:r>
              <a:rPr lang="en-GB" dirty="0"/>
              <a:t>It’s all fun and games when </a:t>
            </a:r>
            <a:r>
              <a:rPr lang="en-GB" dirty="0" err="1"/>
              <a:t>Marijn</a:t>
            </a:r>
            <a:r>
              <a:rPr lang="en-GB" dirty="0"/>
              <a:t> wants you to critically analyse neoliberalism but don’t forget we’re literally paying £9,000 (and more in the next few years) to be assigned a grade so we can prove we’re employable – it doesn’t have to be this way, if you actually want to think critically IRL, don’t think that the current system cannot be changed</a:t>
            </a:r>
          </a:p>
          <a:p>
            <a:r>
              <a:rPr lang="en-GB" dirty="0"/>
              <a:t>At Warwick, students are treated like customers and all the things Warwick tells you are impossible (transferring to a different degree after your first year, getting deadline extensions, receiving more support) ARE possible but you need to fight for them, there’s academics and then there’s ‘men in suits’ who run the profitability of Warwick and those are the ones you need to convince </a:t>
            </a:r>
          </a:p>
          <a:p>
            <a:r>
              <a:rPr lang="en-GB" dirty="0"/>
              <a:t>My friend in Germany told me how she was struggling with her dissertation and exams and then simply said: ‘It’s okay because I’ll just add another term for more time’, Germany provides free education where you can easily transfer, retake and prolong your degree</a:t>
            </a:r>
          </a:p>
          <a:p>
            <a:r>
              <a:rPr lang="en-GB" dirty="0" err="1"/>
              <a:t>Tl;dr</a:t>
            </a:r>
            <a:r>
              <a:rPr lang="en-GB" dirty="0"/>
              <a:t>: Free education is possible</a:t>
            </a:r>
          </a:p>
        </p:txBody>
      </p:sp>
    </p:spTree>
    <p:extLst>
      <p:ext uri="{BB962C8B-B14F-4D97-AF65-F5344CB8AC3E}">
        <p14:creationId xmlns:p14="http://schemas.microsoft.com/office/powerpoint/2010/main" val="29935122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4379054" y="116606"/>
            <a:ext cx="2949360" cy="6741394"/>
          </a:xfrm>
        </p:spPr>
      </p:pic>
    </p:spTree>
    <p:extLst>
      <p:ext uri="{BB962C8B-B14F-4D97-AF65-F5344CB8AC3E}">
        <p14:creationId xmlns:p14="http://schemas.microsoft.com/office/powerpoint/2010/main" val="3702875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 remember</a:t>
            </a:r>
          </a:p>
        </p:txBody>
      </p:sp>
      <p:sp>
        <p:nvSpPr>
          <p:cNvPr id="3" name="Content Placeholder 2"/>
          <p:cNvSpPr>
            <a:spLocks noGrp="1"/>
          </p:cNvSpPr>
          <p:nvPr>
            <p:ph idx="1"/>
          </p:nvPr>
        </p:nvSpPr>
        <p:spPr/>
        <p:txBody>
          <a:bodyPr/>
          <a:lstStyle/>
          <a:p>
            <a:r>
              <a:rPr lang="en-GB" dirty="0"/>
              <a:t>You all have worth as human beings, no one has the same experiences and thoughts as you do, so whichever grade you get, it won’t define you</a:t>
            </a:r>
          </a:p>
          <a:p>
            <a:endParaRPr lang="en-GB"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Lst>
          </a:blip>
          <a:stretch>
            <a:fillRect/>
          </a:stretch>
        </p:blipFill>
        <p:spPr>
          <a:xfrm>
            <a:off x="6575934" y="2102656"/>
            <a:ext cx="3176524" cy="2839019"/>
          </a:xfrm>
          <a:prstGeom prst="rect">
            <a:avLst/>
          </a:prstGeom>
        </p:spPr>
      </p:pic>
    </p:spTree>
    <p:extLst>
      <p:ext uri="{BB962C8B-B14F-4D97-AF65-F5344CB8AC3E}">
        <p14:creationId xmlns:p14="http://schemas.microsoft.com/office/powerpoint/2010/main" val="24597890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722" y="492566"/>
            <a:ext cx="9724239" cy="1168454"/>
          </a:xfrm>
        </p:spPr>
        <p:txBody>
          <a:bodyPr/>
          <a:lstStyle/>
          <a:p>
            <a:pPr algn="ctr">
              <a:lnSpc>
                <a:spcPct val="100000"/>
              </a:lnSpc>
            </a:pPr>
            <a:r>
              <a:rPr lang="en-GB" dirty="0"/>
              <a:t>Questions?</a:t>
            </a:r>
            <a:br>
              <a:rPr lang="en-GB" dirty="0"/>
            </a:br>
            <a:endParaRPr lang="en-GB" sz="2000" dirty="0">
              <a:latin typeface="+mn-lt"/>
              <a:ea typeface="+mn-ea"/>
              <a:cs typeface="+mn-cs"/>
            </a:endParaRPr>
          </a:p>
        </p:txBody>
      </p:sp>
      <p:sp>
        <p:nvSpPr>
          <p:cNvPr id="4" name="TextBox 3"/>
          <p:cNvSpPr txBox="1"/>
          <p:nvPr/>
        </p:nvSpPr>
        <p:spPr>
          <a:xfrm>
            <a:off x="2604081" y="1937857"/>
            <a:ext cx="6157519" cy="3539430"/>
          </a:xfrm>
          <a:prstGeom prst="rect">
            <a:avLst/>
          </a:prstGeom>
          <a:noFill/>
        </p:spPr>
        <p:txBody>
          <a:bodyPr wrap="square" rtlCol="0">
            <a:spAutoFit/>
          </a:bodyPr>
          <a:lstStyle/>
          <a:p>
            <a:pPr algn="ctr"/>
            <a:r>
              <a:rPr lang="en-GB" sz="3200" dirty="0"/>
              <a:t>Drop me an email (</a:t>
            </a:r>
            <a:r>
              <a:rPr lang="en-GB" sz="3200" dirty="0">
                <a:hlinkClick r:id="rId2"/>
              </a:rPr>
              <a:t>Julia.Ostendorf@warwick.ac.uk</a:t>
            </a:r>
            <a:r>
              <a:rPr lang="en-GB" sz="3200" dirty="0"/>
              <a:t>) </a:t>
            </a:r>
            <a:br>
              <a:rPr lang="en-GB" sz="3200" dirty="0"/>
            </a:br>
            <a:r>
              <a:rPr lang="en-GB" sz="3200" dirty="0"/>
              <a:t>add me on </a:t>
            </a:r>
            <a:r>
              <a:rPr lang="en-GB" sz="3200" dirty="0" err="1"/>
              <a:t>facebook</a:t>
            </a:r>
            <a:r>
              <a:rPr lang="en-GB" sz="3200" dirty="0"/>
              <a:t> (Julia </a:t>
            </a:r>
            <a:r>
              <a:rPr lang="en-GB" sz="3200" dirty="0" err="1"/>
              <a:t>Oliwa</a:t>
            </a:r>
            <a:r>
              <a:rPr lang="en-GB" sz="3200" dirty="0"/>
              <a:t>, you might have to message me first if we don’t have mutual friends, but I’ll add you, just drop a line or say ‘hi’)</a:t>
            </a:r>
          </a:p>
        </p:txBody>
      </p:sp>
    </p:spTree>
    <p:extLst>
      <p:ext uri="{BB962C8B-B14F-4D97-AF65-F5344CB8AC3E}">
        <p14:creationId xmlns:p14="http://schemas.microsoft.com/office/powerpoint/2010/main" val="1254221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Grade boundaries</a:t>
            </a:r>
          </a:p>
        </p:txBody>
      </p:sp>
      <p:sp>
        <p:nvSpPr>
          <p:cNvPr id="3" name="Content Placeholder 2"/>
          <p:cNvSpPr>
            <a:spLocks noGrp="1"/>
          </p:cNvSpPr>
          <p:nvPr>
            <p:ph idx="1"/>
          </p:nvPr>
        </p:nvSpPr>
        <p:spPr/>
        <p:txBody>
          <a:bodyPr>
            <a:normAutofit/>
          </a:bodyPr>
          <a:lstStyle/>
          <a:p>
            <a:pPr marL="0" indent="0">
              <a:buNone/>
            </a:pPr>
            <a:r>
              <a:rPr lang="en-GB" dirty="0"/>
              <a:t>You are graded on 4 criteria </a:t>
            </a:r>
          </a:p>
          <a:p>
            <a:r>
              <a:rPr lang="en-GB" b="1" dirty="0"/>
              <a:t>Comprehension: </a:t>
            </a:r>
            <a:r>
              <a:rPr lang="en-GB" dirty="0"/>
              <a:t>Do you understand the debate and the scholarship?, ‘some familiarity’ to pass</a:t>
            </a:r>
          </a:p>
          <a:p>
            <a:r>
              <a:rPr lang="en-GB" b="1" dirty="0"/>
              <a:t>Analysis: </a:t>
            </a:r>
            <a:r>
              <a:rPr lang="en-GB" dirty="0"/>
              <a:t>Do you answer the question?, ‘very limited understanding’ to pass</a:t>
            </a:r>
          </a:p>
          <a:p>
            <a:r>
              <a:rPr lang="en-GB" b="1" dirty="0"/>
              <a:t>Critique: </a:t>
            </a:r>
            <a:r>
              <a:rPr lang="en-GB" dirty="0"/>
              <a:t>Do you understand the problems/limitations of what you’re analysing?, ‘weak awareness’ to pass</a:t>
            </a:r>
          </a:p>
          <a:p>
            <a:r>
              <a:rPr lang="en-GB" b="1" dirty="0"/>
              <a:t>Presentation: </a:t>
            </a:r>
            <a:r>
              <a:rPr lang="en-GB" dirty="0"/>
              <a:t>Do you use paragraphs and write an introduction, main body and conclusion? Do you use grammar/spelling correctly? ‘little awareness’ to pass</a:t>
            </a:r>
          </a:p>
          <a:p>
            <a:pPr marL="0" indent="0">
              <a:buNone/>
            </a:pPr>
            <a:r>
              <a:rPr lang="en-GB" dirty="0"/>
              <a:t>Most common reason why students fail is they don’t answer all 4 questions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8124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92947992"/>
              </p:ext>
            </p:extLst>
          </p:nvPr>
        </p:nvGraphicFramePr>
        <p:xfrm>
          <a:off x="318783" y="468676"/>
          <a:ext cx="11216076" cy="5857142"/>
        </p:xfrm>
        <a:graphic>
          <a:graphicData uri="http://schemas.openxmlformats.org/drawingml/2006/table">
            <a:tbl>
              <a:tblPr/>
              <a:tblGrid>
                <a:gridCol w="1869346">
                  <a:extLst>
                    <a:ext uri="{9D8B030D-6E8A-4147-A177-3AD203B41FA5}">
                      <a16:colId xmlns:a16="http://schemas.microsoft.com/office/drawing/2014/main" xmlns="" val="641412399"/>
                    </a:ext>
                  </a:extLst>
                </a:gridCol>
                <a:gridCol w="1869346">
                  <a:extLst>
                    <a:ext uri="{9D8B030D-6E8A-4147-A177-3AD203B41FA5}">
                      <a16:colId xmlns:a16="http://schemas.microsoft.com/office/drawing/2014/main" xmlns="" val="531262427"/>
                    </a:ext>
                  </a:extLst>
                </a:gridCol>
                <a:gridCol w="1869346">
                  <a:extLst>
                    <a:ext uri="{9D8B030D-6E8A-4147-A177-3AD203B41FA5}">
                      <a16:colId xmlns:a16="http://schemas.microsoft.com/office/drawing/2014/main" xmlns="" val="2366688315"/>
                    </a:ext>
                  </a:extLst>
                </a:gridCol>
                <a:gridCol w="1869346">
                  <a:extLst>
                    <a:ext uri="{9D8B030D-6E8A-4147-A177-3AD203B41FA5}">
                      <a16:colId xmlns:a16="http://schemas.microsoft.com/office/drawing/2014/main" xmlns="" val="3108652864"/>
                    </a:ext>
                  </a:extLst>
                </a:gridCol>
                <a:gridCol w="1869346">
                  <a:extLst>
                    <a:ext uri="{9D8B030D-6E8A-4147-A177-3AD203B41FA5}">
                      <a16:colId xmlns:a16="http://schemas.microsoft.com/office/drawing/2014/main" xmlns="" val="3274950891"/>
                    </a:ext>
                  </a:extLst>
                </a:gridCol>
                <a:gridCol w="1869346">
                  <a:extLst>
                    <a:ext uri="{9D8B030D-6E8A-4147-A177-3AD203B41FA5}">
                      <a16:colId xmlns:a16="http://schemas.microsoft.com/office/drawing/2014/main" xmlns="" val="4265797258"/>
                    </a:ext>
                  </a:extLst>
                </a:gridCol>
              </a:tblGrid>
              <a:tr h="349902">
                <a:tc>
                  <a:txBody>
                    <a:bodyPr/>
                    <a:lstStyle/>
                    <a:p>
                      <a:pPr algn="ctr" fontAlgn="t"/>
                      <a:r>
                        <a:rPr lang="en-GB" sz="800" b="1">
                          <a:solidFill>
                            <a:srgbClr val="93182D"/>
                          </a:solidFill>
                          <a:effectLst/>
                          <a:latin typeface="inherit"/>
                        </a:rPr>
                        <a:t>Class</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800" b="1">
                          <a:solidFill>
                            <a:srgbClr val="93182D"/>
                          </a:solidFill>
                          <a:effectLst/>
                          <a:latin typeface="inherit"/>
                        </a:rPr>
                        <a:t>Grade</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800" b="1">
                          <a:solidFill>
                            <a:srgbClr val="93182D"/>
                          </a:solidFill>
                          <a:effectLst/>
                          <a:latin typeface="inherit"/>
                        </a:rPr>
                        <a:t>Comprehension</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800" b="1">
                          <a:solidFill>
                            <a:srgbClr val="93182D"/>
                          </a:solidFill>
                          <a:effectLst/>
                          <a:latin typeface="inherit"/>
                        </a:rPr>
                        <a:t>Analysis</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800" b="1">
                          <a:solidFill>
                            <a:srgbClr val="93182D"/>
                          </a:solidFill>
                          <a:effectLst/>
                          <a:latin typeface="inherit"/>
                        </a:rPr>
                        <a:t>Critique</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800" b="1">
                          <a:solidFill>
                            <a:srgbClr val="93182D"/>
                          </a:solidFill>
                          <a:effectLst/>
                          <a:latin typeface="inherit"/>
                        </a:rPr>
                        <a:t>Presentation</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xmlns="" val="2890096361"/>
                  </a:ext>
                </a:extLst>
              </a:tr>
              <a:tr h="1325095">
                <a:tc row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93182D"/>
                          </a:solidFill>
                          <a:effectLst/>
                          <a:uLnTx/>
                          <a:uFillTx/>
                          <a:latin typeface="inherit"/>
                          <a:ea typeface="+mn-ea"/>
                          <a:cs typeface="+mn-cs"/>
                        </a:rPr>
                        <a:t>FIRST </a:t>
                      </a:r>
                      <a:endParaRPr lang="en-GB" dirty="0"/>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rgbClr val="DDDDDD"/>
                      </a:solidFill>
                      <a:prstDash val="solid"/>
                      <a:round/>
                      <a:headEnd type="none" w="med" len="med"/>
                      <a:tailEnd type="none" w="med" len="med"/>
                    </a:lnT>
                    <a:solidFill>
                      <a:schemeClr val="bg1"/>
                    </a:solidFill>
                  </a:tcPr>
                </a:tc>
                <a:tc>
                  <a:txBody>
                    <a:bodyPr/>
                    <a:lstStyle/>
                    <a:p>
                      <a:pPr algn="ctr" fontAlgn="t"/>
                      <a:r>
                        <a:rPr lang="en-GB" sz="800" b="1" dirty="0">
                          <a:solidFill>
                            <a:srgbClr val="93182D"/>
                          </a:solidFill>
                          <a:effectLst/>
                          <a:latin typeface="inherit"/>
                        </a:rPr>
                        <a:t>81</a:t>
                      </a:r>
                      <a:endParaRPr lang="en-GB" sz="800" b="0" dirty="0">
                        <a:solidFill>
                          <a:srgbClr val="93182D"/>
                        </a:solidFill>
                        <a:effectLst/>
                        <a:latin typeface="inherit"/>
                      </a:endParaRPr>
                    </a:p>
                    <a:p>
                      <a:pPr algn="ctr" fontAlgn="t"/>
                      <a:r>
                        <a:rPr lang="en-GB" sz="800" b="1" dirty="0">
                          <a:solidFill>
                            <a:srgbClr val="93182D"/>
                          </a:solidFill>
                          <a:effectLst/>
                          <a:latin typeface="inherit"/>
                        </a:rPr>
                        <a:t/>
                      </a:r>
                      <a:br>
                        <a:rPr lang="en-GB" sz="800" b="1" dirty="0">
                          <a:solidFill>
                            <a:srgbClr val="93182D"/>
                          </a:solidFill>
                          <a:effectLst/>
                          <a:latin typeface="inherit"/>
                        </a:rPr>
                      </a:br>
                      <a:endParaRPr lang="en-GB" sz="800" b="0" dirty="0">
                        <a:solidFill>
                          <a:srgbClr val="93182D"/>
                        </a:solidFill>
                        <a:effectLst/>
                        <a:latin typeface="inherit"/>
                      </a:endParaRPr>
                    </a:p>
                    <a:p>
                      <a:pPr algn="ctr" fontAlgn="t"/>
                      <a:r>
                        <a:rPr lang="en-GB" sz="800" b="1" dirty="0">
                          <a:solidFill>
                            <a:srgbClr val="93182D"/>
                          </a:solidFill>
                          <a:effectLst/>
                          <a:latin typeface="inherit"/>
                        </a:rPr>
                        <a:t>Mid 1st</a:t>
                      </a:r>
                      <a:endParaRPr lang="en-GB" sz="800" b="0" dirty="0">
                        <a:solidFill>
                          <a:srgbClr val="93182D"/>
                        </a:solidFill>
                        <a:effectLst/>
                        <a:latin typeface="inherit"/>
                      </a:endParaRPr>
                    </a:p>
                  </a:txBody>
                  <a:tcPr marL="15800" marR="15800" marT="15800" marB="15800">
                    <a:lnL w="12700" cap="flat" cmpd="sng" algn="ctr">
                      <a:solidFill>
                        <a:schemeClr val="bg2"/>
                      </a:solidFill>
                      <a:prstDash val="solid"/>
                      <a:round/>
                      <a:headEnd type="none" w="med" len="med"/>
                      <a:tailEnd type="none" w="med" len="med"/>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Demonstrates very good command of the subject matter including, where appropriate, methodological, technical and scholarship skills.</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Presents a very focused, relevant and well-structured answer with full and accurate development of concepts/theories, and excellent use of evidence.</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Understands and evaluates relevant arguments, debates and/or interpretations in a manner that demonstrates a highly developed capacity for independent thought. This may amount to an extension of existing arguments, debates and/or interpretations.</a:t>
                      </a:r>
                      <a:br>
                        <a:rPr lang="en-GB" sz="900" dirty="0">
                          <a:effectLst/>
                        </a:rPr>
                      </a:br>
                      <a:r>
                        <a:rPr lang="en-GB" sz="900" dirty="0">
                          <a:effectLst/>
                        </a:rPr>
                        <a:t/>
                      </a:r>
                      <a:br>
                        <a:rPr lang="en-GB" sz="900" dirty="0">
                          <a:effectLst/>
                        </a:rPr>
                      </a:br>
                      <a:endParaRPr lang="en-GB" sz="900" dirty="0">
                        <a:effectLs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Demonstrates very good deployment of techniques of academic writing with particular reference to structure, referencing/sourcing and spelling/grammar.</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xmlns="" val="982608417"/>
                  </a:ext>
                </a:extLst>
              </a:tr>
              <a:tr h="1325095">
                <a:tc vMerge="1">
                  <a:txBody>
                    <a:bodyPr/>
                    <a:lstStyle/>
                    <a:p>
                      <a:endParaRPr lang="en-GB"/>
                    </a:p>
                  </a:txBody>
                  <a:tcPr/>
                </a:tc>
                <a:tc>
                  <a:txBody>
                    <a:bodyPr/>
                    <a:lstStyle/>
                    <a:p>
                      <a:pPr algn="ctr" fontAlgn="t"/>
                      <a:r>
                        <a:rPr lang="en-GB" sz="800" b="1" dirty="0">
                          <a:solidFill>
                            <a:srgbClr val="93182D"/>
                          </a:solidFill>
                          <a:effectLst/>
                          <a:latin typeface="inherit"/>
                        </a:rPr>
                        <a:t>74</a:t>
                      </a:r>
                      <a:endParaRPr lang="en-GB" sz="800" b="0" dirty="0">
                        <a:solidFill>
                          <a:srgbClr val="93182D"/>
                        </a:solidFill>
                        <a:effectLst/>
                        <a:latin typeface="inherit"/>
                      </a:endParaRPr>
                    </a:p>
                    <a:p>
                      <a:pPr algn="ctr" fontAlgn="t"/>
                      <a:r>
                        <a:rPr lang="en-GB" sz="800" b="1" dirty="0">
                          <a:solidFill>
                            <a:srgbClr val="93182D"/>
                          </a:solidFill>
                          <a:effectLst/>
                          <a:latin typeface="inherit"/>
                        </a:rPr>
                        <a:t/>
                      </a:r>
                      <a:br>
                        <a:rPr lang="en-GB" sz="800" b="1" dirty="0">
                          <a:solidFill>
                            <a:srgbClr val="93182D"/>
                          </a:solidFill>
                          <a:effectLst/>
                          <a:latin typeface="inherit"/>
                        </a:rPr>
                      </a:br>
                      <a:endParaRPr lang="en-GB" sz="800" b="0" dirty="0">
                        <a:solidFill>
                          <a:srgbClr val="93182D"/>
                        </a:solidFill>
                        <a:effectLst/>
                        <a:latin typeface="inherit"/>
                      </a:endParaRPr>
                    </a:p>
                    <a:p>
                      <a:pPr algn="ctr" fontAlgn="t"/>
                      <a:r>
                        <a:rPr lang="en-GB" sz="800" b="1" dirty="0">
                          <a:solidFill>
                            <a:srgbClr val="93182D"/>
                          </a:solidFill>
                          <a:effectLst/>
                          <a:latin typeface="inherit"/>
                        </a:rPr>
                        <a:t>Low 1st</a:t>
                      </a:r>
                      <a:endParaRPr lang="en-GB" sz="800" b="0" dirty="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Demonstrates very good command of the subject matter including, where appropriate, methodological, technical and scholarship skills.</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Presents a well-focused, relevant and well-structured answer with full and accurate development of concepts/theories, and excellent use of evidence.</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Understands and evaluates relevant arguments, debates and/or interpretations in a manner that demonstrates a strongly developed capacity for independent thought. This may amount to an extension of existing arguments, debates and/or interpretations.</a:t>
                      </a:r>
                      <a:br>
                        <a:rPr lang="en-GB" sz="900" dirty="0">
                          <a:effectLst/>
                        </a:rPr>
                      </a:br>
                      <a:r>
                        <a:rPr lang="en-GB" sz="900" dirty="0">
                          <a:effectLst/>
                        </a:rPr>
                        <a:t/>
                      </a:r>
                      <a:br>
                        <a:rPr lang="en-GB" sz="900" dirty="0">
                          <a:effectLst/>
                        </a:rPr>
                      </a:br>
                      <a:endParaRPr lang="en-GB" sz="900" dirty="0">
                        <a:effectLs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Demonstrates good command of techniques of academic writing with particular reference to structure, referencing/sourcing and spelling/grammar.</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xmlns="" val="3467663361"/>
                  </a:ext>
                </a:extLst>
              </a:tr>
              <a:tr h="806993">
                <a:tc rowSpan="3">
                  <a:txBody>
                    <a:bodyPr/>
                    <a:lstStyle/>
                    <a:p>
                      <a:pPr algn="ctr" fontAlgn="t"/>
                      <a:r>
                        <a:rPr lang="en-GB" sz="800" b="1" dirty="0">
                          <a:solidFill>
                            <a:srgbClr val="93182D"/>
                          </a:solidFill>
                          <a:effectLst/>
                          <a:latin typeface="inherit"/>
                        </a:rPr>
                        <a:t>UPPER SECOND (2.1)</a:t>
                      </a:r>
                      <a:endParaRPr lang="en-GB" sz="800" b="0" dirty="0">
                        <a:solidFill>
                          <a:srgbClr val="93182D"/>
                        </a:solidFill>
                        <a:effectLst/>
                        <a:latin typeface="inherit"/>
                      </a:endParaRPr>
                    </a:p>
                  </a:txBody>
                  <a:tcPr marL="15800" marR="15800" marT="15800" marB="15800">
                    <a:lnL>
                      <a:noFill/>
                    </a:lnL>
                    <a:lnR>
                      <a:noFill/>
                    </a:lnR>
                    <a:lnB>
                      <a:noFill/>
                    </a:lnB>
                    <a:solidFill>
                      <a:srgbClr val="FFFFFF"/>
                    </a:solidFill>
                  </a:tcPr>
                </a:tc>
                <a:tc>
                  <a:txBody>
                    <a:bodyPr/>
                    <a:lstStyle/>
                    <a:p>
                      <a:pPr algn="ctr" fontAlgn="t"/>
                      <a:r>
                        <a:rPr lang="en-GB" sz="800" b="1">
                          <a:solidFill>
                            <a:srgbClr val="93182D"/>
                          </a:solidFill>
                          <a:effectLst/>
                          <a:latin typeface="inherit"/>
                        </a:rPr>
                        <a:t>68</a:t>
                      </a:r>
                      <a:br>
                        <a:rPr lang="en-GB" sz="800" b="1">
                          <a:solidFill>
                            <a:srgbClr val="93182D"/>
                          </a:solidFill>
                          <a:effectLst/>
                          <a:latin typeface="inherit"/>
                        </a:rPr>
                      </a:br>
                      <a:endParaRPr lang="en-GB" sz="800" b="0">
                        <a:solidFill>
                          <a:srgbClr val="93182D"/>
                        </a:solidFill>
                        <a:effectLst/>
                        <a:latin typeface="inherit"/>
                      </a:endParaRPr>
                    </a:p>
                    <a:p>
                      <a:pPr algn="ctr" fontAlgn="t"/>
                      <a:r>
                        <a:rPr lang="en-GB" sz="800" b="1">
                          <a:solidFill>
                            <a:srgbClr val="93182D"/>
                          </a:solidFill>
                          <a:effectLst/>
                          <a:latin typeface="inherit"/>
                        </a:rPr>
                        <a:t/>
                      </a:r>
                      <a:br>
                        <a:rPr lang="en-GB" sz="800" b="1">
                          <a:solidFill>
                            <a:srgbClr val="93182D"/>
                          </a:solidFill>
                          <a:effectLst/>
                          <a:latin typeface="inherit"/>
                        </a:rPr>
                      </a:br>
                      <a:endParaRPr lang="en-GB" sz="800" b="0">
                        <a:solidFill>
                          <a:srgbClr val="93182D"/>
                        </a:solidFill>
                        <a:effectLst/>
                        <a:latin typeface="inherit"/>
                      </a:endParaRPr>
                    </a:p>
                    <a:p>
                      <a:pPr algn="ctr" fontAlgn="t"/>
                      <a:r>
                        <a:rPr lang="en-GB" sz="800" b="1">
                          <a:solidFill>
                            <a:srgbClr val="93182D"/>
                          </a:solidFill>
                          <a:effectLst/>
                          <a:latin typeface="inherit"/>
                        </a:rPr>
                        <a:t>High 2.1</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a:effectLst/>
                        </a:rPr>
                        <a:t>Demonstrates very good appreciation of the subject matter including, where appropriate, methodological, technical and scholarship skills.</a:t>
                      </a:r>
                      <a:br>
                        <a:rPr lang="en-GB" sz="900">
                          <a:effectLst/>
                        </a:rPr>
                      </a:br>
                      <a:r>
                        <a:rPr lang="en-GB" sz="900">
                          <a:effectLst/>
                        </a:rPr>
                        <a:t/>
                      </a:r>
                      <a:br>
                        <a:rPr lang="en-GB" sz="900">
                          <a:effectLst/>
                        </a:rPr>
                      </a:br>
                      <a:endParaRPr lang="en-GB" sz="900">
                        <a:effectLs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a:effectLst/>
                        </a:rPr>
                        <a:t>Presents a coherent and closely-argued answer with good structure, accurate use of concepts/theories, and good use of evidence.</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Understands and evaluates relevant arguments, debates and/or interpretations in a manner that demonstrates a capacity for independent thought.</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Demonstrates very good use of techniques of academic writing with particular reference to structure, referencing/sourcing and spelling/grammar.</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xmlns="" val="210669045"/>
                  </a:ext>
                </a:extLst>
              </a:tr>
              <a:tr h="936519">
                <a:tc vMerge="1">
                  <a:txBody>
                    <a:bodyPr/>
                    <a:lstStyle/>
                    <a:p>
                      <a:endParaRPr lang="en-GB"/>
                    </a:p>
                  </a:txBody>
                  <a:tcPr/>
                </a:tc>
                <a:tc>
                  <a:txBody>
                    <a:bodyPr/>
                    <a:lstStyle/>
                    <a:p>
                      <a:pPr algn="ctr" fontAlgn="t"/>
                      <a:r>
                        <a:rPr lang="en-GB" sz="800" b="1">
                          <a:solidFill>
                            <a:srgbClr val="93182D"/>
                          </a:solidFill>
                          <a:effectLst/>
                          <a:latin typeface="inherit"/>
                        </a:rPr>
                        <a:t>65</a:t>
                      </a:r>
                      <a:endParaRPr lang="en-GB" sz="800" b="0">
                        <a:solidFill>
                          <a:srgbClr val="93182D"/>
                        </a:solidFill>
                        <a:effectLst/>
                        <a:latin typeface="inherit"/>
                      </a:endParaRPr>
                    </a:p>
                    <a:p>
                      <a:pPr algn="ctr" fontAlgn="t"/>
                      <a:r>
                        <a:rPr lang="en-GB" sz="800" b="1">
                          <a:solidFill>
                            <a:srgbClr val="93182D"/>
                          </a:solidFill>
                          <a:effectLst/>
                          <a:latin typeface="inherit"/>
                        </a:rPr>
                        <a:t/>
                      </a:r>
                      <a:br>
                        <a:rPr lang="en-GB" sz="800" b="1">
                          <a:solidFill>
                            <a:srgbClr val="93182D"/>
                          </a:solidFill>
                          <a:effectLst/>
                          <a:latin typeface="inherit"/>
                        </a:rPr>
                      </a:br>
                      <a:endParaRPr lang="en-GB" sz="800" b="0">
                        <a:solidFill>
                          <a:srgbClr val="93182D"/>
                        </a:solidFill>
                        <a:effectLst/>
                        <a:latin typeface="inherit"/>
                      </a:endParaRPr>
                    </a:p>
                    <a:p>
                      <a:pPr algn="ctr" fontAlgn="t"/>
                      <a:r>
                        <a:rPr lang="en-GB" sz="800" b="1">
                          <a:solidFill>
                            <a:srgbClr val="93182D"/>
                          </a:solidFill>
                          <a:effectLst/>
                          <a:latin typeface="inherit"/>
                        </a:rPr>
                        <a:t>Mid 2.1</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a:effectLst/>
                        </a:rPr>
                        <a:t>Demonstrates considerable appreciation of the subject matter including, where appropriate, methodological, technical and scholarship skills.</a:t>
                      </a:r>
                      <a:br>
                        <a:rPr lang="en-GB" sz="900">
                          <a:effectLst/>
                        </a:rPr>
                      </a:br>
                      <a:r>
                        <a:rPr lang="en-GB" sz="900">
                          <a:effectLst/>
                        </a:rPr>
                        <a:t/>
                      </a:r>
                      <a:br>
                        <a:rPr lang="en-GB" sz="900">
                          <a:effectLst/>
                        </a:rPr>
                      </a:br>
                      <a:endParaRPr lang="en-GB" sz="900">
                        <a:effectLst/>
                      </a:endParaRP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a:effectLst/>
                        </a:rPr>
                        <a:t>Presents a good, reasonably closely-argued answer with good structure, accurate use of concepts/theories, and good use of evidence.</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Understands and evaluates relevant arguments, debates and/or interpretations in a manner that demonstrates some capacity for independent thought.</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GB" sz="900" dirty="0">
                          <a:effectLst/>
                        </a:rPr>
                        <a:t>Demonstrates good use of techniques of academic writing with particular reference to structure, referencing/sourcing and spelling/grammar.</a:t>
                      </a:r>
                    </a:p>
                  </a:txBody>
                  <a:tcPr marL="15800" marR="15800" marT="15800" marB="158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xmlns="" val="2921654460"/>
                  </a:ext>
                </a:extLst>
              </a:tr>
              <a:tr h="806993">
                <a:tc vMerge="1">
                  <a:txBody>
                    <a:bodyPr/>
                    <a:lstStyle/>
                    <a:p>
                      <a:endParaRPr lang="en-GB"/>
                    </a:p>
                  </a:txBody>
                  <a:tcPr/>
                </a:tc>
                <a:tc>
                  <a:txBody>
                    <a:bodyPr/>
                    <a:lstStyle/>
                    <a:p>
                      <a:pPr algn="ctr" fontAlgn="t"/>
                      <a:r>
                        <a:rPr lang="en-GB" sz="800" b="1">
                          <a:solidFill>
                            <a:srgbClr val="93182D"/>
                          </a:solidFill>
                          <a:effectLst/>
                          <a:latin typeface="inherit"/>
                        </a:rPr>
                        <a:t>62</a:t>
                      </a:r>
                      <a:endParaRPr lang="en-GB" sz="800" b="0">
                        <a:solidFill>
                          <a:srgbClr val="93182D"/>
                        </a:solidFill>
                        <a:effectLst/>
                        <a:latin typeface="inherit"/>
                      </a:endParaRPr>
                    </a:p>
                    <a:p>
                      <a:pPr algn="ctr" fontAlgn="t"/>
                      <a:r>
                        <a:rPr lang="en-GB" sz="800" b="1">
                          <a:solidFill>
                            <a:srgbClr val="93182D"/>
                          </a:solidFill>
                          <a:effectLst/>
                          <a:latin typeface="inherit"/>
                        </a:rPr>
                        <a:t/>
                      </a:r>
                      <a:br>
                        <a:rPr lang="en-GB" sz="800" b="1">
                          <a:solidFill>
                            <a:srgbClr val="93182D"/>
                          </a:solidFill>
                          <a:effectLst/>
                          <a:latin typeface="inherit"/>
                        </a:rPr>
                      </a:br>
                      <a:endParaRPr lang="en-GB" sz="800" b="0">
                        <a:solidFill>
                          <a:srgbClr val="93182D"/>
                        </a:solidFill>
                        <a:effectLst/>
                        <a:latin typeface="inherit"/>
                      </a:endParaRPr>
                    </a:p>
                    <a:p>
                      <a:pPr algn="ctr" fontAlgn="t"/>
                      <a:r>
                        <a:rPr lang="en-GB" sz="800" b="1">
                          <a:solidFill>
                            <a:srgbClr val="93182D"/>
                          </a:solidFill>
                          <a:effectLst/>
                          <a:latin typeface="inherit"/>
                        </a:rPr>
                        <a:t>Low 2.1</a:t>
                      </a:r>
                      <a:endParaRPr lang="en-GB" sz="800" b="0">
                        <a:solidFill>
                          <a:srgbClr val="93182D"/>
                        </a:solidFill>
                        <a:effectLst/>
                        <a:latin typeface="inherit"/>
                      </a:endParaRPr>
                    </a:p>
                  </a:txBody>
                  <a:tcPr marL="15800" marR="15800" marT="15800" marB="15800">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ctr" fontAlgn="t"/>
                      <a:r>
                        <a:rPr lang="en-GB" sz="900" dirty="0">
                          <a:effectLst/>
                        </a:rPr>
                        <a:t>Demonstrates good appreciation of the subject matter including, where appropriate, methodological, technical and scholarship skills.</a:t>
                      </a:r>
                      <a:br>
                        <a:rPr lang="en-GB" sz="900" dirty="0">
                          <a:effectLst/>
                        </a:rPr>
                      </a:br>
                      <a:r>
                        <a:rPr lang="en-GB" sz="900" dirty="0">
                          <a:effectLst/>
                        </a:rPr>
                        <a:t/>
                      </a:r>
                      <a:br>
                        <a:rPr lang="en-GB" sz="900" dirty="0">
                          <a:effectLst/>
                        </a:rPr>
                      </a:br>
                      <a:endParaRPr lang="en-GB" sz="900" dirty="0">
                        <a:effectLst/>
                      </a:endParaRPr>
                    </a:p>
                  </a:txBody>
                  <a:tcPr marL="15800" marR="15800" marT="15800" marB="15800">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ctr" fontAlgn="t"/>
                      <a:r>
                        <a:rPr lang="en-GB" sz="900" dirty="0">
                          <a:effectLst/>
                        </a:rPr>
                        <a:t>Presents a cogent answer with good structure, accurate use of concepts/theories, and good use of evidence.</a:t>
                      </a:r>
                    </a:p>
                  </a:txBody>
                  <a:tcPr marL="15800" marR="15800" marT="15800" marB="15800">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ctr" fontAlgn="t"/>
                      <a:r>
                        <a:rPr lang="en-GB" sz="900">
                          <a:effectLst/>
                        </a:rPr>
                        <a:t>Understands and evaluates relevant arguments, debates and/or interpretations in a manner that demonstrates a limited capacity for independent thought.</a:t>
                      </a:r>
                    </a:p>
                  </a:txBody>
                  <a:tcPr marL="15800" marR="15800" marT="15800" marB="15800">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ctr" fontAlgn="t"/>
                      <a:r>
                        <a:rPr lang="en-GB" sz="900" dirty="0">
                          <a:effectLst/>
                        </a:rPr>
                        <a:t>Demonstrates satisfactory use of techniques of academic writing with particular reference to structure, referencing/sourcing and spelling/grammar.</a:t>
                      </a:r>
                    </a:p>
                  </a:txBody>
                  <a:tcPr marL="15800" marR="15800" marT="15800" marB="15800">
                    <a:lnL>
                      <a:noFill/>
                    </a:lnL>
                    <a:lnR>
                      <a:noFill/>
                    </a:lnR>
                    <a:lnT w="9525"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xmlns="" val="1328422159"/>
                  </a:ext>
                </a:extLst>
              </a:tr>
            </a:tbl>
          </a:graphicData>
        </a:graphic>
      </p:graphicFrame>
      <p:sp>
        <p:nvSpPr>
          <p:cNvPr id="5" name="TextBox 4"/>
          <p:cNvSpPr txBox="1"/>
          <p:nvPr/>
        </p:nvSpPr>
        <p:spPr>
          <a:xfrm>
            <a:off x="679509" y="75501"/>
            <a:ext cx="10125512" cy="369332"/>
          </a:xfrm>
          <a:prstGeom prst="rect">
            <a:avLst/>
          </a:prstGeom>
          <a:noFill/>
        </p:spPr>
        <p:txBody>
          <a:bodyPr wrap="square" rtlCol="0">
            <a:spAutoFit/>
          </a:bodyPr>
          <a:lstStyle/>
          <a:p>
            <a:r>
              <a:rPr lang="en-GB" dirty="0"/>
              <a:t>http://www2.warwick.ac.uk/fac/soc/pais/currentstudents/undergrad/academic/ughandbook/criteria/</a:t>
            </a:r>
          </a:p>
        </p:txBody>
      </p:sp>
    </p:spTree>
    <p:extLst>
      <p:ext uri="{BB962C8B-B14F-4D97-AF65-F5344CB8AC3E}">
        <p14:creationId xmlns:p14="http://schemas.microsoft.com/office/powerpoint/2010/main" val="2913360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 provide some perspective</a:t>
            </a:r>
          </a:p>
        </p:txBody>
      </p:sp>
      <p:sp>
        <p:nvSpPr>
          <p:cNvPr id="3" name="Content Placeholder 2"/>
          <p:cNvSpPr>
            <a:spLocks noGrp="1"/>
          </p:cNvSpPr>
          <p:nvPr>
            <p:ph idx="1"/>
          </p:nvPr>
        </p:nvSpPr>
        <p:spPr>
          <a:xfrm>
            <a:off x="5181600" y="569066"/>
            <a:ext cx="6248398" cy="5655156"/>
          </a:xfrm>
        </p:spPr>
        <p:txBody>
          <a:bodyPr>
            <a:normAutofit fontScale="92500" lnSpcReduction="20000"/>
          </a:bodyPr>
          <a:lstStyle/>
          <a:p>
            <a:r>
              <a:rPr lang="en-GB" dirty="0"/>
              <a:t>The marking criteria explicitly state the following: </a:t>
            </a:r>
            <a:r>
              <a:rPr lang="en-GB" b="1" dirty="0"/>
              <a:t> ’Please note that the descriptors should be interpreted as appropriate to the year of study’. </a:t>
            </a:r>
            <a:r>
              <a:rPr lang="en-GB" dirty="0"/>
              <a:t>This means that no marker will expect first year students to know everything, everything is relative, Dr </a:t>
            </a:r>
            <a:r>
              <a:rPr lang="en-GB" dirty="0" err="1"/>
              <a:t>Marijn</a:t>
            </a:r>
            <a:r>
              <a:rPr lang="en-GB" dirty="0"/>
              <a:t> </a:t>
            </a:r>
            <a:r>
              <a:rPr lang="en-GB" dirty="0" err="1"/>
              <a:t>Nieuwenhuis</a:t>
            </a:r>
            <a:r>
              <a:rPr lang="en-GB" dirty="0"/>
              <a:t> said it’s not about reinventing the wheel, you are first year students </a:t>
            </a:r>
            <a:r>
              <a:rPr lang="en-GB" dirty="0">
                <a:sym typeface="Wingdings" panose="05000000000000000000" pitchFamily="2" charset="2"/>
              </a:rPr>
              <a:t> </a:t>
            </a:r>
            <a:endParaRPr lang="en-GB" dirty="0"/>
          </a:p>
          <a:p>
            <a:r>
              <a:rPr lang="en-GB" dirty="0"/>
              <a:t>Second year module </a:t>
            </a:r>
            <a:r>
              <a:rPr lang="en-GB" b="1" dirty="0"/>
              <a:t>Theories of International relations </a:t>
            </a:r>
            <a:r>
              <a:rPr lang="en-GB" dirty="0"/>
              <a:t>covers roughly the same as World Politics, but second year students are supposed to be more critical and come up with their own ideas</a:t>
            </a:r>
          </a:p>
          <a:p>
            <a:r>
              <a:rPr lang="en-GB" dirty="0"/>
              <a:t>Third year module </a:t>
            </a:r>
            <a:r>
              <a:rPr lang="en-GB" b="1" dirty="0"/>
              <a:t>Critical Security Studies  </a:t>
            </a:r>
            <a:r>
              <a:rPr lang="en-GB" dirty="0"/>
              <a:t>again goes further in discussing World Politics so remember you are a first year and the same topics will come up again in second/third year with different levels of knowledge </a:t>
            </a:r>
          </a:p>
          <a:p>
            <a:r>
              <a:rPr lang="en-GB" dirty="0"/>
              <a:t>Just an example of what you could do in your final year: I wrote an essay applying Foucault’s biopolitics and postcolonialism to analyse the Western-centric perspective of video games </a:t>
            </a:r>
          </a:p>
          <a:p>
            <a:pPr marL="0" indent="0">
              <a:buNone/>
            </a:pPr>
            <a:endParaRPr lang="en-GB" dirty="0"/>
          </a:p>
        </p:txBody>
      </p:sp>
    </p:spTree>
    <p:extLst>
      <p:ext uri="{BB962C8B-B14F-4D97-AF65-F5344CB8AC3E}">
        <p14:creationId xmlns:p14="http://schemas.microsoft.com/office/powerpoint/2010/main" val="4049913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404066"/>
            <a:ext cx="6072018" cy="3698678"/>
          </a:xfrm>
          <a:prstGeom prst="rect">
            <a:avLst/>
          </a:prstGeom>
        </p:spPr>
      </p:pic>
      <p:sp>
        <p:nvSpPr>
          <p:cNvPr id="6" name="TextBox 5"/>
          <p:cNvSpPr txBox="1"/>
          <p:nvPr/>
        </p:nvSpPr>
        <p:spPr>
          <a:xfrm>
            <a:off x="774441" y="690465"/>
            <a:ext cx="6960637" cy="369332"/>
          </a:xfrm>
          <a:prstGeom prst="rect">
            <a:avLst/>
          </a:prstGeom>
          <a:noFill/>
        </p:spPr>
        <p:txBody>
          <a:bodyPr wrap="square" rtlCol="0">
            <a:spAutoFit/>
          </a:bodyPr>
          <a:lstStyle/>
          <a:p>
            <a:r>
              <a:rPr lang="en-GB" dirty="0"/>
              <a:t>Your ‘transgressing IR lecture’</a:t>
            </a:r>
          </a:p>
        </p:txBody>
      </p:sp>
      <p:pic>
        <p:nvPicPr>
          <p:cNvPr id="8" name="Picture 7"/>
          <p:cNvPicPr>
            <a:picLocks noChangeAspect="1"/>
          </p:cNvPicPr>
          <p:nvPr/>
        </p:nvPicPr>
        <p:blipFill>
          <a:blip r:embed="rId3"/>
          <a:stretch>
            <a:fillRect/>
          </a:stretch>
        </p:blipFill>
        <p:spPr>
          <a:xfrm>
            <a:off x="5803641" y="1404066"/>
            <a:ext cx="6458671" cy="3793766"/>
          </a:xfrm>
          <a:prstGeom prst="rect">
            <a:avLst/>
          </a:prstGeom>
        </p:spPr>
      </p:pic>
      <p:sp>
        <p:nvSpPr>
          <p:cNvPr id="9" name="TextBox 8"/>
          <p:cNvSpPr txBox="1"/>
          <p:nvPr/>
        </p:nvSpPr>
        <p:spPr>
          <a:xfrm>
            <a:off x="7501812" y="690465"/>
            <a:ext cx="4506686" cy="369332"/>
          </a:xfrm>
          <a:prstGeom prst="rect">
            <a:avLst/>
          </a:prstGeom>
          <a:noFill/>
        </p:spPr>
        <p:txBody>
          <a:bodyPr wrap="square" rtlCol="0">
            <a:spAutoFit/>
          </a:bodyPr>
          <a:lstStyle/>
          <a:p>
            <a:r>
              <a:rPr lang="en-GB" dirty="0"/>
              <a:t>My final year module Critical Security Studies </a:t>
            </a:r>
          </a:p>
        </p:txBody>
      </p:sp>
    </p:spTree>
    <p:extLst>
      <p:ext uri="{BB962C8B-B14F-4D97-AF65-F5344CB8AC3E}">
        <p14:creationId xmlns:p14="http://schemas.microsoft.com/office/powerpoint/2010/main" val="100354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9870" y="471982"/>
            <a:ext cx="10058400" cy="1027586"/>
          </a:xfrm>
        </p:spPr>
        <p:txBody>
          <a:bodyPr>
            <a:normAutofit/>
          </a:bodyPr>
          <a:lstStyle/>
          <a:p>
            <a:r>
              <a:rPr lang="en-GB" sz="3600" dirty="0"/>
              <a:t>Before you start: Write/Pretend to write a plan </a:t>
            </a:r>
          </a:p>
        </p:txBody>
      </p:sp>
      <p:sp>
        <p:nvSpPr>
          <p:cNvPr id="3" name="Content Placeholder 2"/>
          <p:cNvSpPr>
            <a:spLocks noGrp="1"/>
          </p:cNvSpPr>
          <p:nvPr>
            <p:ph idx="1"/>
          </p:nvPr>
        </p:nvSpPr>
        <p:spPr>
          <a:xfrm>
            <a:off x="1099609" y="1074384"/>
            <a:ext cx="10058400" cy="3931920"/>
          </a:xfrm>
        </p:spPr>
        <p:txBody>
          <a:bodyPr/>
          <a:lstStyle/>
          <a:p>
            <a:r>
              <a:rPr lang="en-GB" sz="1800" dirty="0"/>
              <a:t>If you naturally write plans, great! But not every human being works the same way so if you’re a person who doesn’t usually write plans, do it anyway, the marker will see (but probably not read) the plan so just write something and add some colours if you’re feeling fancy, you don’t need to 100% stick to the plan, it’s okay to change your mind and don’t spend too much time on it (5 min max) but just write something down and label it as a plan</a:t>
            </a:r>
          </a:p>
          <a:p>
            <a:endParaRPr lang="en-GB" dirty="0"/>
          </a:p>
        </p:txBody>
      </p:sp>
      <p:pic>
        <p:nvPicPr>
          <p:cNvPr id="5" name="Picture 4"/>
          <p:cNvPicPr>
            <a:picLocks noChangeAspect="1"/>
          </p:cNvPicPr>
          <p:nvPr/>
        </p:nvPicPr>
        <p:blipFill rotWithShape="1">
          <a:blip r:embed="rId2"/>
          <a:srcRect l="12243" b="33965"/>
          <a:stretch/>
        </p:blipFill>
        <p:spPr>
          <a:xfrm>
            <a:off x="1597568" y="3040344"/>
            <a:ext cx="3151714" cy="3370439"/>
          </a:xfrm>
          <a:prstGeom prst="rect">
            <a:avLst/>
          </a:prstGeom>
        </p:spPr>
      </p:pic>
      <p:pic>
        <p:nvPicPr>
          <p:cNvPr id="9" name="Picture 8"/>
          <p:cNvPicPr>
            <a:picLocks noChangeAspect="1"/>
          </p:cNvPicPr>
          <p:nvPr/>
        </p:nvPicPr>
        <p:blipFill>
          <a:blip r:embed="rId3"/>
          <a:stretch>
            <a:fillRect/>
          </a:stretch>
        </p:blipFill>
        <p:spPr>
          <a:xfrm>
            <a:off x="5672711" y="3040344"/>
            <a:ext cx="5738628" cy="2070965"/>
          </a:xfrm>
          <a:prstGeom prst="rect">
            <a:avLst/>
          </a:prstGeom>
        </p:spPr>
      </p:pic>
      <p:sp>
        <p:nvSpPr>
          <p:cNvPr id="10" name="TextBox 9"/>
          <p:cNvSpPr txBox="1"/>
          <p:nvPr/>
        </p:nvSpPr>
        <p:spPr>
          <a:xfrm>
            <a:off x="1422946" y="2671012"/>
            <a:ext cx="4410269" cy="369332"/>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Remember to cross out your ‘plan’</a:t>
            </a:r>
          </a:p>
        </p:txBody>
      </p:sp>
      <p:sp>
        <p:nvSpPr>
          <p:cNvPr id="11" name="TextBox 10"/>
          <p:cNvSpPr txBox="1"/>
          <p:nvPr/>
        </p:nvSpPr>
        <p:spPr>
          <a:xfrm>
            <a:off x="5562449" y="2705877"/>
            <a:ext cx="5959151" cy="369332"/>
          </a:xfrm>
          <a:prstGeom prst="rect">
            <a:avLst/>
          </a:prstGeom>
          <a:noFill/>
        </p:spPr>
        <p:txBody>
          <a:bodyPr wrap="square" rtlCol="0">
            <a:spAutoFit/>
          </a:bodyPr>
          <a:lstStyle/>
          <a:p>
            <a:r>
              <a:rPr lang="en-GB" dirty="0">
                <a:latin typeface="Calibri" panose="020F0502020204030204" pitchFamily="34" charset="0"/>
                <a:cs typeface="Calibri" panose="020F0502020204030204" pitchFamily="34" charset="0"/>
              </a:rPr>
              <a:t>This is the exam feedback I received for my Intro to Pol exam </a:t>
            </a:r>
          </a:p>
        </p:txBody>
      </p:sp>
    </p:spTree>
    <p:extLst>
      <p:ext uri="{BB962C8B-B14F-4D97-AF65-F5344CB8AC3E}">
        <p14:creationId xmlns:p14="http://schemas.microsoft.com/office/powerpoint/2010/main" val="2741339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2016/2017 Exam</a:t>
            </a:r>
          </a:p>
        </p:txBody>
      </p:sp>
      <p:sp>
        <p:nvSpPr>
          <p:cNvPr id="3" name="Content Placeholder 2"/>
          <p:cNvSpPr>
            <a:spLocks noGrp="1"/>
          </p:cNvSpPr>
          <p:nvPr>
            <p:ph idx="1"/>
          </p:nvPr>
        </p:nvSpPr>
        <p:spPr/>
        <p:txBody>
          <a:bodyPr/>
          <a:lstStyle/>
          <a:p>
            <a:r>
              <a:rPr lang="en-GB" dirty="0"/>
              <a:t>I understand that Dr </a:t>
            </a:r>
            <a:r>
              <a:rPr lang="en-GB" dirty="0" err="1"/>
              <a:t>Marijn</a:t>
            </a:r>
            <a:r>
              <a:rPr lang="en-GB" dirty="0"/>
              <a:t> </a:t>
            </a:r>
            <a:r>
              <a:rPr lang="en-GB" dirty="0" err="1"/>
              <a:t>Nieuwenhuis</a:t>
            </a:r>
            <a:r>
              <a:rPr lang="en-GB" dirty="0"/>
              <a:t> said this is a new module and will have new questions</a:t>
            </a:r>
          </a:p>
          <a:p>
            <a:r>
              <a:rPr lang="en-GB" dirty="0"/>
              <a:t>There will be no historical questions about the Cold War and nothing about nuclear weapons</a:t>
            </a:r>
          </a:p>
          <a:p>
            <a:r>
              <a:rPr lang="en-GB" dirty="0"/>
              <a:t>I took the exam in 2014 but as I said, I’ve studied the same theories for 3 years so I know what is expected btw you don’t need to do IR for the rest of your degree, you can do political philosophy etc.!</a:t>
            </a:r>
          </a:p>
        </p:txBody>
      </p:sp>
    </p:spTree>
    <p:extLst>
      <p:ext uri="{BB962C8B-B14F-4D97-AF65-F5344CB8AC3E}">
        <p14:creationId xmlns:p14="http://schemas.microsoft.com/office/powerpoint/2010/main" val="1869277489"/>
      </p:ext>
    </p:extLst>
  </p:cSld>
  <p:clrMapOvr>
    <a:masterClrMapping/>
  </p:clrMapOvr>
</p:sld>
</file>

<file path=ppt/theme/theme1.xml><?xml version="1.0" encoding="utf-8"?>
<a:theme xmlns:a="http://schemas.openxmlformats.org/drawingml/2006/main" name="Headlines">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docProps/app.xml><?xml version="1.0" encoding="utf-8"?>
<Properties xmlns="http://schemas.openxmlformats.org/officeDocument/2006/extended-properties" xmlns:vt="http://schemas.openxmlformats.org/officeDocument/2006/docPropsVTypes">
  <Template>TM10001103[[fn=Headlines]]</Template>
  <TotalTime>726</TotalTime>
  <Words>3937</Words>
  <Application>Microsoft Office PowerPoint</Application>
  <PresentationFormat>Widescreen</PresentationFormat>
  <Paragraphs>222</Paragraphs>
  <Slides>34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Calibri</vt:lpstr>
      <vt:lpstr>Century Schoolbook</vt:lpstr>
      <vt:lpstr>Corbel</vt:lpstr>
      <vt:lpstr>inherit</vt:lpstr>
      <vt:lpstr>Symbol</vt:lpstr>
      <vt:lpstr>Times New Roman</vt:lpstr>
      <vt:lpstr>Wingdings</vt:lpstr>
      <vt:lpstr>Headlines</vt:lpstr>
      <vt:lpstr>First Year Revision Session </vt:lpstr>
      <vt:lpstr>Content </vt:lpstr>
      <vt:lpstr>Disclaimer: This Power Point is based on my personal experience as a Fourth year, I’m not a lecturer/tutor so cannot guarantee that this will help but I’m trying to show how I would approach the Politics exams</vt:lpstr>
      <vt:lpstr>Grade boundaries</vt:lpstr>
      <vt:lpstr>PowerPoint Presentation</vt:lpstr>
      <vt:lpstr>To provide some perspective</vt:lpstr>
      <vt:lpstr>PowerPoint Presentation</vt:lpstr>
      <vt:lpstr>Before you start: Write/Pretend to write a plan </vt:lpstr>
      <vt:lpstr>2016/2017 Exam</vt:lpstr>
      <vt:lpstr>World Politics: What your answer needs to contain </vt:lpstr>
      <vt:lpstr>Checklist </vt:lpstr>
      <vt:lpstr>How not to be descriptive/how to be analytical  </vt:lpstr>
      <vt:lpstr>What does it mean to be critical?</vt:lpstr>
      <vt:lpstr>How to answer a question from Term 1</vt:lpstr>
      <vt:lpstr>How would you answer a question on the contributions of Liberalism to world politics? (not a test, I just want to show how you probably already know the answer)</vt:lpstr>
      <vt:lpstr>PowerPoint Presentation</vt:lpstr>
      <vt:lpstr>How to answer a question from Term 2 </vt:lpstr>
      <vt:lpstr>How would you answer a question on ‘Othering’?</vt:lpstr>
      <vt:lpstr>You and the Other </vt:lpstr>
      <vt:lpstr>Terrorism </vt:lpstr>
      <vt:lpstr>Space (includes State and Territory, Geopolitics and Migration) </vt:lpstr>
      <vt:lpstr>Geopolitics</vt:lpstr>
      <vt:lpstr>Bad questions </vt:lpstr>
      <vt:lpstr>What happens if you run out of time?</vt:lpstr>
      <vt:lpstr>Intro to Pol</vt:lpstr>
      <vt:lpstr>Making History Project </vt:lpstr>
      <vt:lpstr>Making History Project </vt:lpstr>
      <vt:lpstr>Making History Project </vt:lpstr>
      <vt:lpstr>General note on Academia </vt:lpstr>
      <vt:lpstr>PowerPoint Presentation</vt:lpstr>
      <vt:lpstr>General note on Academia II and neoliberalism </vt:lpstr>
      <vt:lpstr>PowerPoint Presentation</vt:lpstr>
      <vt:lpstr>To remember</vt:lpstr>
      <vt:lpstr>Questions?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dc:creator>
  <cp:lastModifiedBy>Mark Philp</cp:lastModifiedBy>
  <cp:revision>198</cp:revision>
  <dcterms:created xsi:type="dcterms:W3CDTF">2017-05-25T14:15:37Z</dcterms:created>
  <dcterms:modified xsi:type="dcterms:W3CDTF">2017-05-27T10:04:23Z</dcterms:modified>
</cp:coreProperties>
</file>