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256" r:id="rId2"/>
    <p:sldId id="274" r:id="rId3"/>
    <p:sldId id="280" r:id="rId4"/>
    <p:sldId id="282" r:id="rId5"/>
    <p:sldId id="279" r:id="rId6"/>
    <p:sldId id="275" r:id="rId7"/>
    <p:sldId id="268" r:id="rId8"/>
    <p:sldId id="277" r:id="rId9"/>
    <p:sldId id="283" r:id="rId10"/>
    <p:sldId id="284" r:id="rId11"/>
    <p:sldId id="285" r:id="rId12"/>
    <p:sldId id="286" r:id="rId13"/>
    <p:sldId id="276" r:id="rId14"/>
    <p:sldId id="287" r:id="rId15"/>
    <p:sldId id="288" r:id="rId16"/>
    <p:sldId id="289" r:id="rId17"/>
    <p:sldId id="290" r:id="rId18"/>
    <p:sldId id="270" r:id="rId19"/>
    <p:sldId id="27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2"/>
    <p:restoredTop sz="92531"/>
  </p:normalViewPr>
  <p:slideViewPr>
    <p:cSldViewPr snapToGrid="0">
      <p:cViewPr varScale="1">
        <p:scale>
          <a:sx n="116" d="100"/>
          <a:sy n="116" d="100"/>
        </p:scale>
        <p:origin x="16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9CD66D-E39D-7749-84D0-3AA96C38653B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F493C6-D48E-3A42-9EF1-2E8C4359C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92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Covering: project design, ethics, upgrade.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493C6-D48E-3A42-9EF1-2E8C4359C50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403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6DF9F-60F7-97D7-4A9B-173A39AB3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1FC5A9-B171-01B7-B4BF-97193C32A4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1A768D-057F-2A07-8EBB-41D9DD82A2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Overview of the GRF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C15E00-1D7D-F868-B622-E1C2C198E4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493C6-D48E-3A42-9EF1-2E8C4359C50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416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70710-A1DF-DEFA-C6FE-D9A678422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B4B59A-DE4D-AE61-EBAC-885FE8F4E5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4F1864-F544-0C50-6FAA-5E8AB489B9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E5098F-6BB2-EB76-1B96-E338A3C944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493C6-D48E-3A42-9EF1-2E8C4359C50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538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3075E-34FE-5394-20B8-3AC5D400E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A0D70E-4201-A7AC-2E3A-857F11329D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6F7E39-C19A-4E25-CD8A-4806FF8328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67DDAC-314B-C0FC-D6A2-F8E54B7FF4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493C6-D48E-3A42-9EF1-2E8C4359C50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0691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0C4CC-11C3-6246-1338-3B14EC251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86C2B8-C0A5-E9E5-148D-C6E8588AB8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7661E6-E78A-BE7D-A9D2-052DA92BE7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EC6F8E-E6E5-5A4C-D8FD-41A2F81785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493C6-D48E-3A42-9EF1-2E8C4359C50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9893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FA4D4-0CDD-F751-6E1F-5C752C9FC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BCBEC2-FA37-3F06-FA84-1E7DB77777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61F4A4-3ED9-C04A-86D4-5BE8699101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E65C59-65B2-A450-ACC7-613CBF7A9D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493C6-D48E-3A42-9EF1-2E8C4359C50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4850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27A90-28D6-7950-906D-BB96F6F9B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683A22-1BBC-9111-E94C-B69883AB27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7CCE5C-D010-5416-0CED-BE54EA7CF2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ED3DE6-75EB-4CAC-BE07-2A0B91907E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493C6-D48E-3A42-9EF1-2E8C4359C50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2105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AC6DE-DC53-7480-C8B5-DC2B5E9AA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D54F29-A6F7-553F-6851-069D92813B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28EC5F-F5B2-86F7-7C85-6DB0DEF17D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03197B-4AAE-3EA0-7C98-F550F369A4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493C6-D48E-3A42-9EF1-2E8C4359C50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9688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A4B72-81CD-FE0D-6059-ED440D83B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73DC75-F28E-C2DD-32F4-8E06328DDF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A06031-CB35-93AC-0E39-8A526629BD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2B8EF-CEB8-ECA8-DD6D-93F63FFE19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493C6-D48E-3A42-9EF1-2E8C4359C50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1796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25AE7-4D88-1D57-1701-E394B7C49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222BA6-9D5E-2F11-EFB9-0DE7D355D9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F61FB1-5080-1815-7799-EEE0B863B3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5E1BFB-DDC5-4AC4-FA71-0628C8C57F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493C6-D48E-3A42-9EF1-2E8C4359C50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6267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5800D-A35E-78ED-EF0A-89360382C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872A52-7D99-7A22-2E5E-68E2CE0B5B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0C310B-4DCA-96DA-F559-A80BBE97B7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B3E58-1D03-0A35-71E5-05A3A901A7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493C6-D48E-3A42-9EF1-2E8C4359C50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4525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6DE8A-412E-0D62-ED23-367018F77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C8AD5F-CC66-071D-0067-28B9CA8B39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E260E9-5402-5529-E189-E6A70BACA2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9C2C7-D796-CEDC-7224-BDB27180BC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493C6-D48E-3A42-9EF1-2E8C4359C50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036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C34A1-DDFF-A73D-66AF-0AEE1184F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69CBD0-02C7-CB3F-BB00-E0D9B02088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42EA66-E507-54D4-205C-280571A5D6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C642B-D92B-EEC8-FFDA-BC689E56E5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493C6-D48E-3A42-9EF1-2E8C4359C50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388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4BE5E-D9C6-BCCB-812D-B9AEDF44A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270B69-625A-320F-C834-F6CF7F1F10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BAB763-BDFD-00D8-BBE2-8BF5D60913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5FB0DA-A936-D2FA-3EB4-042B25DAB7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493C6-D48E-3A42-9EF1-2E8C4359C50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3776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9A8D7-B2CA-EE20-CB7A-220D7ACD5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313286-12FE-FA33-7240-4FEC0F7CAB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9E5B60-9997-F331-7ACA-C165F02C95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79B09F-383B-910A-E409-11DCE7A4F8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493C6-D48E-3A42-9EF1-2E8C4359C50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5100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3E2DC-F576-701A-4E7B-8195C73AD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84AA07-CDA7-B685-120D-D196CC4DA7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9CB59C-ED71-5D9C-6B72-F69BC9152C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154639-CFAF-C21D-261F-76F9BEE01F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493C6-D48E-3A42-9EF1-2E8C4359C50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8107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F7816-BAF7-F507-6AF7-F2CE2C790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98708E-6068-8181-FE27-B43874C9FF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69593D-ADCF-ABA0-05A9-407F0FB93E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F339C-80B4-2CF3-50BB-5E8247963B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493C6-D48E-3A42-9EF1-2E8C4359C50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2818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C08D8-586A-A0EF-DB5F-972F6E022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187239-9BE3-163B-C05B-FFCE2F6A26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C3E8DB-4F3E-44CD-B1E7-0DB1982B3D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Tour time!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D5F93A-4778-CEE9-8848-CB63769F62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493C6-D48E-3A42-9EF1-2E8C4359C50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000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80B81-DBAD-C31C-AAF8-9EAD41C8B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2E62F0-AF25-7D4F-8A7A-73B878B52B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3A368F-71B9-83D4-FA19-EB4A388559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B7AE7-AE5F-29A5-9847-953088DAF5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493C6-D48E-3A42-9EF1-2E8C4359C50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263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EC014E-32E8-BC91-190E-85B3C74C9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8" y="964075"/>
            <a:ext cx="4654297" cy="373989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4822842"/>
            <a:ext cx="4206240" cy="138074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2603722-CE80-C718-39E9-BB79F1F68C3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84C280F-E753-FE97-A722-F86168AC97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1248" y="964074"/>
            <a:ext cx="5403280" cy="5258929"/>
          </a:xfrm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6350"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7A08-C834-F239-A3DF-2D1295F0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229E80F3-D5BA-1748-8607-0C64361054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E80C6A5-61FE-078D-49D9-31BD129401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5B146-1E83-0146-A288-A282C3E74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3325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E6C4595-90D4-94E6-CEBA-82807457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658679"/>
            <a:ext cx="10780776" cy="4925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9E80F3-D5BA-1748-8607-0C64361054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5B146-1E83-0146-A288-A282C3E74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160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218032"/>
            <a:ext cx="10972800" cy="786384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972629"/>
            <a:ext cx="10972800" cy="480373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8BD73-E6AB-68A9-F41B-313E0C4477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396119" y="5787191"/>
            <a:ext cx="15034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A6162-61A3-2C41-311C-F407FC4B4DA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29E80F3-D5BA-1748-8607-0C6436105404}" type="datetimeFigureOut">
              <a:rPr lang="en-US" smtClean="0"/>
              <a:t>10/12/26</a:t>
            </a:fld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ABF624-39B6-C7A2-98E7-26593626B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498994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B102F-64E7-9387-1F8F-DB4AC82577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8F5B146-1E83-0146-A288-A282C3E74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8606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E84C31D-CC85-27E5-FD9F-627C926D5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8608"/>
            <a:ext cx="7879335" cy="3592629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0B934F-7AD0-6CA4-BC4D-9CC30854B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1714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F6486-38AE-54F6-E2F3-8B944C3F1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41BD916-71AE-106E-105D-01655950FC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87800" y="368300"/>
            <a:ext cx="7375525" cy="1014413"/>
          </a:xfrm>
        </p:spPr>
        <p:txBody>
          <a:bodyPr anchor="ctr">
            <a:normAutofit/>
          </a:bodyPr>
          <a:lstStyle>
            <a:lvl1pPr algn="r">
              <a:defRPr sz="2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D0054-227E-4953-9BB1-7141F9024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E80F3-D5BA-1748-8607-0C64361054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2E0F1-15E9-E241-9959-A6D46B69E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B146-1E83-0146-A288-A282C3E74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31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842852-3CDE-22AD-D5F0-AAF8279A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9536"/>
            <a:ext cx="9546336" cy="3675885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9E80F3-D5BA-1748-8607-0C64361054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5B146-1E83-0146-A288-A282C3E740C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D523C5-E38D-F0DE-48C0-B6B8404B6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6530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4EF7E11-76D4-64FA-465B-16540545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947" y="1296083"/>
            <a:ext cx="4353325" cy="4265835"/>
          </a:xfrm>
          <a:custGeom>
            <a:avLst/>
            <a:gdLst>
              <a:gd name="connsiteX0" fmla="*/ 2176663 w 4353325"/>
              <a:gd name="connsiteY0" fmla="*/ 0 h 4265835"/>
              <a:gd name="connsiteX1" fmla="*/ 4353325 w 4353325"/>
              <a:gd name="connsiteY1" fmla="*/ 2176662 h 4265835"/>
              <a:gd name="connsiteX2" fmla="*/ 4353325 w 4353325"/>
              <a:gd name="connsiteY2" fmla="*/ 2712923 h 4265835"/>
              <a:gd name="connsiteX3" fmla="*/ 4353325 w 4353325"/>
              <a:gd name="connsiteY3" fmla="*/ 3733873 h 4265835"/>
              <a:gd name="connsiteX4" fmla="*/ 4353325 w 4353325"/>
              <a:gd name="connsiteY4" fmla="*/ 4265835 h 4265835"/>
              <a:gd name="connsiteX5" fmla="*/ 0 w 4353325"/>
              <a:gd name="connsiteY5" fmla="*/ 4265835 h 4265835"/>
              <a:gd name="connsiteX6" fmla="*/ 0 w 4353325"/>
              <a:gd name="connsiteY6" fmla="*/ 3733873 h 4265835"/>
              <a:gd name="connsiteX7" fmla="*/ 0 w 4353325"/>
              <a:gd name="connsiteY7" fmla="*/ 2712923 h 4265835"/>
              <a:gd name="connsiteX8" fmla="*/ 0 w 4353325"/>
              <a:gd name="connsiteY8" fmla="*/ 2176662 h 4265835"/>
              <a:gd name="connsiteX9" fmla="*/ 2176663 w 4353325"/>
              <a:gd name="connsiteY9" fmla="*/ 0 h 426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53325" h="4265835">
                <a:moveTo>
                  <a:pt x="2176663" y="0"/>
                </a:moveTo>
                <a:cubicBezTo>
                  <a:pt x="3378800" y="0"/>
                  <a:pt x="4353325" y="974525"/>
                  <a:pt x="4353325" y="2176662"/>
                </a:cubicBezTo>
                <a:lnTo>
                  <a:pt x="4353325" y="2712923"/>
                </a:lnTo>
                <a:lnTo>
                  <a:pt x="4353325" y="3733873"/>
                </a:lnTo>
                <a:lnTo>
                  <a:pt x="4353325" y="4265835"/>
                </a:lnTo>
                <a:lnTo>
                  <a:pt x="0" y="4265835"/>
                </a:lnTo>
                <a:lnTo>
                  <a:pt x="0" y="3733873"/>
                </a:lnTo>
                <a:lnTo>
                  <a:pt x="0" y="2712923"/>
                </a:lnTo>
                <a:lnTo>
                  <a:pt x="0" y="2176662"/>
                </a:lnTo>
                <a:cubicBezTo>
                  <a:pt x="0" y="974525"/>
                  <a:pt x="974525" y="0"/>
                  <a:pt x="2176663" y="0"/>
                </a:cubicBezTo>
                <a:close/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182880" tIns="914400" rIns="182880" anchor="ctr" anchorCtr="0">
            <a:no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35056" y="1296083"/>
            <a:ext cx="4325112" cy="4265835"/>
          </a:xfrm>
        </p:spPr>
        <p:txBody>
          <a:bodyPr anchor="b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9E80F3-D5BA-1748-8607-0C64361054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5B146-1E83-0146-A288-A282C3E74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157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608576"/>
            <a:ext cx="4169664" cy="1609344"/>
          </a:xfrm>
        </p:spPr>
        <p:txBody>
          <a:bodyPr anchor="t" anchorCtr="0"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E5AAB3D-814D-597A-6ADE-F522A8116DC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257301" y="1097280"/>
            <a:ext cx="3776470" cy="3168100"/>
          </a:xfrm>
          <a:custGeom>
            <a:avLst/>
            <a:gdLst>
              <a:gd name="connsiteX0" fmla="*/ 1888235 w 3776470"/>
              <a:gd name="connsiteY0" fmla="*/ 0 h 3168100"/>
              <a:gd name="connsiteX1" fmla="*/ 3776470 w 3776470"/>
              <a:gd name="connsiteY1" fmla="*/ 1888235 h 3168100"/>
              <a:gd name="connsiteX2" fmla="*/ 3776470 w 3776470"/>
              <a:gd name="connsiteY2" fmla="*/ 3168100 h 3168100"/>
              <a:gd name="connsiteX3" fmla="*/ 0 w 3776470"/>
              <a:gd name="connsiteY3" fmla="*/ 3168100 h 3168100"/>
              <a:gd name="connsiteX4" fmla="*/ 0 w 3776470"/>
              <a:gd name="connsiteY4" fmla="*/ 1888235 h 3168100"/>
              <a:gd name="connsiteX5" fmla="*/ 1888235 w 3776470"/>
              <a:gd name="connsiteY5" fmla="*/ 0 h 316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6470" h="3168100">
                <a:moveTo>
                  <a:pt x="1888235" y="0"/>
                </a:moveTo>
                <a:cubicBezTo>
                  <a:pt x="2931078" y="0"/>
                  <a:pt x="3776470" y="845392"/>
                  <a:pt x="3776470" y="1888235"/>
                </a:cubicBezTo>
                <a:lnTo>
                  <a:pt x="3776470" y="3168100"/>
                </a:lnTo>
                <a:lnTo>
                  <a:pt x="0" y="3168100"/>
                </a:lnTo>
                <a:lnTo>
                  <a:pt x="0" y="1888235"/>
                </a:lnTo>
                <a:cubicBezTo>
                  <a:pt x="0" y="845392"/>
                  <a:pt x="845392" y="0"/>
                  <a:pt x="1888235" y="0"/>
                </a:cubicBezTo>
                <a:close/>
              </a:path>
            </a:pathLst>
          </a:cu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1464" y="841248"/>
            <a:ext cx="4215384" cy="5330952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9E80F3-D5BA-1748-8607-0C64361054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5B146-1E83-0146-A288-A282C3E740C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D2C868-CE73-A5B1-1389-62A23B14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9708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515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2615184"/>
            <a:ext cx="3813048" cy="3557016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841248"/>
            <a:ext cx="4956175" cy="355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9E80F3-D5BA-1748-8607-0C64361054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5B146-1E83-0146-A288-A282C3E740CD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F4378AB-83E7-8777-F6CD-8F19BA4FE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01620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4278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6" y="841248"/>
            <a:ext cx="6260154" cy="5184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9E80F3-D5BA-1748-8607-0C64361054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5B146-1E83-0146-A288-A282C3E740CD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293A07-68F2-BD10-B738-E87F3F3D8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18221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0724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1152" y="990511"/>
            <a:ext cx="2565593" cy="1858941"/>
          </a:xfrm>
        </p:spPr>
        <p:txBody>
          <a:bodyPr anchor="b"/>
          <a:lstStyle>
            <a:lvl1pPr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2271" y="3011335"/>
            <a:ext cx="2559977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8BD5A515-9970-0784-7927-52F94C270B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292564" y="1592958"/>
            <a:ext cx="2973522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8523CCEC-6BB2-B704-95E2-87FED823C5B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9E80F3-D5BA-1748-8607-0C64361054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208465C-8C77-73BF-D18F-D01907BAC86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12296" y="6356350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5B146-1E83-0146-A288-A282C3E740CD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0E2A219-E459-07B3-1ED3-CBF7D239B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2057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612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548640"/>
            <a:ext cx="6093225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3520" y="1828800"/>
            <a:ext cx="6071616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F483F68-3490-71E7-A7DA-DA46BC48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79715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45FA4-0621-D8F1-73D0-046B7F4D771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229E80F3-D5BA-1748-8607-0C64361054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4C51678-E871-8AD4-08DA-BF7B7013A3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10292565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CD01CE4-E064-7D2F-7D3A-9DA85E2777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8F5B146-1E83-0146-A288-A282C3E74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2354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48640"/>
            <a:ext cx="6135624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28800"/>
            <a:ext cx="6135624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C07157-DE89-FE2F-0547-2E4055913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82022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A0C5A-6673-53CC-030B-67BA133D974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229E80F3-D5BA-1748-8607-0C64361054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2521688-F793-E4F2-732B-EEE6F58B758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DBE29E-7417-B57C-BA94-1DBC14BE461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58F5B146-1E83-0146-A288-A282C3E74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03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6858000" cy="932688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626C00-7A36-46A2-880D-F484910B3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077761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F6D8B-36A2-DF79-CDB9-885694DCA71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229E80F3-D5BA-1748-8607-0C64361054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2396A-E38F-CC9C-7303-71F99D0820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B0E4B-031C-4F2A-1993-D824DD71F7D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58F5B146-1E83-0146-A288-A282C3E74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6911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81977D-48BC-F135-96F9-1655E4BE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3212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EA981C2C-E0DD-29A7-8209-50D66488152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229E80F3-D5BA-1748-8607-0C64361054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05369F-8CCB-402F-9055-2BF12262B5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3591F2-4BD3-37D0-B00E-B2CD5F47A3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58F5B146-1E83-0146-A288-A282C3E74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9773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4572000" cy="9326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4572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18BEB48-A052-9364-6EF6-F698004CA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1172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417D8113-ECE6-D6F5-9CA4-C96A535F479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229E80F3-D5BA-1748-8607-0C64361054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9A0137-F97A-8194-464D-3B7D4814A8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FE5686-63A9-B1A1-5734-F96A9651465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58F5B146-1E83-0146-A288-A282C3E74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256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485E715F-A05B-F2BC-ABF4-447E9B58E0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499001" y="5684309"/>
            <a:ext cx="170920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632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22860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45720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3pPr>
            <a:lvl4pPr marL="68580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4pPr>
            <a:lvl5pPr marL="91440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73959" y="5435073"/>
            <a:ext cx="12107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9E80F3-D5BA-1748-8607-0C64361054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5B146-1E83-0146-A288-A282C3E740CD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A2B6090-1D21-5610-7943-4C4F96A6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463823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69411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82896"/>
            <a:ext cx="3657603" cy="1453896"/>
          </a:xfrm>
        </p:spPr>
        <p:txBody>
          <a:bodyPr anchor="t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38F5DE0-1AA8-5320-EBEC-7B2EEF3996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0" y="548642"/>
            <a:ext cx="3490175" cy="4041647"/>
          </a:xfrm>
          <a:custGeom>
            <a:avLst/>
            <a:gdLst>
              <a:gd name="connsiteX0" fmla="*/ 1745088 w 3490175"/>
              <a:gd name="connsiteY0" fmla="*/ 0 h 4041647"/>
              <a:gd name="connsiteX1" fmla="*/ 3490175 w 3490175"/>
              <a:gd name="connsiteY1" fmla="*/ 1745088 h 4041647"/>
              <a:gd name="connsiteX2" fmla="*/ 3490175 w 3490175"/>
              <a:gd name="connsiteY2" fmla="*/ 3141232 h 4041647"/>
              <a:gd name="connsiteX3" fmla="*/ 3490175 w 3490175"/>
              <a:gd name="connsiteY3" fmla="*/ 3490175 h 4041647"/>
              <a:gd name="connsiteX4" fmla="*/ 3490175 w 3490175"/>
              <a:gd name="connsiteY4" fmla="*/ 4041647 h 4041647"/>
              <a:gd name="connsiteX5" fmla="*/ 0 w 3490175"/>
              <a:gd name="connsiteY5" fmla="*/ 4041647 h 4041647"/>
              <a:gd name="connsiteX6" fmla="*/ 0 w 3490175"/>
              <a:gd name="connsiteY6" fmla="*/ 3490175 h 4041647"/>
              <a:gd name="connsiteX7" fmla="*/ 0 w 3490175"/>
              <a:gd name="connsiteY7" fmla="*/ 3141232 h 4041647"/>
              <a:gd name="connsiteX8" fmla="*/ 0 w 3490175"/>
              <a:gd name="connsiteY8" fmla="*/ 1745088 h 4041647"/>
              <a:gd name="connsiteX9" fmla="*/ 1745088 w 3490175"/>
              <a:gd name="connsiteY9" fmla="*/ 0 h 404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90175" h="4041647">
                <a:moveTo>
                  <a:pt x="1745088" y="0"/>
                </a:moveTo>
                <a:cubicBezTo>
                  <a:pt x="2708873" y="0"/>
                  <a:pt x="3490175" y="781302"/>
                  <a:pt x="3490175" y="1745088"/>
                </a:cubicBezTo>
                <a:lnTo>
                  <a:pt x="3490175" y="3141232"/>
                </a:lnTo>
                <a:lnTo>
                  <a:pt x="3490175" y="3490175"/>
                </a:lnTo>
                <a:lnTo>
                  <a:pt x="3490175" y="4041647"/>
                </a:lnTo>
                <a:lnTo>
                  <a:pt x="0" y="4041647"/>
                </a:lnTo>
                <a:lnTo>
                  <a:pt x="0" y="3490175"/>
                </a:lnTo>
                <a:lnTo>
                  <a:pt x="0" y="3141232"/>
                </a:lnTo>
                <a:lnTo>
                  <a:pt x="0" y="1745088"/>
                </a:lnTo>
                <a:cubicBezTo>
                  <a:pt x="0" y="781302"/>
                  <a:pt x="781302" y="0"/>
                  <a:pt x="1745088" y="0"/>
                </a:cubicBezTo>
                <a:close/>
              </a:path>
            </a:pathLst>
          </a:custGeom>
          <a:blipFill dpi="0" rotWithShape="1">
            <a:blip r:embed="rId2">
              <a:alphaModFix amt="81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37760" y="549275"/>
            <a:ext cx="6561138" cy="57594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9E80F3-D5BA-1748-8607-0C64361054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5B146-1E83-0146-A288-A282C3E740CD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19C3A72-7CAE-129F-7490-B687280EF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46117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5368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64" y="559341"/>
            <a:ext cx="10755670" cy="932688"/>
          </a:xfrm>
        </p:spPr>
        <p:txBody>
          <a:bodyPr anchor="b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3C89FBB9-2C05-A4C1-ECB4-D6A5C4219E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BBB07A11-50DE-6BC0-0514-6E2C14A4798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 flipH="1">
            <a:off x="-997746" y="4594946"/>
            <a:ext cx="270669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229E80F3-D5BA-1748-8607-0C64361054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3ED5F49-F9F7-05A9-62AC-C9C8DF2EAD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8569" y="6264201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5B146-1E83-0146-A288-A282C3E740C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1200" y="1713652"/>
            <a:ext cx="4387012" cy="461294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7" y="1713653"/>
            <a:ext cx="6533071" cy="5144347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dirty="0"/>
            </a:lvl1pPr>
          </a:lstStyle>
          <a:p>
            <a:pPr marL="285750" lvl="0" indent="-28575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184402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7BBF55A-D91F-143D-FBB6-73995F00E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937761"/>
            <a:ext cx="6987537" cy="1353312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2800" cap="none" baseline="0"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72A4B4E-0B2F-F1BB-322A-713D1FB5F2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7400" y="549021"/>
            <a:ext cx="9455150" cy="4333875"/>
          </a:xfrm>
        </p:spPr>
        <p:txBody>
          <a:bodyPr anchor="b">
            <a:normAutofit/>
          </a:bodyPr>
          <a:lstStyle>
            <a:lvl1pPr>
              <a:defRPr sz="23200"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9E80F3-D5BA-1748-8607-0C64361054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5B146-1E83-0146-A288-A282C3E740C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6D47F-2AE5-2705-911C-52BBD6B7D8EA}"/>
              </a:ext>
            </a:extLst>
          </p:cNvPr>
          <p:cNvCxnSpPr>
            <a:cxnSpLocks/>
          </p:cNvCxnSpPr>
          <p:nvPr/>
        </p:nvCxnSpPr>
        <p:spPr>
          <a:xfrm flipV="1">
            <a:off x="137160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1866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-1228126"/>
            <a:ext cx="10652760" cy="1133856"/>
          </a:xfrm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A4897F-B66E-DAD4-F56C-6152B417CC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24138" y="2268748"/>
            <a:ext cx="6943724" cy="3954255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1pPr>
            <a:lvl2pPr marL="2286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2pPr>
            <a:lvl3pPr marL="4572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3pPr>
            <a:lvl4pPr marL="6858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4pPr>
            <a:lvl5pPr marL="9144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9E80F3-D5BA-1748-8607-0C64361054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5B146-1E83-0146-A288-A282C3E740C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15">
            <a:extLst>
              <a:ext uri="{FF2B5EF4-FFF2-40B4-BE49-F238E27FC236}">
                <a16:creationId xmlns:a16="http://schemas.microsoft.com/office/drawing/2014/main" id="{8EFA7EFC-C6F9-B1D5-025F-824C1CE9A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3057205" y="-1430380"/>
            <a:ext cx="6077590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5430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6D87B9B-22A3-322E-B7E8-223255AD0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168" y="5669280"/>
            <a:ext cx="6311664" cy="466344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spcBef>
                <a:spcPts val="1000"/>
              </a:spcBef>
              <a:defRPr sz="1800" cap="all" baseline="0"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6A9BC83F-8FE5-5223-2B3A-6E122D33630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97135" y="1744578"/>
            <a:ext cx="6997730" cy="350790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000" cap="all" baseline="0">
                <a:latin typeface="+mn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9" name="Freeform: Shape 15">
            <a:extLst>
              <a:ext uri="{FF2B5EF4-FFF2-40B4-BE49-F238E27FC236}">
                <a16:creationId xmlns:a16="http://schemas.microsoft.com/office/drawing/2014/main" id="{9F353A57-FA3C-A68C-4908-E774A52CB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2811380" y="-1681974"/>
            <a:ext cx="6569242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9E80F3-D5BA-1748-8607-0C64361054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5B146-1E83-0146-A288-A282C3E74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8748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2FE6B-A4D8-8ED7-89D7-5E7F2C5B8F5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103438"/>
            <a:ext cx="5181600" cy="435133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86405AE-ED31-677D-86D8-01EAD583735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84947" y="2103121"/>
            <a:ext cx="5181600" cy="435133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9E80F3-D5BA-1748-8607-0C64361054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5B146-1E83-0146-A288-A282C3E74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1311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5A6F3D-6630-C2E0-DC0A-6D2C0AACF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C38DBB1-A1FA-A460-88C8-B05F1570CA9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743200"/>
            <a:ext cx="5157187" cy="37639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360" y="2103120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2D763CC-A010-6A2B-FEF3-388EAC8417D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09361" y="2743200"/>
            <a:ext cx="5183188" cy="37639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9E80F3-D5BA-1748-8607-0C64361054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5B146-1E83-0146-A288-A282C3E74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1906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0796BC8-E1B7-E6D6-E86F-4A5CAECD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9E80F3-D5BA-1748-8607-0C64361054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5B146-1E83-0146-A288-A282C3E74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965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9E80F3-D5BA-1748-8607-0C64361054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5B146-1E83-0146-A288-A282C3E74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609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57200"/>
            <a:ext cx="7342307" cy="1133856"/>
          </a:xfrm>
          <a:noFill/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624328"/>
            <a:ext cx="10424160" cy="32004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9E80F3-D5BA-1748-8607-0C64361054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5B146-1E83-0146-A288-A282C3E74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6977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>
            <a:extLst>
              <a:ext uri="{FF2B5EF4-FFF2-40B4-BE49-F238E27FC236}">
                <a16:creationId xmlns:a16="http://schemas.microsoft.com/office/drawing/2014/main" id="{CE8CC034-C652-239B-0064-9B0543AC2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 lang="en-US" dirty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D051F68D-E2E5-C625-0273-281CE6D493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2301836"/>
            <a:ext cx="10741150" cy="3921165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9E80F3-D5BA-1748-8607-0C64361054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5B146-1E83-0146-A288-A282C3E74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537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424EE-B8BC-91FE-53C9-7D5F4EB633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39416F-0EC7-D57C-A8EB-126BACBDDF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AECC48-CDA7-542D-2467-D74797EE0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E80F3-D5BA-1748-8607-0C64361054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2BA74D-821A-CF7E-AF2E-1CDA4AD27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CD960C-96FA-B5A6-EF7A-3A2541E79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B146-1E83-0146-A288-A282C3E74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6039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F860A-E84F-47FC-962F-BF3DBB4CD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5147C-8742-4DCF-AB55-5DB497DC5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CEB9B-FDF1-45E8-9E0A-81230D1BB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973D6-5D01-4581-BA68-AE7C87BD5B7D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C758D-2964-4B30-8F71-EEB46AB38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8322D-917E-4D9E-B529-A556F1B95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42510-70FD-47A5-881E-5E2FF9B52E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789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 flipH="1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fld id="{229E80F3-D5BA-1748-8607-0C64361054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000">
                <a:solidFill>
                  <a:schemeClr val="tx1"/>
                </a:solidFill>
              </a:defRPr>
            </a:lvl1pPr>
          </a:lstStyle>
          <a:p>
            <a:fld id="{58F5B146-1E83-0146-A288-A282C3E740CD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3820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8">
          <p15:clr>
            <a:srgbClr val="F26B43"/>
          </p15:clr>
        </p15:guide>
        <p15:guide id="2" pos="528">
          <p15:clr>
            <a:srgbClr val="F26B43"/>
          </p15:clr>
        </p15:guide>
        <p15:guide id="3" orient="horz" pos="3792">
          <p15:clr>
            <a:srgbClr val="F26B43"/>
          </p15:clr>
        </p15:guide>
        <p15:guide id="4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arwick.ac.uk/services/library/mrc/exhibitions/exhibitionsonline/60th/" TargetMode="Externa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arwick.ac.uk/services/dc/submission/gtehdr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thos.bl.uk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rap.warwick.ac.uk/view/theses/Department_of_History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arwick.ac.uk/fac/arts/history/studenthub/pgrcourseinformation/examination/progression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arwick.ac.uk/fac/arts/history/studenthub/pgrcourseinformation/examination/progression/pgr_ethical_review_form_25-26.docx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arwick.ac.uk/services/ris/research-integrity/training/online-training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arwick.ac.uk/services/gov/calendar/section2/regulations/reg38pgr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uniofnottm.sharepoint.com/sites/M4CVPP/SitePages/Mid-Year-and-End-of-Year-Report.aspx#each-research-student%2c-both-full-time-and-part-time%2c-is-required-to-undertake-an-annual-review-of-the-progress-they-are-making-o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arwick.ac.uk/fac/arts/history/students/pgr/travel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arwick.ac.uk/services/ris/research-integrity/apply-ethical-approval/" TargetMode="External"/><Relationship Id="rId4" Type="http://schemas.openxmlformats.org/officeDocument/2006/relationships/hyperlink" Target="https://warwick.ac.uk/services/ris/research-integrity/ethical-approval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D5FFDB-89E7-943F-6284-B9DAFADDF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8" y="964075"/>
            <a:ext cx="4654297" cy="2360038"/>
          </a:xfrm>
        </p:spPr>
        <p:txBody>
          <a:bodyPr/>
          <a:lstStyle/>
          <a:p>
            <a:pPr algn="ctr"/>
            <a:r>
              <a:rPr lang="en-GB" dirty="0"/>
              <a:t>Postgraduate Research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33E44DC1-BB7A-D9B9-81A2-8137DB9610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7997" y="3533888"/>
            <a:ext cx="4654297" cy="2151295"/>
          </a:xfrm>
        </p:spPr>
        <p:txBody>
          <a:bodyPr>
            <a:noAutofit/>
          </a:bodyPr>
          <a:lstStyle/>
          <a:p>
            <a:pPr algn="ctr"/>
            <a:r>
              <a:rPr lang="en-GB" sz="2400" b="1" dirty="0"/>
              <a:t>Project Design, Upgrade, and Ethics</a:t>
            </a:r>
          </a:p>
          <a:p>
            <a:pPr algn="ctr"/>
            <a:r>
              <a:rPr lang="en-GB" sz="2400" dirty="0"/>
              <a:t>Dr James Poskett</a:t>
            </a:r>
          </a:p>
          <a:p>
            <a:pPr algn="ctr"/>
            <a:r>
              <a:rPr lang="en-GB" sz="2400" dirty="0"/>
              <a:t>Department of History</a:t>
            </a:r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8B1B5B3D-3B29-168E-BC8F-B0FD35DD68C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4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6350">
            <a:noFill/>
          </a:ln>
        </p:spPr>
      </p:pic>
      <p:sp>
        <p:nvSpPr>
          <p:cNvPr id="18" name="Subtitle 2">
            <a:extLst>
              <a:ext uri="{FF2B5EF4-FFF2-40B4-BE49-F238E27FC236}">
                <a16:creationId xmlns:a16="http://schemas.microsoft.com/office/drawing/2014/main" id="{A31A5C18-80DE-7C35-065B-368F7A87EC55}"/>
              </a:ext>
            </a:extLst>
          </p:cNvPr>
          <p:cNvSpPr txBox="1">
            <a:spLocks/>
          </p:cNvSpPr>
          <p:nvPr/>
        </p:nvSpPr>
        <p:spPr>
          <a:xfrm>
            <a:off x="560171" y="6279985"/>
            <a:ext cx="6297827" cy="42493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None/>
              <a:defRPr sz="20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None/>
              <a:defRPr sz="16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i="1" dirty="0"/>
              <a:t>All images courtesy of the Modern Records Centre. </a:t>
            </a:r>
            <a:r>
              <a:rPr lang="en-GB" sz="1800" i="1" dirty="0">
                <a:hlinkClick r:id="rId5"/>
              </a:rPr>
              <a:t>Warwick at 60</a:t>
            </a:r>
            <a:r>
              <a:rPr lang="en-GB" sz="1800" i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00131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9E90A-6AAC-0B24-D442-C31611B85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1B483FE-B374-136D-1A96-57F58217E96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56174" y="119270"/>
            <a:ext cx="4837043" cy="66644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180DFDE-1951-7210-1B77-9201F746F0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783" y="119270"/>
            <a:ext cx="6768706" cy="666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96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46D0F-DC88-7EDD-8AFC-863CEBB11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F9B6A-385D-440F-3188-B3A2B465A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14940"/>
            <a:ext cx="11274950" cy="1132258"/>
          </a:xfrm>
        </p:spPr>
        <p:txBody>
          <a:bodyPr>
            <a:noAutofit/>
          </a:bodyPr>
          <a:lstStyle/>
          <a:p>
            <a:r>
              <a:rPr lang="en-GB" dirty="0"/>
              <a:t>Starting at the end: what is a PhD?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33EA973-0A6D-3E6B-F016-4380E8379C0D}"/>
              </a:ext>
            </a:extLst>
          </p:cNvPr>
          <p:cNvSpPr txBox="1">
            <a:spLocks/>
          </p:cNvSpPr>
          <p:nvPr/>
        </p:nvSpPr>
        <p:spPr>
          <a:xfrm>
            <a:off x="731521" y="1392972"/>
            <a:ext cx="10691854" cy="519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6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2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The </a:t>
            </a:r>
            <a:r>
              <a:rPr lang="en-GB" sz="2400" dirty="0">
                <a:hlinkClick r:id="rId3"/>
              </a:rPr>
              <a:t>formal requirements</a:t>
            </a:r>
            <a:r>
              <a:rPr lang="en-GB" sz="2400" dirty="0"/>
              <a:t> for a PhD: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“[a] thesis shall constitute a substantial </a:t>
            </a:r>
            <a:r>
              <a:rPr lang="en-GB" sz="2400" b="1" dirty="0"/>
              <a:t>original contribution to knowledge </a:t>
            </a:r>
            <a:r>
              <a:rPr lang="en-GB" sz="2400" dirty="0"/>
              <a:t>which is, in principle, worthy of peer-reviewed publication. The thesis shall be </a:t>
            </a:r>
            <a:r>
              <a:rPr lang="en-GB" sz="2400" b="1" dirty="0"/>
              <a:t>clearly and concisely written, well argued</a:t>
            </a:r>
            <a:r>
              <a:rPr lang="en-GB" sz="2400" dirty="0"/>
              <a:t>, and shall show a </a:t>
            </a:r>
            <a:r>
              <a:rPr lang="en-GB" sz="2400" b="1" dirty="0"/>
              <a:t>satisfactory knowledge of both primary and secondary sources</a:t>
            </a:r>
            <a:r>
              <a:rPr lang="en-GB" sz="2400" dirty="0"/>
              <a:t>. In addition, it shall contain </a:t>
            </a:r>
            <a:r>
              <a:rPr lang="en-GB" sz="2400" b="1" dirty="0"/>
              <a:t>a full bibliography </a:t>
            </a:r>
            <a:r>
              <a:rPr lang="en-GB" sz="2400" dirty="0"/>
              <a:t>and, where appropriate, a </a:t>
            </a:r>
            <a:r>
              <a:rPr lang="en-GB" sz="2400" b="1" dirty="0"/>
              <a:t>description of methods and techniques </a:t>
            </a:r>
            <a:r>
              <a:rPr lang="en-GB" sz="2400" dirty="0"/>
              <a:t>used in the research.”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80,000 words (excluding appendices, footnotes, tables and bibliography)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Completion of </a:t>
            </a:r>
            <a:r>
              <a:rPr lang="en-GB" sz="2400" i="1" dirty="0"/>
              <a:t>viva voce </a:t>
            </a:r>
            <a:r>
              <a:rPr lang="en-GB" sz="2400" dirty="0"/>
              <a:t>oral examination with one internal and one external examiner.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Completion of any revisions requested by the examiners.</a:t>
            </a:r>
          </a:p>
        </p:txBody>
      </p:sp>
    </p:spTree>
    <p:extLst>
      <p:ext uri="{BB962C8B-B14F-4D97-AF65-F5344CB8AC3E}">
        <p14:creationId xmlns:p14="http://schemas.microsoft.com/office/powerpoint/2010/main" val="2320761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EC97B-DBF3-EBDB-1E40-97EA7BF1B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5BF1D-4189-9A56-823B-0C4E50CBF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14940"/>
            <a:ext cx="11274950" cy="1132258"/>
          </a:xfrm>
        </p:spPr>
        <p:txBody>
          <a:bodyPr>
            <a:noAutofit/>
          </a:bodyPr>
          <a:lstStyle/>
          <a:p>
            <a:r>
              <a:rPr lang="en-GB" dirty="0"/>
              <a:t>Starting at the end: look at a PhD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6124D-4343-EC94-A083-22268EB52B6C}"/>
              </a:ext>
            </a:extLst>
          </p:cNvPr>
          <p:cNvSpPr txBox="1">
            <a:spLocks/>
          </p:cNvSpPr>
          <p:nvPr/>
        </p:nvSpPr>
        <p:spPr>
          <a:xfrm>
            <a:off x="731521" y="1392972"/>
            <a:ext cx="10691854" cy="519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6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2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The best way to get a sense of what a finished PhD might look like is… to look at one!</a:t>
            </a:r>
          </a:p>
          <a:p>
            <a:r>
              <a:rPr lang="en-GB" sz="2400" dirty="0"/>
              <a:t>I highly recommend at some point in the first few months taking a look at a couple of recent (UK) PhD theses in history: one related to your subfield, another not.</a:t>
            </a:r>
          </a:p>
          <a:p>
            <a:r>
              <a:rPr lang="en-GB" sz="2400" dirty="0"/>
              <a:t>You do </a:t>
            </a:r>
            <a:r>
              <a:rPr lang="en-GB" sz="2400" i="1" dirty="0"/>
              <a:t>not </a:t>
            </a:r>
            <a:r>
              <a:rPr lang="en-GB" sz="2400" dirty="0"/>
              <a:t>need to read them cover-to-cover. Instead, get a sense of what a PhD thesis does, what the standard is, how it is organised and such like.</a:t>
            </a:r>
          </a:p>
          <a:p>
            <a:r>
              <a:rPr lang="en-GB" sz="2400" b="1" dirty="0"/>
              <a:t>How to find PhD theses?</a:t>
            </a:r>
          </a:p>
          <a:p>
            <a:r>
              <a:rPr lang="en-GB" sz="2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E-Theses Online Service (EThOS)</a:t>
            </a:r>
            <a:endParaRPr lang="en-GB" sz="2400" dirty="0"/>
          </a:p>
          <a:p>
            <a:r>
              <a:rPr lang="en-GB" sz="24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Warwick History PhD Theses</a:t>
            </a:r>
            <a:endParaRPr lang="en-GB" sz="2400" dirty="0"/>
          </a:p>
          <a:p>
            <a:r>
              <a:rPr lang="en-GB" sz="2400" i="1" dirty="0"/>
              <a:t>NB. Some theses will be ‘embargoed’ and so not accessible.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354623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5B93-7FBD-ECCD-3D3B-BDD508D2A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9309A-4713-1DA6-4BA2-2E9AFE081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085" y="446926"/>
            <a:ext cx="7165242" cy="1311664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designing your project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0242B-537E-8FCA-4AD2-68252E652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085" y="2022469"/>
            <a:ext cx="6764063" cy="3198888"/>
          </a:xfrm>
        </p:spPr>
        <p:txBody>
          <a:bodyPr anchor="t">
            <a:no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GB" sz="2400" dirty="0"/>
              <a:t>What was your experience designing your BA or MA dissertation?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GB" sz="2400" dirty="0"/>
              <a:t>What were the key challenges?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GB" sz="2400" dirty="0"/>
              <a:t>How do you think a PhD might differ?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endParaRPr lang="en-GB" sz="2400" dirty="0"/>
          </a:p>
          <a:p>
            <a:r>
              <a:rPr lang="en-GB" sz="2400" i="1" dirty="0"/>
              <a:t>Discuss in pairs or on your table</a:t>
            </a:r>
            <a:r>
              <a:rPr lang="en-GB" sz="2400" dirty="0"/>
              <a:t>.</a:t>
            </a:r>
            <a:endParaRPr lang="en-GB" sz="2400" i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F9976F-22E8-3013-C8BC-2F915C46C24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13560" y="5506"/>
            <a:ext cx="4678440" cy="68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597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06B5C-2527-33CD-07FA-02186D743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F5A69-5FE3-4182-609A-7F82019D2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1026"/>
            <a:ext cx="7276435" cy="1311664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rgbClr val="000000"/>
                </a:solidFill>
              </a:rPr>
              <a:t>The upgrade process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0B61C-F529-13CE-2D47-EB7A46935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085" y="1854086"/>
            <a:ext cx="6764063" cy="4722888"/>
          </a:xfrm>
        </p:spPr>
        <p:txBody>
          <a:bodyPr anchor="t">
            <a:no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GB" sz="2400" dirty="0"/>
              <a:t>Each year there is an “annual review” (usually in May).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GB" sz="2400" dirty="0"/>
              <a:t>However, </a:t>
            </a:r>
            <a:r>
              <a:rPr lang="en-GB" sz="2400" b="1" dirty="0"/>
              <a:t>at the end of the first year </a:t>
            </a:r>
            <a:r>
              <a:rPr lang="en-GB" sz="2400" dirty="0"/>
              <a:t>you will have a formal interview: the’ upgrade’.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GB" sz="2400" dirty="0"/>
              <a:t>Passing this ‘upgrade’ moves you from ‘MPhil’ to ‘PhD’ track.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400" dirty="0"/>
              <a:t>Usually held in summer term of your first year</a:t>
            </a:r>
          </a:p>
          <a:p>
            <a:pPr lvl="1"/>
            <a:r>
              <a:rPr lang="en-US" sz="2400" i="0" dirty="0"/>
              <a:t>Except for M4C students (in which case, it usually happens in February or March).</a:t>
            </a:r>
            <a:endParaRPr lang="en-GB" sz="2400" i="0" dirty="0"/>
          </a:p>
          <a:p>
            <a:pPr marL="274320" lvl="1" indent="0">
              <a:lnSpc>
                <a:spcPct val="200000"/>
              </a:lnSpc>
              <a:buNone/>
            </a:pPr>
            <a:r>
              <a:rPr lang="en-GB" sz="2400" i="0" dirty="0"/>
              <a:t>Full details are available here: </a:t>
            </a:r>
            <a:r>
              <a:rPr lang="en-GB" sz="2400" i="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PGR Progression</a:t>
            </a:r>
            <a:r>
              <a:rPr lang="en-GB" sz="2400" i="0" dirty="0"/>
              <a:t>.</a:t>
            </a:r>
            <a:endParaRPr lang="en-US" sz="2400" i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B2EE4F-B849-6516-9983-780489D1517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2545" y="0"/>
            <a:ext cx="49770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09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99774-89A9-250B-A30B-4DE040561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DA951-7185-D5AB-7487-1942C9A0B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14940"/>
            <a:ext cx="10741152" cy="1132258"/>
          </a:xfrm>
        </p:spPr>
        <p:txBody>
          <a:bodyPr/>
          <a:lstStyle/>
          <a:p>
            <a:r>
              <a:rPr lang="en-GB" dirty="0"/>
              <a:t>What do you need to submit?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8F068F9-4640-CC52-C252-CFAA23262051}"/>
              </a:ext>
            </a:extLst>
          </p:cNvPr>
          <p:cNvSpPr txBox="1">
            <a:spLocks/>
          </p:cNvSpPr>
          <p:nvPr/>
        </p:nvSpPr>
        <p:spPr>
          <a:xfrm>
            <a:off x="731520" y="1392972"/>
            <a:ext cx="9353517" cy="519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6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2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For the upgrade, you should submit the following: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b="1" dirty="0"/>
              <a:t>Draft chapter </a:t>
            </a:r>
            <a:r>
              <a:rPr lang="en-GB" sz="2400" dirty="0"/>
              <a:t>of 5,000–6,000 words in length which might either offer a literature review, or a piece of research, or a combination of the two.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/>
              <a:t>2,500-word </a:t>
            </a:r>
            <a:r>
              <a:rPr lang="en-GB" sz="2400" b="1" dirty="0"/>
              <a:t>Research Proposal</a:t>
            </a:r>
            <a:r>
              <a:rPr lang="en-GB" sz="2400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/>
              <a:t>A </a:t>
            </a:r>
            <a:r>
              <a:rPr lang="en-GB" sz="2400" b="1" dirty="0"/>
              <a:t>chapter plan </a:t>
            </a:r>
            <a:r>
              <a:rPr lang="en-GB" sz="2400" dirty="0"/>
              <a:t>and </a:t>
            </a:r>
            <a:r>
              <a:rPr lang="en-GB" sz="2400" b="1" dirty="0"/>
              <a:t>timetable</a:t>
            </a:r>
            <a:r>
              <a:rPr lang="en-GB" sz="2400" dirty="0"/>
              <a:t> for completion of your thesis (max 1500 words)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History PGR Ethical Review form</a:t>
            </a:r>
            <a:r>
              <a:rPr lang="en-GB" sz="2400" dirty="0"/>
              <a:t> (which includes completion of the required </a:t>
            </a:r>
            <a:r>
              <a:rPr lang="en-GB" sz="24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University online Research Integrity Training Programme, Epigeum</a:t>
            </a:r>
            <a:r>
              <a:rPr lang="en-GB" sz="2400" dirty="0"/>
              <a:t>).</a:t>
            </a:r>
            <a:endParaRPr lang="en-GB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72490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4268A-333D-F98C-3930-E932589FE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8AF21-2361-C5D2-61B0-A9820C6D4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14940"/>
            <a:ext cx="10741152" cy="1132258"/>
          </a:xfrm>
        </p:spPr>
        <p:txBody>
          <a:bodyPr/>
          <a:lstStyle/>
          <a:p>
            <a:r>
              <a:rPr lang="en-GB" dirty="0"/>
              <a:t>Research proposal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51BEF70-0241-8DED-95D9-2124F7C36E9B}"/>
              </a:ext>
            </a:extLst>
          </p:cNvPr>
          <p:cNvSpPr txBox="1">
            <a:spLocks/>
          </p:cNvSpPr>
          <p:nvPr/>
        </p:nvSpPr>
        <p:spPr>
          <a:xfrm>
            <a:off x="731520" y="1288448"/>
            <a:ext cx="10930526" cy="519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6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2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2000" indent="-162000">
              <a:lnSpc>
                <a:spcPct val="100000"/>
              </a:lnSpc>
              <a:spcAft>
                <a:spcPts val="338"/>
              </a:spcAft>
              <a:buSzPts val="1000"/>
              <a:buFont typeface="Wingdings" panose="05000000000000000000" pitchFamily="2" charset="2"/>
              <a:buChar char=""/>
              <a:tabLst>
                <a:tab pos="342900" algn="l"/>
              </a:tabLst>
            </a:pPr>
            <a:r>
              <a:rPr lang="en-GB" sz="2400" dirty="0">
                <a:latin typeface="Goudy Old Style" panose="02020502050305020303" pitchFamily="18" charset="77"/>
                <a:ea typeface="Lato" panose="020F0502020204030203" pitchFamily="34" charset="0"/>
                <a:cs typeface="Lato" panose="020F0502020204030203" pitchFamily="34" charset="0"/>
              </a:rPr>
              <a:t>Your</a:t>
            </a:r>
            <a:r>
              <a:rPr lang="en-GB" sz="2400" b="1" dirty="0">
                <a:latin typeface="Goudy Old Style" panose="02020502050305020303" pitchFamily="18" charset="77"/>
                <a:ea typeface="Lato" panose="020F0502020204030203" pitchFamily="34" charset="0"/>
                <a:cs typeface="Lato" panose="020F0502020204030203" pitchFamily="34" charset="0"/>
              </a:rPr>
              <a:t> overall aim </a:t>
            </a:r>
            <a:r>
              <a:rPr lang="en-GB" sz="2400" dirty="0">
                <a:latin typeface="Goudy Old Style" panose="02020502050305020303" pitchFamily="18" charset="77"/>
                <a:ea typeface="Lato" panose="020F0502020204030203" pitchFamily="34" charset="0"/>
                <a:cs typeface="Lato" panose="020F0502020204030203" pitchFamily="34" charset="0"/>
              </a:rPr>
              <a:t>in pursuing this project: what do you hope to achieve?</a:t>
            </a:r>
          </a:p>
          <a:p>
            <a:pPr marL="162000" indent="-162000">
              <a:lnSpc>
                <a:spcPct val="100000"/>
              </a:lnSpc>
              <a:spcAft>
                <a:spcPts val="338"/>
              </a:spcAft>
              <a:buSzPts val="1000"/>
              <a:buFont typeface="Wingdings" panose="05000000000000000000" pitchFamily="2" charset="2"/>
              <a:buChar char=""/>
              <a:tabLst>
                <a:tab pos="342900" algn="l"/>
              </a:tabLst>
            </a:pPr>
            <a:r>
              <a:rPr lang="en-GB" sz="2400" dirty="0">
                <a:latin typeface="Goudy Old Style" panose="02020502050305020303" pitchFamily="18" charset="77"/>
                <a:ea typeface="Lato" panose="020F0502020204030203" pitchFamily="34" charset="0"/>
                <a:cs typeface="Lato" panose="020F0502020204030203" pitchFamily="34" charset="0"/>
              </a:rPr>
              <a:t>The central </a:t>
            </a:r>
            <a:r>
              <a:rPr lang="en-GB" sz="2400" b="1" dirty="0">
                <a:latin typeface="Goudy Old Style" panose="02020502050305020303" pitchFamily="18" charset="77"/>
                <a:ea typeface="Lato" panose="020F0502020204030203" pitchFamily="34" charset="0"/>
                <a:cs typeface="Lato" panose="020F0502020204030203" pitchFamily="34" charset="0"/>
              </a:rPr>
              <a:t>research question(s) </a:t>
            </a:r>
            <a:r>
              <a:rPr lang="en-GB" sz="2400" dirty="0">
                <a:latin typeface="Goudy Old Style" panose="02020502050305020303" pitchFamily="18" charset="77"/>
                <a:ea typeface="Lato" panose="020F0502020204030203" pitchFamily="34" charset="0"/>
                <a:cs typeface="Lato" panose="020F0502020204030203" pitchFamily="34" charset="0"/>
              </a:rPr>
              <a:t>you plan to address and what kinds of answers you are anticipating.</a:t>
            </a:r>
          </a:p>
          <a:p>
            <a:pPr marL="162000" indent="-162000">
              <a:lnSpc>
                <a:spcPct val="100000"/>
              </a:lnSpc>
              <a:spcAft>
                <a:spcPts val="338"/>
              </a:spcAft>
              <a:buSzPts val="1000"/>
              <a:buFont typeface="Wingdings" panose="05000000000000000000" pitchFamily="2" charset="2"/>
              <a:buChar char=""/>
              <a:tabLst>
                <a:tab pos="342900" algn="l"/>
              </a:tabLst>
            </a:pPr>
            <a:r>
              <a:rPr lang="en-GB" sz="2400" dirty="0">
                <a:latin typeface="Goudy Old Style" panose="02020502050305020303" pitchFamily="18" charset="77"/>
                <a:ea typeface="Lato" panose="020F0502020204030203" pitchFamily="34" charset="0"/>
                <a:cs typeface="Lato" panose="020F0502020204030203" pitchFamily="34" charset="0"/>
              </a:rPr>
              <a:t>A demonstration of your ability to </a:t>
            </a:r>
            <a:r>
              <a:rPr lang="en-GB" sz="2400" b="1" dirty="0">
                <a:latin typeface="Goudy Old Style" panose="02020502050305020303" pitchFamily="18" charset="77"/>
                <a:ea typeface="Lato" panose="020F0502020204030203" pitchFamily="34" charset="0"/>
                <a:cs typeface="Lato" panose="020F0502020204030203" pitchFamily="34" charset="0"/>
              </a:rPr>
              <a:t>situate your work within the existing scholarship </a:t>
            </a:r>
            <a:r>
              <a:rPr lang="en-GB" sz="2400" dirty="0">
                <a:latin typeface="Goudy Old Style" panose="02020502050305020303" pitchFamily="18" charset="77"/>
                <a:ea typeface="Lato" panose="020F0502020204030203" pitchFamily="34" charset="0"/>
                <a:cs typeface="Lato" panose="020F0502020204030203" pitchFamily="34" charset="0"/>
              </a:rPr>
              <a:t>and to show how your research engages with this body of studies, methodologies and ideas.</a:t>
            </a:r>
          </a:p>
          <a:p>
            <a:pPr marL="162000" indent="-162000">
              <a:lnSpc>
                <a:spcPct val="100000"/>
              </a:lnSpc>
              <a:spcAft>
                <a:spcPts val="338"/>
              </a:spcAft>
              <a:buSzPts val="1000"/>
              <a:buFont typeface="Wingdings" panose="05000000000000000000" pitchFamily="2" charset="2"/>
              <a:buChar char=""/>
              <a:tabLst>
                <a:tab pos="342900" algn="l"/>
              </a:tabLst>
            </a:pPr>
            <a:r>
              <a:rPr lang="en-GB" sz="2400" dirty="0">
                <a:latin typeface="Goudy Old Style" panose="02020502050305020303" pitchFamily="18" charset="77"/>
                <a:ea typeface="Lato" panose="020F0502020204030203" pitchFamily="34" charset="0"/>
                <a:cs typeface="Lato" panose="020F0502020204030203" pitchFamily="34" charset="0"/>
              </a:rPr>
              <a:t>What methods,  theories, or concepts you plan to use, and why.</a:t>
            </a:r>
          </a:p>
          <a:p>
            <a:pPr marL="162000" indent="-162000">
              <a:lnSpc>
                <a:spcPct val="100000"/>
              </a:lnSpc>
              <a:spcAft>
                <a:spcPts val="338"/>
              </a:spcAft>
              <a:buSzPts val="1000"/>
              <a:buFont typeface="Wingdings" panose="05000000000000000000" pitchFamily="2" charset="2"/>
              <a:buChar char=""/>
              <a:tabLst>
                <a:tab pos="342900" algn="l"/>
              </a:tabLst>
            </a:pPr>
            <a:r>
              <a:rPr lang="en-GB" sz="2400" dirty="0">
                <a:latin typeface="Goudy Old Style" panose="02020502050305020303" pitchFamily="18" charset="77"/>
                <a:ea typeface="Lato" panose="020F0502020204030203" pitchFamily="34" charset="0"/>
                <a:cs typeface="Lato" panose="020F0502020204030203" pitchFamily="34" charset="0"/>
              </a:rPr>
              <a:t>An outline of your </a:t>
            </a:r>
            <a:r>
              <a:rPr lang="en-GB" sz="2400" b="1" dirty="0">
                <a:latin typeface="Goudy Old Style" panose="02020502050305020303" pitchFamily="18" charset="77"/>
                <a:ea typeface="Lato" panose="020F0502020204030203" pitchFamily="34" charset="0"/>
                <a:cs typeface="Lato" panose="020F0502020204030203" pitchFamily="34" charset="0"/>
              </a:rPr>
              <a:t>source-base</a:t>
            </a:r>
            <a:r>
              <a:rPr lang="en-GB" sz="2400" dirty="0">
                <a:latin typeface="Goudy Old Style" panose="02020502050305020303" pitchFamily="18" charset="77"/>
                <a:ea typeface="Lato" panose="020F0502020204030203" pitchFamily="34" charset="0"/>
                <a:cs typeface="Lato" panose="020F0502020204030203" pitchFamily="34" charset="0"/>
              </a:rPr>
              <a:t> and where you will be consulting these materials.</a:t>
            </a:r>
          </a:p>
          <a:p>
            <a:pPr marL="162000" indent="-162000">
              <a:lnSpc>
                <a:spcPct val="100000"/>
              </a:lnSpc>
              <a:spcAft>
                <a:spcPts val="338"/>
              </a:spcAft>
              <a:buSzPts val="1000"/>
              <a:buFont typeface="Wingdings" panose="05000000000000000000" pitchFamily="2" charset="2"/>
              <a:buChar char=""/>
              <a:tabLst>
                <a:tab pos="342900" algn="l"/>
              </a:tabLst>
            </a:pPr>
            <a:r>
              <a:rPr lang="en-GB" sz="2400" dirty="0">
                <a:latin typeface="Goudy Old Style" panose="02020502050305020303" pitchFamily="18" charset="77"/>
                <a:ea typeface="Lato" panose="020F0502020204030203" pitchFamily="34" charset="0"/>
                <a:cs typeface="Lato" panose="020F0502020204030203" pitchFamily="34" charset="0"/>
              </a:rPr>
              <a:t>Could use these points as </a:t>
            </a:r>
            <a:r>
              <a:rPr lang="en-GB" sz="2400" b="1" dirty="0">
                <a:latin typeface="Goudy Old Style" panose="02020502050305020303" pitchFamily="18" charset="77"/>
                <a:ea typeface="Lato" panose="020F0502020204030203" pitchFamily="34" charset="0"/>
                <a:cs typeface="Lato" panose="020F0502020204030203" pitchFamily="34" charset="0"/>
              </a:rPr>
              <a:t>subheadings</a:t>
            </a:r>
            <a:r>
              <a:rPr lang="en-GB" sz="2400" dirty="0">
                <a:latin typeface="Goudy Old Style" panose="02020502050305020303" pitchFamily="18" charset="77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2400" dirty="0">
                <a:latin typeface="Goudy Old Style" panose="02020502050305020303" pitchFamily="18" charset="77"/>
                <a:ea typeface="Times New Roman" panose="02020603050405020304" pitchFamily="18" charset="0"/>
                <a:cs typeface="Times New Roman" panose="02020603050405020304" pitchFamily="18" charset="0"/>
              </a:rPr>
              <a:t>i.e. Aims, Research Questions, Historiography, Methodology, Sources, Chapter Structure.</a:t>
            </a:r>
          </a:p>
        </p:txBody>
      </p:sp>
    </p:spTree>
    <p:extLst>
      <p:ext uri="{BB962C8B-B14F-4D97-AF65-F5344CB8AC3E}">
        <p14:creationId xmlns:p14="http://schemas.microsoft.com/office/powerpoint/2010/main" val="3185811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98098-D5A8-684E-3861-32631269C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C0B09-B109-F7AF-C31E-A585C266A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1026"/>
            <a:ext cx="7276435" cy="1311664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rgbClr val="000000"/>
                </a:solidFill>
              </a:rPr>
              <a:t>Chapter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00F3F-4534-916D-97AF-03B274BFE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085" y="1854086"/>
            <a:ext cx="6764063" cy="4722888"/>
          </a:xfrm>
        </p:spPr>
        <p:txBody>
          <a:bodyPr anchor="t">
            <a:noAutofit/>
          </a:bodyPr>
          <a:lstStyle/>
          <a:p>
            <a:pPr marL="228600" indent="-2286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Useful exercise, but no one is going to hold you to it exactly.</a:t>
            </a:r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Shows that you have thought about the design of the project and how you will impose a sense of order and argument onto the material.</a:t>
            </a:r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You have 80,000 words, so, with an introduction (c.10–12k) and conclusion (4–6k), this leaves scope for around 5 or 6 chapters of about 10–12k words, or 4 or 5 longer chapters.</a:t>
            </a:r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400" dirty="0"/>
          </a:p>
          <a:p>
            <a:pPr>
              <a:lnSpc>
                <a:spcPct val="120000"/>
              </a:lnSpc>
              <a:spcBef>
                <a:spcPts val="0"/>
              </a:spcBef>
              <a:buSzPts val="1000"/>
            </a:pPr>
            <a:r>
              <a:rPr lang="en-GB" sz="2400" i="1" dirty="0"/>
              <a:t>Discuss in pairs or on your table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CDEB59-D93B-2921-89A1-BBB8101AE89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6435" y="0"/>
            <a:ext cx="5328522" cy="678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010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CAE5F-ACA2-4FB5-70A7-0106040D2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E89D2-0165-2B29-F268-F228E444A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1026"/>
            <a:ext cx="7276435" cy="1311664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rgbClr val="000000"/>
                </a:solidFill>
              </a:rPr>
              <a:t>timetable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21EA3-59BF-65FA-B7AD-ABD5C2342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085" y="1854086"/>
            <a:ext cx="6764063" cy="4722888"/>
          </a:xfrm>
        </p:spPr>
        <p:txBody>
          <a:bodyPr anchor="t">
            <a:noAutofit/>
          </a:bodyPr>
          <a:lstStyle/>
          <a:p>
            <a:pPr marL="228600" indent="-2286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The timetable helps you plan research trips, chapter writing, publication ambitions, applications for jobs and postdocs.</a:t>
            </a:r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Some people like to use Gantt charts, but it’s up to you.</a:t>
            </a:r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cs typeface="Times New Roman" panose="02020603050405020304" pitchFamily="18" charset="0"/>
              </a:rPr>
              <a:t>You are expected to </a:t>
            </a:r>
            <a:r>
              <a:rPr lang="en-GB" sz="2400" b="1" dirty="0">
                <a:cs typeface="Times New Roman" panose="02020603050405020304" pitchFamily="18" charset="0"/>
              </a:rPr>
              <a:t>complete in three years </a:t>
            </a:r>
            <a:r>
              <a:rPr lang="en-GB" sz="2400" dirty="0">
                <a:cs typeface="Times New Roman" panose="02020603050405020304" pitchFamily="18" charset="0"/>
              </a:rPr>
              <a:t>and are </a:t>
            </a:r>
            <a:r>
              <a:rPr lang="en-GB" sz="2400" b="1" dirty="0">
                <a:cs typeface="Times New Roman" panose="02020603050405020304" pitchFamily="18" charset="0"/>
              </a:rPr>
              <a:t>registered for a maximum of four.</a:t>
            </a:r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cs typeface="Times New Roman" panose="02020603050405020304" pitchFamily="18" charset="0"/>
              </a:rPr>
              <a:t>Unless there are serious mitigating circumstances, you cannot extend beyond the four years.</a:t>
            </a:r>
            <a:endParaRPr lang="en-GB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B946D38-B18F-C7A9-CFC8-2CA17A866DC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2765" y="2193908"/>
            <a:ext cx="5049235" cy="3743398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D8747F3-5858-92AC-2CB0-3821DA378D48}"/>
              </a:ext>
            </a:extLst>
          </p:cNvPr>
          <p:cNvSpPr txBox="1">
            <a:spLocks/>
          </p:cNvSpPr>
          <p:nvPr/>
        </p:nvSpPr>
        <p:spPr>
          <a:xfrm>
            <a:off x="7142764" y="6022442"/>
            <a:ext cx="5049235" cy="3293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6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4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/>
              <a:t>Wallace Clarke, </a:t>
            </a:r>
            <a:r>
              <a:rPr lang="en-GB" sz="1400" i="1" dirty="0"/>
              <a:t>The Gantt Chart: A Working Tool of Management </a:t>
            </a:r>
            <a:r>
              <a:rPr lang="en-GB" sz="1400" dirty="0"/>
              <a:t>(1923)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63949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31DCD-50A4-8831-8C5F-B0CF69A2B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8A535-A48F-69DC-2199-E981A14EB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1026"/>
            <a:ext cx="7276435" cy="1311664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rgbClr val="000000"/>
                </a:solidFill>
              </a:rPr>
              <a:t>Upgrade interview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72C92-34AF-3B33-8F44-9C7824F76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085" y="1854086"/>
            <a:ext cx="6764063" cy="4722888"/>
          </a:xfrm>
        </p:spPr>
        <p:txBody>
          <a:bodyPr anchor="t">
            <a:noAutofit/>
          </a:bodyPr>
          <a:lstStyle/>
          <a:p>
            <a:pPr marL="385763" indent="-385763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400" dirty="0">
                <a:latin typeface="Goudy Old Style" panose="02020502050305020303" pitchFamily="18" charset="77"/>
              </a:rPr>
              <a:t>Test your ideas with two independent academics (</a:t>
            </a:r>
            <a:r>
              <a:rPr lang="en-US" sz="2400" i="1" dirty="0">
                <a:latin typeface="Goudy Old Style" panose="02020502050305020303" pitchFamily="18" charset="77"/>
              </a:rPr>
              <a:t>not</a:t>
            </a:r>
            <a:r>
              <a:rPr lang="en-US" sz="2400" dirty="0">
                <a:latin typeface="Goudy Old Style" panose="02020502050305020303" pitchFamily="18" charset="77"/>
              </a:rPr>
              <a:t> your supervisors).</a:t>
            </a:r>
          </a:p>
          <a:p>
            <a:pPr marL="385763" indent="-385763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400" dirty="0">
                <a:latin typeface="Goudy Old Style" panose="02020502050305020303" pitchFamily="18" charset="77"/>
              </a:rPr>
              <a:t>Receive constructive feedback from informed scholars to help refine and improve your plans.</a:t>
            </a:r>
          </a:p>
          <a:p>
            <a:pPr marL="385763" indent="-385763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400" dirty="0">
                <a:latin typeface="Goudy Old Style" panose="02020502050305020303" pitchFamily="18" charset="77"/>
              </a:rPr>
              <a:t>Gain experience of a ‘viva’ style of examination</a:t>
            </a:r>
          </a:p>
          <a:p>
            <a:pPr marL="385763" indent="-385763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400" dirty="0">
                <a:latin typeface="Goudy Old Style" panose="02020502050305020303" pitchFamily="18" charset="77"/>
              </a:rPr>
              <a:t>Test your ability to work at doctorate level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2400" dirty="0">
              <a:latin typeface="Goudy Old Style" panose="02020502050305020303" pitchFamily="18" charset="77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>
                <a:latin typeface="Goudy Old Style" panose="02020502050305020303" pitchFamily="18" charset="77"/>
              </a:rPr>
              <a:t>The atmosphere is friendly and supportive but be prepared for a serious exploration of your work, which includes critical questioning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80331C-D625-99FA-BFF7-F7CD385275C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0768" y="0"/>
            <a:ext cx="5387763" cy="685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69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8FAE9-A227-A0A5-79A7-4FA5AE478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A6B41-3518-C0AE-3FBD-9EA0F87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1026"/>
            <a:ext cx="7276435" cy="1311664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rgbClr val="000000"/>
                </a:solidFill>
              </a:rPr>
              <a:t>potential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BF1E9-ED20-29D2-BF5A-754A91C5B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085" y="1854086"/>
            <a:ext cx="6764063" cy="4722888"/>
          </a:xfrm>
        </p:spPr>
        <p:txBody>
          <a:bodyPr anchor="t">
            <a:noAutofit/>
          </a:bodyPr>
          <a:lstStyle/>
          <a:p>
            <a:pPr marL="228600" indent="-2286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oudy Old Style" panose="02020502050305020303" pitchFamily="18" charset="77"/>
              </a:rPr>
              <a:t>Unclear or over-ambitious set of research questions</a:t>
            </a:r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latin typeface="Goudy Old Style" panose="02020502050305020303" pitchFamily="18" charset="77"/>
              </a:rPr>
              <a:t>Vague understanding of relevant sources.</a:t>
            </a:r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latin typeface="Goudy Old Style" panose="02020502050305020303" pitchFamily="18" charset="77"/>
              </a:rPr>
              <a:t>Formulaic presentation of the literature review.</a:t>
            </a:r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latin typeface="Goudy Old Style" panose="02020502050305020303" pitchFamily="18" charset="77"/>
              </a:rPr>
              <a:t>Lack of (or inadequate) research methodology.</a:t>
            </a:r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latin typeface="Goudy Old Style" panose="02020502050305020303" pitchFamily="18" charset="77"/>
              </a:rPr>
              <a:t>Unrealistic (chronological, regional) scope or timetable.</a:t>
            </a:r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latin typeface="Goudy Old Style" panose="02020502050305020303" pitchFamily="18" charset="77"/>
              </a:rPr>
              <a:t>Some conceptual gaps or fuzzy terminology.</a:t>
            </a:r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400" dirty="0">
              <a:latin typeface="Goudy Old Style" panose="02020502050305020303" pitchFamily="18" charset="77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2400" i="1" dirty="0">
                <a:latin typeface="Goudy Old Style" panose="02020502050305020303" pitchFamily="18" charset="77"/>
              </a:rPr>
              <a:t>Usually, simply a helpful review opportunity</a:t>
            </a:r>
            <a:r>
              <a:rPr lang="en-GB" sz="2400" dirty="0">
                <a:latin typeface="Goudy Old Style" panose="02020502050305020303" pitchFamily="18" charset="77"/>
              </a:rPr>
              <a:t>.</a:t>
            </a:r>
            <a:endParaRPr lang="en-US" sz="2400" i="1" dirty="0">
              <a:latin typeface="Goudy Old Style" panose="02020502050305020303" pitchFamily="18" charset="77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81B090-3A14-BDF0-C06E-5220120D07B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95101" y="0"/>
            <a:ext cx="5339096" cy="685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239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409BE-9F75-DCAA-B8FB-F700B8707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6D5EB-F7EF-BCFA-F18A-6AE579A64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0"/>
            <a:ext cx="10741152" cy="1132258"/>
          </a:xfrm>
        </p:spPr>
        <p:txBody>
          <a:bodyPr/>
          <a:lstStyle/>
          <a:p>
            <a:r>
              <a:rPr lang="en-GB" dirty="0"/>
              <a:t>Upgrade outcomes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CFD5AB2-03EC-3400-3681-CD673B4276A4}"/>
              </a:ext>
            </a:extLst>
          </p:cNvPr>
          <p:cNvSpPr txBox="1">
            <a:spLocks/>
          </p:cNvSpPr>
          <p:nvPr/>
        </p:nvSpPr>
        <p:spPr>
          <a:xfrm>
            <a:off x="731520" y="1247198"/>
            <a:ext cx="9909976" cy="55239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6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2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GB" sz="2400" dirty="0"/>
              <a:t>In order of most to least common:</a:t>
            </a:r>
          </a:p>
          <a:p>
            <a:pPr lvl="0"/>
            <a:r>
              <a:rPr lang="en-GB" sz="2400" dirty="0"/>
              <a:t>1. Upgraded to PhD registration.</a:t>
            </a:r>
          </a:p>
          <a:p>
            <a:pPr lvl="0"/>
            <a:r>
              <a:rPr lang="en-GB" sz="2400" dirty="0"/>
              <a:t>2. Required to resubmit your work, or additional information, at a future date, having made any changes required in consultation with your supervisor. A second upgrade interview may be required.</a:t>
            </a:r>
          </a:p>
          <a:p>
            <a:pPr lvl="0"/>
            <a:r>
              <a:rPr lang="en-GB" sz="2400" dirty="0"/>
              <a:t>3. Required to continue with your project to completion as an MPhil. Note that your expected end date would be reduced to the standard </a:t>
            </a:r>
            <a:r>
              <a:rPr lang="en-GB" sz="2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Period of Study for the MPhil course</a:t>
            </a:r>
            <a:r>
              <a:rPr lang="en-GB" sz="2400" dirty="0"/>
              <a:t>.</a:t>
            </a:r>
          </a:p>
          <a:p>
            <a:pPr lvl="0"/>
            <a:r>
              <a:rPr lang="en-GB" sz="2400" dirty="0"/>
              <a:t>4. Registration as a research student will be discontinued, on the grounds that the planned project will not lead to a research degree. This option will, however, normally only be used after a resubmission and after consultation with the Director of PGR or Head of Department.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963761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988BC-134B-D968-11C7-83CCF4FE9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3FAE1-C9CE-50A5-599D-19DC4B623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14940"/>
            <a:ext cx="10741152" cy="1132258"/>
          </a:xfrm>
        </p:spPr>
        <p:txBody>
          <a:bodyPr/>
          <a:lstStyle/>
          <a:p>
            <a:r>
              <a:rPr lang="en-GB" dirty="0"/>
              <a:t>M4c… has its own process!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2A0E755-2843-0E2A-ABD2-0543C4126C0B}"/>
              </a:ext>
            </a:extLst>
          </p:cNvPr>
          <p:cNvSpPr txBox="1">
            <a:spLocks/>
          </p:cNvSpPr>
          <p:nvPr/>
        </p:nvSpPr>
        <p:spPr>
          <a:xfrm>
            <a:off x="731520" y="1419476"/>
            <a:ext cx="9909976" cy="519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6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2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Mid-Year Review and End of Year Report</a:t>
            </a:r>
            <a:r>
              <a:rPr lang="en-GB" sz="2400" dirty="0"/>
              <a:t>: February–March 2027.</a:t>
            </a:r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A </a:t>
            </a:r>
            <a:r>
              <a:rPr lang="en-GB" sz="2400" b="1" dirty="0"/>
              <a:t>research statement </a:t>
            </a:r>
            <a:r>
              <a:rPr lang="en-GB" sz="2400" dirty="0"/>
              <a:t>of 1500–2000 words indicating the scope of your thesis, and outlining the key research questions, research context and methodology. </a:t>
            </a:r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A 5000-word </a:t>
            </a:r>
            <a:r>
              <a:rPr lang="en-GB" sz="2400" b="1" dirty="0"/>
              <a:t>example of your written</a:t>
            </a:r>
            <a:r>
              <a:rPr lang="en-GB" sz="2400" dirty="0"/>
              <a:t> work i.e. a short chapter or a section of discursive prose from your thesis, or equivalent output for practice-based PhDs.</a:t>
            </a:r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For M4C award holders in year one (or part-time equivalent) requests for </a:t>
            </a:r>
            <a:r>
              <a:rPr lang="en-GB" sz="2400" b="1" dirty="0"/>
              <a:t>extended funding</a:t>
            </a:r>
            <a:r>
              <a:rPr lang="en-GB" sz="2400" dirty="0"/>
              <a:t> can be made where there is a rationale for complex. </a:t>
            </a:r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Assessment review interview with two assessors from outside of the supervisory team. (NB this does not preclude assessors subsequently acting as internal examiners on final submission of the thesis). </a:t>
            </a:r>
          </a:p>
        </p:txBody>
      </p:sp>
      <p:pic>
        <p:nvPicPr>
          <p:cNvPr id="3" name="Picture 8" descr="M4C Logo">
            <a:extLst>
              <a:ext uri="{FF2B5EF4-FFF2-40B4-BE49-F238E27FC236}">
                <a16:creationId xmlns:a16="http://schemas.microsoft.com/office/drawing/2014/main" id="{23EBF9F5-B276-3463-3C9E-DF0031FD5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117702">
            <a:off x="9499631" y="722939"/>
            <a:ext cx="2495762" cy="61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5213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2D137-7629-9157-59AA-E07170CEC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E4C71-3151-A012-7A19-BB439EEB4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14940"/>
            <a:ext cx="10741152" cy="1132258"/>
          </a:xfrm>
        </p:spPr>
        <p:txBody>
          <a:bodyPr>
            <a:normAutofit/>
          </a:bodyPr>
          <a:lstStyle/>
          <a:p>
            <a:pPr algn="ctr"/>
            <a:r>
              <a:rPr lang="en-GB" b="1" dirty="0"/>
              <a:t>Ethical considerations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9541218-17F3-D5EA-3CE7-CD8CCEDC11B7}"/>
              </a:ext>
            </a:extLst>
          </p:cNvPr>
          <p:cNvSpPr txBox="1">
            <a:spLocks/>
          </p:cNvSpPr>
          <p:nvPr/>
        </p:nvSpPr>
        <p:spPr>
          <a:xfrm>
            <a:off x="731520" y="1884249"/>
            <a:ext cx="10741152" cy="30895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dirty="0"/>
              <a:t>Ethics </a:t>
            </a:r>
            <a:r>
              <a:rPr lang="en-GB" sz="4000" u="sng" dirty="0"/>
              <a:t>in</a:t>
            </a:r>
            <a:r>
              <a:rPr lang="en-GB" sz="4000" i="1" dirty="0"/>
              <a:t> </a:t>
            </a:r>
            <a:r>
              <a:rPr lang="en-GB" sz="4000" dirty="0"/>
              <a:t>research</a:t>
            </a:r>
          </a:p>
          <a:p>
            <a:pPr algn="ctr"/>
            <a:endParaRPr lang="en-GB" sz="4000" dirty="0"/>
          </a:p>
          <a:p>
            <a:pPr algn="ctr"/>
            <a:r>
              <a:rPr lang="en-GB" sz="4000" i="1" dirty="0"/>
              <a:t>&amp;</a:t>
            </a:r>
          </a:p>
          <a:p>
            <a:pPr algn="ctr"/>
            <a:endParaRPr lang="en-GB" sz="4000" i="1" dirty="0"/>
          </a:p>
          <a:p>
            <a:pPr algn="ctr"/>
            <a:r>
              <a:rPr lang="en-GB" sz="4000" dirty="0"/>
              <a:t>ethics </a:t>
            </a:r>
            <a:r>
              <a:rPr lang="en-GB" sz="4000" u="sng" dirty="0"/>
              <a:t>of</a:t>
            </a:r>
            <a:r>
              <a:rPr lang="en-GB" sz="4000" i="1" dirty="0"/>
              <a:t> </a:t>
            </a:r>
            <a:r>
              <a:rPr lang="en-GB" sz="4000" dirty="0"/>
              <a:t>research</a:t>
            </a:r>
          </a:p>
        </p:txBody>
      </p:sp>
    </p:spTree>
    <p:extLst>
      <p:ext uri="{BB962C8B-B14F-4D97-AF65-F5344CB8AC3E}">
        <p14:creationId xmlns:p14="http://schemas.microsoft.com/office/powerpoint/2010/main" val="29544644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ADB4-EE40-222C-AB69-6D65A1CB3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5CEF4-38BC-D0E9-2494-C2FEA13F3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14940"/>
            <a:ext cx="10741152" cy="1132258"/>
          </a:xfrm>
        </p:spPr>
        <p:txBody>
          <a:bodyPr>
            <a:normAutofit/>
          </a:bodyPr>
          <a:lstStyle/>
          <a:p>
            <a:r>
              <a:rPr lang="en-GB" dirty="0"/>
              <a:t>1. Ethics </a:t>
            </a:r>
            <a:r>
              <a:rPr lang="en-GB" u="sng" dirty="0"/>
              <a:t>in</a:t>
            </a:r>
            <a:r>
              <a:rPr lang="en-GB" i="1" dirty="0"/>
              <a:t> </a:t>
            </a:r>
            <a:r>
              <a:rPr lang="en-GB" dirty="0"/>
              <a:t>research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E1CDA8-C4A9-01D6-A2A8-AFED127C3E69}"/>
              </a:ext>
            </a:extLst>
          </p:cNvPr>
          <p:cNvSpPr txBox="1"/>
          <p:nvPr/>
        </p:nvSpPr>
        <p:spPr>
          <a:xfrm>
            <a:off x="719329" y="1467117"/>
            <a:ext cx="10753344" cy="4858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GB" sz="2600" b="1" dirty="0"/>
              <a:t>Risks to you, participants and institutions</a:t>
            </a:r>
            <a:r>
              <a:rPr lang="en-GB" sz="2600" dirty="0"/>
              <a:t>. See departmental and university guidance set out on </a:t>
            </a:r>
            <a:r>
              <a:rPr lang="en-GB" sz="26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Travel</a:t>
            </a:r>
            <a:r>
              <a:rPr lang="en-GB" sz="2600" dirty="0"/>
              <a:t>, </a:t>
            </a:r>
            <a:r>
              <a:rPr lang="en-GB" sz="26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 I need Ethical Approval</a:t>
            </a:r>
            <a:r>
              <a:rPr lang="en-GB" sz="2600" dirty="0"/>
              <a:t> and </a:t>
            </a:r>
            <a:r>
              <a:rPr lang="en-GB" sz="26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Applying for Ethics</a:t>
            </a:r>
            <a:r>
              <a:rPr lang="en-GB" sz="2600" dirty="0"/>
              <a:t>.</a:t>
            </a:r>
          </a:p>
          <a:p>
            <a:pPr>
              <a:lnSpc>
                <a:spcPct val="120000"/>
              </a:lnSpc>
            </a:pPr>
            <a:endParaRPr lang="en-GB" sz="2600" b="1" dirty="0"/>
          </a:p>
          <a:p>
            <a:pPr>
              <a:lnSpc>
                <a:spcPct val="120000"/>
              </a:lnSpc>
            </a:pPr>
            <a:r>
              <a:rPr lang="en-GB" sz="2600" b="1" dirty="0"/>
              <a:t>Everyone</a:t>
            </a:r>
            <a:r>
              <a:rPr lang="en-GB" sz="2600" dirty="0"/>
              <a:t> needs to complete an </a:t>
            </a:r>
            <a:r>
              <a:rPr lang="en-GB" sz="2600" b="1" dirty="0"/>
              <a:t>Ethics Review Form </a:t>
            </a:r>
            <a:r>
              <a:rPr lang="en-GB" sz="2600" dirty="0"/>
              <a:t>as part of the upgrade: in many cases, timely discussion with supervisors and scrutiny by panel is sufficient. </a:t>
            </a:r>
          </a:p>
          <a:p>
            <a:pPr>
              <a:lnSpc>
                <a:spcPct val="120000"/>
              </a:lnSpc>
            </a:pPr>
            <a:endParaRPr lang="en-GB" sz="2600" dirty="0"/>
          </a:p>
          <a:p>
            <a:pPr>
              <a:lnSpc>
                <a:spcPct val="120000"/>
              </a:lnSpc>
            </a:pPr>
            <a:r>
              <a:rPr lang="en-GB" sz="2600" dirty="0"/>
              <a:t>However, research in regions considered dangerous, on topics relating to national security, with sensitive questions </a:t>
            </a:r>
            <a:r>
              <a:rPr lang="en-GB" sz="2600" b="1" i="1" dirty="0"/>
              <a:t>may</a:t>
            </a:r>
            <a:r>
              <a:rPr lang="en-GB" sz="2600" b="1" dirty="0"/>
              <a:t> — </a:t>
            </a:r>
            <a:r>
              <a:rPr lang="en-GB" sz="2600" dirty="0"/>
              <a:t>and everyone</a:t>
            </a:r>
            <a:r>
              <a:rPr lang="en-GB" sz="2600" b="1" dirty="0"/>
              <a:t> </a:t>
            </a:r>
            <a:r>
              <a:rPr lang="en-GB" sz="2600" dirty="0"/>
              <a:t>working with human participants </a:t>
            </a:r>
            <a:r>
              <a:rPr lang="en-GB" sz="2600" b="1" i="1" dirty="0"/>
              <a:t>will</a:t>
            </a:r>
            <a:r>
              <a:rPr lang="en-GB" sz="2600" b="1" dirty="0"/>
              <a:t> </a:t>
            </a:r>
            <a:r>
              <a:rPr lang="en-GB" sz="2600" dirty="0"/>
              <a:t>— require external approval by the University’s Humanities &amp; Social Sciences Research Ethics Committee </a:t>
            </a:r>
            <a:r>
              <a:rPr lang="en-GB" sz="2600" b="1" dirty="0"/>
              <a:t>(HSSREC).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816094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24CA9-945F-7B37-9E25-D81B8AC51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88884-0885-ED15-D645-9F2AB18EB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14940"/>
            <a:ext cx="10741152" cy="1132258"/>
          </a:xfrm>
        </p:spPr>
        <p:txBody>
          <a:bodyPr>
            <a:normAutofit/>
          </a:bodyPr>
          <a:lstStyle/>
          <a:p>
            <a:r>
              <a:rPr lang="en-GB" dirty="0"/>
              <a:t>2. Ethics </a:t>
            </a:r>
            <a:r>
              <a:rPr lang="en-GB" u="sng" dirty="0"/>
              <a:t>of</a:t>
            </a:r>
            <a:r>
              <a:rPr lang="en-GB" i="1" dirty="0"/>
              <a:t> </a:t>
            </a:r>
            <a:r>
              <a:rPr lang="en-GB" dirty="0"/>
              <a:t>research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958262-FE94-82CF-8CD2-00D11CB63C2F}"/>
              </a:ext>
            </a:extLst>
          </p:cNvPr>
          <p:cNvSpPr txBox="1"/>
          <p:nvPr/>
        </p:nvSpPr>
        <p:spPr>
          <a:xfrm>
            <a:off x="719329" y="1467117"/>
            <a:ext cx="10753344" cy="293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GB" sz="2600" dirty="0"/>
              <a:t>How to carry out your project—from inception to publication and dissemination—with integrity, transparency and honesty. For example:</a:t>
            </a:r>
          </a:p>
          <a:p>
            <a:pPr>
              <a:lnSpc>
                <a:spcPct val="120000"/>
              </a:lnSpc>
            </a:pPr>
            <a:endParaRPr lang="en-GB" sz="2600" dirty="0"/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600" dirty="0"/>
              <a:t>Avoiding misconduct and plagiarism.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600" dirty="0"/>
              <a:t>Avoiding damaging cultural heritage sites or resources.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600" dirty="0"/>
              <a:t>Avoiding misrepresentation of findings.</a:t>
            </a:r>
            <a:endParaRPr lang="en-GB" dirty="0"/>
          </a:p>
        </p:txBody>
      </p:sp>
      <p:pic>
        <p:nvPicPr>
          <p:cNvPr id="3" name="Picture 2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EADC5472-4D05-39BA-6E6A-9BEE75C2CA6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66569" y="4675497"/>
            <a:ext cx="4544992" cy="14307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8391EB-D1BD-E8FA-7A2D-309942528147}"/>
              </a:ext>
            </a:extLst>
          </p:cNvPr>
          <p:cNvSpPr txBox="1"/>
          <p:nvPr/>
        </p:nvSpPr>
        <p:spPr>
          <a:xfrm>
            <a:off x="6808073" y="4675497"/>
            <a:ext cx="4664598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Don’t forget to complete </a:t>
            </a:r>
            <a:r>
              <a:rPr lang="en-GB" b="1" dirty="0"/>
              <a:t>full </a:t>
            </a:r>
            <a:r>
              <a:rPr lang="en-GB" dirty="0" err="1"/>
              <a:t>epigeum</a:t>
            </a:r>
            <a:r>
              <a:rPr lang="en-GB" dirty="0"/>
              <a:t> course of 8 modules. In addition, if you are working with human participants (such as oral history) then complete the supplementary ‘Protecting Human Participants’ module.</a:t>
            </a:r>
          </a:p>
        </p:txBody>
      </p:sp>
    </p:spTree>
    <p:extLst>
      <p:ext uri="{BB962C8B-B14F-4D97-AF65-F5344CB8AC3E}">
        <p14:creationId xmlns:p14="http://schemas.microsoft.com/office/powerpoint/2010/main" val="29072096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0959B-9EA4-5241-E82F-6E487EDE7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23F58-29F1-A97F-2E2F-7A1E62CC6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 anchor="b">
            <a:normAutofit/>
          </a:bodyPr>
          <a:lstStyle/>
          <a:p>
            <a:r>
              <a:rPr lang="en-GB" dirty="0"/>
              <a:t>Next week: meet in the library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3D736D-8D0A-38D7-748A-F398CAA24DF9}"/>
              </a:ext>
            </a:extLst>
          </p:cNvPr>
          <p:cNvSpPr txBox="1"/>
          <p:nvPr/>
        </p:nvSpPr>
        <p:spPr>
          <a:xfrm>
            <a:off x="731520" y="1498018"/>
            <a:ext cx="93963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Library Training Room, Room 223, 2nd Floor, Main Library.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5F2715-52EE-F6B2-EB66-11BCDB9A9C8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1520" y="2092898"/>
            <a:ext cx="10954189" cy="4311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8115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A9432-FC29-3106-96BD-77B6BD19C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EBCAD-93D8-C160-15C4-A1161C462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8" y="964075"/>
            <a:ext cx="4654297" cy="3739896"/>
          </a:xfrm>
        </p:spPr>
        <p:txBody>
          <a:bodyPr anchor="b">
            <a:normAutofit/>
          </a:bodyPr>
          <a:lstStyle/>
          <a:p>
            <a:r>
              <a:rPr lang="en-GB" dirty="0"/>
              <a:t>Questions?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5A468C-9CE7-F053-9674-8EA541FECE0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-1"/>
          <a:stretch>
            <a:fillRect/>
          </a:stretch>
        </p:blipFill>
        <p:spPr>
          <a:xfrm>
            <a:off x="841248" y="964074"/>
            <a:ext cx="5403280" cy="5258929"/>
          </a:xfrm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noFill/>
          <a:ln w="6350">
            <a:noFill/>
          </a:ln>
        </p:spPr>
      </p:pic>
    </p:spTree>
    <p:extLst>
      <p:ext uri="{BB962C8B-B14F-4D97-AF65-F5344CB8AC3E}">
        <p14:creationId xmlns:p14="http://schemas.microsoft.com/office/powerpoint/2010/main" val="3757659392"/>
      </p:ext>
    </p:extLst>
  </p:cSld>
  <p:clrMapOvr>
    <a:masterClrMapping/>
  </p:clrMapOvr>
</p:sld>
</file>

<file path=ppt/theme/theme1.xml><?xml version="1.0" encoding="utf-8"?>
<a:theme xmlns:a="http://schemas.openxmlformats.org/drawingml/2006/main" name="Archway">
  <a:themeElements>
    <a:clrScheme name="Archway">
      <a:dk1>
        <a:sysClr val="windowText" lastClr="000000"/>
      </a:dk1>
      <a:lt1>
        <a:sysClr val="window" lastClr="FFFFFF"/>
      </a:lt1>
      <a:dk2>
        <a:srgbClr val="424C4E"/>
      </a:dk2>
      <a:lt2>
        <a:srgbClr val="EDE9E7"/>
      </a:lt2>
      <a:accent1>
        <a:srgbClr val="9FA597"/>
      </a:accent1>
      <a:accent2>
        <a:srgbClr val="AEA67E"/>
      </a:accent2>
      <a:accent3>
        <a:srgbClr val="957D71"/>
      </a:accent3>
      <a:accent4>
        <a:srgbClr val="C88769"/>
      </a:accent4>
      <a:accent5>
        <a:srgbClr val="97A4AA"/>
      </a:accent5>
      <a:accent6>
        <a:srgbClr val="9FA4A5"/>
      </a:accent6>
      <a:hlink>
        <a:srgbClr val="8C9484"/>
      </a:hlink>
      <a:folHlink>
        <a:srgbClr val="C17957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" id="{CCBE687C-D9F1-4254-B066-5079611C2397}" vid="{9D57D580-D4A7-454F-BF49-8DDDB4A818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350</TotalTime>
  <Words>1442</Words>
  <Application>Microsoft Macintosh PowerPoint</Application>
  <PresentationFormat>Widescreen</PresentationFormat>
  <Paragraphs>129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Aptos</vt:lpstr>
      <vt:lpstr>Arial</vt:lpstr>
      <vt:lpstr>Felix Titling</vt:lpstr>
      <vt:lpstr>Goudy Old Style</vt:lpstr>
      <vt:lpstr>Times New Roman</vt:lpstr>
      <vt:lpstr>Wingdings</vt:lpstr>
      <vt:lpstr>Archway</vt:lpstr>
      <vt:lpstr>Postgraduate Research</vt:lpstr>
      <vt:lpstr>PowerPoint Presentation</vt:lpstr>
      <vt:lpstr>Starting at the end: what is a PhD?</vt:lpstr>
      <vt:lpstr>Starting at the end: look at a PhD</vt:lpstr>
      <vt:lpstr>designing your project</vt:lpstr>
      <vt:lpstr>The upgrade process </vt:lpstr>
      <vt:lpstr>What do you need to submit?</vt:lpstr>
      <vt:lpstr>Research proposal</vt:lpstr>
      <vt:lpstr>Chapter plan</vt:lpstr>
      <vt:lpstr>timetable</vt:lpstr>
      <vt:lpstr>Upgrade interview</vt:lpstr>
      <vt:lpstr>potential issues</vt:lpstr>
      <vt:lpstr>Upgrade outcomes</vt:lpstr>
      <vt:lpstr>M4c… has its own process!</vt:lpstr>
      <vt:lpstr>Ethical considerations</vt:lpstr>
      <vt:lpstr>1. Ethics in research</vt:lpstr>
      <vt:lpstr>2. Ethics of research</vt:lpstr>
      <vt:lpstr>Next week: meet in the library 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Poskett, James</dc:creator>
  <cp:lastModifiedBy>Poskett, James</cp:lastModifiedBy>
  <cp:revision>237</cp:revision>
  <cp:lastPrinted>2026-10-07T12:39:23Z</cp:lastPrinted>
  <dcterms:created xsi:type="dcterms:W3CDTF">2026-10-07T09:42:58Z</dcterms:created>
  <dcterms:modified xsi:type="dcterms:W3CDTF">2026-10-12T10:53:46Z</dcterms:modified>
</cp:coreProperties>
</file>