
<file path=[Content_Types].xml><?xml version="1.0" encoding="utf-8"?>
<Types xmlns="http://schemas.openxmlformats.org/package/2006/content-types">
  <Default Extension="jfif" ContentType="image/jpeg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6"/>
  </p:notesMasterIdLst>
  <p:sldIdLst>
    <p:sldId id="506" r:id="rId2"/>
    <p:sldId id="330" r:id="rId3"/>
    <p:sldId id="510" r:id="rId4"/>
    <p:sldId id="329" r:id="rId5"/>
    <p:sldId id="274" r:id="rId6"/>
    <p:sldId id="511" r:id="rId7"/>
    <p:sldId id="308" r:id="rId8"/>
    <p:sldId id="310" r:id="rId9"/>
    <p:sldId id="256" r:id="rId10"/>
    <p:sldId id="342" r:id="rId11"/>
    <p:sldId id="399" r:id="rId12"/>
    <p:sldId id="262" r:id="rId13"/>
    <p:sldId id="267" r:id="rId14"/>
    <p:sldId id="505" r:id="rId15"/>
    <p:sldId id="400" r:id="rId16"/>
    <p:sldId id="401" r:id="rId17"/>
    <p:sldId id="402" r:id="rId18"/>
    <p:sldId id="403" r:id="rId19"/>
    <p:sldId id="292" r:id="rId20"/>
    <p:sldId id="291" r:id="rId21"/>
    <p:sldId id="293" r:id="rId22"/>
    <p:sldId id="415" r:id="rId23"/>
    <p:sldId id="507" r:id="rId24"/>
    <p:sldId id="407" r:id="rId2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Key slides presented in week 1" id="{45489609-043F-40C5-BFEC-AEC6E1D6D469}">
          <p14:sldIdLst>
            <p14:sldId id="506"/>
            <p14:sldId id="330"/>
            <p14:sldId id="510"/>
            <p14:sldId id="329"/>
            <p14:sldId id="274"/>
            <p14:sldId id="511"/>
          </p14:sldIdLst>
        </p14:section>
        <p14:section name="Further Useful Information: Personal Tutoring" id="{0D099B5E-275F-4D08-8F9E-B9DDA5EC0C42}">
          <p14:sldIdLst>
            <p14:sldId id="308"/>
            <p14:sldId id="310"/>
            <p14:sldId id="256"/>
          </p14:sldIdLst>
        </p14:section>
        <p14:section name="Student Voice" id="{3AE6F8DA-BECF-4108-926D-7E76EA593D4A}">
          <p14:sldIdLst>
            <p14:sldId id="342"/>
            <p14:sldId id="399"/>
          </p14:sldIdLst>
        </p14:section>
        <p14:section name="Student Research &amp; Engagement" id="{30124DA0-3F2F-4114-B78D-6611DB9B9FA6}">
          <p14:sldIdLst>
            <p14:sldId id="262"/>
            <p14:sldId id="267"/>
            <p14:sldId id="505"/>
            <p14:sldId id="400"/>
            <p14:sldId id="401"/>
            <p14:sldId id="402"/>
            <p14:sldId id="403"/>
          </p14:sldIdLst>
        </p14:section>
        <p14:section name="Study Abroad and Venice" id="{9E0D9422-D1C7-4E5D-BDF7-EBB2FDCE360A}">
          <p14:sldIdLst>
            <p14:sldId id="292"/>
            <p14:sldId id="291"/>
            <p14:sldId id="293"/>
          </p14:sldIdLst>
        </p14:section>
        <p14:section name="The Warwick Award" id="{0BF21DCA-1352-49AF-BBB1-31F2762CE96E}">
          <p14:sldIdLst>
            <p14:sldId id="415"/>
            <p14:sldId id="507"/>
            <p14:sldId id="407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47" autoAdjust="0"/>
    <p:restoredTop sz="87097" autoAdjust="0"/>
  </p:normalViewPr>
  <p:slideViewPr>
    <p:cSldViewPr snapToGrid="0">
      <p:cViewPr varScale="1">
        <p:scale>
          <a:sx n="58" d="100"/>
          <a:sy n="58" d="100"/>
        </p:scale>
        <p:origin x="1540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9293DA9-E1E4-44C4-83AD-EF6B7C479511}" type="datetimeFigureOut">
              <a:rPr lang="en-GB" smtClean="0"/>
              <a:t>02/10/2026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D91649B-755E-40AC-B6F8-C11DB72FF5D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556507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72342B-F56C-3EC1-D1C9-3057C693DF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35DE467-50E6-FFC9-193D-7D2749FAEA8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A3A9E13-C525-654F-50AA-E564ADCAC9A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3DA4776-BE7C-2B2F-FF77-8569324FBA9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/>
          <a:lstStyle/>
          <a:p>
            <a:fld id="{AD8E2137-41E1-4346-A1D3-FC14883ECB30}" type="slidenum">
              <a:rPr lang="en-GB" smtClean="0"/>
              <a:t>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51E068F-4B36-6CE0-70E1-328ABE43FA73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2700625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91649B-755E-40AC-B6F8-C11DB72FF5D7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2775762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r>
              <a:rPr lang="en-US">
                <a:latin typeface="Calibri"/>
                <a:ea typeface="Calibri"/>
                <a:cs typeface="Calibri"/>
              </a:rPr>
              <a:t>These are the typical responsibilities that SVAs have, but we have also been involved in other opportunities through this role, such as:</a:t>
            </a:r>
          </a:p>
          <a:p>
            <a:pPr marL="342900" indent="-342900">
              <a:lnSpc>
                <a:spcPct val="104000"/>
              </a:lnSpc>
              <a:buFont typeface="Arial,Sans-Serif"/>
              <a:buChar char="•"/>
            </a:pPr>
            <a:r>
              <a:rPr lang="en-GB">
                <a:solidFill>
                  <a:srgbClr val="0C0C0C"/>
                </a:solidFill>
              </a:rPr>
              <a:t>Contributed to an article about Student Voice published in the </a:t>
            </a:r>
            <a:r>
              <a:rPr lang="en-GB" i="1">
                <a:solidFill>
                  <a:srgbClr val="0C0C0C"/>
                </a:solidFill>
              </a:rPr>
              <a:t>Student Engagement in Higher Education Journal</a:t>
            </a:r>
            <a:endParaRPr lang="en-GB">
              <a:solidFill>
                <a:srgbClr val="0C0C0C"/>
              </a:solidFill>
            </a:endParaRPr>
          </a:p>
          <a:p>
            <a:pPr marL="342900" indent="-342900">
              <a:lnSpc>
                <a:spcPct val="104000"/>
              </a:lnSpc>
              <a:buFont typeface="Arial,Sans-Serif"/>
              <a:buChar char="•"/>
            </a:pPr>
            <a:r>
              <a:rPr lang="en-GB">
                <a:solidFill>
                  <a:srgbClr val="0C0C0C"/>
                </a:solidFill>
              </a:rPr>
              <a:t>Sat in on and provided feedback for interviews for new academic staff</a:t>
            </a:r>
          </a:p>
          <a:p>
            <a:pPr marL="342900" indent="-342900">
              <a:lnSpc>
                <a:spcPct val="104000"/>
              </a:lnSpc>
              <a:buFont typeface="Arial,Sans-Serif"/>
              <a:buChar char="•"/>
            </a:pPr>
            <a:r>
              <a:rPr lang="en-GB">
                <a:solidFill>
                  <a:srgbClr val="0C0C0C"/>
                </a:solidFill>
              </a:rPr>
              <a:t>Attended educational</a:t>
            </a:r>
          </a:p>
        </p:txBody>
      </p:sp>
    </p:spTree>
    <p:extLst>
      <p:ext uri="{BB962C8B-B14F-4D97-AF65-F5344CB8AC3E}">
        <p14:creationId xmlns:p14="http://schemas.microsoft.com/office/powerpoint/2010/main" val="348109056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BEB5F9-6F80-EB35-5EC2-E684A45374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881F84C-FF18-15EC-7815-248D0E9D615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7B0BBD5-C332-2746-15E4-9660C91EBE6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r>
              <a:rPr lang="en-US">
                <a:latin typeface="Calibri"/>
                <a:ea typeface="Calibri"/>
                <a:cs typeface="Calibri"/>
              </a:rPr>
              <a:t>These are the typical responsibilities that SVAs have, but we have also been involved in other opportunities through this role, such as:</a:t>
            </a:r>
          </a:p>
          <a:p>
            <a:pPr marL="342900" indent="-342900">
              <a:lnSpc>
                <a:spcPct val="104000"/>
              </a:lnSpc>
              <a:buFont typeface="Arial,Sans-Serif"/>
              <a:buChar char="•"/>
            </a:pPr>
            <a:r>
              <a:rPr lang="en-GB">
                <a:solidFill>
                  <a:srgbClr val="0C0C0C"/>
                </a:solidFill>
              </a:rPr>
              <a:t>Contributed to an article about Student Voice published in the </a:t>
            </a:r>
            <a:r>
              <a:rPr lang="en-GB" i="1">
                <a:solidFill>
                  <a:srgbClr val="0C0C0C"/>
                </a:solidFill>
              </a:rPr>
              <a:t>Student Engagement in Higher Education Journal</a:t>
            </a:r>
            <a:endParaRPr lang="en-GB">
              <a:solidFill>
                <a:srgbClr val="0C0C0C"/>
              </a:solidFill>
            </a:endParaRPr>
          </a:p>
          <a:p>
            <a:pPr marL="342900" indent="-342900">
              <a:lnSpc>
                <a:spcPct val="104000"/>
              </a:lnSpc>
              <a:buFont typeface="Arial,Sans-Serif"/>
              <a:buChar char="•"/>
            </a:pPr>
            <a:r>
              <a:rPr lang="en-GB">
                <a:solidFill>
                  <a:srgbClr val="0C0C0C"/>
                </a:solidFill>
              </a:rPr>
              <a:t>Sat in on and provided feedback for interviews for new academic staff</a:t>
            </a:r>
          </a:p>
          <a:p>
            <a:pPr marL="342900" indent="-342900">
              <a:lnSpc>
                <a:spcPct val="104000"/>
              </a:lnSpc>
              <a:buFont typeface="Arial,Sans-Serif"/>
              <a:buChar char="•"/>
            </a:pPr>
            <a:r>
              <a:rPr lang="en-GB">
                <a:solidFill>
                  <a:srgbClr val="0C0C0C"/>
                </a:solidFill>
              </a:rPr>
              <a:t>Attended educational</a:t>
            </a:r>
          </a:p>
        </p:txBody>
      </p:sp>
    </p:spTree>
    <p:extLst>
      <p:ext uri="{BB962C8B-B14F-4D97-AF65-F5344CB8AC3E}">
        <p14:creationId xmlns:p14="http://schemas.microsoft.com/office/powerpoint/2010/main" val="245053913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/>
          <a:lstStyle/>
          <a:p>
            <a:fld id="{AD8E2137-41E1-4346-A1D3-FC14883ECB30}" type="slidenum">
              <a:rPr lang="en-GB" smtClean="0"/>
              <a:t>12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3CC7F7-0CB9-DA6D-2028-B059ECE3341C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2520088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91649B-755E-40AC-B6F8-C11DB72FF5D7}" type="slidenum">
              <a:rPr lang="en-GB" smtClean="0"/>
              <a:t>19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4634270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91649B-755E-40AC-B6F8-C11DB72FF5D7}" type="slidenum">
              <a:rPr lang="en-GB" smtClean="0"/>
              <a:t>20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6953079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91649B-755E-40AC-B6F8-C11DB72FF5D7}" type="slidenum">
              <a:rPr lang="en-GB" smtClean="0"/>
              <a:t>21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582194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DC24E6-A904-79A5-E807-4810935ECD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5BD4CA1-1C3F-7A3F-3273-68880A54074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5F4B59E-6E48-2499-97E8-F4FE3FC26D0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9619245-58CF-6291-1553-8CF02EE01E3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D8E2137-41E1-4346-A1D3-FC14883ECB30}" type="slidenum">
              <a:rPr kumimoji="0" lang="en-GB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DBFA3A6-7296-CABD-8138-9F68F4551151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8284439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/>
              <a:t>QR code takes students straight to GI - *not* our webpage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6600CD1-9095-441F-A1B9-C2443D7FEAF2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663042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11B01A-0830-4400-B1B5-BF428F11D232}" type="datetimeFigureOut">
              <a:rPr lang="en-GB" smtClean="0"/>
              <a:t>02/10/2026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2A67C5-2003-4865-90B7-476F79308FD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604665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11B01A-0830-4400-B1B5-BF428F11D232}" type="datetimeFigureOut">
              <a:rPr lang="en-GB" smtClean="0"/>
              <a:t>02/10/2026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2A67C5-2003-4865-90B7-476F79308FD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685996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11B01A-0830-4400-B1B5-BF428F11D232}" type="datetimeFigureOut">
              <a:rPr lang="en-GB" smtClean="0"/>
              <a:t>02/10/2026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2A67C5-2003-4865-90B7-476F79308FD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189329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11B01A-0830-4400-B1B5-BF428F11D232}" type="datetimeFigureOut">
              <a:rPr lang="en-GB" smtClean="0"/>
              <a:t>02/10/2026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2A67C5-2003-4865-90B7-476F79308FD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965178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11B01A-0830-4400-B1B5-BF428F11D232}" type="datetimeFigureOut">
              <a:rPr lang="en-GB" smtClean="0"/>
              <a:t>02/10/2026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2A67C5-2003-4865-90B7-476F79308FD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229770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11B01A-0830-4400-B1B5-BF428F11D232}" type="datetimeFigureOut">
              <a:rPr lang="en-GB" smtClean="0"/>
              <a:t>02/10/2026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2A67C5-2003-4865-90B7-476F79308FD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257982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11B01A-0830-4400-B1B5-BF428F11D232}" type="datetimeFigureOut">
              <a:rPr lang="en-GB" smtClean="0"/>
              <a:t>02/10/2026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2A67C5-2003-4865-90B7-476F79308FD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525152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11B01A-0830-4400-B1B5-BF428F11D232}" type="datetimeFigureOut">
              <a:rPr lang="en-GB" smtClean="0"/>
              <a:t>02/10/2026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2A67C5-2003-4865-90B7-476F79308FD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021610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11B01A-0830-4400-B1B5-BF428F11D232}" type="datetimeFigureOut">
              <a:rPr lang="en-GB" smtClean="0"/>
              <a:t>02/10/2026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2A67C5-2003-4865-90B7-476F79308FD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91575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11B01A-0830-4400-B1B5-BF428F11D232}" type="datetimeFigureOut">
              <a:rPr lang="en-GB" smtClean="0"/>
              <a:t>02/10/2026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2A67C5-2003-4865-90B7-476F79308FD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796836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11B01A-0830-4400-B1B5-BF428F11D232}" type="datetimeFigureOut">
              <a:rPr lang="en-GB" smtClean="0"/>
              <a:t>02/10/2026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2A67C5-2003-4865-90B7-476F79308FD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8230847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12">
            <a:extLst>
              <a:ext uri="{FF2B5EF4-FFF2-40B4-BE49-F238E27FC236}">
                <a16:creationId xmlns:a16="http://schemas.microsoft.com/office/drawing/2014/main" id="{4F440B6D-D8EA-328C-0E0A-0927EB44B7D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74800" y="3779225"/>
            <a:ext cx="4905900" cy="855299"/>
          </a:xfrm>
          <a:prstGeom prst="rect">
            <a:avLst/>
          </a:prstGeom>
        </p:spPr>
        <p:txBody>
          <a:bodyPr wrap="square">
            <a:noAutofit/>
          </a:bodyPr>
          <a:lstStyle>
            <a:lvl1pPr>
              <a:lnSpc>
                <a:spcPct val="104000"/>
              </a:lnSpc>
              <a:defRPr sz="1350" b="0" i="0" kern="1800" spc="-23" baseline="0"/>
            </a:lvl1pPr>
            <a:lvl2pPr>
              <a:defRPr sz="1500"/>
            </a:lvl2pPr>
            <a:lvl3pPr>
              <a:defRPr sz="1500"/>
            </a:lvl3pPr>
            <a:lvl4pPr>
              <a:defRPr sz="1500"/>
            </a:lvl4pPr>
            <a:lvl5pPr>
              <a:defRPr sz="1500"/>
            </a:lvl5pPr>
          </a:lstStyle>
          <a:p>
            <a:pPr lvl="0"/>
            <a:endParaRPr lang="en-US"/>
          </a:p>
        </p:txBody>
      </p:sp>
      <p:sp>
        <p:nvSpPr>
          <p:cNvPr id="3" name="Title Placeholder 1">
            <a:extLst>
              <a:ext uri="{FF2B5EF4-FFF2-40B4-BE49-F238E27FC236}">
                <a16:creationId xmlns:a16="http://schemas.microsoft.com/office/drawing/2014/main" id="{1A2B6932-246C-2F4B-B897-29B44C1D882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74799" y="1889951"/>
            <a:ext cx="4906885" cy="1355179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lnSpc>
                <a:spcPct val="80000"/>
              </a:lnSpc>
              <a:defRPr sz="5400" b="1" i="0">
                <a:solidFill>
                  <a:schemeClr val="tx1"/>
                </a:solidFill>
                <a:latin typeface="Aptos" panose="020B0004020202020204" pitchFamily="34" charset="0"/>
              </a:defRPr>
            </a:lvl1pPr>
          </a:lstStyle>
          <a:p>
            <a:r>
              <a:rPr lang="en-GB"/>
              <a:t>Click here </a:t>
            </a:r>
            <a:br>
              <a:rPr lang="en-GB"/>
            </a:br>
            <a:r>
              <a:rPr lang="en-GB"/>
              <a:t>to insert title</a:t>
            </a:r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09D3A070-4BD2-ECCB-D736-EBBF239055BC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5758627" y="0"/>
            <a:ext cx="3010574" cy="6354450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</p:spPr>
        <p:txBody>
          <a:bodyPr wrap="square" bIns="648000" anchor="ctr">
            <a:noAutofit/>
          </a:bodyPr>
          <a:lstStyle>
            <a:lvl1pPr algn="ctr">
              <a:defRPr sz="900" b="0" i="0"/>
            </a:lvl1pPr>
          </a:lstStyle>
          <a:p>
            <a:r>
              <a:rPr lang="en-GB"/>
              <a:t>Click icon to insert image</a:t>
            </a:r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BD1BE230-6420-FFF5-6758-C7F9655713BB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376528" y="5813460"/>
            <a:ext cx="1535789" cy="540991"/>
          </a:xfrm>
          <a:prstGeom prst="rect">
            <a:avLst/>
          </a:prstGeom>
        </p:spPr>
      </p:pic>
      <p:pic>
        <p:nvPicPr>
          <p:cNvPr id="4" name="Graphic 3">
            <a:extLst>
              <a:ext uri="{FF2B5EF4-FFF2-40B4-BE49-F238E27FC236}">
                <a16:creationId xmlns:a16="http://schemas.microsoft.com/office/drawing/2014/main" id="{7AAE7977-1BF5-F218-8311-ED7BFCFB29B6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374800" y="503550"/>
            <a:ext cx="488969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823414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Agenda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19">
            <a:extLst>
              <a:ext uri="{FF2B5EF4-FFF2-40B4-BE49-F238E27FC236}">
                <a16:creationId xmlns:a16="http://schemas.microsoft.com/office/drawing/2014/main" id="{079E73F8-37B5-57EE-3B98-2EA71E263B1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74800" y="1408773"/>
            <a:ext cx="372600" cy="493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4000"/>
              </a:lnSpc>
              <a:defRPr sz="1350" b="1" i="0"/>
            </a:lvl1pPr>
          </a:lstStyle>
          <a:p>
            <a:r>
              <a:rPr lang="en-GB"/>
              <a:t>01</a:t>
            </a:r>
          </a:p>
        </p:txBody>
      </p:sp>
      <p:sp>
        <p:nvSpPr>
          <p:cNvPr id="5" name="Text Placeholder 20">
            <a:extLst>
              <a:ext uri="{FF2B5EF4-FFF2-40B4-BE49-F238E27FC236}">
                <a16:creationId xmlns:a16="http://schemas.microsoft.com/office/drawing/2014/main" id="{C4E74264-E44F-0797-6D9B-9719118A5B4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03111" y="1408772"/>
            <a:ext cx="7766086" cy="493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4000"/>
              </a:lnSpc>
              <a:defRPr sz="1350" b="0" i="0"/>
            </a:lvl1pPr>
          </a:lstStyle>
          <a:p>
            <a:r>
              <a:rPr lang="en-GB"/>
              <a:t>Add section title</a:t>
            </a:r>
          </a:p>
        </p:txBody>
      </p:sp>
      <p:sp>
        <p:nvSpPr>
          <p:cNvPr id="6" name="Text Placeholder 21">
            <a:extLst>
              <a:ext uri="{FF2B5EF4-FFF2-40B4-BE49-F238E27FC236}">
                <a16:creationId xmlns:a16="http://schemas.microsoft.com/office/drawing/2014/main" id="{474BFACF-A065-5599-4DA5-5613F6DC25E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74800" y="2113799"/>
            <a:ext cx="372600" cy="493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350" b="1" i="0"/>
            </a:lvl1pPr>
          </a:lstStyle>
          <a:p>
            <a:r>
              <a:rPr lang="en-GB"/>
              <a:t>02</a:t>
            </a:r>
          </a:p>
        </p:txBody>
      </p:sp>
      <p:sp>
        <p:nvSpPr>
          <p:cNvPr id="9" name="Text Placeholder 23">
            <a:extLst>
              <a:ext uri="{FF2B5EF4-FFF2-40B4-BE49-F238E27FC236}">
                <a16:creationId xmlns:a16="http://schemas.microsoft.com/office/drawing/2014/main" id="{5691CC70-8DF2-EE6F-C40B-B6A831DFB18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74800" y="2818825"/>
            <a:ext cx="372600" cy="493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4000"/>
              </a:lnSpc>
              <a:defRPr sz="1350" b="1" i="0"/>
            </a:lvl1pPr>
          </a:lstStyle>
          <a:p>
            <a:r>
              <a:rPr lang="en-GB"/>
              <a:t>03</a:t>
            </a:r>
          </a:p>
        </p:txBody>
      </p:sp>
      <p:sp>
        <p:nvSpPr>
          <p:cNvPr id="11" name="Text Placeholder 25">
            <a:extLst>
              <a:ext uri="{FF2B5EF4-FFF2-40B4-BE49-F238E27FC236}">
                <a16:creationId xmlns:a16="http://schemas.microsoft.com/office/drawing/2014/main" id="{81241517-A93B-C884-00F7-1D76B026E7DE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74800" y="3523851"/>
            <a:ext cx="372600" cy="493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4000"/>
              </a:lnSpc>
              <a:defRPr sz="1350" b="1" i="0"/>
            </a:lvl1pPr>
          </a:lstStyle>
          <a:p>
            <a:r>
              <a:rPr lang="en-GB"/>
              <a:t>04</a:t>
            </a:r>
          </a:p>
        </p:txBody>
      </p:sp>
      <p:sp>
        <p:nvSpPr>
          <p:cNvPr id="14" name="Text Placeholder 27">
            <a:extLst>
              <a:ext uri="{FF2B5EF4-FFF2-40B4-BE49-F238E27FC236}">
                <a16:creationId xmlns:a16="http://schemas.microsoft.com/office/drawing/2014/main" id="{623F1BAB-65D9-A5B4-E25B-18ED21C1E939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74800" y="4228877"/>
            <a:ext cx="372600" cy="493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4000"/>
              </a:lnSpc>
              <a:defRPr sz="1350" b="1" i="0"/>
            </a:lvl1pPr>
          </a:lstStyle>
          <a:p>
            <a:r>
              <a:rPr lang="en-GB"/>
              <a:t>05</a:t>
            </a:r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9A622FF6-9443-30AD-C876-90BBC09B5850}"/>
              </a:ext>
            </a:extLst>
          </p:cNvPr>
          <p:cNvCxnSpPr>
            <a:cxnSpLocks/>
          </p:cNvCxnSpPr>
          <p:nvPr userDrawn="1"/>
        </p:nvCxnSpPr>
        <p:spPr>
          <a:xfrm>
            <a:off x="854691" y="1431102"/>
            <a:ext cx="0" cy="399600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itle Placeholder 1">
            <a:extLst>
              <a:ext uri="{FF2B5EF4-FFF2-40B4-BE49-F238E27FC236}">
                <a16:creationId xmlns:a16="http://schemas.microsoft.com/office/drawing/2014/main" id="{D325DC9D-2AA9-80B0-59CB-EB2A231584D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74800" y="538539"/>
            <a:ext cx="8394401" cy="609398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 b="1" i="0"/>
            </a:lvl1pPr>
          </a:lstStyle>
          <a:p>
            <a:r>
              <a:rPr lang="en-GB"/>
              <a:t>Agenda slide</a:t>
            </a:r>
          </a:p>
        </p:txBody>
      </p:sp>
      <p:sp>
        <p:nvSpPr>
          <p:cNvPr id="38" name="Text Placeholder 20">
            <a:extLst>
              <a:ext uri="{FF2B5EF4-FFF2-40B4-BE49-F238E27FC236}">
                <a16:creationId xmlns:a16="http://schemas.microsoft.com/office/drawing/2014/main" id="{94FB1512-536B-3C06-8758-3BF64A3DF587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003111" y="2113798"/>
            <a:ext cx="7766086" cy="493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4000"/>
              </a:lnSpc>
              <a:defRPr sz="1350" b="0" i="0"/>
            </a:lvl1pPr>
          </a:lstStyle>
          <a:p>
            <a:r>
              <a:rPr lang="en-GB"/>
              <a:t>Add section title</a:t>
            </a:r>
          </a:p>
        </p:txBody>
      </p:sp>
      <p:sp>
        <p:nvSpPr>
          <p:cNvPr id="39" name="Text Placeholder 20">
            <a:extLst>
              <a:ext uri="{FF2B5EF4-FFF2-40B4-BE49-F238E27FC236}">
                <a16:creationId xmlns:a16="http://schemas.microsoft.com/office/drawing/2014/main" id="{E73858A2-79B0-D494-4400-BA3171AC2533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003111" y="2818824"/>
            <a:ext cx="7766086" cy="493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4000"/>
              </a:lnSpc>
              <a:defRPr sz="1350" b="0" i="0"/>
            </a:lvl1pPr>
          </a:lstStyle>
          <a:p>
            <a:r>
              <a:rPr lang="en-GB"/>
              <a:t>Add section title</a:t>
            </a:r>
          </a:p>
        </p:txBody>
      </p:sp>
      <p:sp>
        <p:nvSpPr>
          <p:cNvPr id="40" name="Text Placeholder 20">
            <a:extLst>
              <a:ext uri="{FF2B5EF4-FFF2-40B4-BE49-F238E27FC236}">
                <a16:creationId xmlns:a16="http://schemas.microsoft.com/office/drawing/2014/main" id="{316DF11A-F375-2621-E425-D254C2BFBDC2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1003111" y="3523850"/>
            <a:ext cx="7766086" cy="493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4000"/>
              </a:lnSpc>
              <a:defRPr sz="1350" b="0" i="0"/>
            </a:lvl1pPr>
          </a:lstStyle>
          <a:p>
            <a:r>
              <a:rPr lang="en-GB"/>
              <a:t>Add section title</a:t>
            </a:r>
          </a:p>
        </p:txBody>
      </p:sp>
      <p:sp>
        <p:nvSpPr>
          <p:cNvPr id="41" name="Text Placeholder 20">
            <a:extLst>
              <a:ext uri="{FF2B5EF4-FFF2-40B4-BE49-F238E27FC236}">
                <a16:creationId xmlns:a16="http://schemas.microsoft.com/office/drawing/2014/main" id="{FB045E71-4D6C-C476-D364-81DB443EDF23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1003111" y="4228876"/>
            <a:ext cx="7766086" cy="493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4000"/>
              </a:lnSpc>
              <a:defRPr sz="1350" b="0" i="0"/>
            </a:lvl1pPr>
          </a:lstStyle>
          <a:p>
            <a:r>
              <a:rPr lang="en-GB"/>
              <a:t>Add section title</a:t>
            </a:r>
          </a:p>
        </p:txBody>
      </p:sp>
      <p:sp>
        <p:nvSpPr>
          <p:cNvPr id="44" name="Text Placeholder 20">
            <a:extLst>
              <a:ext uri="{FF2B5EF4-FFF2-40B4-BE49-F238E27FC236}">
                <a16:creationId xmlns:a16="http://schemas.microsoft.com/office/drawing/2014/main" id="{6ACC28C5-8646-3B2E-4FDA-90CAAD6437E9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1003111" y="4933902"/>
            <a:ext cx="7766086" cy="493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4000"/>
              </a:lnSpc>
              <a:defRPr sz="1350" b="0" i="0"/>
            </a:lvl1pPr>
          </a:lstStyle>
          <a:p>
            <a:r>
              <a:rPr lang="en-GB"/>
              <a:t>Add section title</a:t>
            </a:r>
          </a:p>
        </p:txBody>
      </p:sp>
      <p:sp>
        <p:nvSpPr>
          <p:cNvPr id="49" name="Text Placeholder 29">
            <a:extLst>
              <a:ext uri="{FF2B5EF4-FFF2-40B4-BE49-F238E27FC236}">
                <a16:creationId xmlns:a16="http://schemas.microsoft.com/office/drawing/2014/main" id="{CE07A932-8579-47D4-C90C-297D44DE4342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374800" y="4933903"/>
            <a:ext cx="372600" cy="493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350" b="1" i="0"/>
            </a:lvl1pPr>
          </a:lstStyle>
          <a:p>
            <a:r>
              <a:rPr lang="en-GB"/>
              <a:t>06</a:t>
            </a:r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06D98896-83DF-6A21-1A43-C2633EAB2E4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79800" y="5994450"/>
            <a:ext cx="7989401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 sz="825" b="0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endParaRPr lang="en-GB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A147CB46-A89C-F1F7-F942-979B4D697F7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74800" y="5994450"/>
            <a:ext cx="27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 sz="900" b="1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fld id="{E8F1A65C-595C-4736-BF40-F7D31E78946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6414832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Image and text v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11">
            <a:extLst>
              <a:ext uri="{FF2B5EF4-FFF2-40B4-BE49-F238E27FC236}">
                <a16:creationId xmlns:a16="http://schemas.microsoft.com/office/drawing/2014/main" id="{9BE374B3-9BB3-3993-5205-DACD8521FF6A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4486499" y="0"/>
            <a:ext cx="3415500" cy="6858000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</p:spPr>
        <p:txBody>
          <a:bodyPr wrap="square" bIns="648000" anchor="ctr">
            <a:noAutofit/>
          </a:bodyPr>
          <a:lstStyle>
            <a:lvl1pPr algn="ctr">
              <a:defRPr sz="900" b="0" i="0"/>
            </a:lvl1pPr>
          </a:lstStyle>
          <a:p>
            <a:r>
              <a:rPr lang="en-GB"/>
              <a:t>Click icon to insert image</a:t>
            </a:r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5ADBAF59-55AD-BB20-0854-4F00E3D183B5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8280232" y="503550"/>
            <a:ext cx="488969" cy="936000"/>
          </a:xfrm>
          <a:prstGeom prst="rect">
            <a:avLst/>
          </a:prstGeom>
        </p:spPr>
      </p:pic>
      <p:pic>
        <p:nvPicPr>
          <p:cNvPr id="8" name="Graphic 7">
            <a:extLst>
              <a:ext uri="{FF2B5EF4-FFF2-40B4-BE49-F238E27FC236}">
                <a16:creationId xmlns:a16="http://schemas.microsoft.com/office/drawing/2014/main" id="{37F7BC55-3BC8-B89D-7919-0E86A543B572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 rot="16200000">
            <a:off x="7542470" y="5125415"/>
            <a:ext cx="2047718" cy="405743"/>
          </a:xfrm>
          <a:prstGeom prst="rect">
            <a:avLst/>
          </a:prstGeom>
        </p:spPr>
      </p:pic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B247D0FD-6198-AED6-8BFB-68FF711B434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74800" y="538539"/>
            <a:ext cx="3645001" cy="1218795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 b="1" i="0"/>
            </a:lvl1pPr>
          </a:lstStyle>
          <a:p>
            <a:r>
              <a:rPr lang="en-GB"/>
              <a:t>Click here to insert title</a:t>
            </a:r>
          </a:p>
        </p:txBody>
      </p:sp>
      <p:sp>
        <p:nvSpPr>
          <p:cNvPr id="12" name="Content Placeholder 15">
            <a:extLst>
              <a:ext uri="{FF2B5EF4-FFF2-40B4-BE49-F238E27FC236}">
                <a16:creationId xmlns:a16="http://schemas.microsoft.com/office/drawing/2014/main" id="{DEF2CC0D-E565-F017-AE91-CB0C2E441F2F}"/>
              </a:ext>
            </a:extLst>
          </p:cNvPr>
          <p:cNvSpPr>
            <a:spLocks noGrp="1"/>
          </p:cNvSpPr>
          <p:nvPr>
            <p:ph sz="quarter" idx="20"/>
          </p:nvPr>
        </p:nvSpPr>
        <p:spPr>
          <a:xfrm>
            <a:off x="374800" y="2138376"/>
            <a:ext cx="3645001" cy="3317700"/>
          </a:xfrm>
          <a:prstGeom prst="rect">
            <a:avLst/>
          </a:prstGeom>
        </p:spPr>
        <p:txBody>
          <a:bodyPr/>
          <a:lstStyle>
            <a:lvl1pPr>
              <a:lnSpc>
                <a:spcPct val="104000"/>
              </a:lnSpc>
              <a:defRPr sz="1050" b="0" i="0"/>
            </a:lvl1pPr>
          </a:lstStyle>
          <a:p>
            <a:endParaRPr lang="en-GB"/>
          </a:p>
        </p:txBody>
      </p:sp>
      <p:sp>
        <p:nvSpPr>
          <p:cNvPr id="13" name="Text Placeholder 13">
            <a:extLst>
              <a:ext uri="{FF2B5EF4-FFF2-40B4-BE49-F238E27FC236}">
                <a16:creationId xmlns:a16="http://schemas.microsoft.com/office/drawing/2014/main" id="{C84566B0-775F-522F-5694-0E110C51522C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4799" y="1408771"/>
            <a:ext cx="3645002" cy="564450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lnSpc>
                <a:spcPct val="104000"/>
              </a:lnSpc>
              <a:defRPr sz="1200" b="1" i="0"/>
            </a:lvl1pPr>
          </a:lstStyle>
          <a:p>
            <a:r>
              <a:rPr lang="en-GB"/>
              <a:t>Add heading (two lines max)</a:t>
            </a:r>
          </a:p>
        </p:txBody>
      </p:sp>
      <p:sp>
        <p:nvSpPr>
          <p:cNvPr id="14" name="Footer Placeholder 4">
            <a:extLst>
              <a:ext uri="{FF2B5EF4-FFF2-40B4-BE49-F238E27FC236}">
                <a16:creationId xmlns:a16="http://schemas.microsoft.com/office/drawing/2014/main" id="{864856EA-8ADC-3DB3-F2A2-2F26B84865D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79800" y="5994450"/>
            <a:ext cx="3245242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 sz="825" b="0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endParaRPr lang="en-GB"/>
          </a:p>
        </p:txBody>
      </p:sp>
      <p:sp>
        <p:nvSpPr>
          <p:cNvPr id="17" name="Slide Number Placeholder 5">
            <a:extLst>
              <a:ext uri="{FF2B5EF4-FFF2-40B4-BE49-F238E27FC236}">
                <a16:creationId xmlns:a16="http://schemas.microsoft.com/office/drawing/2014/main" id="{0F27F0CE-9DAF-4D31-CA8F-A32C049CAE8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74800" y="5994450"/>
            <a:ext cx="27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 sz="900" b="1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fld id="{E8F1A65C-595C-4736-BF40-F7D31E78946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9067253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Image and text v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Placeholder 1">
            <a:extLst>
              <a:ext uri="{FF2B5EF4-FFF2-40B4-BE49-F238E27FC236}">
                <a16:creationId xmlns:a16="http://schemas.microsoft.com/office/drawing/2014/main" id="{C9190BE7-B3D0-2484-8498-7AA5209EAFC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74801" y="538539"/>
            <a:ext cx="3645000" cy="1218795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 b="1" i="0"/>
            </a:lvl1pPr>
          </a:lstStyle>
          <a:p>
            <a:r>
              <a:rPr lang="en-GB"/>
              <a:t>Click here to insert title</a:t>
            </a:r>
          </a:p>
        </p:txBody>
      </p:sp>
      <p:sp>
        <p:nvSpPr>
          <p:cNvPr id="7" name="Text Placeholder 12">
            <a:extLst>
              <a:ext uri="{FF2B5EF4-FFF2-40B4-BE49-F238E27FC236}">
                <a16:creationId xmlns:a16="http://schemas.microsoft.com/office/drawing/2014/main" id="{B58EF5B5-50B6-097D-254A-DC0302C1E75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74800" y="1077065"/>
            <a:ext cx="3645000" cy="564450"/>
          </a:xfrm>
          <a:prstGeom prst="rect">
            <a:avLst/>
          </a:prstGeom>
        </p:spPr>
        <p:txBody>
          <a:bodyPr wrap="square">
            <a:noAutofit/>
          </a:bodyPr>
          <a:lstStyle>
            <a:lvl1pPr>
              <a:lnSpc>
                <a:spcPct val="104000"/>
              </a:lnSpc>
              <a:defRPr sz="1350" b="0" i="0"/>
            </a:lvl1pPr>
          </a:lstStyle>
          <a:p>
            <a:pPr marL="0" marR="0" lvl="0" indent="0" algn="l" defTabSz="685800" rtl="0" eaLnBrk="1" fontAlgn="auto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/>
              <a:t>Add subheading</a:t>
            </a:r>
          </a:p>
        </p:txBody>
      </p:sp>
      <p:sp>
        <p:nvSpPr>
          <p:cNvPr id="12" name="Content Placeholder 15">
            <a:extLst>
              <a:ext uri="{FF2B5EF4-FFF2-40B4-BE49-F238E27FC236}">
                <a16:creationId xmlns:a16="http://schemas.microsoft.com/office/drawing/2014/main" id="{E07138AA-8105-84D9-677F-DAC3332DE7D3}"/>
              </a:ext>
            </a:extLst>
          </p:cNvPr>
          <p:cNvSpPr>
            <a:spLocks noGrp="1"/>
          </p:cNvSpPr>
          <p:nvPr>
            <p:ph sz="quarter" idx="20"/>
          </p:nvPr>
        </p:nvSpPr>
        <p:spPr>
          <a:xfrm>
            <a:off x="374800" y="1888476"/>
            <a:ext cx="3645000" cy="3567600"/>
          </a:xfrm>
          <a:prstGeom prst="rect">
            <a:avLst/>
          </a:prstGeom>
        </p:spPr>
        <p:txBody>
          <a:bodyPr/>
          <a:lstStyle>
            <a:lvl1pPr>
              <a:lnSpc>
                <a:spcPct val="104000"/>
              </a:lnSpc>
              <a:defRPr sz="1050" b="0" i="0"/>
            </a:lvl1pPr>
          </a:lstStyle>
          <a:p>
            <a:endParaRPr lang="en-GB"/>
          </a:p>
        </p:txBody>
      </p:sp>
      <p:sp>
        <p:nvSpPr>
          <p:cNvPr id="13" name="Picture Placeholder 11">
            <a:extLst>
              <a:ext uri="{FF2B5EF4-FFF2-40B4-BE49-F238E27FC236}">
                <a16:creationId xmlns:a16="http://schemas.microsoft.com/office/drawing/2014/main" id="{8391AE21-6050-0226-6F85-476E9AF6A406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4486499" y="0"/>
            <a:ext cx="3415500" cy="6858000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</p:spPr>
        <p:txBody>
          <a:bodyPr wrap="square" bIns="648000" anchor="ctr">
            <a:noAutofit/>
          </a:bodyPr>
          <a:lstStyle>
            <a:lvl1pPr algn="ctr">
              <a:defRPr sz="900" b="0" i="0"/>
            </a:lvl1pPr>
          </a:lstStyle>
          <a:p>
            <a:r>
              <a:rPr lang="en-GB"/>
              <a:t>Click icon to insert image</a:t>
            </a:r>
          </a:p>
        </p:txBody>
      </p:sp>
      <p:pic>
        <p:nvPicPr>
          <p:cNvPr id="14" name="Graphic 13">
            <a:extLst>
              <a:ext uri="{FF2B5EF4-FFF2-40B4-BE49-F238E27FC236}">
                <a16:creationId xmlns:a16="http://schemas.microsoft.com/office/drawing/2014/main" id="{154CAD70-D10E-930A-16EA-FD228228C9DE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8280232" y="503550"/>
            <a:ext cx="488969" cy="936000"/>
          </a:xfrm>
          <a:prstGeom prst="rect">
            <a:avLst/>
          </a:prstGeom>
        </p:spPr>
      </p:pic>
      <p:pic>
        <p:nvPicPr>
          <p:cNvPr id="15" name="Graphic 14">
            <a:extLst>
              <a:ext uri="{FF2B5EF4-FFF2-40B4-BE49-F238E27FC236}">
                <a16:creationId xmlns:a16="http://schemas.microsoft.com/office/drawing/2014/main" id="{6D2A1544-8B5E-1EBA-9577-83CE7B0EADAA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 rot="16200000">
            <a:off x="7542470" y="5125415"/>
            <a:ext cx="2047718" cy="405743"/>
          </a:xfrm>
          <a:prstGeom prst="rect">
            <a:avLst/>
          </a:prstGeom>
        </p:spPr>
      </p:pic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B05C08EB-46CF-FA11-3595-6C3BEAF443D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79800" y="5994450"/>
            <a:ext cx="3245242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 sz="825" b="0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endParaRPr lang="en-GB"/>
          </a:p>
        </p:txBody>
      </p:sp>
      <p:sp>
        <p:nvSpPr>
          <p:cNvPr id="17" name="Slide Number Placeholder 5">
            <a:extLst>
              <a:ext uri="{FF2B5EF4-FFF2-40B4-BE49-F238E27FC236}">
                <a16:creationId xmlns:a16="http://schemas.microsoft.com/office/drawing/2014/main" id="{59796065-C488-2296-40DE-B6F40F6B325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74800" y="5994450"/>
            <a:ext cx="27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 sz="900" b="1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fld id="{E8F1A65C-595C-4736-BF40-F7D31E78946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7586081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hank you v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Placeholder 1">
            <a:extLst>
              <a:ext uri="{FF2B5EF4-FFF2-40B4-BE49-F238E27FC236}">
                <a16:creationId xmlns:a16="http://schemas.microsoft.com/office/drawing/2014/main" id="{1A2B6932-246C-2F4B-B897-29B44C1D882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74799" y="2716971"/>
            <a:ext cx="3645000" cy="690382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lnSpc>
                <a:spcPct val="80000"/>
              </a:lnSpc>
              <a:defRPr sz="5400" b="1" i="0">
                <a:solidFill>
                  <a:schemeClr val="tx1"/>
                </a:solidFill>
                <a:latin typeface="Aptos" panose="020B0004020202020204" pitchFamily="34" charset="0"/>
              </a:defRPr>
            </a:lvl1pPr>
          </a:lstStyle>
          <a:p>
            <a:r>
              <a:rPr lang="en-GB"/>
              <a:t>Thank you</a:t>
            </a:r>
          </a:p>
        </p:txBody>
      </p:sp>
      <p:sp>
        <p:nvSpPr>
          <p:cNvPr id="7" name="Picture Placeholder 11">
            <a:extLst>
              <a:ext uri="{FF2B5EF4-FFF2-40B4-BE49-F238E27FC236}">
                <a16:creationId xmlns:a16="http://schemas.microsoft.com/office/drawing/2014/main" id="{1CE9F832-37B0-8AE8-FEAB-E13F26BE46BF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4489516" y="-1"/>
            <a:ext cx="3412484" cy="5368546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</p:spPr>
        <p:txBody>
          <a:bodyPr wrap="square" bIns="648000" anchor="ctr">
            <a:noAutofit/>
          </a:bodyPr>
          <a:lstStyle>
            <a:lvl1pPr algn="ctr">
              <a:defRPr sz="900" b="0" i="0"/>
            </a:lvl1pPr>
          </a:lstStyle>
          <a:p>
            <a:r>
              <a:rPr lang="en-GB"/>
              <a:t>Click icon to insert image</a:t>
            </a: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61AC94D6-81C3-78DC-5AFA-1BD3B5E45F83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8279983" y="503550"/>
            <a:ext cx="488969" cy="936000"/>
          </a:xfrm>
          <a:prstGeom prst="rect">
            <a:avLst/>
          </a:prstGeom>
        </p:spPr>
      </p:pic>
      <p:pic>
        <p:nvPicPr>
          <p:cNvPr id="10" name="Graphic 9">
            <a:extLst>
              <a:ext uri="{FF2B5EF4-FFF2-40B4-BE49-F238E27FC236}">
                <a16:creationId xmlns:a16="http://schemas.microsoft.com/office/drawing/2014/main" id="{BFD63378-1B60-1C80-BEA9-4CEFF7D16C97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376528" y="5813460"/>
            <a:ext cx="1535789" cy="5409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582000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ext only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12">
            <a:extLst>
              <a:ext uri="{FF2B5EF4-FFF2-40B4-BE49-F238E27FC236}">
                <a16:creationId xmlns:a16="http://schemas.microsoft.com/office/drawing/2014/main" id="{766BFCA1-3D8D-4284-C24E-E3DA1F69957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74800" y="1077065"/>
            <a:ext cx="8394401" cy="564450"/>
          </a:xfrm>
          <a:prstGeom prst="rect">
            <a:avLst/>
          </a:prstGeom>
        </p:spPr>
        <p:txBody>
          <a:bodyPr wrap="square">
            <a:noAutofit/>
          </a:bodyPr>
          <a:lstStyle>
            <a:lvl1pPr>
              <a:lnSpc>
                <a:spcPct val="104000"/>
              </a:lnSpc>
              <a:defRPr sz="1350" b="0" i="0"/>
            </a:lvl1pPr>
          </a:lstStyle>
          <a:p>
            <a:pPr marL="0" marR="0" lvl="0" indent="0" algn="l" defTabSz="685800" rtl="0" eaLnBrk="1" fontAlgn="auto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/>
              <a:t>Add subheading</a:t>
            </a:r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310189C7-0533-C5A5-2053-64B64A4AE60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74800" y="538539"/>
            <a:ext cx="8394401" cy="609398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 b="1" i="0"/>
            </a:lvl1pPr>
          </a:lstStyle>
          <a:p>
            <a:r>
              <a:rPr lang="en-GB"/>
              <a:t>Click here to insert title</a:t>
            </a:r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AFBC0A28-AEB8-D9B8-A0EC-71E62E2710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4800" y="1888476"/>
            <a:ext cx="8394401" cy="35676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>
              <a:defRPr sz="1200" b="0" i="0"/>
            </a:lvl1pPr>
          </a:lstStyle>
          <a:p>
            <a:pPr lvl="0"/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26B6548-23BD-98E4-9CD2-2878F478E76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79800" y="5994450"/>
            <a:ext cx="7989401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 sz="825" b="0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E927592-F46C-B92A-942C-96C668B8F3D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74800" y="5994450"/>
            <a:ext cx="27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 sz="900" b="1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fld id="{E8F1A65C-595C-4736-BF40-F7D31E78946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762375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11B01A-0830-4400-B1B5-BF428F11D232}" type="datetimeFigureOut">
              <a:rPr lang="en-GB" smtClean="0"/>
              <a:t>02/10/2026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2A67C5-2003-4865-90B7-476F79308FD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941612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3" r:id="rId12"/>
    <p:sldLayoutId id="2147483674" r:id="rId13"/>
    <p:sldLayoutId id="2147483675" r:id="rId14"/>
    <p:sldLayoutId id="2147483676" r:id="rId15"/>
    <p:sldLayoutId id="2147483678" r:id="rId16"/>
    <p:sldLayoutId id="2147483679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C.cowling@warwick.ac.uk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arwick.ac.uk/fac/arts/history/studenthub/ugcourseinformation/intermediate/" TargetMode="External"/><Relationship Id="rId2" Type="http://schemas.openxmlformats.org/officeDocument/2006/relationships/hyperlink" Target="https://warwick.ac.uk/fac/arts/history/students/undergraduate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eur01.safelinks.protection.outlook.com/?url=https%3A%2F%2Fwarwick.ac.uk%2Ffac%2Farts%2Fhistory%2Fstudenthub%2Fassessment%2Fintegrity%2F&amp;data=05%7C02%7CC.Cowling%40warwick.ac.uk%7C0d95d3776f1c4e955e3e08df1defe237%7C09bacfbd47ef446592653546f2eaf6bc%7C0%7C0%7C639262588278563342%7CUnknown%7CTWFpbGZsb3d8eyJFbXB0eU1hcGkiOnRydWUsIlYiOiIwLjAuMDAwMCIsIlAiOiJXaW4zMiIsIkFOIjoiTWFpbCIsIldUIjoyfQ%3D%3D%7C0%7C%7C%7C&amp;sdata=jQfXCIRYWG8s0rdSavt4c8HBkMSU8X2JVe56W3o4tA4%3D&amp;reserved=0" TargetMode="External"/><Relationship Id="rId2" Type="http://schemas.openxmlformats.org/officeDocument/2006/relationships/hyperlink" Target="https://warwick.ac.uk/fac/arts/history/studenthub/attendance/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arwick.ac.uk/fac/arts/history/students/undergraduate/support-personaltutors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6" Type="http://schemas.openxmlformats.org/officeDocument/2006/relationships/hyperlink" Target="https://warwick.ac.uk/services/wss/students/communityrespect" TargetMode="External"/><Relationship Id="rId5" Type="http://schemas.openxmlformats.org/officeDocument/2006/relationships/hyperlink" Target="https://reportandsupport.warwick.ac.uk/" TargetMode="External"/><Relationship Id="rId4" Type="http://schemas.openxmlformats.org/officeDocument/2006/relationships/hyperlink" Target="https://wellbeing.warwick.ac.uk/" TargetMode="Externa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https://warwick.ac.uk/fac/arts/history/students/undergraduate/support-personaltutors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hyperlink" Target="https://reportandsupport.warwick.ac.uk/" TargetMode="External"/><Relationship Id="rId3" Type="http://schemas.openxmlformats.org/officeDocument/2006/relationships/hyperlink" Target="https://www.uwhc.org.uk/" TargetMode="External"/><Relationship Id="rId7" Type="http://schemas.openxmlformats.org/officeDocument/2006/relationships/hyperlink" Target="https://warwick.ac.uk/services/campus-security" TargetMode="External"/><Relationship Id="rId2" Type="http://schemas.openxmlformats.org/officeDocument/2006/relationships/hyperlink" Target="https://warwick.ac.uk/services/wss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arwick.ac.uk/services/residentiallife" TargetMode="External"/><Relationship Id="rId5" Type="http://schemas.openxmlformats.org/officeDocument/2006/relationships/hyperlink" Target="https://warwick.ac.uk/services/chaplaincy" TargetMode="External"/><Relationship Id="rId4" Type="http://schemas.openxmlformats.org/officeDocument/2006/relationships/hyperlink" Target="https://www.warwicksu.com/help-support/" TargetMode="External"/><Relationship Id="rId9" Type="http://schemas.openxmlformats.org/officeDocument/2006/relationships/hyperlink" Target="https://togetherall.com/en-gb/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hyperlink" Target="mailto:S.Chen.64@warwick.ac.uk" TargetMode="Externa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fif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11.jp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s://warwick.ac.uk/fac/arts/history/students/international/veniceprogramme/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s://warwick.ac.uk/fac/arts/history/students/international/yearabroad/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5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1F4C88-7EF8-92A3-7715-D2A401D87A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83278E4F-D02A-805B-726C-DB74394069A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74800" y="3779225"/>
            <a:ext cx="4905900" cy="1464804"/>
          </a:xfrm>
          <a:solidFill>
            <a:schemeClr val="bg2"/>
          </a:solidFill>
        </p:spPr>
        <p:txBody>
          <a:bodyPr/>
          <a:lstStyle/>
          <a:p>
            <a:r>
              <a:rPr lang="en-GB" sz="2200" b="1" dirty="0"/>
              <a:t>Dr Camillia Cowling (Director for Intermediate Year, History)</a:t>
            </a:r>
          </a:p>
          <a:p>
            <a:r>
              <a:rPr lang="en-GB" sz="2200" b="1" dirty="0">
                <a:hlinkClick r:id="rId3"/>
              </a:rPr>
              <a:t>C.cowling@warwick.ac.uk</a:t>
            </a:r>
            <a:r>
              <a:rPr lang="en-GB" sz="2200" b="1" dirty="0"/>
              <a:t> </a:t>
            </a:r>
          </a:p>
          <a:p>
            <a:endParaRPr lang="en-GB" sz="1800" b="1" dirty="0"/>
          </a:p>
          <a:p>
            <a:endParaRPr lang="en-GB" sz="1800" b="1" dirty="0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9851E851-6329-4349-D527-B4D6EF8191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4800" y="1613971"/>
            <a:ext cx="4714994" cy="1683346"/>
          </a:xfrm>
          <a:solidFill>
            <a:schemeClr val="accent1"/>
          </a:solidFill>
          <a:ln>
            <a:solidFill>
              <a:schemeClr val="accent2"/>
            </a:solidFill>
          </a:ln>
        </p:spPr>
        <p:txBody>
          <a:bodyPr/>
          <a:lstStyle/>
          <a:p>
            <a:r>
              <a:rPr lang="en-GB" sz="4500" i="1" dirty="0"/>
              <a:t>Welcome to your second year in  History!</a:t>
            </a:r>
          </a:p>
        </p:txBody>
      </p:sp>
      <p:pic>
        <p:nvPicPr>
          <p:cNvPr id="5" name="Picture Placeholder 4">
            <a:extLst>
              <a:ext uri="{FF2B5EF4-FFF2-40B4-BE49-F238E27FC236}">
                <a16:creationId xmlns:a16="http://schemas.microsoft.com/office/drawing/2014/main" id="{C99E1E5B-CD2E-0104-809A-CA44591AC43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5758627" y="857250"/>
            <a:ext cx="3010574" cy="4765838"/>
          </a:xfrm>
        </p:spPr>
      </p:pic>
    </p:spTree>
    <p:extLst>
      <p:ext uri="{BB962C8B-B14F-4D97-AF65-F5344CB8AC3E}">
        <p14:creationId xmlns:p14="http://schemas.microsoft.com/office/powerpoint/2010/main" val="34487525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CDC997-DDA9-9169-9053-E5F94DC87B3D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accent1"/>
          </a:solidFill>
        </p:spPr>
        <p:txBody>
          <a:bodyPr/>
          <a:lstStyle/>
          <a:p>
            <a:r>
              <a:rPr lang="en-GB" dirty="0"/>
              <a:t>For (almost) everything, </a:t>
            </a:r>
            <a:r>
              <a:rPr lang="en-GB" b="1" dirty="0"/>
              <a:t>please check: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5FE7699-EB0A-4A6A-77E6-E6C3B2FFE99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b="1" dirty="0"/>
              <a:t>The new-look History UG Student Hub!</a:t>
            </a:r>
          </a:p>
          <a:p>
            <a:r>
              <a:rPr lang="en-GB" b="1" dirty="0">
                <a:hlinkClick r:id="rId2"/>
              </a:rPr>
              <a:t>htps://warwick.ac.uk/fac/arts/history/students/undergraduate</a:t>
            </a:r>
            <a:r>
              <a:rPr lang="en-GB" b="1" dirty="0"/>
              <a:t> </a:t>
            </a:r>
          </a:p>
          <a:p>
            <a:r>
              <a:rPr lang="en-GB" i="1" dirty="0"/>
              <a:t>For year 2 events &amp; info, see:</a:t>
            </a:r>
          </a:p>
          <a:p>
            <a:r>
              <a:rPr lang="en-GB" b="1" dirty="0"/>
              <a:t>Year 2 UG page: </a:t>
            </a:r>
            <a:r>
              <a:rPr lang="en-GB" dirty="0">
                <a:hlinkClick r:id="rId3"/>
              </a:rPr>
              <a:t>https://warwick.ac.uk/fac/arts/history/studenthub/ugcourseinformation/intermediate/</a:t>
            </a:r>
            <a:r>
              <a:rPr lang="en-GB" dirty="0"/>
              <a:t> </a:t>
            </a:r>
          </a:p>
          <a:p>
            <a:r>
              <a:rPr lang="en-GB" b="1" dirty="0"/>
              <a:t>These slides will be posted there!</a:t>
            </a:r>
          </a:p>
          <a:p>
            <a:r>
              <a:rPr lang="en-GB" b="1" dirty="0"/>
              <a:t>(Check this page for upcoming Year 2 Study Cafes!)</a:t>
            </a:r>
          </a:p>
        </p:txBody>
      </p:sp>
    </p:spTree>
    <p:extLst>
      <p:ext uri="{BB962C8B-B14F-4D97-AF65-F5344CB8AC3E}">
        <p14:creationId xmlns:p14="http://schemas.microsoft.com/office/powerpoint/2010/main" val="2610596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ECE9F3-42ED-742A-4658-9369F3ACBD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868763"/>
          </a:xfrm>
          <a:solidFill>
            <a:schemeClr val="accent2"/>
          </a:solidFill>
        </p:spPr>
        <p:txBody>
          <a:bodyPr/>
          <a:lstStyle/>
          <a:p>
            <a:r>
              <a:rPr lang="en-GB" b="1" dirty="0"/>
              <a:t>New this year…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932B0D-EA73-8AFA-AA2F-5FB6BFDDBD1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Always bring your university card to </a:t>
            </a:r>
            <a:r>
              <a:rPr lang="en-GB" b="1" dirty="0"/>
              <a:t>tap in for attendance at seminars:</a:t>
            </a:r>
            <a:endParaRPr lang="en-GB" dirty="0"/>
          </a:p>
          <a:p>
            <a:pPr marL="0" indent="0">
              <a:buNone/>
            </a:pPr>
            <a:r>
              <a:rPr lang="en-GB" b="1" dirty="0"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https://warwick.ac.uk/fac/arts/history/studenthub/attendance/</a:t>
            </a:r>
            <a:endParaRPr lang="en-GB" b="1" dirty="0"/>
          </a:p>
          <a:p>
            <a:r>
              <a:rPr lang="en-GB" dirty="0"/>
              <a:t>New </a:t>
            </a:r>
            <a:r>
              <a:rPr lang="en-GB" b="1" dirty="0"/>
              <a:t>Academic Integrity Moodle: </a:t>
            </a:r>
            <a:r>
              <a:rPr lang="en-GB" dirty="0"/>
              <a:t>complete by end of week 2 (this is a monitoring point)</a:t>
            </a:r>
          </a:p>
          <a:p>
            <a:r>
              <a:rPr lang="en-GB" b="1" u="sng" dirty="0">
                <a:hlinkClick r:id="rId3" tooltip="Original URL: https://warwick.ac.uk/fac/arts/history/studenthub/assessment/integrity/. Click or tap if you trust this link.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https://warwick.ac.uk/fac/arts/history/studenthub/assessment/integrity/</a:t>
            </a:r>
            <a:endParaRPr lang="en-GB" b="1" dirty="0"/>
          </a:p>
        </p:txBody>
      </p:sp>
    </p:spTree>
    <p:extLst>
      <p:ext uri="{BB962C8B-B14F-4D97-AF65-F5344CB8AC3E}">
        <p14:creationId xmlns:p14="http://schemas.microsoft.com/office/powerpoint/2010/main" val="4058342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0A0F51-E975-CB27-DC4B-1B34232F28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067067"/>
          </a:xfrm>
          <a:solidFill>
            <a:schemeClr val="accent5"/>
          </a:solidFill>
        </p:spPr>
        <p:txBody>
          <a:bodyPr/>
          <a:lstStyle/>
          <a:p>
            <a:r>
              <a:rPr lang="en-GB" b="1" dirty="0"/>
              <a:t>Useful contacts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890611-D9D0-CB57-490C-3395BB8C518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b="1" dirty="0"/>
              <a:t>Dr Camillia Cowling: Year 2 Director of Studies</a:t>
            </a:r>
            <a:endParaRPr lang="en-GB" dirty="0"/>
          </a:p>
          <a:p>
            <a:r>
              <a:rPr lang="en-GB" b="1" dirty="0"/>
              <a:t>Dr Song-Chuan Chen: Senior Tutor</a:t>
            </a:r>
            <a:endParaRPr lang="en-GB" dirty="0"/>
          </a:p>
          <a:p>
            <a:r>
              <a:rPr lang="en-GB" b="1" dirty="0"/>
              <a:t>Dr Claire Shaw: History-based joint degrees; coordinator for Historical Research </a:t>
            </a:r>
          </a:p>
          <a:p>
            <a:r>
              <a:rPr lang="en-GB" b="1" dirty="0"/>
              <a:t>Dr Simon Peplow &amp; Student Voice Reps: Student Voice</a:t>
            </a:r>
          </a:p>
          <a:p>
            <a:r>
              <a:rPr lang="en-GB" b="1" dirty="0"/>
              <a:t>Claire </a:t>
            </a:r>
            <a:r>
              <a:rPr lang="en-GB" b="1" dirty="0" err="1"/>
              <a:t>Halldron</a:t>
            </a:r>
            <a:r>
              <a:rPr lang="en-GB" b="1" dirty="0"/>
              <a:t>: Careers</a:t>
            </a:r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223641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B70DA043-7FAC-44D1-8324-83CE35B4CD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029" y="1487277"/>
            <a:ext cx="8636212" cy="5370722"/>
          </a:xfrm>
        </p:spPr>
        <p:txBody>
          <a:bodyPr anchor="ctr">
            <a:noAutofit/>
          </a:bodyPr>
          <a:lstStyle/>
          <a:p>
            <a:pPr>
              <a:spcBef>
                <a:spcPts val="0"/>
              </a:spcBef>
              <a:spcAft>
                <a:spcPts val="800"/>
              </a:spcAft>
            </a:pPr>
            <a:r>
              <a:rPr lang="en-GB" sz="2400" b="1" dirty="0"/>
              <a:t>Prioritise</a:t>
            </a:r>
            <a:r>
              <a:rPr lang="en-GB" sz="2400" dirty="0"/>
              <a:t> your wellbeing and a healthy work-life balance</a:t>
            </a:r>
          </a:p>
          <a:p>
            <a:pPr>
              <a:spcBef>
                <a:spcPts val="0"/>
              </a:spcBef>
              <a:spcAft>
                <a:spcPts val="800"/>
              </a:spcAft>
            </a:pPr>
            <a:r>
              <a:rPr lang="en-GB" sz="2400" b="1" dirty="0"/>
              <a:t>Recognise</a:t>
            </a:r>
            <a:r>
              <a:rPr lang="en-GB" sz="2400" dirty="0"/>
              <a:t> it’s not always going to be easy – </a:t>
            </a:r>
            <a:r>
              <a:rPr lang="en-GB" sz="2400" b="1" dirty="0"/>
              <a:t>and that’s normal.</a:t>
            </a:r>
            <a:endParaRPr lang="en-GB" sz="2400" dirty="0"/>
          </a:p>
          <a:p>
            <a:pPr>
              <a:spcBef>
                <a:spcPts val="0"/>
              </a:spcBef>
              <a:spcAft>
                <a:spcPts val="800"/>
              </a:spcAft>
            </a:pPr>
            <a:r>
              <a:rPr lang="en-GB" sz="2400" dirty="0"/>
              <a:t>Talk to your </a:t>
            </a:r>
            <a:r>
              <a:rPr lang="en-GB" sz="2400" b="1" dirty="0"/>
              <a:t>Personal Tutor! </a:t>
            </a:r>
            <a:r>
              <a:rPr lang="en-US" sz="2400" dirty="0">
                <a:hlinkClick r:id="rId3"/>
              </a:rPr>
              <a:t>https://warwick.ac.uk/fac/arts/history/students/undergraduate/support-personaltutors</a:t>
            </a:r>
            <a:r>
              <a:rPr lang="en-US" sz="2400" dirty="0"/>
              <a:t> </a:t>
            </a:r>
            <a:endParaRPr lang="en-GB" sz="2400" b="1" dirty="0"/>
          </a:p>
          <a:p>
            <a:pPr>
              <a:spcBef>
                <a:spcPts val="0"/>
              </a:spcBef>
              <a:spcAft>
                <a:spcPts val="800"/>
              </a:spcAft>
            </a:pPr>
            <a:r>
              <a:rPr lang="en-GB" sz="2400" b="1" dirty="0"/>
              <a:t>Let us know </a:t>
            </a:r>
            <a:r>
              <a:rPr lang="en-GB" sz="2400" dirty="0"/>
              <a:t>about ongoing or new difficulties as they arise – they are easier to fix if we know sooner</a:t>
            </a:r>
          </a:p>
          <a:p>
            <a:pPr>
              <a:spcBef>
                <a:spcPts val="0"/>
              </a:spcBef>
              <a:spcAft>
                <a:spcPts val="800"/>
              </a:spcAft>
            </a:pPr>
            <a:r>
              <a:rPr lang="en-GB" sz="2400" b="1" dirty="0"/>
              <a:t>Get support: </a:t>
            </a:r>
            <a:r>
              <a:rPr lang="en-GB" sz="2400" dirty="0"/>
              <a:t>Wellbeing Portal: </a:t>
            </a:r>
            <a:r>
              <a:rPr lang="en-GB" sz="2400" dirty="0">
                <a:solidFill>
                  <a:srgbClr val="00B0F0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wellbeing.warwick.ac.uk</a:t>
            </a:r>
            <a:endParaRPr lang="en-GB" sz="2400" dirty="0">
              <a:solidFill>
                <a:srgbClr val="00B0F0"/>
              </a:solidFill>
            </a:endParaRPr>
          </a:p>
          <a:p>
            <a:pPr>
              <a:spcBef>
                <a:spcPts val="0"/>
              </a:spcBef>
              <a:spcAft>
                <a:spcPts val="800"/>
              </a:spcAft>
            </a:pPr>
            <a:r>
              <a:rPr lang="en-GB" sz="2400" dirty="0">
                <a:hlinkClick r:id="rId5"/>
              </a:rPr>
              <a:t>Report + Support - Report + Support - University of Warwick</a:t>
            </a:r>
            <a:endParaRPr lang="en-GB" sz="2400" dirty="0">
              <a:solidFill>
                <a:srgbClr val="00B0F0"/>
              </a:solidFill>
            </a:endParaRPr>
          </a:p>
          <a:p>
            <a:pPr>
              <a:spcBef>
                <a:spcPts val="0"/>
              </a:spcBef>
              <a:spcAft>
                <a:spcPts val="800"/>
              </a:spcAft>
            </a:pPr>
            <a:r>
              <a:rPr lang="en-GB" sz="2400" dirty="0"/>
              <a:t>The </a:t>
            </a:r>
            <a:r>
              <a:rPr lang="en-GB" sz="2400" b="1" dirty="0"/>
              <a:t>Warwick Community Respect</a:t>
            </a:r>
            <a:r>
              <a:rPr lang="en-GB" sz="2400" dirty="0"/>
              <a:t> programme:</a:t>
            </a:r>
            <a:br>
              <a:rPr lang="en-GB" sz="2400" dirty="0"/>
            </a:br>
            <a:r>
              <a:rPr lang="en-GB" sz="2400" dirty="0">
                <a:hlinkClick r:id="rId6"/>
              </a:rPr>
              <a:t>https://warwick.ac.uk/services/wss/students/communityrespect</a:t>
            </a:r>
            <a:r>
              <a:rPr lang="en-GB" sz="2400" dirty="0"/>
              <a:t> </a:t>
            </a:r>
          </a:p>
          <a:p>
            <a:pPr>
              <a:spcBef>
                <a:spcPts val="0"/>
              </a:spcBef>
              <a:spcAft>
                <a:spcPts val="800"/>
              </a:spcAft>
            </a:pPr>
            <a:endParaRPr lang="en-GB" sz="2400" dirty="0">
              <a:solidFill>
                <a:srgbClr val="00B0F0"/>
              </a:solidFill>
            </a:endParaRP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5EE588B3-A8CA-4742-B56B-5A51FB1787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2884" y="1"/>
            <a:ext cx="8438232" cy="1046601"/>
          </a:xfrm>
          <a:solidFill>
            <a:schemeClr val="accent2"/>
          </a:solidFill>
        </p:spPr>
        <p:txBody>
          <a:bodyPr>
            <a:normAutofit/>
          </a:bodyPr>
          <a:lstStyle/>
          <a:p>
            <a:pPr algn="ctr"/>
            <a:r>
              <a:rPr lang="en-GB" b="1" dirty="0"/>
              <a:t>Make wellbeing your top priority!</a:t>
            </a:r>
          </a:p>
        </p:txBody>
      </p:sp>
    </p:spTree>
    <p:extLst>
      <p:ext uri="{BB962C8B-B14F-4D97-AF65-F5344CB8AC3E}">
        <p14:creationId xmlns:p14="http://schemas.microsoft.com/office/powerpoint/2010/main" val="159527204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F58306-C403-ABC6-515F-0076D758C0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9320" y="365126"/>
            <a:ext cx="8306030" cy="1325563"/>
          </a:xfrm>
          <a:solidFill>
            <a:schemeClr val="accent1"/>
          </a:solidFill>
        </p:spPr>
        <p:txBody>
          <a:bodyPr>
            <a:normAutofit fontScale="90000"/>
          </a:bodyPr>
          <a:lstStyle/>
          <a:p>
            <a:r>
              <a:rPr lang="en-GB" b="1" dirty="0"/>
              <a:t>Student-Staff Liaison Committee (SSLC)</a:t>
            </a:r>
            <a:br>
              <a:rPr lang="en-GB" b="1" dirty="0"/>
            </a:br>
            <a:r>
              <a:rPr lang="en-GB" b="1" dirty="0"/>
              <a:t>Student Voice Ambassadors (SVAs)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770C64-7B1B-3236-CAC1-70C20B8D5B7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225"/>
              </a:spcAft>
              <a:buNone/>
            </a:pPr>
            <a:r>
              <a:rPr lang="en-GB" b="1" dirty="0"/>
              <a:t>Student-Staff Liaison Committee (SSLC)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225"/>
              </a:spcAft>
            </a:pPr>
            <a:r>
              <a:rPr lang="en-GB" sz="2025" dirty="0"/>
              <a:t>Student-led, vital forum for collecting feedback and ensures that </a:t>
            </a:r>
            <a:br>
              <a:rPr lang="en-GB" sz="2025" dirty="0"/>
            </a:br>
            <a:r>
              <a:rPr lang="en-GB" sz="2025" i="1" dirty="0"/>
              <a:t>your</a:t>
            </a:r>
            <a:r>
              <a:rPr lang="en-GB" sz="2025" dirty="0"/>
              <a:t> student voice is integral to decision-making in our department!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225"/>
              </a:spcAft>
            </a:pPr>
            <a:r>
              <a:rPr lang="en-GB" sz="2025" b="1" dirty="0"/>
              <a:t>SSLC Meetings 2026-27 (open to ALL students!):</a:t>
            </a: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225"/>
              </a:spcAft>
            </a:pPr>
            <a:r>
              <a:rPr lang="en-GB" sz="2025" dirty="0"/>
              <a:t>Term 1 – Wednesday 04/11/2026, 13:00 - 14:00 (OC1.08)</a:t>
            </a: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225"/>
              </a:spcAft>
            </a:pPr>
            <a:r>
              <a:rPr lang="en-GB" sz="2025" dirty="0"/>
              <a:t>Term 2 – Wednesday 10/02/2027, 13:00 - 14:00 (FAB5.01)</a:t>
            </a: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675"/>
              </a:spcAft>
            </a:pPr>
            <a:r>
              <a:rPr lang="en-GB" sz="2025" dirty="0"/>
              <a:t>Term 3 – Wednesday 05/05/2027, 13:00 - 14:00 (FAB5.01)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225"/>
              </a:spcAft>
              <a:buNone/>
            </a:pPr>
            <a:r>
              <a:rPr lang="en-GB" b="1" dirty="0"/>
              <a:t>Student Voice Ambassadors (SVAs)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225"/>
              </a:spcAft>
            </a:pPr>
            <a:r>
              <a:rPr lang="en-GB" sz="2025" dirty="0"/>
              <a:t>Paid position – gather feedback, lead SSLC, </a:t>
            </a:r>
            <a:br>
              <a:rPr lang="en-GB" sz="2025" dirty="0"/>
            </a:br>
            <a:r>
              <a:rPr lang="en-GB" sz="2025" dirty="0"/>
              <a:t>and represent students at our departmental Education Committee.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225"/>
              </a:spcAft>
            </a:pPr>
            <a:r>
              <a:rPr lang="en-GB" sz="2025" dirty="0"/>
              <a:t>Applications open NOW for 2026/27 SVAs, </a:t>
            </a:r>
            <a:r>
              <a:rPr lang="en-GB" sz="2025" b="1" dirty="0"/>
              <a:t>deadline Friday 9 October.</a:t>
            </a:r>
            <a:endParaRPr lang="en-GB" sz="2025" dirty="0"/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225"/>
              </a:spcAft>
            </a:pPr>
            <a:r>
              <a:rPr lang="en-GB" sz="2025" dirty="0"/>
              <a:t>For more info, check your emails and/or email Simon.Peplow@Warwick.ac.uk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6452238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17566"/>
            <a:ext cx="8913813" cy="705394"/>
          </a:xfrm>
        </p:spPr>
        <p:txBody>
          <a:bodyPr/>
          <a:lstStyle/>
          <a:p>
            <a:pPr algn="ctr"/>
            <a:r>
              <a:rPr lang="en-US" sz="2800" b="1" dirty="0"/>
              <a:t>Personal</a:t>
            </a:r>
            <a:r>
              <a:rPr lang="en-US" b="1" dirty="0"/>
              <a:t> </a:t>
            </a:r>
            <a:r>
              <a:rPr lang="en-US" sz="2800" b="1" dirty="0"/>
              <a:t>Tutoring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822960"/>
            <a:ext cx="9144000" cy="6035040"/>
          </a:xfrm>
        </p:spPr>
        <p:txBody>
          <a:bodyPr>
            <a:normAutofit/>
          </a:bodyPr>
          <a:lstStyle/>
          <a:p>
            <a:r>
              <a:rPr lang="en-US" dirty="0"/>
              <a:t>Your personal tutor will:</a:t>
            </a:r>
          </a:p>
          <a:p>
            <a:pPr>
              <a:buFontTx/>
              <a:buChar char="-"/>
            </a:pPr>
            <a:r>
              <a:rPr lang="en-US" dirty="0"/>
              <a:t>Provide academic advice and support.</a:t>
            </a:r>
          </a:p>
          <a:p>
            <a:pPr>
              <a:buFontTx/>
              <a:buChar char="-"/>
            </a:pPr>
            <a:r>
              <a:rPr lang="en-US" dirty="0"/>
              <a:t>Signpost support and development resources and opportunities.</a:t>
            </a:r>
          </a:p>
          <a:p>
            <a:pPr>
              <a:buFontTx/>
              <a:buChar char="-"/>
            </a:pPr>
            <a:r>
              <a:rPr lang="en-US" dirty="0"/>
              <a:t>Advise on course regulations and mitigating circumstances.</a:t>
            </a:r>
          </a:p>
          <a:p>
            <a:pPr>
              <a:buFontTx/>
              <a:buChar char="-"/>
            </a:pPr>
            <a:r>
              <a:rPr lang="en-US" dirty="0"/>
              <a:t>Provide references.</a:t>
            </a:r>
          </a:p>
          <a:p>
            <a:pPr>
              <a:buFontTx/>
              <a:buChar char="-"/>
            </a:pPr>
            <a:r>
              <a:rPr lang="en-US" dirty="0"/>
              <a:t>For more on the role of the personal tutor, see </a:t>
            </a:r>
            <a:r>
              <a:rPr lang="en-US" dirty="0">
                <a:hlinkClick r:id="rId2"/>
              </a:rPr>
              <a:t>https://warwick.ac.uk/fac/arts/history/students/undergraduate/support-personaltutors</a:t>
            </a: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3056619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56754"/>
            <a:ext cx="8913813" cy="809897"/>
          </a:xfrm>
        </p:spPr>
        <p:txBody>
          <a:bodyPr/>
          <a:lstStyle/>
          <a:p>
            <a:pPr algn="ctr"/>
            <a:r>
              <a:rPr lang="en-US" sz="2800" b="1" dirty="0"/>
              <a:t>Wellbeing Useful Contacts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966651"/>
            <a:ext cx="9144000" cy="5542413"/>
          </a:xfrm>
        </p:spPr>
        <p:txBody>
          <a:bodyPr>
            <a:normAutofit/>
          </a:bodyPr>
          <a:lstStyle/>
          <a:p>
            <a:r>
              <a:rPr lang="en-US" sz="2400" dirty="0"/>
              <a:t>Wellbeing Support Services: </a:t>
            </a:r>
            <a:r>
              <a:rPr lang="en-US" sz="2400" u="sng" dirty="0">
                <a:hlinkClick r:id="rId2"/>
              </a:rPr>
              <a:t>https://warwick.ac.uk/services/wss</a:t>
            </a:r>
            <a:endParaRPr lang="en-US" sz="2400" u="sng" dirty="0"/>
          </a:p>
          <a:p>
            <a:r>
              <a:rPr lang="en-US" sz="2400" dirty="0"/>
              <a:t>Health Centre: </a:t>
            </a:r>
            <a:r>
              <a:rPr lang="en-US" sz="2400" u="sng" dirty="0">
                <a:hlinkClick r:id="rId3"/>
              </a:rPr>
              <a:t>https://www.uwhc.org.uk/</a:t>
            </a:r>
            <a:endParaRPr lang="en-US" sz="2400" u="sng" dirty="0"/>
          </a:p>
          <a:p>
            <a:r>
              <a:rPr lang="en-US" sz="2400" dirty="0"/>
              <a:t>SU Advice Centre: </a:t>
            </a:r>
            <a:r>
              <a:rPr lang="en-US" sz="2400" u="sng" dirty="0">
                <a:hlinkClick r:id="rId4"/>
              </a:rPr>
              <a:t>https://www.warwicksu.com/help-support/</a:t>
            </a:r>
            <a:endParaRPr lang="en-US" sz="2400" u="sng" dirty="0"/>
          </a:p>
          <a:p>
            <a:r>
              <a:rPr lang="en-US" sz="2400" dirty="0"/>
              <a:t>Chaplaincy: </a:t>
            </a:r>
            <a:r>
              <a:rPr lang="en-US" sz="2400" u="sng" dirty="0">
                <a:hlinkClick r:id="rId5"/>
              </a:rPr>
              <a:t>https://warwick.ac.uk/services/chaplaincy</a:t>
            </a:r>
            <a:endParaRPr lang="en-US" sz="2400" dirty="0"/>
          </a:p>
          <a:p>
            <a:r>
              <a:rPr lang="en-US" sz="2400" dirty="0"/>
              <a:t>Residential Life Team: </a:t>
            </a:r>
            <a:r>
              <a:rPr lang="en-US" sz="2400" u="sng" dirty="0">
                <a:hlinkClick r:id="rId6"/>
              </a:rPr>
              <a:t>https://warwick.ac.uk/services/residentiallife</a:t>
            </a:r>
            <a:endParaRPr lang="en-US" sz="2400" u="sng" dirty="0"/>
          </a:p>
          <a:p>
            <a:r>
              <a:rPr lang="en-US" sz="2400" dirty="0"/>
              <a:t>Campus Security: </a:t>
            </a:r>
            <a:r>
              <a:rPr lang="en-US" sz="2400" u="sng" dirty="0">
                <a:hlinkClick r:id="rId7"/>
              </a:rPr>
              <a:t>https://warwick.ac.uk/services/campus-security</a:t>
            </a:r>
            <a:r>
              <a:rPr lang="en-US" sz="2400" u="sng" dirty="0"/>
              <a:t> </a:t>
            </a:r>
            <a:r>
              <a:rPr lang="en-US" sz="2400" dirty="0"/>
              <a:t>(Tel: 024 7652 2222)</a:t>
            </a:r>
          </a:p>
          <a:p>
            <a:r>
              <a:rPr lang="en-GB" sz="2400" dirty="0"/>
              <a:t>Report and Support: </a:t>
            </a:r>
            <a:r>
              <a:rPr lang="en-GB" sz="2400" dirty="0">
                <a:hlinkClick r:id="rId8"/>
              </a:rPr>
              <a:t>https://reportandsupport.warwick.ac.uk/</a:t>
            </a:r>
            <a:endParaRPr lang="en-GB" sz="2400" dirty="0"/>
          </a:p>
          <a:p>
            <a:r>
              <a:rPr lang="en-US" sz="2400" dirty="0"/>
              <a:t>Together All  </a:t>
            </a:r>
            <a:r>
              <a:rPr lang="en-US" sz="2400" dirty="0">
                <a:hlinkClick r:id="rId9"/>
              </a:rPr>
              <a:t>https://togetherall.com/en-gb/</a:t>
            </a:r>
            <a:r>
              <a:rPr lang="en-US" sz="24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33802686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C3237F0B-E9E7-6C44-B9B7-46E610D2B099}"/>
              </a:ext>
            </a:extLst>
          </p:cNvPr>
          <p:cNvSpPr txBox="1"/>
          <p:nvPr/>
        </p:nvSpPr>
        <p:spPr>
          <a:xfrm>
            <a:off x="211791" y="1058956"/>
            <a:ext cx="8663269" cy="923330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r>
              <a:rPr lang="en-GB" sz="2700" b="1" dirty="0"/>
              <a:t>Intermediate Year Senior Tutor: </a:t>
            </a:r>
          </a:p>
          <a:p>
            <a:r>
              <a:rPr lang="en-GB" sz="2700" b="1" dirty="0"/>
              <a:t>Dr Song-Chuan Chen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B9040A9-FB2F-944C-9022-C9F365E60DF0}"/>
              </a:ext>
            </a:extLst>
          </p:cNvPr>
          <p:cNvSpPr txBox="1"/>
          <p:nvPr/>
        </p:nvSpPr>
        <p:spPr>
          <a:xfrm>
            <a:off x="3405220" y="2460811"/>
            <a:ext cx="5550521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/>
              <a:t>Role: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GB" sz="2400" dirty="0"/>
              <a:t>Overall responsibility for personal tutoring arrangements in History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GB" sz="2400" dirty="0"/>
              <a:t>Part of the History department Pastoral Team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GB" sz="2400" dirty="0"/>
              <a:t>Helping support students and signpost relevant University resources/services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GB" sz="2400" dirty="0"/>
              <a:t>Email me: </a:t>
            </a:r>
            <a:r>
              <a:rPr lang="en-GB" u="sng" dirty="0"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S.Chen.64@warwick.ac.uk</a:t>
            </a:r>
            <a:endParaRPr lang="en-GB" sz="2400" dirty="0"/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GB" sz="2400" dirty="0"/>
              <a:t>Find me: FAB3.76 (B cluster)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endParaRPr lang="en-GB" sz="24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D718AE5-5A75-C7AC-6212-48F8AC30DA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9685" y="3232762"/>
            <a:ext cx="1714500" cy="171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414425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96660D-9775-4FAD-A653-BC5C238B3C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AB301DC9-AA49-5F1E-4FB6-5805D28E73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4800" y="1422898"/>
            <a:ext cx="8394401" cy="416974"/>
          </a:xfrm>
        </p:spPr>
        <p:txBody>
          <a:bodyPr/>
          <a:lstStyle/>
          <a:p>
            <a:r>
              <a:rPr lang="en-GB" sz="3000" dirty="0">
                <a:latin typeface="Aptos"/>
                <a:cs typeface="Calibri"/>
              </a:rPr>
              <a:t>What do Student Voice Ambassadors do?</a:t>
            </a:r>
            <a:endParaRPr lang="en-GB" sz="3000" dirty="0"/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42E56939-FB6F-98F1-20D8-3F14A74552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4800" y="1937818"/>
            <a:ext cx="8394401" cy="2531814"/>
          </a:xfrm>
        </p:spPr>
        <p:txBody>
          <a:bodyPr vert="horz" lIns="0" tIns="0" rIns="0" bIns="0" rtlCol="0" anchor="t">
            <a:noAutofit/>
          </a:bodyPr>
          <a:lstStyle/>
          <a:p>
            <a:r>
              <a:rPr lang="en-GB" sz="1800">
                <a:latin typeface="Aptos"/>
                <a:cs typeface="Calibri"/>
              </a:rPr>
              <a:t>SVAs are representatives of the History student cohort. The role can involve various responsibilities, including:</a:t>
            </a:r>
          </a:p>
          <a:p>
            <a:endParaRPr lang="en-GB" sz="1800">
              <a:latin typeface="Aptos"/>
              <a:cs typeface="Calibri"/>
            </a:endParaRPr>
          </a:p>
          <a:p>
            <a:pPr marL="257175" indent="-257175"/>
            <a:r>
              <a:rPr lang="en-GB" sz="1800" b="1">
                <a:latin typeface="Aptos"/>
                <a:cs typeface="Calibri"/>
              </a:rPr>
              <a:t>Organising</a:t>
            </a:r>
            <a:r>
              <a:rPr lang="en-GB" sz="1800">
                <a:latin typeface="Aptos"/>
                <a:cs typeface="Calibri"/>
              </a:rPr>
              <a:t> and attending SSLC meetings (Staff-Student Liaison Committee)</a:t>
            </a:r>
            <a:endParaRPr lang="en-GB" sz="1800"/>
          </a:p>
          <a:p>
            <a:pPr marL="257175" indent="-257175"/>
            <a:endParaRPr lang="en-GB" sz="1800"/>
          </a:p>
          <a:p>
            <a:pPr marL="257175" indent="-257175"/>
            <a:r>
              <a:rPr lang="en-GB" sz="1800" b="1">
                <a:latin typeface="Aptos"/>
                <a:cs typeface="Calibri"/>
              </a:rPr>
              <a:t>Representing </a:t>
            </a:r>
            <a:r>
              <a:rPr lang="en-GB" sz="1800">
                <a:latin typeface="Aptos"/>
                <a:cs typeface="Calibri"/>
              </a:rPr>
              <a:t>student opinion at other department committees on education and diversity</a:t>
            </a:r>
          </a:p>
          <a:p>
            <a:pPr marL="257175" indent="-257175"/>
            <a:endParaRPr lang="en-GB" sz="1800">
              <a:latin typeface="Aptos"/>
              <a:cs typeface="Calibri"/>
            </a:endParaRPr>
          </a:p>
          <a:p>
            <a:pPr marL="257175" indent="-257175"/>
            <a:r>
              <a:rPr lang="en-GB" sz="1800" b="1">
                <a:latin typeface="Aptos"/>
                <a:cs typeface="Calibri"/>
              </a:rPr>
              <a:t>Raising issues</a:t>
            </a:r>
            <a:r>
              <a:rPr lang="en-GB" sz="1800">
                <a:latin typeface="Aptos"/>
                <a:cs typeface="Calibri"/>
              </a:rPr>
              <a:t> that students have and work with staff towards finding solutions to them</a:t>
            </a:r>
            <a:endParaRPr lang="en-GB" sz="1800"/>
          </a:p>
          <a:p>
            <a:endParaRPr lang="en-GB" sz="1800">
              <a:latin typeface="Aptos"/>
              <a:cs typeface="Calibri"/>
            </a:endParaRPr>
          </a:p>
          <a:p>
            <a:pPr marL="257175" indent="-257175"/>
            <a:r>
              <a:rPr lang="en-GB" sz="1800" b="1">
                <a:latin typeface="Aptos"/>
                <a:cs typeface="Calibri"/>
              </a:rPr>
              <a:t>Providing feedback </a:t>
            </a:r>
            <a:r>
              <a:rPr lang="en-GB" sz="1800">
                <a:latin typeface="Aptos"/>
                <a:cs typeface="Calibri"/>
              </a:rPr>
              <a:t>on new department policies and modules</a:t>
            </a:r>
            <a:endParaRPr lang="en-GB" sz="1800"/>
          </a:p>
          <a:p>
            <a:endParaRPr lang="en-GB" sz="1800">
              <a:latin typeface="Aptos"/>
              <a:cs typeface="Calibri"/>
            </a:endParaRPr>
          </a:p>
          <a:p>
            <a:pPr marL="257175" indent="-257175"/>
            <a:endParaRPr lang="en-GB" sz="1800"/>
          </a:p>
          <a:p>
            <a:pPr marL="257175" indent="-257175"/>
            <a:endParaRPr lang="en-GB" sz="1800"/>
          </a:p>
          <a:p>
            <a:pPr marL="257175" indent="-257175"/>
            <a:endParaRPr lang="en-GB" sz="1800"/>
          </a:p>
          <a:p>
            <a:pPr marL="257175" indent="-257175"/>
            <a:endParaRPr lang="en-GB" sz="1800"/>
          </a:p>
          <a:p>
            <a:pPr marL="257175" indent="-257175"/>
            <a:endParaRPr lang="en-GB" sz="1800"/>
          </a:p>
        </p:txBody>
      </p:sp>
      <p:sp>
        <p:nvSpPr>
          <p:cNvPr id="9" name="Slide Number Placeholder 29">
            <a:extLst>
              <a:ext uri="{FF2B5EF4-FFF2-40B4-BE49-F238E27FC236}">
                <a16:creationId xmlns:a16="http://schemas.microsoft.com/office/drawing/2014/main" id="{2A8A5B74-3085-7819-F5D7-A97D27F3AC0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74800" y="5353088"/>
            <a:ext cx="270000" cy="270000"/>
          </a:xfrm>
        </p:spPr>
        <p:txBody>
          <a:bodyPr/>
          <a:lstStyle/>
          <a:p>
            <a:fld id="{E8F1A65C-595C-4736-BF40-F7D31E789466}" type="slidenum">
              <a:rPr lang="en-GB" smtClean="0"/>
              <a:pPr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368818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5D7890-27A3-097A-9BBA-72E99B6B61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F0187ED8-3371-C639-005E-40EE1C0B94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4800" y="1422898"/>
            <a:ext cx="8394401" cy="416974"/>
          </a:xfrm>
        </p:spPr>
        <p:txBody>
          <a:bodyPr/>
          <a:lstStyle/>
          <a:p>
            <a:r>
              <a:rPr lang="en-GB" sz="3000" dirty="0">
                <a:latin typeface="Aptos"/>
                <a:cs typeface="Calibri"/>
              </a:rPr>
              <a:t>What impact have they had?</a:t>
            </a:r>
            <a:endParaRPr lang="en-GB" sz="3000" dirty="0"/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C067EDE2-CE0E-16C5-FDAD-A04137AD97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4800" y="2142675"/>
            <a:ext cx="8394401" cy="3313424"/>
          </a:xfrm>
        </p:spPr>
        <p:txBody>
          <a:bodyPr vert="horz" lIns="0" tIns="0" rIns="0" bIns="0" rtlCol="0" anchor="t">
            <a:noAutofit/>
          </a:bodyPr>
          <a:lstStyle/>
          <a:p>
            <a:pPr marL="257175" indent="-257175"/>
            <a:r>
              <a:rPr lang="en-GB" sz="1800" dirty="0">
                <a:latin typeface="Aptos"/>
                <a:cs typeface="Calibri"/>
              </a:rPr>
              <a:t>Helped develop a </a:t>
            </a:r>
            <a:r>
              <a:rPr lang="en-GB" sz="1800" b="1" dirty="0">
                <a:latin typeface="Aptos"/>
                <a:cs typeface="Calibri"/>
              </a:rPr>
              <a:t>skills training module</a:t>
            </a:r>
            <a:r>
              <a:rPr lang="en-GB" sz="1800" dirty="0">
                <a:latin typeface="Aptos"/>
                <a:cs typeface="Calibri"/>
              </a:rPr>
              <a:t> for first-year students to help them with the transition to university</a:t>
            </a:r>
            <a:endParaRPr lang="en-US" dirty="0"/>
          </a:p>
          <a:p>
            <a:pPr marL="257175" indent="-257175"/>
            <a:endParaRPr lang="en-GB" sz="1800" dirty="0">
              <a:latin typeface="Aptos"/>
              <a:cs typeface="Calibri"/>
            </a:endParaRPr>
          </a:p>
          <a:p>
            <a:pPr marL="257175" indent="-257175"/>
            <a:r>
              <a:rPr lang="en-GB" sz="1800" dirty="0">
                <a:latin typeface="Aptos"/>
                <a:cs typeface="Calibri"/>
              </a:rPr>
              <a:t>Represented student opinion during the </a:t>
            </a:r>
            <a:r>
              <a:rPr lang="en-GB" sz="1800" b="1" dirty="0">
                <a:latin typeface="Aptos"/>
                <a:cs typeface="Calibri"/>
              </a:rPr>
              <a:t>2022-2023 UCU strike and marking boycott</a:t>
            </a:r>
          </a:p>
          <a:p>
            <a:pPr marL="257175" indent="-257175"/>
            <a:endParaRPr lang="en-GB" sz="1800" dirty="0">
              <a:latin typeface="Aptos"/>
              <a:cs typeface="Calibri"/>
            </a:endParaRPr>
          </a:p>
          <a:p>
            <a:pPr marL="257175" indent="-257175"/>
            <a:r>
              <a:rPr lang="en-GB" sz="1800" dirty="0">
                <a:latin typeface="Aptos"/>
                <a:cs typeface="Calibri"/>
              </a:rPr>
              <a:t>Worked to remove restrictions on </a:t>
            </a:r>
            <a:r>
              <a:rPr lang="en-GB" sz="1800" b="1" dirty="0">
                <a:latin typeface="Aptos"/>
                <a:cs typeface="Calibri"/>
              </a:rPr>
              <a:t>referencing </a:t>
            </a:r>
            <a:r>
              <a:rPr lang="en-GB" sz="1800" dirty="0">
                <a:latin typeface="Aptos"/>
                <a:cs typeface="Calibri"/>
              </a:rPr>
              <a:t>to avoid joint honours students having to learn and use two different styles</a:t>
            </a:r>
          </a:p>
          <a:p>
            <a:pPr marL="257175" indent="-257175"/>
            <a:endParaRPr lang="en-GB" sz="1800" dirty="0">
              <a:latin typeface="Aptos"/>
              <a:cs typeface="Calibri"/>
            </a:endParaRPr>
          </a:p>
          <a:p>
            <a:pPr marL="257175" indent="-257175"/>
            <a:r>
              <a:rPr lang="en-GB" sz="1800" dirty="0">
                <a:latin typeface="Aptos"/>
                <a:cs typeface="Calibri"/>
              </a:rPr>
              <a:t>Advocated for further support for </a:t>
            </a:r>
            <a:r>
              <a:rPr lang="en-GB" sz="1800" b="1" dirty="0">
                <a:latin typeface="Aptos"/>
                <a:cs typeface="Calibri"/>
              </a:rPr>
              <a:t>study abroad</a:t>
            </a:r>
            <a:r>
              <a:rPr lang="en-GB" sz="1800" dirty="0">
                <a:latin typeface="Aptos"/>
                <a:cs typeface="Calibri"/>
              </a:rPr>
              <a:t> students</a:t>
            </a:r>
            <a:br>
              <a:rPr lang="en-GB" sz="1800" dirty="0">
                <a:latin typeface="Aptos"/>
                <a:cs typeface="Calibri"/>
              </a:rPr>
            </a:br>
            <a:endParaRPr lang="en-GB" sz="1800" dirty="0">
              <a:latin typeface="Aptos"/>
              <a:cs typeface="Calibri"/>
            </a:endParaRPr>
          </a:p>
          <a:p>
            <a:pPr marL="257175" indent="-257175"/>
            <a:endParaRPr lang="en-GB" sz="1800" dirty="0"/>
          </a:p>
          <a:p>
            <a:pPr marL="257175" indent="-257175"/>
            <a:endParaRPr lang="en-GB" sz="1800" dirty="0"/>
          </a:p>
          <a:p>
            <a:pPr marL="257175" indent="-257175"/>
            <a:endParaRPr lang="en-GB" sz="1800" dirty="0"/>
          </a:p>
        </p:txBody>
      </p:sp>
      <p:sp>
        <p:nvSpPr>
          <p:cNvPr id="9" name="Slide Number Placeholder 29">
            <a:extLst>
              <a:ext uri="{FF2B5EF4-FFF2-40B4-BE49-F238E27FC236}">
                <a16:creationId xmlns:a16="http://schemas.microsoft.com/office/drawing/2014/main" id="{C95C3C06-A2A6-8022-8526-7308BCD722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74800" y="5353088"/>
            <a:ext cx="270000" cy="270000"/>
          </a:xfrm>
        </p:spPr>
        <p:txBody>
          <a:bodyPr/>
          <a:lstStyle/>
          <a:p>
            <a:fld id="{E8F1A65C-595C-4736-BF40-F7D31E789466}" type="slidenum">
              <a:rPr lang="en-GB" smtClean="0"/>
              <a:pPr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8375814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BB0161F2-D84D-EB79-CC8F-8751015568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GB" sz="1800" dirty="0"/>
              <a:t>Dr Tara Morton (tara.morton.1@warwick.ac.uk)</a:t>
            </a:r>
          </a:p>
          <a:p>
            <a:r>
              <a:rPr lang="en-GB" sz="1800" dirty="0"/>
              <a:t>Student Research &amp; Engagement Officer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C35D1BC9-819A-F4BC-F31F-3EA2C41682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4799" y="2274713"/>
            <a:ext cx="4906885" cy="1129348"/>
          </a:xfrm>
        </p:spPr>
        <p:txBody>
          <a:bodyPr/>
          <a:lstStyle/>
          <a:p>
            <a:r>
              <a:rPr lang="en-GB" sz="4500" dirty="0"/>
              <a:t>Student Research &amp; Engagement</a:t>
            </a:r>
          </a:p>
        </p:txBody>
      </p:sp>
      <p:pic>
        <p:nvPicPr>
          <p:cNvPr id="5" name="Picture Placeholder 4">
            <a:extLst>
              <a:ext uri="{FF2B5EF4-FFF2-40B4-BE49-F238E27FC236}">
                <a16:creationId xmlns:a16="http://schemas.microsoft.com/office/drawing/2014/main" id="{ED411A6D-3956-0E15-DF63-74E094939C2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5758627" y="857250"/>
            <a:ext cx="3010574" cy="4765838"/>
          </a:xfrm>
        </p:spPr>
      </p:pic>
    </p:spTree>
    <p:extLst>
      <p:ext uri="{BB962C8B-B14F-4D97-AF65-F5344CB8AC3E}">
        <p14:creationId xmlns:p14="http://schemas.microsoft.com/office/powerpoint/2010/main" val="107953697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EA41F6-0E01-854E-E558-5EC33459AC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Text Placeholder 36">
            <a:extLst>
              <a:ext uri="{FF2B5EF4-FFF2-40B4-BE49-F238E27FC236}">
                <a16:creationId xmlns:a16="http://schemas.microsoft.com/office/drawing/2014/main" id="{987A6928-4BEC-295C-79F6-422E4EF3607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38" name="Text Placeholder 37">
            <a:extLst>
              <a:ext uri="{FF2B5EF4-FFF2-40B4-BE49-F238E27FC236}">
                <a16:creationId xmlns:a16="http://schemas.microsoft.com/office/drawing/2014/main" id="{654FD40B-CEF6-725A-9709-1A6FFA4B356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003111" y="1913829"/>
            <a:ext cx="5208962" cy="369900"/>
          </a:xfrm>
        </p:spPr>
        <p:txBody>
          <a:bodyPr/>
          <a:lstStyle/>
          <a:p>
            <a:r>
              <a:rPr lang="en-GB" sz="2100" b="1" dirty="0"/>
              <a:t>URSS</a:t>
            </a:r>
            <a:r>
              <a:rPr lang="en-GB" sz="2100" dirty="0"/>
              <a:t> </a:t>
            </a:r>
            <a:r>
              <a:rPr lang="en-GB" sz="1800" dirty="0"/>
              <a:t>Undergraduate Research Support Scheme</a:t>
            </a:r>
          </a:p>
        </p:txBody>
      </p:sp>
      <p:sp>
        <p:nvSpPr>
          <p:cNvPr id="39" name="Text Placeholder 38">
            <a:extLst>
              <a:ext uri="{FF2B5EF4-FFF2-40B4-BE49-F238E27FC236}">
                <a16:creationId xmlns:a16="http://schemas.microsoft.com/office/drawing/2014/main" id="{24269352-7DC9-5D6F-0E38-EA045B9CC31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0" name="Text Placeholder 39">
            <a:extLst>
              <a:ext uri="{FF2B5EF4-FFF2-40B4-BE49-F238E27FC236}">
                <a16:creationId xmlns:a16="http://schemas.microsoft.com/office/drawing/2014/main" id="{488E472A-C96D-E451-2FA7-4BAE1AA20635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1" name="Text Placeholder 40">
            <a:extLst>
              <a:ext uri="{FF2B5EF4-FFF2-40B4-BE49-F238E27FC236}">
                <a16:creationId xmlns:a16="http://schemas.microsoft.com/office/drawing/2014/main" id="{EC37B11B-E7AF-AE30-7F7D-E78058A8E8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2" name="Text Placeholder 41">
            <a:extLst>
              <a:ext uri="{FF2B5EF4-FFF2-40B4-BE49-F238E27FC236}">
                <a16:creationId xmlns:a16="http://schemas.microsoft.com/office/drawing/2014/main" id="{B8C29862-9521-5356-928C-EFF018C620D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8" name="Title 17">
            <a:extLst>
              <a:ext uri="{FF2B5EF4-FFF2-40B4-BE49-F238E27FC236}">
                <a16:creationId xmlns:a16="http://schemas.microsoft.com/office/drawing/2014/main" id="{C46ACBB7-48A8-41EB-473D-8F1FF6C215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4800" y="1261153"/>
            <a:ext cx="8394401" cy="498598"/>
          </a:xfrm>
        </p:spPr>
        <p:txBody>
          <a:bodyPr/>
          <a:lstStyle/>
          <a:p>
            <a:r>
              <a:rPr lang="en-GB" sz="3600" dirty="0"/>
              <a:t>History SR &amp; E Overview </a:t>
            </a:r>
          </a:p>
        </p:txBody>
      </p:sp>
      <p:sp>
        <p:nvSpPr>
          <p:cNvPr id="43" name="Text Placeholder 42">
            <a:extLst>
              <a:ext uri="{FF2B5EF4-FFF2-40B4-BE49-F238E27FC236}">
                <a16:creationId xmlns:a16="http://schemas.microsoft.com/office/drawing/2014/main" id="{7DBBF9F0-DD25-4428-7409-453CF861EA4E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1003111" y="2442599"/>
            <a:ext cx="5441750" cy="369900"/>
          </a:xfrm>
        </p:spPr>
        <p:txBody>
          <a:bodyPr/>
          <a:lstStyle/>
          <a:p>
            <a:r>
              <a:rPr lang="en-GB" sz="2100" b="1" dirty="0"/>
              <a:t>BCUR</a:t>
            </a:r>
            <a:r>
              <a:rPr lang="en-GB" sz="2100" dirty="0"/>
              <a:t> </a:t>
            </a:r>
            <a:r>
              <a:rPr lang="en-GB" sz="1800" dirty="0"/>
              <a:t>British Conference Undergraduate Research</a:t>
            </a:r>
            <a:endParaRPr lang="en-GB" sz="2100" dirty="0"/>
          </a:p>
        </p:txBody>
      </p:sp>
      <p:sp>
        <p:nvSpPr>
          <p:cNvPr id="44" name="Text Placeholder 43">
            <a:extLst>
              <a:ext uri="{FF2B5EF4-FFF2-40B4-BE49-F238E27FC236}">
                <a16:creationId xmlns:a16="http://schemas.microsoft.com/office/drawing/2014/main" id="{301D9BAA-ECBC-0AF4-3A29-EEB5A444ABAB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1003111" y="2971368"/>
            <a:ext cx="6253610" cy="369900"/>
          </a:xfrm>
        </p:spPr>
        <p:txBody>
          <a:bodyPr/>
          <a:lstStyle/>
          <a:p>
            <a:r>
              <a:rPr lang="en-GB" sz="2100" b="1" dirty="0"/>
              <a:t>ICUR</a:t>
            </a:r>
            <a:r>
              <a:rPr lang="en-GB" sz="2100" dirty="0"/>
              <a:t> </a:t>
            </a:r>
            <a:r>
              <a:rPr lang="en-GB" sz="1800" dirty="0"/>
              <a:t>International Conference of Undergraduate Research</a:t>
            </a:r>
          </a:p>
        </p:txBody>
      </p:sp>
      <p:sp>
        <p:nvSpPr>
          <p:cNvPr id="45" name="Text Placeholder 44">
            <a:extLst>
              <a:ext uri="{FF2B5EF4-FFF2-40B4-BE49-F238E27FC236}">
                <a16:creationId xmlns:a16="http://schemas.microsoft.com/office/drawing/2014/main" id="{B043956D-1838-8BBD-1D48-7D5C80460244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1003111" y="4557677"/>
            <a:ext cx="6604484" cy="369900"/>
          </a:xfrm>
        </p:spPr>
        <p:txBody>
          <a:bodyPr/>
          <a:lstStyle/>
          <a:p>
            <a:endParaRPr lang="en-GB" sz="2100" b="1" dirty="0"/>
          </a:p>
        </p:txBody>
      </p:sp>
      <p:sp>
        <p:nvSpPr>
          <p:cNvPr id="46" name="Text Placeholder 45">
            <a:extLst>
              <a:ext uri="{FF2B5EF4-FFF2-40B4-BE49-F238E27FC236}">
                <a16:creationId xmlns:a16="http://schemas.microsoft.com/office/drawing/2014/main" id="{631F3177-00E2-FED5-43F0-52709A182527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1003110" y="4028907"/>
            <a:ext cx="8055830" cy="369900"/>
          </a:xfrm>
        </p:spPr>
        <p:txBody>
          <a:bodyPr/>
          <a:lstStyle/>
          <a:p>
            <a:r>
              <a:rPr lang="en-GB" sz="2100" b="1" dirty="0"/>
              <a:t>History Groups &amp; Activities</a:t>
            </a:r>
          </a:p>
        </p:txBody>
      </p:sp>
      <p:sp>
        <p:nvSpPr>
          <p:cNvPr id="47" name="Text Placeholder 46">
            <a:extLst>
              <a:ext uri="{FF2B5EF4-FFF2-40B4-BE49-F238E27FC236}">
                <a16:creationId xmlns:a16="http://schemas.microsoft.com/office/drawing/2014/main" id="{8F8869AB-D8A7-008A-A824-493C1DC9592A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1003110" y="3500138"/>
            <a:ext cx="7766089" cy="369900"/>
          </a:xfrm>
        </p:spPr>
        <p:txBody>
          <a:bodyPr/>
          <a:lstStyle/>
          <a:p>
            <a:r>
              <a:rPr lang="en-GB" sz="2100" b="1" dirty="0"/>
              <a:t>Publications</a:t>
            </a:r>
            <a:r>
              <a:rPr lang="en-GB" sz="2100" dirty="0"/>
              <a:t> </a:t>
            </a:r>
            <a:r>
              <a:rPr lang="en-GB" sz="1800" dirty="0"/>
              <a:t>Reinvention Journal (IATL) : Rewind (student-led)</a:t>
            </a:r>
          </a:p>
        </p:txBody>
      </p:sp>
      <p:sp>
        <p:nvSpPr>
          <p:cNvPr id="48" name="Text Placeholder 47">
            <a:extLst>
              <a:ext uri="{FF2B5EF4-FFF2-40B4-BE49-F238E27FC236}">
                <a16:creationId xmlns:a16="http://schemas.microsoft.com/office/drawing/2014/main" id="{ECF86C9F-F9D6-CB01-CC97-21D1E3C45BCD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5172934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Placeholder 9" descr="A person writing on paper and using a computer&#10;&#10;AI-generated content may be incorrect.">
            <a:extLst>
              <a:ext uri="{FF2B5EF4-FFF2-40B4-BE49-F238E27FC236}">
                <a16:creationId xmlns:a16="http://schemas.microsoft.com/office/drawing/2014/main" id="{4C2D5E9A-686C-D12A-5809-52598D7432C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502265" y="857250"/>
            <a:ext cx="3415500" cy="5143493"/>
          </a:xfrm>
          <a:prstGeom prst="rect">
            <a:avLst/>
          </a:prstGeom>
        </p:spPr>
      </p:pic>
      <p:sp>
        <p:nvSpPr>
          <p:cNvPr id="16" name="Title 15">
            <a:extLst>
              <a:ext uri="{FF2B5EF4-FFF2-40B4-BE49-F238E27FC236}">
                <a16:creationId xmlns:a16="http://schemas.microsoft.com/office/drawing/2014/main" id="{5F2D9B30-F092-69FE-0510-04EED6EE0F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4800" y="1261154"/>
            <a:ext cx="3645001" cy="287675"/>
          </a:xfrm>
        </p:spPr>
        <p:txBody>
          <a:bodyPr wrap="square" anchor="t">
            <a:normAutofit fontScale="90000"/>
          </a:bodyPr>
          <a:lstStyle/>
          <a:p>
            <a:r>
              <a:rPr lang="en-GB"/>
              <a:t> </a:t>
            </a:r>
          </a:p>
        </p:txBody>
      </p:sp>
      <p:sp>
        <p:nvSpPr>
          <p:cNvPr id="32" name="Content Placeholder 3">
            <a:extLst>
              <a:ext uri="{FF2B5EF4-FFF2-40B4-BE49-F238E27FC236}">
                <a16:creationId xmlns:a16="http://schemas.microsoft.com/office/drawing/2014/main" id="{B39D87C2-6724-482F-1292-7FEFC52C0F8D}"/>
              </a:ext>
            </a:extLst>
          </p:cNvPr>
          <p:cNvSpPr>
            <a:spLocks noGrp="1"/>
          </p:cNvSpPr>
          <p:nvPr>
            <p:ph sz="quarter" idx="20"/>
          </p:nvPr>
        </p:nvSpPr>
        <p:spPr>
          <a:xfrm>
            <a:off x="202056" y="1684491"/>
            <a:ext cx="4058977" cy="4098851"/>
          </a:xfrm>
        </p:spPr>
        <p:txBody>
          <a:bodyPr>
            <a:normAutofit fontScale="92500"/>
          </a:bodyPr>
          <a:lstStyle/>
          <a:p>
            <a:pPr marL="214313" indent="-214313"/>
            <a:r>
              <a:rPr lang="en-GB" sz="1425" dirty="0"/>
              <a:t>Undergraduate Research Support Scheme enables undergraduate students to carry out a non-assessed, self-directed research project</a:t>
            </a:r>
          </a:p>
          <a:p>
            <a:pPr marL="214313" indent="-214313"/>
            <a:r>
              <a:rPr lang="en-GB" sz="1425" dirty="0"/>
              <a:t>Project should be between 6-10 weeks, and you will receive supervision from a Warwick academic</a:t>
            </a:r>
          </a:p>
          <a:p>
            <a:pPr marL="214313" indent="-214313"/>
            <a:r>
              <a:rPr lang="en-GB" sz="1425" dirty="0"/>
              <a:t>URSS projects are usually carried out over the summer between July and September.</a:t>
            </a:r>
          </a:p>
          <a:p>
            <a:pPr marL="214313" indent="-214313"/>
            <a:r>
              <a:rPr lang="en-GB" sz="1425" dirty="0"/>
              <a:t>You can apply for a bursary of up to £1500 to contribute to your living expenses and other associated costs whilst carrying out your project</a:t>
            </a:r>
          </a:p>
          <a:p>
            <a:pPr marL="214313" indent="-214313"/>
            <a:r>
              <a:rPr lang="en-GB" sz="1425" b="1" dirty="0"/>
              <a:t>Opens 6 October </a:t>
            </a:r>
            <a:r>
              <a:rPr lang="en-GB" sz="1425" dirty="0"/>
              <a:t>closes 6 February 2026</a:t>
            </a:r>
          </a:p>
          <a:p>
            <a:pPr marL="214313" indent="-214313"/>
            <a:r>
              <a:rPr lang="en-GB" sz="1425" dirty="0"/>
              <a:t>https://warwick.ac.uk/services/skills/urss/</a:t>
            </a:r>
          </a:p>
          <a:p>
            <a:pPr marL="214313" indent="-214313"/>
            <a:r>
              <a:rPr lang="en-GB" sz="1425" dirty="0"/>
              <a:t>https://warwick.ac.uk/fac/arts/history/urss/</a:t>
            </a:r>
          </a:p>
          <a:p>
            <a:pPr marL="214313" indent="-214313"/>
            <a:r>
              <a:rPr lang="en-GB" sz="1425" b="1" dirty="0"/>
              <a:t>Come to student showcase</a:t>
            </a:r>
            <a:r>
              <a:rPr lang="en-GB" sz="1425" dirty="0"/>
              <a:t> Wednesday </a:t>
            </a:r>
            <a:r>
              <a:rPr lang="en-GB" sz="1425" b="1" dirty="0"/>
              <a:t>12 November 2025,</a:t>
            </a:r>
            <a:r>
              <a:rPr lang="en-GB" sz="1425" dirty="0"/>
              <a:t> 12-4pm, Panorama Suite, Rootes Building</a:t>
            </a:r>
          </a:p>
          <a:p>
            <a:pPr marL="214313" indent="-214313"/>
            <a:endParaRPr lang="en-GB" sz="1500" dirty="0"/>
          </a:p>
          <a:p>
            <a:endParaRPr lang="en-US" dirty="0"/>
          </a:p>
        </p:txBody>
      </p:sp>
      <p:sp>
        <p:nvSpPr>
          <p:cNvPr id="34" name="Text Placeholder 4">
            <a:extLst>
              <a:ext uri="{FF2B5EF4-FFF2-40B4-BE49-F238E27FC236}">
                <a16:creationId xmlns:a16="http://schemas.microsoft.com/office/drawing/2014/main" id="{B5CD9A73-4546-1E6E-4D54-EF3AC51F7908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74800" y="1125491"/>
            <a:ext cx="3645002" cy="423338"/>
          </a:xfrm>
        </p:spPr>
        <p:txBody>
          <a:bodyPr/>
          <a:lstStyle/>
          <a:p>
            <a:r>
              <a:rPr lang="en-US" sz="2700" dirty="0"/>
              <a:t>URSS </a:t>
            </a:r>
          </a:p>
        </p:txBody>
      </p:sp>
    </p:spTree>
    <p:extLst>
      <p:ext uri="{BB962C8B-B14F-4D97-AF65-F5344CB8AC3E}">
        <p14:creationId xmlns:p14="http://schemas.microsoft.com/office/powerpoint/2010/main" val="221389839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80B595-2489-DF5C-A0B0-7BDC5579F3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5">
            <a:extLst>
              <a:ext uri="{FF2B5EF4-FFF2-40B4-BE49-F238E27FC236}">
                <a16:creationId xmlns:a16="http://schemas.microsoft.com/office/drawing/2014/main" id="{69AF626A-01A2-DFCF-15AF-F17EB8BEB7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4800" y="1261154"/>
            <a:ext cx="3645001" cy="287675"/>
          </a:xfrm>
        </p:spPr>
        <p:txBody>
          <a:bodyPr wrap="square" anchor="t">
            <a:normAutofit fontScale="90000"/>
          </a:bodyPr>
          <a:lstStyle/>
          <a:p>
            <a:r>
              <a:rPr lang="en-GB"/>
              <a:t> </a:t>
            </a:r>
          </a:p>
        </p:txBody>
      </p:sp>
      <p:sp>
        <p:nvSpPr>
          <p:cNvPr id="34" name="Text Placeholder 4">
            <a:extLst>
              <a:ext uri="{FF2B5EF4-FFF2-40B4-BE49-F238E27FC236}">
                <a16:creationId xmlns:a16="http://schemas.microsoft.com/office/drawing/2014/main" id="{C52AD51B-4FB1-7146-9840-3CB40437446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74800" y="1261153"/>
            <a:ext cx="3645000" cy="423338"/>
          </a:xfrm>
        </p:spPr>
        <p:txBody>
          <a:bodyPr wrap="square">
            <a:normAutofit fontScale="92500" lnSpcReduction="20000"/>
          </a:bodyPr>
          <a:lstStyle/>
          <a:p>
            <a:pPr>
              <a:spcAft>
                <a:spcPts val="450"/>
              </a:spcAft>
            </a:pPr>
            <a:r>
              <a:rPr lang="en-US" sz="2700" b="1" dirty="0"/>
              <a:t>BCUR </a:t>
            </a:r>
            <a:r>
              <a:rPr lang="en-US" sz="2700" dirty="0"/>
              <a:t>(IATL) </a:t>
            </a:r>
          </a:p>
        </p:txBody>
      </p:sp>
      <p:sp>
        <p:nvSpPr>
          <p:cNvPr id="32" name="Content Placeholder 3">
            <a:extLst>
              <a:ext uri="{FF2B5EF4-FFF2-40B4-BE49-F238E27FC236}">
                <a16:creationId xmlns:a16="http://schemas.microsoft.com/office/drawing/2014/main" id="{DBE60540-6B2E-C097-F001-0620E6B3001C}"/>
              </a:ext>
            </a:extLst>
          </p:cNvPr>
          <p:cNvSpPr>
            <a:spLocks noGrp="1"/>
          </p:cNvSpPr>
          <p:nvPr>
            <p:ph sz="quarter" idx="20"/>
          </p:nvPr>
        </p:nvSpPr>
        <p:spPr>
          <a:xfrm>
            <a:off x="374800" y="1820636"/>
            <a:ext cx="3645000" cy="3886200"/>
          </a:xfrm>
        </p:spPr>
        <p:txBody>
          <a:bodyPr>
            <a:normAutofit fontScale="77500" lnSpcReduction="20000"/>
          </a:bodyPr>
          <a:lstStyle/>
          <a:p>
            <a:pPr marL="214313" indent="-214313">
              <a:lnSpc>
                <a:spcPct val="94000"/>
              </a:lnSpc>
              <a:spcAft>
                <a:spcPts val="450"/>
              </a:spcAft>
            </a:pPr>
            <a:r>
              <a:rPr lang="en-GB" sz="1500" dirty="0"/>
              <a:t>BCUR is the largest conference in the UK dedicated exclusively to undergraduate research.</a:t>
            </a:r>
          </a:p>
          <a:p>
            <a:pPr marL="214313" indent="-214313">
              <a:lnSpc>
                <a:spcPct val="94000"/>
              </a:lnSpc>
              <a:spcAft>
                <a:spcPts val="450"/>
              </a:spcAft>
            </a:pPr>
            <a:r>
              <a:rPr lang="en-GB" sz="1500" dirty="0"/>
              <a:t>Previous conferences have seen over 500 delegates from 70 different institutions over the two days presenting their research work on a diverse range of topics.</a:t>
            </a:r>
          </a:p>
          <a:p>
            <a:pPr marL="214313" indent="-214313">
              <a:lnSpc>
                <a:spcPct val="94000"/>
              </a:lnSpc>
              <a:spcAft>
                <a:spcPts val="450"/>
              </a:spcAft>
            </a:pPr>
            <a:r>
              <a:rPr lang="en-GB" sz="1500" dirty="0"/>
              <a:t>Undergraduates of all levels are invited to submit papers, posters, workshops and performances to the conference.</a:t>
            </a:r>
          </a:p>
          <a:p>
            <a:pPr marL="214313" indent="-214313">
              <a:lnSpc>
                <a:spcPct val="94000"/>
              </a:lnSpc>
              <a:spcAft>
                <a:spcPts val="450"/>
              </a:spcAft>
            </a:pPr>
            <a:r>
              <a:rPr lang="en-GB" sz="1500" dirty="0"/>
              <a:t>Abstracts are peer-reviewed and those accepted will be invited to attend the conference.</a:t>
            </a:r>
          </a:p>
          <a:p>
            <a:pPr marL="214313" indent="-214313">
              <a:lnSpc>
                <a:spcPct val="94000"/>
              </a:lnSpc>
              <a:spcAft>
                <a:spcPts val="450"/>
              </a:spcAft>
            </a:pPr>
            <a:r>
              <a:rPr lang="en-GB" sz="1500" dirty="0"/>
              <a:t>Limited travel bursaries available </a:t>
            </a:r>
          </a:p>
          <a:p>
            <a:pPr marL="214313" indent="-214313">
              <a:lnSpc>
                <a:spcPct val="94000"/>
              </a:lnSpc>
              <a:spcAft>
                <a:spcPts val="450"/>
              </a:spcAft>
            </a:pPr>
            <a:r>
              <a:rPr lang="en-GB" sz="1500" b="1" dirty="0"/>
              <a:t>2026 University of Glasgow </a:t>
            </a:r>
            <a:r>
              <a:rPr lang="en-GB" sz="1500" dirty="0"/>
              <a:t>(April) TBC</a:t>
            </a:r>
          </a:p>
          <a:p>
            <a:pPr marL="214313" indent="-214313">
              <a:lnSpc>
                <a:spcPct val="94000"/>
              </a:lnSpc>
              <a:spcAft>
                <a:spcPts val="450"/>
              </a:spcAft>
            </a:pPr>
            <a:r>
              <a:rPr lang="en-GB" sz="1500" dirty="0"/>
              <a:t>https://warwick.ac.uk/fac/cross_fac/iatl/research/present/bcur</a:t>
            </a:r>
          </a:p>
          <a:p>
            <a:pPr marL="214313" indent="-214313">
              <a:lnSpc>
                <a:spcPct val="94000"/>
              </a:lnSpc>
              <a:spcAft>
                <a:spcPts val="450"/>
              </a:spcAft>
            </a:pPr>
            <a:r>
              <a:rPr lang="en-GB" sz="1500" b="1" dirty="0"/>
              <a:t>Let’s get History students represented!!!</a:t>
            </a:r>
          </a:p>
          <a:p>
            <a:pPr marL="214313" indent="-214313">
              <a:lnSpc>
                <a:spcPct val="94000"/>
              </a:lnSpc>
              <a:spcAft>
                <a:spcPts val="450"/>
              </a:spcAft>
            </a:pPr>
            <a:endParaRPr lang="en-GB" sz="1500" dirty="0"/>
          </a:p>
          <a:p>
            <a:pPr>
              <a:lnSpc>
                <a:spcPct val="94000"/>
              </a:lnSpc>
              <a:spcAft>
                <a:spcPts val="450"/>
              </a:spcAft>
            </a:pPr>
            <a:endParaRPr lang="en-US" dirty="0"/>
          </a:p>
        </p:txBody>
      </p:sp>
      <p:pic>
        <p:nvPicPr>
          <p:cNvPr id="14" name="Picture Placeholder 13" descr="Person giving presentation">
            <a:extLst>
              <a:ext uri="{FF2B5EF4-FFF2-40B4-BE49-F238E27FC236}">
                <a16:creationId xmlns:a16="http://schemas.microsoft.com/office/drawing/2014/main" id="{99AD97D5-F1D8-F754-FB6B-D6419ABFC81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/>
          <a:srcRect l="9189" r="46486" b="-1"/>
          <a:stretch>
            <a:fillRect/>
          </a:stretch>
        </p:blipFill>
        <p:spPr>
          <a:xfrm>
            <a:off x="4486499" y="857257"/>
            <a:ext cx="3415500" cy="5143493"/>
          </a:xfrm>
          <a:noFill/>
        </p:spPr>
      </p:pic>
    </p:spTree>
    <p:extLst>
      <p:ext uri="{BB962C8B-B14F-4D97-AF65-F5344CB8AC3E}">
        <p14:creationId xmlns:p14="http://schemas.microsoft.com/office/powerpoint/2010/main" val="333382507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4C5E52-FA34-86DB-50FA-583D60BA21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5">
            <a:extLst>
              <a:ext uri="{FF2B5EF4-FFF2-40B4-BE49-F238E27FC236}">
                <a16:creationId xmlns:a16="http://schemas.microsoft.com/office/drawing/2014/main" id="{C329EAF5-5EA3-E88D-66E3-7FFDA0A771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4800" y="1261154"/>
            <a:ext cx="3645001" cy="287675"/>
          </a:xfrm>
        </p:spPr>
        <p:txBody>
          <a:bodyPr wrap="square" anchor="t">
            <a:normAutofit fontScale="90000"/>
          </a:bodyPr>
          <a:lstStyle/>
          <a:p>
            <a:r>
              <a:rPr lang="en-GB"/>
              <a:t> </a:t>
            </a:r>
          </a:p>
        </p:txBody>
      </p:sp>
      <p:sp>
        <p:nvSpPr>
          <p:cNvPr id="34" name="Text Placeholder 4">
            <a:extLst>
              <a:ext uri="{FF2B5EF4-FFF2-40B4-BE49-F238E27FC236}">
                <a16:creationId xmlns:a16="http://schemas.microsoft.com/office/drawing/2014/main" id="{15130032-9A8A-DC33-26C8-5B40F14EBFE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74800" y="1125491"/>
            <a:ext cx="3645000" cy="423338"/>
          </a:xfrm>
        </p:spPr>
        <p:txBody>
          <a:bodyPr wrap="square">
            <a:normAutofit fontScale="92500" lnSpcReduction="20000"/>
          </a:bodyPr>
          <a:lstStyle/>
          <a:p>
            <a:pPr>
              <a:spcAft>
                <a:spcPts val="450"/>
              </a:spcAft>
            </a:pPr>
            <a:r>
              <a:rPr lang="en-US" sz="2700" b="1" dirty="0"/>
              <a:t>ICUR </a:t>
            </a:r>
            <a:r>
              <a:rPr lang="en-US" sz="2700" dirty="0"/>
              <a:t>(IATL)</a:t>
            </a:r>
          </a:p>
        </p:txBody>
      </p:sp>
      <p:sp>
        <p:nvSpPr>
          <p:cNvPr id="32" name="Content Placeholder 3">
            <a:extLst>
              <a:ext uri="{FF2B5EF4-FFF2-40B4-BE49-F238E27FC236}">
                <a16:creationId xmlns:a16="http://schemas.microsoft.com/office/drawing/2014/main" id="{3E73B93D-D652-AAB9-8997-58EFCA45390A}"/>
              </a:ext>
            </a:extLst>
          </p:cNvPr>
          <p:cNvSpPr>
            <a:spLocks noGrp="1"/>
          </p:cNvSpPr>
          <p:nvPr>
            <p:ph sz="quarter" idx="20"/>
          </p:nvPr>
        </p:nvSpPr>
        <p:spPr>
          <a:xfrm>
            <a:off x="207336" y="1684492"/>
            <a:ext cx="4045814" cy="4180694"/>
          </a:xfrm>
        </p:spPr>
        <p:txBody>
          <a:bodyPr>
            <a:normAutofit fontScale="77500" lnSpcReduction="20000"/>
          </a:bodyPr>
          <a:lstStyle/>
          <a:p>
            <a:pPr marL="214313" indent="-214313">
              <a:lnSpc>
                <a:spcPct val="94000"/>
              </a:lnSpc>
              <a:spcAft>
                <a:spcPts val="450"/>
              </a:spcAft>
            </a:pPr>
            <a:r>
              <a:rPr lang="en-GB" sz="1650" dirty="0"/>
              <a:t>Annual, </a:t>
            </a:r>
            <a:r>
              <a:rPr lang="en-GB" sz="1650" b="1" dirty="0"/>
              <a:t>two-day academic conference </a:t>
            </a:r>
            <a:r>
              <a:rPr lang="en-GB" sz="1650" dirty="0"/>
              <a:t>showcasing excellence in undergraduate research from around the world. </a:t>
            </a:r>
          </a:p>
          <a:p>
            <a:pPr marL="214313" indent="-214313">
              <a:lnSpc>
                <a:spcPct val="94000"/>
              </a:lnSpc>
              <a:spcAft>
                <a:spcPts val="450"/>
              </a:spcAft>
            </a:pPr>
            <a:r>
              <a:rPr lang="en-GB" sz="1650" dirty="0"/>
              <a:t>Unique opportunity for history students to present to interdisciplinary audiences</a:t>
            </a:r>
            <a:r>
              <a:rPr lang="en-GB" sz="1650" b="1" dirty="0"/>
              <a:t> </a:t>
            </a:r>
            <a:r>
              <a:rPr lang="en-GB" sz="1650" dirty="0"/>
              <a:t>internationally in real-time, video-linked sessions</a:t>
            </a:r>
          </a:p>
          <a:p>
            <a:pPr marL="214313" indent="-214313">
              <a:lnSpc>
                <a:spcPct val="94000"/>
              </a:lnSpc>
              <a:spcAft>
                <a:spcPts val="450"/>
              </a:spcAft>
            </a:pPr>
            <a:r>
              <a:rPr lang="en-GB" sz="1650" dirty="0"/>
              <a:t>Supports Warwick students to </a:t>
            </a:r>
            <a:r>
              <a:rPr lang="en-GB" sz="1650" b="1" dirty="0"/>
              <a:t>present their research from the Oculus, central campus, on the global stage</a:t>
            </a:r>
            <a:r>
              <a:rPr lang="en-GB" sz="1650" dirty="0"/>
              <a:t>.</a:t>
            </a:r>
          </a:p>
          <a:p>
            <a:pPr marL="214313" indent="-214313">
              <a:lnSpc>
                <a:spcPct val="94000"/>
              </a:lnSpc>
              <a:spcAft>
                <a:spcPts val="450"/>
              </a:spcAft>
            </a:pPr>
            <a:r>
              <a:rPr lang="en-GB" sz="1650" dirty="0"/>
              <a:t>A year-round programme of </a:t>
            </a:r>
            <a:r>
              <a:rPr lang="en-GB" sz="1650" b="1" dirty="0"/>
              <a:t>training and support</a:t>
            </a:r>
            <a:r>
              <a:rPr lang="en-GB" sz="1650" dirty="0"/>
              <a:t> from abstract submission through to presentation</a:t>
            </a:r>
          </a:p>
          <a:p>
            <a:pPr marL="214313" indent="-214313">
              <a:lnSpc>
                <a:spcPct val="94000"/>
              </a:lnSpc>
              <a:spcAft>
                <a:spcPts val="450"/>
              </a:spcAft>
            </a:pPr>
            <a:r>
              <a:rPr lang="en-GB" sz="1650" dirty="0"/>
              <a:t>Opportunity to </a:t>
            </a:r>
            <a:r>
              <a:rPr lang="en-GB" sz="1650" b="1" dirty="0"/>
              <a:t>network</a:t>
            </a:r>
            <a:r>
              <a:rPr lang="en-GB" sz="1650" dirty="0"/>
              <a:t> with like-minded undergraduates all over the world. </a:t>
            </a:r>
          </a:p>
          <a:p>
            <a:pPr marL="214313" indent="-214313">
              <a:lnSpc>
                <a:spcPct val="94000"/>
              </a:lnSpc>
              <a:spcAft>
                <a:spcPts val="450"/>
              </a:spcAft>
            </a:pPr>
            <a:r>
              <a:rPr lang="en-GB" sz="1650" b="1" dirty="0"/>
              <a:t>Supportive </a:t>
            </a:r>
            <a:r>
              <a:rPr lang="en-GB" sz="1650" dirty="0"/>
              <a:t>yet</a:t>
            </a:r>
            <a:r>
              <a:rPr lang="en-GB" sz="1650" b="1" dirty="0"/>
              <a:t> rigorous research experience</a:t>
            </a:r>
            <a:r>
              <a:rPr lang="en-GB" sz="1650" dirty="0"/>
              <a:t>, helping develop confidence and skills in </a:t>
            </a:r>
            <a:r>
              <a:rPr lang="en-GB" sz="1650" b="1" dirty="0"/>
              <a:t>communication</a:t>
            </a:r>
            <a:r>
              <a:rPr lang="en-GB" sz="1650" dirty="0"/>
              <a:t>, </a:t>
            </a:r>
            <a:r>
              <a:rPr lang="en-GB" sz="1650" b="1" dirty="0"/>
              <a:t>presentation</a:t>
            </a:r>
            <a:r>
              <a:rPr lang="en-GB" sz="1650" dirty="0"/>
              <a:t>, and </a:t>
            </a:r>
            <a:r>
              <a:rPr lang="en-GB" sz="1650" b="1" dirty="0"/>
              <a:t>engagement</a:t>
            </a:r>
            <a:r>
              <a:rPr lang="en-GB" sz="1650" dirty="0"/>
              <a:t>.</a:t>
            </a:r>
          </a:p>
          <a:p>
            <a:pPr marL="214313" indent="-214313">
              <a:lnSpc>
                <a:spcPct val="94000"/>
              </a:lnSpc>
              <a:spcAft>
                <a:spcPts val="450"/>
              </a:spcAft>
            </a:pPr>
            <a:r>
              <a:rPr lang="en-GB" sz="1650" b="1" dirty="0"/>
              <a:t>https://www.icurportal.com/icur-2026/</a:t>
            </a:r>
          </a:p>
          <a:p>
            <a:pPr marL="214313" indent="-214313">
              <a:lnSpc>
                <a:spcPct val="94000"/>
              </a:lnSpc>
              <a:spcAft>
                <a:spcPts val="450"/>
              </a:spcAft>
            </a:pPr>
            <a:r>
              <a:rPr lang="en-GB" sz="1500" b="1" dirty="0"/>
              <a:t>Let’s get our history students brilliant work included!!!</a:t>
            </a:r>
          </a:p>
          <a:p>
            <a:pPr>
              <a:lnSpc>
                <a:spcPct val="94000"/>
              </a:lnSpc>
              <a:spcAft>
                <a:spcPts val="450"/>
              </a:spcAft>
            </a:pPr>
            <a:endParaRPr lang="en-US" dirty="0"/>
          </a:p>
        </p:txBody>
      </p:sp>
      <p:pic>
        <p:nvPicPr>
          <p:cNvPr id="5" name="Picture Placeholder 4" descr="Globe at night">
            <a:extLst>
              <a:ext uri="{FF2B5EF4-FFF2-40B4-BE49-F238E27FC236}">
                <a16:creationId xmlns:a16="http://schemas.microsoft.com/office/drawing/2014/main" id="{F298C91D-08C4-50AE-8C01-8C0EC3DEFA1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/>
          <a:srcRect l="16794" r="16794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421531094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375297-1D47-F2F1-A85C-E4AF375771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5">
            <a:extLst>
              <a:ext uri="{FF2B5EF4-FFF2-40B4-BE49-F238E27FC236}">
                <a16:creationId xmlns:a16="http://schemas.microsoft.com/office/drawing/2014/main" id="{AEF18205-F06E-AA79-1673-3174D9E286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4799" y="1535076"/>
            <a:ext cx="3645001" cy="776311"/>
          </a:xfrm>
        </p:spPr>
        <p:txBody>
          <a:bodyPr wrap="square" anchor="t">
            <a:normAutofit/>
          </a:bodyPr>
          <a:lstStyle/>
          <a:p>
            <a:r>
              <a:rPr lang="en-GB"/>
              <a:t> </a:t>
            </a:r>
          </a:p>
        </p:txBody>
      </p:sp>
      <p:sp>
        <p:nvSpPr>
          <p:cNvPr id="34" name="Text Placeholder 4">
            <a:extLst>
              <a:ext uri="{FF2B5EF4-FFF2-40B4-BE49-F238E27FC236}">
                <a16:creationId xmlns:a16="http://schemas.microsoft.com/office/drawing/2014/main" id="{6D323EC9-EF6C-6624-99E0-7A3FDC42EAC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74135" y="1535076"/>
            <a:ext cx="4080244" cy="656695"/>
          </a:xfrm>
        </p:spPr>
        <p:txBody>
          <a:bodyPr wrap="square">
            <a:noAutofit/>
          </a:bodyPr>
          <a:lstStyle/>
          <a:p>
            <a:pPr>
              <a:spcAft>
                <a:spcPts val="450"/>
              </a:spcAft>
            </a:pPr>
            <a:r>
              <a:rPr lang="en-US" sz="3000" b="1" dirty="0"/>
              <a:t>Thinking of publishing?</a:t>
            </a:r>
            <a:endParaRPr lang="en-US" sz="3000" dirty="0"/>
          </a:p>
        </p:txBody>
      </p:sp>
      <p:sp>
        <p:nvSpPr>
          <p:cNvPr id="32" name="Content Placeholder 3">
            <a:extLst>
              <a:ext uri="{FF2B5EF4-FFF2-40B4-BE49-F238E27FC236}">
                <a16:creationId xmlns:a16="http://schemas.microsoft.com/office/drawing/2014/main" id="{C9A00312-1C3D-AA5A-C37C-09EF38C608B2}"/>
              </a:ext>
            </a:extLst>
          </p:cNvPr>
          <p:cNvSpPr>
            <a:spLocks noGrp="1"/>
          </p:cNvSpPr>
          <p:nvPr>
            <p:ph sz="quarter" idx="20"/>
          </p:nvPr>
        </p:nvSpPr>
        <p:spPr>
          <a:xfrm>
            <a:off x="374799" y="2311386"/>
            <a:ext cx="3875566" cy="2910664"/>
          </a:xfrm>
        </p:spPr>
        <p:txBody>
          <a:bodyPr>
            <a:normAutofit fontScale="77500" lnSpcReduction="20000"/>
          </a:bodyPr>
          <a:lstStyle/>
          <a:p>
            <a:pPr>
              <a:lnSpc>
                <a:spcPct val="94000"/>
              </a:lnSpc>
              <a:spcAft>
                <a:spcPts val="450"/>
              </a:spcAft>
            </a:pPr>
            <a:r>
              <a:rPr lang="en-GB" sz="1800" b="1" dirty="0"/>
              <a:t>Reinvention</a:t>
            </a:r>
          </a:p>
          <a:p>
            <a:pPr marL="214313" indent="-214313">
              <a:lnSpc>
                <a:spcPct val="94000"/>
              </a:lnSpc>
              <a:spcAft>
                <a:spcPts val="450"/>
              </a:spcAft>
            </a:pPr>
            <a:r>
              <a:rPr lang="en-GB" sz="1500" dirty="0"/>
              <a:t>International Journal of Undergraduate Research</a:t>
            </a:r>
          </a:p>
          <a:p>
            <a:pPr marL="214313" indent="-214313">
              <a:lnSpc>
                <a:spcPct val="94000"/>
              </a:lnSpc>
              <a:spcAft>
                <a:spcPts val="450"/>
              </a:spcAft>
            </a:pPr>
            <a:r>
              <a:rPr lang="en-GB" sz="1500" dirty="0"/>
              <a:t>An established journal publishing quality peer-reviewed student research with a student led editorial bord</a:t>
            </a:r>
          </a:p>
          <a:p>
            <a:pPr marL="214313" indent="-214313">
              <a:lnSpc>
                <a:spcPct val="94000"/>
              </a:lnSpc>
              <a:spcAft>
                <a:spcPts val="450"/>
              </a:spcAft>
            </a:pPr>
            <a:r>
              <a:rPr lang="en-GB" sz="1500" dirty="0"/>
              <a:t>https://reinventionjournal.org/</a:t>
            </a:r>
            <a:endParaRPr lang="en-GB" sz="1800" b="1" dirty="0"/>
          </a:p>
          <a:p>
            <a:pPr>
              <a:lnSpc>
                <a:spcPct val="94000"/>
              </a:lnSpc>
              <a:spcAft>
                <a:spcPts val="450"/>
              </a:spcAft>
            </a:pPr>
            <a:r>
              <a:rPr lang="en-GB" sz="1800" b="1" dirty="0"/>
              <a:t>Rewind</a:t>
            </a:r>
          </a:p>
          <a:p>
            <a:pPr marL="257175" indent="-257175">
              <a:lnSpc>
                <a:spcPct val="94000"/>
              </a:lnSpc>
              <a:spcAft>
                <a:spcPts val="450"/>
              </a:spcAft>
            </a:pPr>
            <a:r>
              <a:rPr lang="en-GB" sz="1500" dirty="0"/>
              <a:t>Student led</a:t>
            </a:r>
          </a:p>
          <a:p>
            <a:pPr marL="257175" indent="-257175">
              <a:lnSpc>
                <a:spcPct val="94000"/>
              </a:lnSpc>
              <a:spcAft>
                <a:spcPts val="450"/>
              </a:spcAft>
            </a:pPr>
            <a:r>
              <a:rPr lang="en-GB" sz="1500" dirty="0"/>
              <a:t>Blogs &amp; Articles</a:t>
            </a:r>
          </a:p>
          <a:p>
            <a:pPr marL="257175" indent="-257175">
              <a:lnSpc>
                <a:spcPct val="94000"/>
              </a:lnSpc>
              <a:spcAft>
                <a:spcPts val="450"/>
              </a:spcAft>
            </a:pPr>
            <a:r>
              <a:rPr lang="en-GB" sz="1500" dirty="0"/>
              <a:t>https://www.warwickrewind.com/</a:t>
            </a:r>
          </a:p>
          <a:p>
            <a:pPr marL="214313" indent="-214313">
              <a:lnSpc>
                <a:spcPct val="94000"/>
              </a:lnSpc>
              <a:spcAft>
                <a:spcPts val="450"/>
              </a:spcAft>
            </a:pPr>
            <a:endParaRPr lang="en-GB" sz="1500" dirty="0"/>
          </a:p>
          <a:p>
            <a:pPr>
              <a:lnSpc>
                <a:spcPct val="94000"/>
              </a:lnSpc>
              <a:spcAft>
                <a:spcPts val="450"/>
              </a:spcAft>
            </a:pPr>
            <a:endParaRPr lang="en-US" dirty="0"/>
          </a:p>
        </p:txBody>
      </p:sp>
      <p:pic>
        <p:nvPicPr>
          <p:cNvPr id="6" name="Picture Placeholder 5" descr="Hardcover books">
            <a:extLst>
              <a:ext uri="{FF2B5EF4-FFF2-40B4-BE49-F238E27FC236}">
                <a16:creationId xmlns:a16="http://schemas.microsoft.com/office/drawing/2014/main" id="{74E0D7AB-1E72-15A2-3A87-00230AA2188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/>
          <a:srcRect l="27863" r="27863"/>
          <a:stretch>
            <a:fillRect/>
          </a:stretch>
        </p:blipFill>
        <p:spPr>
          <a:xfrm>
            <a:off x="4688958" y="857250"/>
            <a:ext cx="3213041" cy="5143500"/>
          </a:xfrm>
        </p:spPr>
      </p:pic>
    </p:spTree>
    <p:extLst>
      <p:ext uri="{BB962C8B-B14F-4D97-AF65-F5344CB8AC3E}">
        <p14:creationId xmlns:p14="http://schemas.microsoft.com/office/powerpoint/2010/main" val="305044461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1F0467-1677-A71A-D550-E937E596A2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5">
            <a:extLst>
              <a:ext uri="{FF2B5EF4-FFF2-40B4-BE49-F238E27FC236}">
                <a16:creationId xmlns:a16="http://schemas.microsoft.com/office/drawing/2014/main" id="{41E2551B-77B1-EF80-14BF-6ADCE8128A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4800" y="1261154"/>
            <a:ext cx="3645001" cy="287675"/>
          </a:xfrm>
        </p:spPr>
        <p:txBody>
          <a:bodyPr wrap="square" anchor="t">
            <a:normAutofit fontScale="90000"/>
          </a:bodyPr>
          <a:lstStyle/>
          <a:p>
            <a:r>
              <a:rPr lang="en-GB"/>
              <a:t> </a:t>
            </a:r>
          </a:p>
        </p:txBody>
      </p:sp>
      <p:sp>
        <p:nvSpPr>
          <p:cNvPr id="34" name="Text Placeholder 4">
            <a:extLst>
              <a:ext uri="{FF2B5EF4-FFF2-40B4-BE49-F238E27FC236}">
                <a16:creationId xmlns:a16="http://schemas.microsoft.com/office/drawing/2014/main" id="{BEE8CB94-6061-00F7-3E2C-9F5231DD4F7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79106" y="1168587"/>
            <a:ext cx="7368362" cy="423338"/>
          </a:xfrm>
        </p:spPr>
        <p:txBody>
          <a:bodyPr wrap="square">
            <a:normAutofit/>
          </a:bodyPr>
          <a:lstStyle/>
          <a:p>
            <a:pPr>
              <a:spcAft>
                <a:spcPts val="450"/>
              </a:spcAft>
            </a:pPr>
            <a:r>
              <a:rPr lang="en-US" sz="2100" b="1" dirty="0"/>
              <a:t>Warwick History Hour</a:t>
            </a:r>
            <a:endParaRPr lang="en-US" sz="2100" dirty="0"/>
          </a:p>
        </p:txBody>
      </p:sp>
      <p:sp>
        <p:nvSpPr>
          <p:cNvPr id="32" name="Content Placeholder 3">
            <a:extLst>
              <a:ext uri="{FF2B5EF4-FFF2-40B4-BE49-F238E27FC236}">
                <a16:creationId xmlns:a16="http://schemas.microsoft.com/office/drawing/2014/main" id="{4853DFA5-2996-C3B8-29BA-3370F47DB885}"/>
              </a:ext>
            </a:extLst>
          </p:cNvPr>
          <p:cNvSpPr>
            <a:spLocks noGrp="1"/>
          </p:cNvSpPr>
          <p:nvPr>
            <p:ph sz="quarter" idx="20"/>
          </p:nvPr>
        </p:nvSpPr>
        <p:spPr>
          <a:xfrm>
            <a:off x="207335" y="1684491"/>
            <a:ext cx="4178595" cy="2107345"/>
          </a:xfrm>
        </p:spPr>
        <p:txBody>
          <a:bodyPr>
            <a:normAutofit/>
          </a:bodyPr>
          <a:lstStyle/>
          <a:p>
            <a:pPr marL="214313" indent="-214313">
              <a:lnSpc>
                <a:spcPct val="94000"/>
              </a:lnSpc>
              <a:spcAft>
                <a:spcPts val="450"/>
              </a:spcAft>
            </a:pPr>
            <a:endParaRPr lang="en-GB" sz="1500" b="1" dirty="0"/>
          </a:p>
          <a:p>
            <a:pPr>
              <a:lnSpc>
                <a:spcPct val="94000"/>
              </a:lnSpc>
              <a:spcAft>
                <a:spcPts val="450"/>
              </a:spcAft>
            </a:pPr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E66D028-75B4-A512-B000-45A3E7B7291D}"/>
              </a:ext>
            </a:extLst>
          </p:cNvPr>
          <p:cNvSpPr txBox="1"/>
          <p:nvPr/>
        </p:nvSpPr>
        <p:spPr>
          <a:xfrm>
            <a:off x="231260" y="1446043"/>
            <a:ext cx="7886700" cy="26314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500" dirty="0"/>
              <a:t>https://warwick.ac.uk/fac/arts/history/outreach/radio1</a:t>
            </a:r>
          </a:p>
          <a:p>
            <a:endParaRPr lang="en-GB" sz="1350" b="1" dirty="0"/>
          </a:p>
          <a:p>
            <a:r>
              <a:rPr lang="en-GB" sz="2100" b="1" dirty="0"/>
              <a:t>Cabinets of Curiosity</a:t>
            </a:r>
          </a:p>
          <a:p>
            <a:r>
              <a:rPr lang="en-GB" sz="1500" dirty="0"/>
              <a:t>https://warwick.ac.uk/fac/arts/history/students/research_opportunities/cabinets_of_curiosity</a:t>
            </a:r>
          </a:p>
          <a:p>
            <a:endParaRPr lang="en-GB" sz="1350" dirty="0"/>
          </a:p>
          <a:p>
            <a:r>
              <a:rPr lang="en-GB" sz="2100" b="1" dirty="0"/>
              <a:t>Warwick History Society</a:t>
            </a:r>
          </a:p>
          <a:p>
            <a:r>
              <a:rPr lang="en-GB" sz="1500" dirty="0"/>
              <a:t>https://www.warwicksu.com/societies-sports/societies/historySoc/</a:t>
            </a:r>
          </a:p>
          <a:p>
            <a:endParaRPr lang="en-GB" sz="1500" dirty="0"/>
          </a:p>
          <a:p>
            <a:r>
              <a:rPr lang="en-GB" sz="2100" b="1" dirty="0"/>
              <a:t>Rewind</a:t>
            </a:r>
          </a:p>
          <a:p>
            <a:r>
              <a:rPr lang="en-GB" sz="1500" dirty="0"/>
              <a:t>https://www.warwickrewind.com/</a:t>
            </a:r>
          </a:p>
        </p:txBody>
      </p:sp>
      <p:pic>
        <p:nvPicPr>
          <p:cNvPr id="10" name="Picture 9" descr="A poster with a picture of a museum&#10;&#10;AI-generated content may be incorrect.">
            <a:extLst>
              <a:ext uri="{FF2B5EF4-FFF2-40B4-BE49-F238E27FC236}">
                <a16:creationId xmlns:a16="http://schemas.microsoft.com/office/drawing/2014/main" id="{AAFD5B10-3D77-0B46-4A09-73106EFD0FE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4190" y="3592476"/>
            <a:ext cx="4383385" cy="2164301"/>
          </a:xfrm>
          <a:prstGeom prst="rect">
            <a:avLst/>
          </a:prstGeom>
        </p:spPr>
      </p:pic>
      <p:pic>
        <p:nvPicPr>
          <p:cNvPr id="17" name="Picture 16" descr="A blue circle with white text&#10;&#10;AI-generated content may be incorrect.">
            <a:extLst>
              <a:ext uri="{FF2B5EF4-FFF2-40B4-BE49-F238E27FC236}">
                <a16:creationId xmlns:a16="http://schemas.microsoft.com/office/drawing/2014/main" id="{33127B03-0D44-7A8A-4D92-2B43133F126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17530" y="4092195"/>
            <a:ext cx="1758361" cy="1664582"/>
          </a:xfrm>
          <a:prstGeom prst="rect">
            <a:avLst/>
          </a:prstGeom>
        </p:spPr>
      </p:pic>
      <p:pic>
        <p:nvPicPr>
          <p:cNvPr id="21" name="Picture Placeholder 20" descr="A purple background with a white circle and a camera&#10;&#10;AI-generated content may be incorrect.">
            <a:extLst>
              <a:ext uri="{FF2B5EF4-FFF2-40B4-BE49-F238E27FC236}">
                <a16:creationId xmlns:a16="http://schemas.microsoft.com/office/drawing/2014/main" id="{8F67C0A1-5E32-33DA-B06D-9CC661AB5BC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/>
          <a:srcRect l="28423" t="9372" r="27716" b="9062"/>
          <a:stretch>
            <a:fillRect/>
          </a:stretch>
        </p:blipFill>
        <p:spPr>
          <a:xfrm>
            <a:off x="279106" y="4054450"/>
            <a:ext cx="1666653" cy="1740073"/>
          </a:xfrm>
        </p:spPr>
      </p:pic>
    </p:spTree>
    <p:extLst>
      <p:ext uri="{BB962C8B-B14F-4D97-AF65-F5344CB8AC3E}">
        <p14:creationId xmlns:p14="http://schemas.microsoft.com/office/powerpoint/2010/main" val="144560456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3B854194-185D-494D-905C-7C7CB2E30F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561583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4F5FA0D-0104-4987-8241-EFF7C85B88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3999" cy="6858000"/>
          </a:xfrm>
          <a:prstGeom prst="rect">
            <a:avLst/>
          </a:prstGeom>
          <a:gradFill>
            <a:gsLst>
              <a:gs pos="0">
                <a:schemeClr val="accent1">
                  <a:lumMod val="90000"/>
                </a:schemeClr>
              </a:gs>
              <a:gs pos="25000">
                <a:schemeClr val="accent1">
                  <a:lumMod val="90000"/>
                </a:schemeClr>
              </a:gs>
              <a:gs pos="94000">
                <a:schemeClr val="bg2">
                  <a:lumMod val="25000"/>
                </a:schemeClr>
              </a:gs>
              <a:gs pos="100000">
                <a:schemeClr val="bg2">
                  <a:lumMod val="2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2897127E-6CEF-446C-BE87-93B7C46E49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445E646C-4A0C-49A5-B520-001E7BF1E0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0059" y="2053641"/>
            <a:ext cx="2751871" cy="2760098"/>
          </a:xfrm>
        </p:spPr>
        <p:txBody>
          <a:bodyPr>
            <a:normAutofit/>
          </a:bodyPr>
          <a:lstStyle/>
          <a:p>
            <a:r>
              <a:rPr lang="en-US" sz="6000" b="1" dirty="0">
                <a:solidFill>
                  <a:srgbClr val="FFFFFF"/>
                </a:solidFill>
              </a:rPr>
              <a:t>Study Abroad</a:t>
            </a:r>
          </a:p>
        </p:txBody>
      </p:sp>
      <p:pic>
        <p:nvPicPr>
          <p:cNvPr id="1026" name="Picture 2" descr="1969">
            <a:extLst>
              <a:ext uri="{FF2B5EF4-FFF2-40B4-BE49-F238E27FC236}">
                <a16:creationId xmlns:a16="http://schemas.microsoft.com/office/drawing/2014/main" id="{0181C751-BC55-48F4-B154-E60775CAABB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1091" y="219075"/>
            <a:ext cx="4343400" cy="3209925"/>
          </a:xfrm>
          <a:prstGeom prst="rect">
            <a:avLst/>
          </a:prstGeom>
          <a:noFill/>
          <a:ln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itle 4">
            <a:extLst>
              <a:ext uri="{FF2B5EF4-FFF2-40B4-BE49-F238E27FC236}">
                <a16:creationId xmlns:a16="http://schemas.microsoft.com/office/drawing/2014/main" id="{E7B33186-B353-4E7D-854B-8469EC3A1656}"/>
              </a:ext>
            </a:extLst>
          </p:cNvPr>
          <p:cNvSpPr txBox="1">
            <a:spLocks/>
          </p:cNvSpPr>
          <p:nvPr/>
        </p:nvSpPr>
        <p:spPr>
          <a:xfrm>
            <a:off x="4681090" y="3428999"/>
            <a:ext cx="4343400" cy="310414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GB" sz="6000" b="1" i="1" dirty="0"/>
              <a:t>Warwick History Study Abroad students, December 1968</a:t>
            </a:r>
          </a:p>
        </p:txBody>
      </p:sp>
    </p:spTree>
    <p:extLst>
      <p:ext uri="{BB962C8B-B14F-4D97-AF65-F5344CB8AC3E}">
        <p14:creationId xmlns:p14="http://schemas.microsoft.com/office/powerpoint/2010/main" val="168898111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9">
            <a:extLst>
              <a:ext uri="{FF2B5EF4-FFF2-40B4-BE49-F238E27FC236}">
                <a16:creationId xmlns:a16="http://schemas.microsoft.com/office/drawing/2014/main" id="{95724071-AC7B-4A67-934B-CD7F907458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4573"/>
            <a:ext cx="9143999" cy="1855871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91CF31-C67E-2A43-ABBC-2024FFEC39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825624"/>
            <a:ext cx="9144000" cy="5032375"/>
          </a:xfrm>
        </p:spPr>
        <p:txBody>
          <a:bodyPr anchor="ctr">
            <a:noAutofit/>
          </a:bodyPr>
          <a:lstStyle/>
          <a:p>
            <a:pPr marL="0" indent="0">
              <a:spcBef>
                <a:spcPts val="0"/>
              </a:spcBef>
              <a:spcAft>
                <a:spcPts val="1800"/>
              </a:spcAft>
              <a:buNone/>
            </a:pPr>
            <a:endParaRPr lang="en-GB" dirty="0"/>
          </a:p>
          <a:p>
            <a:pPr>
              <a:spcBef>
                <a:spcPts val="0"/>
              </a:spcBef>
              <a:spcAft>
                <a:spcPts val="1800"/>
              </a:spcAft>
            </a:pPr>
            <a:r>
              <a:rPr lang="en-GB" dirty="0"/>
              <a:t>Study the history of Florence and Venice in the Renaissance while living in it, accompanied and taught by Warwick History Department staff.</a:t>
            </a:r>
          </a:p>
          <a:p>
            <a:pPr>
              <a:spcBef>
                <a:spcPts val="0"/>
              </a:spcBef>
              <a:spcAft>
                <a:spcPts val="1800"/>
              </a:spcAft>
            </a:pPr>
            <a:r>
              <a:rPr lang="en-GB" dirty="0"/>
              <a:t>Guided tours of the major monuments </a:t>
            </a:r>
            <a:br>
              <a:rPr lang="en-GB" dirty="0"/>
            </a:br>
            <a:r>
              <a:rPr lang="en-GB" dirty="0"/>
              <a:t>of the city are a key part of the module.</a:t>
            </a:r>
          </a:p>
          <a:p>
            <a:pPr>
              <a:spcBef>
                <a:spcPts val="0"/>
              </a:spcBef>
              <a:spcAft>
                <a:spcPts val="1800"/>
              </a:spcAft>
            </a:pPr>
            <a:r>
              <a:rPr lang="en-GB" b="1" dirty="0"/>
              <a:t>If you’re planning a Venice term: bear in mind new post-Brexit Schengen rules: </a:t>
            </a:r>
            <a:r>
              <a:rPr lang="en-GB" dirty="0"/>
              <a:t>don’t book a long holiday in Europe over the summer before, unless you have a European passport (you can now only spend 90 days in Europe; Venice is approx. 75).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610E5FAF-E82F-44F1-8C6D-1820C7ED1B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4573"/>
            <a:ext cx="9143999" cy="1855871"/>
          </a:xfrm>
        </p:spPr>
        <p:txBody>
          <a:bodyPr>
            <a:normAutofit fontScale="90000"/>
          </a:bodyPr>
          <a:lstStyle/>
          <a:p>
            <a:pPr algn="ctr"/>
            <a:r>
              <a:rPr lang="en-GB" b="1" u="sng" dirty="0">
                <a:solidFill>
                  <a:schemeClr val="bg1"/>
                </a:solidFill>
              </a:rPr>
              <a:t>Venice</a:t>
            </a:r>
            <a:r>
              <a:rPr lang="en-GB" b="1" dirty="0">
                <a:solidFill>
                  <a:schemeClr val="bg1"/>
                </a:solidFill>
              </a:rPr>
              <a:t> </a:t>
            </a:r>
            <a:r>
              <a:rPr lang="en-GB" dirty="0">
                <a:hlinkClick r:id="rId3"/>
              </a:rPr>
              <a:t>https://warwick.ac.uk/fac/arts/history/</a:t>
            </a:r>
            <a:br>
              <a:rPr lang="en-GB" dirty="0">
                <a:hlinkClick r:id="rId3"/>
              </a:rPr>
            </a:br>
            <a:r>
              <a:rPr lang="en-GB" dirty="0">
                <a:hlinkClick r:id="rId3"/>
              </a:rPr>
              <a:t>students/international/veniceprogramme/</a:t>
            </a:r>
            <a:endParaRPr lang="en-GB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251241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9">
            <a:extLst>
              <a:ext uri="{FF2B5EF4-FFF2-40B4-BE49-F238E27FC236}">
                <a16:creationId xmlns:a16="http://schemas.microsoft.com/office/drawing/2014/main" id="{95724071-AC7B-4A67-934B-CD7F907458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4573"/>
            <a:ext cx="9143999" cy="1855871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CC79294-C1C3-4934-8444-40E93A87B8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0719" y="-4573"/>
            <a:ext cx="8102562" cy="1855871"/>
          </a:xfrm>
        </p:spPr>
        <p:txBody>
          <a:bodyPr>
            <a:normAutofit fontScale="90000"/>
          </a:bodyPr>
          <a:lstStyle/>
          <a:p>
            <a:pPr algn="ctr"/>
            <a:r>
              <a:rPr lang="en-GB" b="1" u="sng" dirty="0">
                <a:solidFill>
                  <a:schemeClr val="bg1"/>
                </a:solidFill>
              </a:rPr>
              <a:t>Year Abroad</a:t>
            </a:r>
            <a:r>
              <a:rPr lang="en-GB" b="1" dirty="0">
                <a:solidFill>
                  <a:schemeClr val="bg1"/>
                </a:solidFill>
              </a:rPr>
              <a:t> </a:t>
            </a:r>
            <a:r>
              <a:rPr lang="en-GB" dirty="0">
                <a:solidFill>
                  <a:schemeClr val="bg1"/>
                </a:solidFill>
                <a:hlinkClick r:id="rId3"/>
              </a:rPr>
              <a:t>https://warwick.ac.uk/fac/arts/history/students/international/yearabroad/</a:t>
            </a:r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91CF31-C67E-2A43-ABBC-2024FFEC39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825624"/>
            <a:ext cx="9144000" cy="5032375"/>
          </a:xfrm>
        </p:spPr>
        <p:txBody>
          <a:bodyPr anchor="ctr">
            <a:noAutofit/>
          </a:bodyPr>
          <a:lstStyle/>
          <a:p>
            <a:pPr>
              <a:spcBef>
                <a:spcPts val="0"/>
              </a:spcBef>
              <a:spcAft>
                <a:spcPts val="1800"/>
              </a:spcAft>
            </a:pPr>
            <a:r>
              <a:rPr lang="en-GB" sz="3200" dirty="0"/>
              <a:t>All single/joint-honours (non-language) can apply.</a:t>
            </a:r>
          </a:p>
          <a:p>
            <a:pPr>
              <a:spcBef>
                <a:spcPts val="0"/>
              </a:spcBef>
              <a:spcAft>
                <a:spcPts val="1800"/>
              </a:spcAft>
            </a:pPr>
            <a:r>
              <a:rPr lang="en-GB" sz="3200" dirty="0"/>
              <a:t>3</a:t>
            </a:r>
            <a:r>
              <a:rPr lang="en-GB" sz="3200" baseline="30000" dirty="0"/>
              <a:t>rd</a:t>
            </a:r>
            <a:r>
              <a:rPr lang="en-GB" sz="3200" dirty="0"/>
              <a:t> year will be Year Abroad, returning to </a:t>
            </a:r>
            <a:br>
              <a:rPr lang="en-GB" sz="3200" dirty="0"/>
            </a:br>
            <a:r>
              <a:rPr lang="en-GB" sz="3200" dirty="0"/>
              <a:t>spend 4</a:t>
            </a:r>
            <a:r>
              <a:rPr lang="en-GB" sz="3200" baseline="30000" dirty="0"/>
              <a:t>th</a:t>
            </a:r>
            <a:r>
              <a:rPr lang="en-GB" sz="3200" dirty="0"/>
              <a:t> final year studying at Warwick.</a:t>
            </a:r>
          </a:p>
          <a:p>
            <a:pPr>
              <a:spcBef>
                <a:spcPts val="0"/>
              </a:spcBef>
              <a:spcAft>
                <a:spcPts val="1800"/>
              </a:spcAft>
            </a:pPr>
            <a:r>
              <a:rPr lang="en-GB" sz="3200" dirty="0"/>
              <a:t>Eligibility: average grade of 60 (2.1) or above for </a:t>
            </a:r>
            <a:br>
              <a:rPr lang="en-GB" sz="3200" dirty="0"/>
            </a:br>
            <a:r>
              <a:rPr lang="en-GB" sz="3200" dirty="0"/>
              <a:t>Year 2, with good attendance record (mitigating circumstances will be taken into consideration).</a:t>
            </a:r>
          </a:p>
          <a:p>
            <a:pPr>
              <a:spcBef>
                <a:spcPts val="0"/>
              </a:spcBef>
              <a:spcAft>
                <a:spcPts val="1800"/>
              </a:spcAft>
            </a:pPr>
            <a:r>
              <a:rPr lang="en-GB" sz="3200" dirty="0"/>
              <a:t>For full information regarding fees, finances, </a:t>
            </a:r>
            <a:br>
              <a:rPr lang="en-GB" sz="3200" dirty="0"/>
            </a:br>
            <a:r>
              <a:rPr lang="en-GB" sz="3200" dirty="0"/>
              <a:t>and the application process, please see the university study abroad webpages!</a:t>
            </a:r>
          </a:p>
        </p:txBody>
      </p:sp>
    </p:spTree>
    <p:extLst>
      <p:ext uri="{BB962C8B-B14F-4D97-AF65-F5344CB8AC3E}">
        <p14:creationId xmlns:p14="http://schemas.microsoft.com/office/powerpoint/2010/main" val="246693259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876BD6-9595-A42C-26BC-EABB0693B6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224C214D-46C1-C38F-F78B-6E066912A36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59389" y="4038421"/>
            <a:ext cx="4905900" cy="641474"/>
          </a:xfrm>
        </p:spPr>
        <p:txBody>
          <a:bodyPr/>
          <a:lstStyle/>
          <a:p>
            <a:r>
              <a:rPr lang="en-GB" dirty="0"/>
              <a:t>Dr Steven J Burke, Skills Developer</a:t>
            </a:r>
          </a:p>
          <a:p>
            <a:r>
              <a:rPr lang="en-GB" dirty="0"/>
              <a:t>E: steven.burke@warwick.ac.uk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164E3E2B-8F7A-AA27-9F65-FFA4C0D33A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4799" y="2428826"/>
            <a:ext cx="4906885" cy="1346651"/>
          </a:xfrm>
        </p:spPr>
        <p:txBody>
          <a:bodyPr/>
          <a:lstStyle/>
          <a:p>
            <a:r>
              <a:rPr lang="en-GB" sz="3600" dirty="0">
                <a:latin typeface="Aptos"/>
                <a:cs typeface="Calibri"/>
              </a:rPr>
              <a:t>The Warwick Award,</a:t>
            </a:r>
            <a:br>
              <a:rPr lang="en-GB" sz="3600" dirty="0">
                <a:latin typeface="Aptos"/>
                <a:cs typeface="Calibri"/>
              </a:rPr>
            </a:br>
            <a:r>
              <a:rPr lang="en-GB" sz="3600" dirty="0">
                <a:latin typeface="Aptos"/>
                <a:cs typeface="Calibri"/>
              </a:rPr>
              <a:t>Core Skills,</a:t>
            </a:r>
            <a:br>
              <a:rPr lang="en-GB" sz="3600" dirty="0">
                <a:latin typeface="Aptos"/>
                <a:cs typeface="Calibri"/>
              </a:rPr>
            </a:br>
            <a:r>
              <a:rPr lang="en-GB" sz="3600" dirty="0">
                <a:latin typeface="Aptos"/>
                <a:cs typeface="Calibri"/>
              </a:rPr>
              <a:t>and History</a:t>
            </a:r>
            <a:endParaRPr lang="en-GB" sz="3600" dirty="0"/>
          </a:p>
        </p:txBody>
      </p:sp>
      <p:pic>
        <p:nvPicPr>
          <p:cNvPr id="4" name="Picture 3" descr="Text&#10;&#10;Description automatically generated">
            <a:extLst>
              <a:ext uri="{FF2B5EF4-FFF2-40B4-BE49-F238E27FC236}">
                <a16:creationId xmlns:a16="http://schemas.microsoft.com/office/drawing/2014/main" id="{3650FAD4-74AA-E235-B841-4E6C951A40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76230" y="5073116"/>
            <a:ext cx="2069813" cy="570546"/>
          </a:xfrm>
          <a:prstGeom prst="rect">
            <a:avLst/>
          </a:prstGeom>
        </p:spPr>
      </p:pic>
      <p:pic>
        <p:nvPicPr>
          <p:cNvPr id="2" name="Picture 1" descr="A person in a white shirt talking to a group of people&#10;&#10;AI-generated content may be incorrect.">
            <a:extLst>
              <a:ext uri="{FF2B5EF4-FFF2-40B4-BE49-F238E27FC236}">
                <a16:creationId xmlns:a16="http://schemas.microsoft.com/office/drawing/2014/main" id="{E28F2B3D-51D1-E566-F1B3-F62C04C8C682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6453" r="27820" b="-464"/>
          <a:stretch>
            <a:fillRect/>
          </a:stretch>
        </p:blipFill>
        <p:spPr>
          <a:xfrm>
            <a:off x="5498053" y="857250"/>
            <a:ext cx="3353480" cy="48123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444079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erson and person looking at a cell phone&#10;&#10;Description automatically generated with medium confidence">
            <a:extLst>
              <a:ext uri="{FF2B5EF4-FFF2-40B4-BE49-F238E27FC236}">
                <a16:creationId xmlns:a16="http://schemas.microsoft.com/office/drawing/2014/main" id="{C54AB6AD-AAEE-D3EF-34D0-C541C1F3DDB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15746"/>
          <a:stretch/>
        </p:blipFill>
        <p:spPr>
          <a:xfrm>
            <a:off x="21" y="858212"/>
            <a:ext cx="9143980" cy="5142539"/>
          </a:xfrm>
          <a:prstGeom prst="rect">
            <a:avLst/>
          </a:prstGeom>
        </p:spPr>
      </p:pic>
      <p:pic>
        <p:nvPicPr>
          <p:cNvPr id="5" name="Picture 4" descr="Text&#10;&#10;Description automatically generated">
            <a:extLst>
              <a:ext uri="{FF2B5EF4-FFF2-40B4-BE49-F238E27FC236}">
                <a16:creationId xmlns:a16="http://schemas.microsoft.com/office/drawing/2014/main" id="{35030FFC-95E9-8D8B-955C-8DE12C3AD63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5523" y="1289765"/>
            <a:ext cx="3212292" cy="885471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DBF6F8FC-A4A4-56AF-F618-33AF3C5745F6}"/>
              </a:ext>
            </a:extLst>
          </p:cNvPr>
          <p:cNvSpPr/>
          <p:nvPr/>
        </p:nvSpPr>
        <p:spPr>
          <a:xfrm>
            <a:off x="0" y="3299262"/>
            <a:ext cx="9144001" cy="2701489"/>
          </a:xfrm>
          <a:prstGeom prst="rect">
            <a:avLst/>
          </a:prstGeom>
          <a:solidFill>
            <a:srgbClr val="551775">
              <a:alpha val="60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189">
              <a:defRPr/>
            </a:pPr>
            <a:endParaRPr lang="en-GB">
              <a:solidFill>
                <a:prstClr val="white"/>
              </a:solidFill>
              <a:latin typeface="Calibri" panose="020F0502020204030204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D0F61B2-FCA3-82BA-F04C-CD4AE1F6BA9F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6768557" y="3769499"/>
            <a:ext cx="2096079" cy="2096079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664079FF-A8A8-73B8-D758-7E7642A95653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2164192" y="3774793"/>
            <a:ext cx="2096079" cy="209607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9AF4DFA-FF8E-125C-6887-F1DC941F51BB}"/>
              </a:ext>
            </a:extLst>
          </p:cNvPr>
          <p:cNvSpPr txBox="1"/>
          <p:nvPr/>
        </p:nvSpPr>
        <p:spPr>
          <a:xfrm>
            <a:off x="157734" y="3674444"/>
            <a:ext cx="1879092" cy="946404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defTabSz="685800">
              <a:spcAft>
                <a:spcPts val="600"/>
              </a:spcAft>
              <a:defRPr/>
            </a:pPr>
            <a:r>
              <a:rPr lang="en-GB">
                <a:solidFill>
                  <a:prstClr val="white"/>
                </a:solidFill>
                <a:latin typeface="Calibri" panose="020F0502020204030204"/>
              </a:rPr>
              <a:t>Go to the Warwick Award website to find out more about signing up </a:t>
            </a:r>
          </a:p>
          <a:p>
            <a:pPr defTabSz="685800">
              <a:spcAft>
                <a:spcPts val="600"/>
              </a:spcAft>
              <a:defRPr/>
            </a:pPr>
            <a:endParaRPr lang="en-GB" sz="1350">
              <a:solidFill>
                <a:srgbClr val="0C0C0C"/>
              </a:solidFill>
              <a:latin typeface="Aptos" panose="02110004020202020204"/>
            </a:endParaRPr>
          </a:p>
        </p:txBody>
      </p:sp>
      <p:sp>
        <p:nvSpPr>
          <p:cNvPr id="9" name="Arrow: Right 8">
            <a:extLst>
              <a:ext uri="{FF2B5EF4-FFF2-40B4-BE49-F238E27FC236}">
                <a16:creationId xmlns:a16="http://schemas.microsoft.com/office/drawing/2014/main" id="{BE147632-D03F-31DF-88FC-631700E997DE}"/>
              </a:ext>
            </a:extLst>
          </p:cNvPr>
          <p:cNvSpPr/>
          <p:nvPr/>
        </p:nvSpPr>
        <p:spPr>
          <a:xfrm>
            <a:off x="555498" y="4932707"/>
            <a:ext cx="1181862" cy="461772"/>
          </a:xfrm>
          <a:prstGeom prst="rightArrow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spcAft>
                <a:spcPts val="450"/>
              </a:spcAft>
              <a:defRPr/>
            </a:pPr>
            <a:endParaRPr lang="en-GB" sz="1350">
              <a:solidFill>
                <a:srgbClr val="FDFCFC"/>
              </a:solidFill>
              <a:latin typeface="Aptos" panose="02110004020202020204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E25F093-6902-3C9F-FC32-32A1990CE858}"/>
              </a:ext>
            </a:extLst>
          </p:cNvPr>
          <p:cNvSpPr txBox="1"/>
          <p:nvPr/>
        </p:nvSpPr>
        <p:spPr>
          <a:xfrm>
            <a:off x="4750308" y="3694176"/>
            <a:ext cx="1929384" cy="946404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defTabSz="685800">
              <a:spcAft>
                <a:spcPts val="600"/>
              </a:spcAft>
              <a:defRPr/>
            </a:pPr>
            <a:r>
              <a:rPr lang="en-GB">
                <a:solidFill>
                  <a:prstClr val="white"/>
                </a:solidFill>
                <a:latin typeface="Calibri" panose="020F0502020204030204"/>
              </a:rPr>
              <a:t>Go straight to the </a:t>
            </a:r>
            <a:r>
              <a:rPr lang="en-GB" err="1">
                <a:solidFill>
                  <a:prstClr val="white"/>
                </a:solidFill>
                <a:latin typeface="Calibri" panose="020F0502020204030204"/>
              </a:rPr>
              <a:t>Gradintelligence</a:t>
            </a:r>
            <a:r>
              <a:rPr lang="en-GB">
                <a:solidFill>
                  <a:prstClr val="white"/>
                </a:solidFill>
                <a:latin typeface="Calibri" panose="020F0502020204030204"/>
              </a:rPr>
              <a:t> platform to log in</a:t>
            </a:r>
            <a:endParaRPr lang="en-GB">
              <a:solidFill>
                <a:srgbClr val="0C0C0C"/>
              </a:solidFill>
              <a:latin typeface="Aptos" panose="02110004020202020204"/>
            </a:endParaRPr>
          </a:p>
        </p:txBody>
      </p:sp>
      <p:sp>
        <p:nvSpPr>
          <p:cNvPr id="12" name="Arrow: Right 11">
            <a:extLst>
              <a:ext uri="{FF2B5EF4-FFF2-40B4-BE49-F238E27FC236}">
                <a16:creationId xmlns:a16="http://schemas.microsoft.com/office/drawing/2014/main" id="{C18797C1-0236-44CA-228A-5B861337E3A4}"/>
              </a:ext>
            </a:extLst>
          </p:cNvPr>
          <p:cNvSpPr/>
          <p:nvPr/>
        </p:nvSpPr>
        <p:spPr>
          <a:xfrm>
            <a:off x="5206185" y="4944498"/>
            <a:ext cx="1181862" cy="461772"/>
          </a:xfrm>
          <a:prstGeom prst="rightArrow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spcAft>
                <a:spcPts val="450"/>
              </a:spcAft>
              <a:defRPr/>
            </a:pPr>
            <a:endParaRPr lang="en-GB" sz="1350">
              <a:solidFill>
                <a:srgbClr val="FDFCFC"/>
              </a:solidFill>
              <a:latin typeface="Aptos" panose="02110004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121017659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AF7CCB-4F9F-6368-5168-3D07BDB87F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E173F7-EDCD-36AC-68E7-1AAC49E124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455" y="1414365"/>
            <a:ext cx="4392545" cy="306815"/>
          </a:xfrm>
        </p:spPr>
        <p:txBody>
          <a:bodyPr/>
          <a:lstStyle/>
          <a:p>
            <a:r>
              <a:rPr lang="en-GB" sz="2400" dirty="0"/>
              <a:t>What is The Warwick Award?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61CE0BB-EC7C-5C6E-FE2C-8F596406B259}"/>
              </a:ext>
            </a:extLst>
          </p:cNvPr>
          <p:cNvSpPr txBox="1"/>
          <p:nvPr/>
        </p:nvSpPr>
        <p:spPr>
          <a:xfrm>
            <a:off x="238873" y="1765492"/>
            <a:ext cx="8337479" cy="33500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57175" indent="-257175" defTabSz="685800">
              <a:lnSpc>
                <a:spcPct val="150000"/>
              </a:lnSpc>
              <a:buFont typeface="Wingdings" panose="05000000000000000000" pitchFamily="2" charset="2"/>
              <a:buChar char="§"/>
              <a:defRPr/>
            </a:pPr>
            <a:r>
              <a:rPr lang="en-GB" sz="1425" dirty="0">
                <a:solidFill>
                  <a:srgbClr val="0C0C0C"/>
                </a:solidFill>
                <a:latin typeface="Aptos" panose="02110004020202020204"/>
              </a:rPr>
              <a:t>A programme for recognising Core Skills development through your experiences while a student at Warwick</a:t>
            </a:r>
          </a:p>
          <a:p>
            <a:pPr marL="257175" indent="-257175" defTabSz="685800">
              <a:lnSpc>
                <a:spcPct val="150000"/>
              </a:lnSpc>
              <a:buFont typeface="Wingdings" panose="05000000000000000000" pitchFamily="2" charset="2"/>
              <a:buChar char="§"/>
              <a:defRPr/>
            </a:pPr>
            <a:r>
              <a:rPr lang="en-GB" sz="1425" dirty="0">
                <a:solidFill>
                  <a:srgbClr val="0C0C0C"/>
                </a:solidFill>
                <a:latin typeface="Aptos" panose="02110004020202020204"/>
              </a:rPr>
              <a:t>A process of reflective practice on those experiences</a:t>
            </a:r>
          </a:p>
          <a:p>
            <a:pPr marL="257175" indent="-257175" defTabSz="685800">
              <a:lnSpc>
                <a:spcPct val="150000"/>
              </a:lnSpc>
              <a:buFont typeface="Wingdings" panose="05000000000000000000" pitchFamily="2" charset="2"/>
              <a:buChar char="§"/>
              <a:defRPr/>
            </a:pPr>
            <a:r>
              <a:rPr lang="en-GB" sz="1425" dirty="0">
                <a:solidFill>
                  <a:srgbClr val="0C0C0C"/>
                </a:solidFill>
                <a:latin typeface="Aptos" panose="02110004020202020204"/>
              </a:rPr>
              <a:t>A portfolio of activity and reflections recorded on your personal profile that you can keep after you graduate</a:t>
            </a:r>
          </a:p>
          <a:p>
            <a:pPr marL="257175" indent="-257175" defTabSz="685800">
              <a:lnSpc>
                <a:spcPct val="150000"/>
              </a:lnSpc>
              <a:buFont typeface="Wingdings" panose="05000000000000000000" pitchFamily="2" charset="2"/>
              <a:buChar char="§"/>
              <a:defRPr/>
            </a:pPr>
            <a:r>
              <a:rPr lang="en-GB" sz="1425" dirty="0">
                <a:solidFill>
                  <a:srgbClr val="0C0C0C"/>
                </a:solidFill>
                <a:latin typeface="Aptos" panose="02110004020202020204"/>
              </a:rPr>
              <a:t>Evidence of transferable skills from your course, student life, and other personal experiences</a:t>
            </a:r>
          </a:p>
          <a:p>
            <a:pPr marL="257175" indent="-257175" defTabSz="685800">
              <a:lnSpc>
                <a:spcPct val="150000"/>
              </a:lnSpc>
              <a:buFont typeface="Wingdings" panose="05000000000000000000" pitchFamily="2" charset="2"/>
              <a:buChar char="§"/>
              <a:defRPr/>
            </a:pPr>
            <a:r>
              <a:rPr lang="en-GB" sz="1425" dirty="0">
                <a:solidFill>
                  <a:srgbClr val="0C0C0C"/>
                </a:solidFill>
                <a:latin typeface="Aptos" panose="02110004020202020204"/>
              </a:rPr>
              <a:t>A way of recording examples of skills in action for your employability, career, and personal development</a:t>
            </a:r>
          </a:p>
          <a:p>
            <a:pPr marL="257175" indent="-257175" defTabSz="685800">
              <a:lnSpc>
                <a:spcPct val="150000"/>
              </a:lnSpc>
              <a:buFont typeface="Wingdings" panose="05000000000000000000" pitchFamily="2" charset="2"/>
              <a:buChar char="§"/>
              <a:defRPr/>
            </a:pPr>
            <a:r>
              <a:rPr lang="en-GB" sz="1425" dirty="0">
                <a:solidFill>
                  <a:srgbClr val="0C0C0C"/>
                </a:solidFill>
                <a:latin typeface="Aptos" panose="02110004020202020204"/>
              </a:rPr>
              <a:t>An official digital certificate and digital badge from the University of Warwick, proving you have practised these skills</a:t>
            </a:r>
          </a:p>
        </p:txBody>
      </p:sp>
      <p:pic>
        <p:nvPicPr>
          <p:cNvPr id="6" name="Picture 5" descr="Logo, icon&#10;&#10;Description automatically generated">
            <a:extLst>
              <a:ext uri="{FF2B5EF4-FFF2-40B4-BE49-F238E27FC236}">
                <a16:creationId xmlns:a16="http://schemas.microsoft.com/office/drawing/2014/main" id="{4AA97077-30B6-8DB3-55FD-1A1BD8C9CBC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97363" y="5131453"/>
            <a:ext cx="672803" cy="672803"/>
          </a:xfrm>
          <a:prstGeom prst="rect">
            <a:avLst/>
          </a:prstGeom>
        </p:spPr>
      </p:pic>
      <p:pic>
        <p:nvPicPr>
          <p:cNvPr id="7" name="Picture 6" descr="Icon&#10;&#10;Description automatically generated">
            <a:extLst>
              <a:ext uri="{FF2B5EF4-FFF2-40B4-BE49-F238E27FC236}">
                <a16:creationId xmlns:a16="http://schemas.microsoft.com/office/drawing/2014/main" id="{F3A4D137-C19B-CBEE-8370-F2ADCBBEEAE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81097" y="5135161"/>
            <a:ext cx="672300" cy="67230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64F5E2F7-1851-CF1B-E235-99E66C739A2B}"/>
              </a:ext>
            </a:extLst>
          </p:cNvPr>
          <p:cNvSpPr txBox="1"/>
          <p:nvPr/>
        </p:nvSpPr>
        <p:spPr>
          <a:xfrm>
            <a:off x="6535811" y="5110750"/>
            <a:ext cx="1575633" cy="7155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00">
              <a:defRPr/>
            </a:pPr>
            <a:r>
              <a:rPr lang="en-GB" sz="1350" dirty="0">
                <a:solidFill>
                  <a:srgbClr val="0C0C0C"/>
                </a:solidFill>
                <a:latin typeface="Abadi" panose="020B0604020104020204" pitchFamily="34" charset="0"/>
              </a:rPr>
              <a:t>Silver Award </a:t>
            </a:r>
          </a:p>
          <a:p>
            <a:pPr algn="r" defTabSz="685800">
              <a:defRPr/>
            </a:pPr>
            <a:r>
              <a:rPr lang="en-GB" sz="1350" dirty="0">
                <a:solidFill>
                  <a:srgbClr val="0C0C0C"/>
                </a:solidFill>
                <a:latin typeface="Abadi" panose="020B0604020104020204" pitchFamily="34" charset="0"/>
              </a:rPr>
              <a:t>30 Core Skills Points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DCA3B4E-B7E8-D2A2-8F3D-89D015A08C21}"/>
              </a:ext>
            </a:extLst>
          </p:cNvPr>
          <p:cNvSpPr txBox="1"/>
          <p:nvPr/>
        </p:nvSpPr>
        <p:spPr>
          <a:xfrm>
            <a:off x="4662538" y="5138073"/>
            <a:ext cx="1234825" cy="7155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00">
              <a:defRPr/>
            </a:pPr>
            <a:r>
              <a:rPr lang="en-GB" sz="1350" dirty="0">
                <a:solidFill>
                  <a:srgbClr val="0C0C0C"/>
                </a:solidFill>
                <a:latin typeface="Abadi" panose="020B0604020104020204" pitchFamily="34" charset="0"/>
              </a:rPr>
              <a:t>Gold Award</a:t>
            </a:r>
          </a:p>
          <a:p>
            <a:pPr algn="r" defTabSz="685800">
              <a:defRPr/>
            </a:pPr>
            <a:r>
              <a:rPr lang="en-GB" sz="1350" dirty="0">
                <a:solidFill>
                  <a:srgbClr val="0C0C0C"/>
                </a:solidFill>
                <a:latin typeface="Abadi" panose="020B0604020104020204" pitchFamily="34" charset="0"/>
              </a:rPr>
              <a:t>60 Core Skills Points</a:t>
            </a:r>
          </a:p>
        </p:txBody>
      </p:sp>
    </p:spTree>
    <p:extLst>
      <p:ext uri="{BB962C8B-B14F-4D97-AF65-F5344CB8AC3E}">
        <p14:creationId xmlns:p14="http://schemas.microsoft.com/office/powerpoint/2010/main" val="130671666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1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B0F0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844</TotalTime>
  <Words>1920</Words>
  <Application>Microsoft Office PowerPoint</Application>
  <PresentationFormat>On-screen Show (4:3)</PresentationFormat>
  <Paragraphs>195</Paragraphs>
  <Slides>24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32" baseType="lpstr">
      <vt:lpstr>Abadi</vt:lpstr>
      <vt:lpstr>Aptos</vt:lpstr>
      <vt:lpstr>Arial</vt:lpstr>
      <vt:lpstr>Arial,Sans-Serif</vt:lpstr>
      <vt:lpstr>Calibri</vt:lpstr>
      <vt:lpstr>Calibri Light</vt:lpstr>
      <vt:lpstr>Wingdings</vt:lpstr>
      <vt:lpstr>Office Theme</vt:lpstr>
      <vt:lpstr>Welcome to your second year in  History!</vt:lpstr>
      <vt:lpstr>For (almost) everything, please check:</vt:lpstr>
      <vt:lpstr>New this year…</vt:lpstr>
      <vt:lpstr>Useful contacts </vt:lpstr>
      <vt:lpstr>Make wellbeing your top priority!</vt:lpstr>
      <vt:lpstr>Student-Staff Liaison Committee (SSLC) Student Voice Ambassadors (SVAs)</vt:lpstr>
      <vt:lpstr>Personal Tutoring</vt:lpstr>
      <vt:lpstr>Wellbeing Useful Contacts</vt:lpstr>
      <vt:lpstr>PowerPoint Presentation</vt:lpstr>
      <vt:lpstr>What do Student Voice Ambassadors do?</vt:lpstr>
      <vt:lpstr>What impact have they had?</vt:lpstr>
      <vt:lpstr>Student Research &amp; Engagement</vt:lpstr>
      <vt:lpstr>History SR &amp; E Overview </vt:lpstr>
      <vt:lpstr> </vt:lpstr>
      <vt:lpstr> </vt:lpstr>
      <vt:lpstr> </vt:lpstr>
      <vt:lpstr> </vt:lpstr>
      <vt:lpstr> </vt:lpstr>
      <vt:lpstr>Study Abroad</vt:lpstr>
      <vt:lpstr>Venice https://warwick.ac.uk/fac/arts/history/ students/international/veniceprogramme/</vt:lpstr>
      <vt:lpstr>Year Abroad https://warwick.ac.uk/fac/arts/history/students/international/yearabroad/</vt:lpstr>
      <vt:lpstr>The Warwick Award, Core Skills, and History</vt:lpstr>
      <vt:lpstr>PowerPoint Presentation</vt:lpstr>
      <vt:lpstr>What is The Warwick Award?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Welcome to your Second Year!</dc:title>
  <dc:creator>Simon Peplow</dc:creator>
  <cp:lastModifiedBy>camillia Cowling</cp:lastModifiedBy>
  <cp:revision>32</cp:revision>
  <dcterms:created xsi:type="dcterms:W3CDTF">2019-09-30T13:50:52Z</dcterms:created>
  <dcterms:modified xsi:type="dcterms:W3CDTF">2026-10-02T16:39:25Z</dcterms:modified>
</cp:coreProperties>
</file>