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21386800" cy="30279975"/>
  <p:notesSz cx="6858000" cy="91440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C9A3"/>
    <a:srgbClr val="FF9933"/>
    <a:srgbClr val="D99694"/>
    <a:srgbClr val="FF6600"/>
    <a:srgbClr val="FF9966"/>
    <a:srgbClr val="EFC7AF"/>
    <a:srgbClr val="F6E7A8"/>
    <a:srgbClr val="F67B16"/>
    <a:srgbClr val="D6363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9500" autoAdjust="0"/>
  </p:normalViewPr>
  <p:slideViewPr>
    <p:cSldViewPr>
      <p:cViewPr>
        <p:scale>
          <a:sx n="33" d="100"/>
          <a:sy n="33" d="100"/>
        </p:scale>
        <p:origin x="-924" y="1272"/>
      </p:cViewPr>
      <p:guideLst>
        <p:guide orient="horz" pos="9537"/>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E19A13-B7D3-41ED-B1B4-0BE34D3156D8}" type="datetimeFigureOut">
              <a:rPr lang="en-US" smtClean="0"/>
              <a:pPr/>
              <a:t>9/11/2010</a:t>
            </a:fld>
            <a:endParaRPr lang="en-GB"/>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D7448C-C8D8-432A-BD2F-47EECA07E3A5}"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AD7448C-C8D8-432A-BD2F-47EECA07E3A5}"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0"/>
            <a:ext cx="18178780" cy="6490569"/>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A6B1C8D-6930-446C-BE98-46D64B914CF7}" type="datetimeFigureOut">
              <a:rPr lang="en-GB" smtClean="0"/>
              <a:pPr/>
              <a:t>11/09/2010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F3EBF-7EFF-4E8A-BA1F-DB1363AB0C7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6B1C8D-6930-446C-BE98-46D64B914CF7}" type="datetimeFigureOut">
              <a:rPr lang="en-GB" smtClean="0"/>
              <a:pPr/>
              <a:t>11/09/2010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F3EBF-7EFF-4E8A-BA1F-DB1363AB0C7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1212605"/>
            <a:ext cx="4812030" cy="2583610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69340" y="1212605"/>
            <a:ext cx="14079643" cy="2583610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6B1C8D-6930-446C-BE98-46D64B914CF7}" type="datetimeFigureOut">
              <a:rPr lang="en-GB" smtClean="0"/>
              <a:pPr/>
              <a:t>11/09/2010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F3EBF-7EFF-4E8A-BA1F-DB1363AB0C7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6B1C8D-6930-446C-BE98-46D64B914CF7}" type="datetimeFigureOut">
              <a:rPr lang="en-GB" smtClean="0"/>
              <a:pPr/>
              <a:t>11/09/2010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F3EBF-7EFF-4E8A-BA1F-DB1363AB0C7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19457690"/>
            <a:ext cx="18178780" cy="6013939"/>
          </a:xfrm>
        </p:spPr>
        <p:txBody>
          <a:bodyPr anchor="t"/>
          <a:lstStyle>
            <a:lvl1pPr algn="l">
              <a:defRPr sz="12900" b="1" cap="all"/>
            </a:lvl1pPr>
          </a:lstStyle>
          <a:p>
            <a:r>
              <a:rPr lang="en-US" smtClean="0"/>
              <a:t>Click to edit Master title style</a:t>
            </a:r>
            <a:endParaRPr lang="en-GB"/>
          </a:p>
        </p:txBody>
      </p:sp>
      <p:sp>
        <p:nvSpPr>
          <p:cNvPr id="3" name="Text Placeholder 2"/>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6B1C8D-6930-446C-BE98-46D64B914CF7}" type="datetimeFigureOut">
              <a:rPr lang="en-GB" smtClean="0"/>
              <a:pPr/>
              <a:t>11/09/2010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F3EBF-7EFF-4E8A-BA1F-DB1363AB0C7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69340"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871623"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A6B1C8D-6930-446C-BE98-46D64B914CF7}" type="datetimeFigureOut">
              <a:rPr lang="en-GB" smtClean="0"/>
              <a:pPr/>
              <a:t>11/09/2010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F3EBF-7EFF-4E8A-BA1F-DB1363AB0C7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A6B1C8D-6930-446C-BE98-46D64B914CF7}" type="datetimeFigureOut">
              <a:rPr lang="en-GB" smtClean="0"/>
              <a:pPr/>
              <a:t>11/09/2010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FFF3EBF-7EFF-4E8A-BA1F-DB1363AB0C7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A6B1C8D-6930-446C-BE98-46D64B914CF7}" type="datetimeFigureOut">
              <a:rPr lang="en-GB" smtClean="0"/>
              <a:pPr/>
              <a:t>11/09/2010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FFF3EBF-7EFF-4E8A-BA1F-DB1363AB0C7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6B1C8D-6930-446C-BE98-46D64B914CF7}" type="datetimeFigureOut">
              <a:rPr lang="en-GB" smtClean="0"/>
              <a:pPr/>
              <a:t>11/09/2010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FFF3EBF-7EFF-4E8A-BA1F-DB1363AB0C7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205591"/>
            <a:ext cx="7036110" cy="5130774"/>
          </a:xfrm>
        </p:spPr>
        <p:txBody>
          <a:bodyPr anchor="b"/>
          <a:lstStyle>
            <a:lvl1pPr algn="l">
              <a:defRPr sz="6500" b="1"/>
            </a:lvl1pPr>
          </a:lstStyle>
          <a:p>
            <a:r>
              <a:rPr lang="en-US" smtClean="0"/>
              <a:t>Click to edit Master title style</a:t>
            </a:r>
            <a:endParaRPr lang="en-GB"/>
          </a:p>
        </p:txBody>
      </p:sp>
      <p:sp>
        <p:nvSpPr>
          <p:cNvPr id="3" name="Content Placeholder 2"/>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6B1C8D-6930-446C-BE98-46D64B914CF7}" type="datetimeFigureOut">
              <a:rPr lang="en-GB" smtClean="0"/>
              <a:pPr/>
              <a:t>11/09/2010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F3EBF-7EFF-4E8A-BA1F-DB1363AB0C7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2"/>
            <a:ext cx="12832080" cy="2502306"/>
          </a:xfrm>
        </p:spPr>
        <p:txBody>
          <a:bodyPr anchor="b"/>
          <a:lstStyle>
            <a:lvl1pPr algn="l">
              <a:defRPr sz="6500" b="1"/>
            </a:lvl1pPr>
          </a:lstStyle>
          <a:p>
            <a:r>
              <a:rPr lang="en-US" smtClean="0"/>
              <a:t>Click to edit Master title style</a:t>
            </a:r>
            <a:endParaRPr lang="en-GB"/>
          </a:p>
        </p:txBody>
      </p:sp>
      <p:sp>
        <p:nvSpPr>
          <p:cNvPr id="3" name="Picture Placeholder 2"/>
          <p:cNvSpPr>
            <a:spLocks noGrp="1"/>
          </p:cNvSpPr>
          <p:nvPr>
            <p:ph type="pic" idx="1"/>
          </p:nvPr>
        </p:nvSpPr>
        <p:spPr>
          <a:xfrm>
            <a:off x="4191962"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n-GB"/>
          </a:p>
        </p:txBody>
      </p:sp>
      <p:sp>
        <p:nvSpPr>
          <p:cNvPr id="4" name="Text Placeholder 3"/>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6B1C8D-6930-446C-BE98-46D64B914CF7}" type="datetimeFigureOut">
              <a:rPr lang="en-GB" smtClean="0"/>
              <a:pPr/>
              <a:t>11/09/2010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F3EBF-7EFF-4E8A-BA1F-DB1363AB0C7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3"/>
            <a:ext cx="19248120" cy="5046663"/>
          </a:xfrm>
          <a:prstGeom prst="rect">
            <a:avLst/>
          </a:prstGeom>
        </p:spPr>
        <p:txBody>
          <a:bodyPr vert="horz" lIns="295232" tIns="147616" rIns="295232" bIns="147616"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340" y="7065330"/>
            <a:ext cx="19248120" cy="19983384"/>
          </a:xfrm>
          <a:prstGeom prst="rect">
            <a:avLst/>
          </a:prstGeom>
        </p:spPr>
        <p:txBody>
          <a:bodyPr vert="horz" lIns="295232" tIns="147616" rIns="295232" bIns="1476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69340" y="28065053"/>
            <a:ext cx="4990253" cy="1612128"/>
          </a:xfrm>
          <a:prstGeom prst="rect">
            <a:avLst/>
          </a:prstGeom>
        </p:spPr>
        <p:txBody>
          <a:bodyPr vert="horz" lIns="295232" tIns="147616" rIns="295232" bIns="147616" rtlCol="0" anchor="ctr"/>
          <a:lstStyle>
            <a:lvl1pPr algn="l">
              <a:defRPr sz="3900">
                <a:solidFill>
                  <a:schemeClr val="tx1">
                    <a:tint val="75000"/>
                  </a:schemeClr>
                </a:solidFill>
              </a:defRPr>
            </a:lvl1pPr>
          </a:lstStyle>
          <a:p>
            <a:fld id="{8A6B1C8D-6930-446C-BE98-46D64B914CF7}" type="datetimeFigureOut">
              <a:rPr lang="en-GB" smtClean="0"/>
              <a:pPr/>
              <a:t>11/09/2010</a:t>
            </a:fld>
            <a:endParaRPr lang="en-GB"/>
          </a:p>
        </p:txBody>
      </p:sp>
      <p:sp>
        <p:nvSpPr>
          <p:cNvPr id="5" name="Footer Placeholder 4"/>
          <p:cNvSpPr>
            <a:spLocks noGrp="1"/>
          </p:cNvSpPr>
          <p:nvPr>
            <p:ph type="ftr" sz="quarter" idx="3"/>
          </p:nvPr>
        </p:nvSpPr>
        <p:spPr>
          <a:xfrm>
            <a:off x="7307157" y="28065053"/>
            <a:ext cx="6772487" cy="1612128"/>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7207" y="28065053"/>
            <a:ext cx="4990253" cy="1612128"/>
          </a:xfrm>
          <a:prstGeom prst="rect">
            <a:avLst/>
          </a:prstGeom>
        </p:spPr>
        <p:txBody>
          <a:bodyPr vert="horz" lIns="295232" tIns="147616" rIns="295232" bIns="147616" rtlCol="0" anchor="ctr"/>
          <a:lstStyle>
            <a:lvl1pPr algn="r">
              <a:defRPr sz="3900">
                <a:solidFill>
                  <a:schemeClr val="tx1">
                    <a:tint val="75000"/>
                  </a:schemeClr>
                </a:solidFill>
              </a:defRPr>
            </a:lvl1pPr>
          </a:lstStyle>
          <a:p>
            <a:fld id="{AFFF3EBF-7EFF-4E8A-BA1F-DB1363AB0C7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hyperlink" Target="http://www.nationalgalleryimages.co.uk/?q=NG4681&amp;ng=NG4681&amp;view=sm" TargetMode="External"/><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5" Type="http://schemas.openxmlformats.org/officeDocument/2006/relationships/image" Target="../media/image12.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6E7A8"/>
        </a:solidFill>
        <a:effectLst/>
      </p:bgPr>
    </p:bg>
    <p:spTree>
      <p:nvGrpSpPr>
        <p:cNvPr id="1" name=""/>
        <p:cNvGrpSpPr/>
        <p:nvPr/>
      </p:nvGrpSpPr>
      <p:grpSpPr>
        <a:xfrm>
          <a:off x="0" y="0"/>
          <a:ext cx="0" cy="0"/>
          <a:chOff x="0" y="0"/>
          <a:chExt cx="0" cy="0"/>
        </a:xfrm>
      </p:grpSpPr>
      <p:sp>
        <p:nvSpPr>
          <p:cNvPr id="8" name="Rounded Rectangle 7"/>
          <p:cNvSpPr/>
          <p:nvPr/>
        </p:nvSpPr>
        <p:spPr>
          <a:xfrm>
            <a:off x="324248" y="306339"/>
            <a:ext cx="20738304" cy="3403568"/>
          </a:xfrm>
          <a:prstGeom prst="roundRect">
            <a:avLst/>
          </a:prstGeom>
          <a:solidFill>
            <a:srgbClr val="D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ounded Rectangle 10"/>
          <p:cNvSpPr/>
          <p:nvPr/>
        </p:nvSpPr>
        <p:spPr>
          <a:xfrm>
            <a:off x="10979152" y="28856083"/>
            <a:ext cx="10072758" cy="1080120"/>
          </a:xfrm>
          <a:prstGeom prst="roundRect">
            <a:avLst/>
          </a:prstGeom>
          <a:solidFill>
            <a:srgbClr val="D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900312" y="378347"/>
            <a:ext cx="19586176" cy="3785652"/>
          </a:xfrm>
          <a:prstGeom prst="rect">
            <a:avLst/>
          </a:prstGeom>
          <a:noFill/>
        </p:spPr>
        <p:txBody>
          <a:bodyPr wrap="square" rtlCol="0">
            <a:spAutoFit/>
          </a:bodyPr>
          <a:lstStyle/>
          <a:p>
            <a:pPr algn="ctr"/>
            <a:r>
              <a:rPr lang="en-GB" sz="7200" b="1" dirty="0" smtClean="0">
                <a:latin typeface="Arial" pitchFamily="34" charset="0"/>
                <a:cs typeface="Arial" pitchFamily="34" charset="0"/>
              </a:rPr>
              <a:t>Flying Carpets?</a:t>
            </a:r>
          </a:p>
          <a:p>
            <a:pPr algn="ctr"/>
            <a:r>
              <a:rPr lang="en-GB" sz="4800" dirty="0" smtClean="0">
                <a:latin typeface="Arial" pitchFamily="34" charset="0"/>
                <a:cs typeface="Arial" pitchFamily="34" charset="0"/>
              </a:rPr>
              <a:t>Material Culture and the Global Trade of Turkish Carpets, c. 1400-1700</a:t>
            </a:r>
          </a:p>
          <a:p>
            <a:pPr algn="ctr"/>
            <a:endParaRPr lang="en-GB" sz="800" dirty="0" smtClean="0">
              <a:latin typeface="Arial" pitchFamily="34" charset="0"/>
              <a:cs typeface="Arial" pitchFamily="34" charset="0"/>
            </a:endParaRPr>
          </a:p>
          <a:p>
            <a:pPr algn="ctr"/>
            <a:r>
              <a:rPr lang="en-GB" sz="2800" dirty="0" smtClean="0">
                <a:latin typeface="Arial" pitchFamily="34" charset="0"/>
                <a:cs typeface="Arial" pitchFamily="34" charset="0"/>
              </a:rPr>
              <a:t>Rebecca Unsworth, History Department    R.A.Unsworth@warwick.ac.uk</a:t>
            </a:r>
          </a:p>
          <a:p>
            <a:pPr algn="ctr"/>
            <a:endParaRPr lang="en-GB" sz="800" dirty="0" smtClean="0">
              <a:latin typeface="Arial" pitchFamily="34" charset="0"/>
              <a:cs typeface="Arial" pitchFamily="34" charset="0"/>
            </a:endParaRPr>
          </a:p>
          <a:p>
            <a:pPr algn="ctr"/>
            <a:r>
              <a:rPr lang="en-GB" sz="2800" dirty="0" smtClean="0">
                <a:latin typeface="Arial" pitchFamily="34" charset="0"/>
                <a:cs typeface="Arial" pitchFamily="34" charset="0"/>
              </a:rPr>
              <a:t>http://www2.warwick.ac.uk/fac/arts/history/postgraduate/eportfolios/hyuieo</a:t>
            </a:r>
          </a:p>
          <a:p>
            <a:pPr algn="ctr"/>
            <a:endParaRPr lang="en-GB" sz="4800" dirty="0"/>
          </a:p>
        </p:txBody>
      </p:sp>
      <p:pic>
        <p:nvPicPr>
          <p:cNvPr id="13" name="Picture 2" descr="http://www2.warwick.ac.uk/services/skills/urss/forms/urss_logo.jpg"/>
          <p:cNvPicPr>
            <a:picLocks noChangeAspect="1" noChangeArrowheads="1"/>
          </p:cNvPicPr>
          <p:nvPr/>
        </p:nvPicPr>
        <p:blipFill>
          <a:blip r:embed="rId3" cstate="print"/>
          <a:srcRect/>
          <a:stretch>
            <a:fillRect/>
          </a:stretch>
        </p:blipFill>
        <p:spPr bwMode="auto">
          <a:xfrm>
            <a:off x="1476376" y="2394571"/>
            <a:ext cx="1330541" cy="1029585"/>
          </a:xfrm>
          <a:prstGeom prst="rect">
            <a:avLst/>
          </a:prstGeom>
          <a:noFill/>
        </p:spPr>
      </p:pic>
      <p:pic>
        <p:nvPicPr>
          <p:cNvPr id="14" name="Picture 4" descr="http://www2.warwick.ac.uk/services/communications/corporate/downloads/img/marque_black.jpg"/>
          <p:cNvPicPr>
            <a:picLocks noChangeAspect="1" noChangeArrowheads="1"/>
          </p:cNvPicPr>
          <p:nvPr/>
        </p:nvPicPr>
        <p:blipFill>
          <a:blip r:embed="rId4" cstate="print"/>
          <a:srcRect/>
          <a:stretch>
            <a:fillRect/>
          </a:stretch>
        </p:blipFill>
        <p:spPr bwMode="auto">
          <a:xfrm>
            <a:off x="828304" y="738387"/>
            <a:ext cx="2946426" cy="576064"/>
          </a:xfrm>
          <a:prstGeom prst="rect">
            <a:avLst/>
          </a:prstGeom>
          <a:noFill/>
        </p:spPr>
      </p:pic>
      <p:sp>
        <p:nvSpPr>
          <p:cNvPr id="15" name="TextBox 14"/>
          <p:cNvSpPr txBox="1"/>
          <p:nvPr/>
        </p:nvSpPr>
        <p:spPr>
          <a:xfrm>
            <a:off x="11264904" y="28927521"/>
            <a:ext cx="9721080" cy="954107"/>
          </a:xfrm>
          <a:prstGeom prst="rect">
            <a:avLst/>
          </a:prstGeom>
          <a:noFill/>
        </p:spPr>
        <p:txBody>
          <a:bodyPr wrap="square" rtlCol="0">
            <a:spAutoFit/>
          </a:bodyPr>
          <a:lstStyle/>
          <a:p>
            <a:pPr algn="ctr"/>
            <a:r>
              <a:rPr lang="en-GB" sz="2800" dirty="0" smtClean="0">
                <a:latin typeface="Arial" pitchFamily="34" charset="0"/>
                <a:cs typeface="Arial" pitchFamily="34" charset="0"/>
              </a:rPr>
              <a:t>Project Supervised by Dr Giorgio </a:t>
            </a:r>
            <a:r>
              <a:rPr lang="en-GB" sz="2800" dirty="0" err="1" smtClean="0">
                <a:latin typeface="Arial" pitchFamily="34" charset="0"/>
                <a:cs typeface="Arial" pitchFamily="34" charset="0"/>
              </a:rPr>
              <a:t>Riello</a:t>
            </a:r>
            <a:r>
              <a:rPr lang="en-GB" sz="2800" dirty="0" smtClean="0">
                <a:latin typeface="Arial" pitchFamily="34" charset="0"/>
                <a:cs typeface="Arial" pitchFamily="34" charset="0"/>
              </a:rPr>
              <a:t> and Dr Anne </a:t>
            </a:r>
            <a:r>
              <a:rPr lang="en-GB" sz="2800" dirty="0" err="1" smtClean="0">
                <a:latin typeface="Arial" pitchFamily="34" charset="0"/>
                <a:cs typeface="Arial" pitchFamily="34" charset="0"/>
              </a:rPr>
              <a:t>Gerritsen</a:t>
            </a:r>
            <a:r>
              <a:rPr lang="en-GB" sz="2800" dirty="0" smtClean="0">
                <a:latin typeface="Arial" pitchFamily="34" charset="0"/>
                <a:cs typeface="Arial" pitchFamily="34" charset="0"/>
              </a:rPr>
              <a:t>, Global History and Culture Centre</a:t>
            </a:r>
            <a:endParaRPr lang="en-GB" sz="2800" dirty="0">
              <a:latin typeface="Arial" pitchFamily="34" charset="0"/>
              <a:cs typeface="Arial" pitchFamily="34" charset="0"/>
            </a:endParaRPr>
          </a:p>
        </p:txBody>
      </p:sp>
      <p:sp>
        <p:nvSpPr>
          <p:cNvPr id="17" name="Rounded Rectangle 16"/>
          <p:cNvSpPr/>
          <p:nvPr/>
        </p:nvSpPr>
        <p:spPr>
          <a:xfrm>
            <a:off x="334890" y="8424815"/>
            <a:ext cx="10081120" cy="2664296"/>
          </a:xfrm>
          <a:prstGeom prst="roundRect">
            <a:avLst/>
          </a:prstGeom>
          <a:solidFill>
            <a:srgbClr val="F67B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549204" y="8567691"/>
            <a:ext cx="9793088" cy="2431435"/>
          </a:xfrm>
          <a:prstGeom prst="rect">
            <a:avLst/>
          </a:prstGeom>
          <a:noFill/>
        </p:spPr>
        <p:txBody>
          <a:bodyPr wrap="square" rtlCol="0">
            <a:spAutoFit/>
          </a:bodyPr>
          <a:lstStyle/>
          <a:p>
            <a:r>
              <a:rPr lang="en-GB" sz="4000" b="1" dirty="0" smtClean="0">
                <a:latin typeface="Arial" pitchFamily="34" charset="0"/>
                <a:cs typeface="Arial" pitchFamily="34" charset="0"/>
              </a:rPr>
              <a:t>Introduction</a:t>
            </a:r>
          </a:p>
          <a:p>
            <a:r>
              <a:rPr lang="en-GB" sz="2800" dirty="0" smtClean="0">
                <a:latin typeface="Arial" pitchFamily="34" charset="0"/>
                <a:cs typeface="Arial" pitchFamily="34" charset="0"/>
              </a:rPr>
              <a:t>The frequent occurrence of Turkish carpets in early modern European paintings shows that they were a popular global commodity at that time. This project aimed to examine Europe’s relationship with the Turkish carpet.</a:t>
            </a:r>
            <a:endParaRPr lang="en-GB" sz="2800" dirty="0">
              <a:latin typeface="Arial" pitchFamily="34" charset="0"/>
              <a:cs typeface="Arial" pitchFamily="34" charset="0"/>
            </a:endParaRPr>
          </a:p>
        </p:txBody>
      </p:sp>
      <p:sp>
        <p:nvSpPr>
          <p:cNvPr id="21" name="Rounded Rectangle 20"/>
          <p:cNvSpPr/>
          <p:nvPr/>
        </p:nvSpPr>
        <p:spPr>
          <a:xfrm>
            <a:off x="10979152" y="23355357"/>
            <a:ext cx="10112088" cy="2928958"/>
          </a:xfrm>
          <a:prstGeom prst="roundRect">
            <a:avLst/>
          </a:prstGeom>
          <a:solidFill>
            <a:srgbClr val="F67B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itchFamily="34" charset="0"/>
              <a:cs typeface="Arial" pitchFamily="34" charset="0"/>
            </a:endParaRPr>
          </a:p>
        </p:txBody>
      </p:sp>
      <p:sp>
        <p:nvSpPr>
          <p:cNvPr id="22" name="TextBox 21"/>
          <p:cNvSpPr txBox="1"/>
          <p:nvPr/>
        </p:nvSpPr>
        <p:spPr>
          <a:xfrm>
            <a:off x="11122028" y="23355357"/>
            <a:ext cx="9787006" cy="2862322"/>
          </a:xfrm>
          <a:prstGeom prst="rect">
            <a:avLst/>
          </a:prstGeom>
          <a:noFill/>
        </p:spPr>
        <p:txBody>
          <a:bodyPr wrap="square" rtlCol="0">
            <a:spAutoFit/>
          </a:bodyPr>
          <a:lstStyle/>
          <a:p>
            <a:r>
              <a:rPr lang="en-GB" sz="4000" b="1" dirty="0" smtClean="0">
                <a:latin typeface="Arial" pitchFamily="34" charset="0"/>
                <a:cs typeface="Arial" pitchFamily="34" charset="0"/>
              </a:rPr>
              <a:t>Conclusion</a:t>
            </a:r>
          </a:p>
          <a:p>
            <a:r>
              <a:rPr lang="en-GB" sz="2800" dirty="0" smtClean="0">
                <a:latin typeface="Arial" pitchFamily="34" charset="0"/>
                <a:cs typeface="Arial" pitchFamily="34" charset="0"/>
              </a:rPr>
              <a:t>This project has shown the value of using actual carpets alongside paintings and written documents. Artefacts can also reveal information which the other sources cannot, such as the </a:t>
            </a:r>
            <a:r>
              <a:rPr lang="en-GB" sz="2800" smtClean="0">
                <a:latin typeface="Arial" pitchFamily="34" charset="0"/>
                <a:cs typeface="Arial" pitchFamily="34" charset="0"/>
              </a:rPr>
              <a:t>differences between </a:t>
            </a:r>
            <a:r>
              <a:rPr lang="en-GB" sz="2800" dirty="0" smtClean="0">
                <a:latin typeface="Arial" pitchFamily="34" charset="0"/>
                <a:cs typeface="Arial" pitchFamily="34" charset="0"/>
              </a:rPr>
              <a:t>the carpets which were exported to Europe and those which were used in Anatolia. </a:t>
            </a:r>
            <a:endParaRPr lang="en-GB" sz="2800" dirty="0">
              <a:latin typeface="Arial" pitchFamily="34" charset="0"/>
              <a:cs typeface="Arial" pitchFamily="34" charset="0"/>
            </a:endParaRPr>
          </a:p>
        </p:txBody>
      </p:sp>
      <p:sp>
        <p:nvSpPr>
          <p:cNvPr id="23" name="Rounded Rectangle 22"/>
          <p:cNvSpPr/>
          <p:nvPr/>
        </p:nvSpPr>
        <p:spPr>
          <a:xfrm>
            <a:off x="10979152" y="26498629"/>
            <a:ext cx="10072758" cy="2088802"/>
          </a:xfrm>
          <a:prstGeom prst="roundRect">
            <a:avLst/>
          </a:prstGeom>
          <a:solidFill>
            <a:srgbClr val="F67B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11122028" y="26570067"/>
            <a:ext cx="9929882" cy="2000548"/>
          </a:xfrm>
          <a:prstGeom prst="rect">
            <a:avLst/>
          </a:prstGeom>
          <a:noFill/>
        </p:spPr>
        <p:txBody>
          <a:bodyPr wrap="square" rtlCol="0">
            <a:spAutoFit/>
          </a:bodyPr>
          <a:lstStyle/>
          <a:p>
            <a:r>
              <a:rPr lang="en-GB" sz="4000" b="1" dirty="0" smtClean="0">
                <a:latin typeface="Arial" pitchFamily="34" charset="0"/>
                <a:cs typeface="Arial" pitchFamily="34" charset="0"/>
              </a:rPr>
              <a:t>My Experience</a:t>
            </a:r>
          </a:p>
          <a:p>
            <a:r>
              <a:rPr lang="en-GB" sz="2800" dirty="0" smtClean="0">
                <a:latin typeface="Arial" pitchFamily="34" charset="0"/>
                <a:cs typeface="Arial" pitchFamily="34" charset="0"/>
              </a:rPr>
              <a:t>This project has given me a taster of what independent academic research is like, and has confirmed to me that I want to continue with further study. </a:t>
            </a:r>
            <a:endParaRPr lang="en-GB" sz="2800" dirty="0">
              <a:latin typeface="Arial" pitchFamily="34" charset="0"/>
              <a:cs typeface="Arial" pitchFamily="34" charset="0"/>
            </a:endParaRPr>
          </a:p>
        </p:txBody>
      </p:sp>
      <p:sp>
        <p:nvSpPr>
          <p:cNvPr id="25" name="Rounded Rectangle 24"/>
          <p:cNvSpPr/>
          <p:nvPr/>
        </p:nvSpPr>
        <p:spPr>
          <a:xfrm>
            <a:off x="334890" y="21069341"/>
            <a:ext cx="5643602" cy="4429156"/>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itchFamily="34" charset="0"/>
              <a:cs typeface="Arial" pitchFamily="34" charset="0"/>
            </a:endParaRPr>
          </a:p>
        </p:txBody>
      </p:sp>
      <p:pic>
        <p:nvPicPr>
          <p:cNvPr id="1027" name="Picture 3" descr="http://www.saudiaramcoworld.com/issue/201001/images/threads/Holbein_BAL_779_lg.jpg"/>
          <p:cNvPicPr>
            <a:picLocks noChangeAspect="1" noChangeArrowheads="1"/>
          </p:cNvPicPr>
          <p:nvPr/>
        </p:nvPicPr>
        <p:blipFill>
          <a:blip r:embed="rId5" cstate="print"/>
          <a:srcRect/>
          <a:stretch>
            <a:fillRect/>
          </a:stretch>
        </p:blipFill>
        <p:spPr bwMode="auto">
          <a:xfrm>
            <a:off x="334890" y="14997111"/>
            <a:ext cx="5043919" cy="5688632"/>
          </a:xfrm>
          <a:prstGeom prst="roundRect">
            <a:avLst/>
          </a:prstGeom>
          <a:noFill/>
        </p:spPr>
      </p:pic>
      <p:sp>
        <p:nvSpPr>
          <p:cNvPr id="27" name="Rounded Rectangle 26"/>
          <p:cNvSpPr/>
          <p:nvPr/>
        </p:nvSpPr>
        <p:spPr>
          <a:xfrm>
            <a:off x="334890" y="12211029"/>
            <a:ext cx="10080550" cy="250033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477766" y="12282467"/>
            <a:ext cx="9929882" cy="2739211"/>
          </a:xfrm>
          <a:prstGeom prst="rect">
            <a:avLst/>
          </a:prstGeom>
          <a:noFill/>
        </p:spPr>
        <p:txBody>
          <a:bodyPr wrap="square" rtlCol="0">
            <a:spAutoFit/>
          </a:bodyPr>
          <a:lstStyle/>
          <a:p>
            <a:r>
              <a:rPr lang="en-GB" sz="2800" b="1" dirty="0" smtClean="0">
                <a:latin typeface="Arial" pitchFamily="34" charset="0"/>
                <a:cs typeface="Arial" pitchFamily="34" charset="0"/>
              </a:rPr>
              <a:t>The Naming of Carpets</a:t>
            </a:r>
          </a:p>
          <a:p>
            <a:r>
              <a:rPr lang="en-GB" sz="2400" dirty="0" smtClean="0">
                <a:latin typeface="Arial" pitchFamily="34" charset="0"/>
                <a:cs typeface="Arial" pitchFamily="34" charset="0"/>
              </a:rPr>
              <a:t>The relative lack of surviving Turkish carpets has led to a reliance on representations of carpets in European paintings. Because of this, many carpet patterns have been named after the artists who represented them; the carpet design below is known as a “Small Pattern Holbein” carpet.</a:t>
            </a:r>
          </a:p>
          <a:p>
            <a:endParaRPr lang="en-GB" sz="2400" dirty="0">
              <a:latin typeface="Arial" pitchFamily="34" charset="0"/>
              <a:cs typeface="Arial" pitchFamily="34" charset="0"/>
            </a:endParaRPr>
          </a:p>
        </p:txBody>
      </p:sp>
      <p:sp>
        <p:nvSpPr>
          <p:cNvPr id="34" name="Rounded Rectangle 33"/>
          <p:cNvSpPr/>
          <p:nvPr/>
        </p:nvSpPr>
        <p:spPr>
          <a:xfrm>
            <a:off x="10979152" y="11210897"/>
            <a:ext cx="10079980" cy="180020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p:cNvSpPr txBox="1"/>
          <p:nvPr/>
        </p:nvSpPr>
        <p:spPr>
          <a:xfrm>
            <a:off x="549204" y="21212217"/>
            <a:ext cx="5429288" cy="4216539"/>
          </a:xfrm>
          <a:prstGeom prst="rect">
            <a:avLst/>
          </a:prstGeom>
          <a:noFill/>
        </p:spPr>
        <p:txBody>
          <a:bodyPr wrap="square" rtlCol="0">
            <a:spAutoFit/>
          </a:bodyPr>
          <a:lstStyle/>
          <a:p>
            <a:r>
              <a:rPr lang="en-GB" sz="2800" b="1" dirty="0" smtClean="0">
                <a:latin typeface="Arial" pitchFamily="34" charset="0"/>
                <a:cs typeface="Arial" pitchFamily="34" charset="0"/>
              </a:rPr>
              <a:t>The Problems with Paintings</a:t>
            </a:r>
          </a:p>
          <a:p>
            <a:r>
              <a:rPr lang="en-GB" sz="2400" dirty="0" smtClean="0">
                <a:latin typeface="Arial" pitchFamily="34" charset="0"/>
                <a:cs typeface="Arial" pitchFamily="34" charset="0"/>
              </a:rPr>
              <a:t>Paintings do not always give the most reliable picture. Rather than representing a Turkish carpet pattern for which there are no surviving carpets, the carpet in the right-hand painting was probably either made in Europe or a work of the artist’s imagination, while an old carpet is depicted in the painting below, making the dating of that pattern difficult. </a:t>
            </a:r>
            <a:endParaRPr lang="en-GB" sz="2400" dirty="0">
              <a:latin typeface="Arial" pitchFamily="34" charset="0"/>
              <a:cs typeface="Arial" pitchFamily="34" charset="0"/>
            </a:endParaRPr>
          </a:p>
        </p:txBody>
      </p:sp>
      <p:pic>
        <p:nvPicPr>
          <p:cNvPr id="1026" name="Picture 2" descr="intro23"/>
          <p:cNvPicPr>
            <a:picLocks noChangeAspect="1" noChangeArrowheads="1"/>
          </p:cNvPicPr>
          <p:nvPr/>
        </p:nvPicPr>
        <p:blipFill>
          <a:blip r:embed="rId6" cstate="print"/>
          <a:srcRect/>
          <a:stretch>
            <a:fillRect/>
          </a:stretch>
        </p:blipFill>
        <p:spPr bwMode="auto">
          <a:xfrm>
            <a:off x="18470264" y="2394571"/>
            <a:ext cx="1359984" cy="1019988"/>
          </a:xfrm>
          <a:prstGeom prst="rect">
            <a:avLst/>
          </a:prstGeom>
          <a:noFill/>
        </p:spPr>
      </p:pic>
      <p:pic>
        <p:nvPicPr>
          <p:cNvPr id="45" name="Picture 44" descr="2006AT2385.jpg"/>
          <p:cNvPicPr>
            <a:picLocks noChangeAspect="1"/>
          </p:cNvPicPr>
          <p:nvPr/>
        </p:nvPicPr>
        <p:blipFill>
          <a:blip r:embed="rId7" cstate="print"/>
          <a:stretch>
            <a:fillRect/>
          </a:stretch>
        </p:blipFill>
        <p:spPr>
          <a:xfrm>
            <a:off x="334890" y="3924221"/>
            <a:ext cx="6892887" cy="4286280"/>
          </a:xfrm>
          <a:prstGeom prst="roundRect">
            <a:avLst/>
          </a:prstGeom>
        </p:spPr>
      </p:pic>
      <p:pic>
        <p:nvPicPr>
          <p:cNvPr id="46" name="Picture 45" descr="2006AM7801.jpg"/>
          <p:cNvPicPr>
            <a:picLocks noChangeAspect="1"/>
          </p:cNvPicPr>
          <p:nvPr/>
        </p:nvPicPr>
        <p:blipFill>
          <a:blip r:embed="rId8" cstate="print"/>
          <a:srcRect t="4960" r="2667" b="2112"/>
          <a:stretch>
            <a:fillRect/>
          </a:stretch>
        </p:blipFill>
        <p:spPr>
          <a:xfrm rot="5400000">
            <a:off x="10006550" y="14183763"/>
            <a:ext cx="4896544" cy="2951341"/>
          </a:xfrm>
          <a:prstGeom prst="roundRect">
            <a:avLst/>
          </a:prstGeom>
        </p:spPr>
      </p:pic>
      <p:pic>
        <p:nvPicPr>
          <p:cNvPr id="49" name="Picture 48" descr="2008BV4590.jpg"/>
          <p:cNvPicPr>
            <a:picLocks noChangeAspect="1"/>
          </p:cNvPicPr>
          <p:nvPr/>
        </p:nvPicPr>
        <p:blipFill>
          <a:blip r:embed="rId9" cstate="print"/>
          <a:srcRect l="754" t="768" r="1198" b="1451"/>
          <a:stretch>
            <a:fillRect/>
          </a:stretch>
        </p:blipFill>
        <p:spPr>
          <a:xfrm rot="5400000">
            <a:off x="17044542" y="14075257"/>
            <a:ext cx="4896545" cy="3168353"/>
          </a:xfrm>
          <a:prstGeom prst="roundRect">
            <a:avLst/>
          </a:prstGeom>
        </p:spPr>
      </p:pic>
      <p:pic>
        <p:nvPicPr>
          <p:cNvPr id="50" name="Picture 49" descr="2006AK5874.jpg"/>
          <p:cNvPicPr>
            <a:picLocks noChangeAspect="1"/>
          </p:cNvPicPr>
          <p:nvPr/>
        </p:nvPicPr>
        <p:blipFill>
          <a:blip r:embed="rId10" cstate="print"/>
          <a:stretch>
            <a:fillRect/>
          </a:stretch>
        </p:blipFill>
        <p:spPr>
          <a:xfrm>
            <a:off x="5764178" y="14997111"/>
            <a:ext cx="4608512" cy="3957378"/>
          </a:xfrm>
          <a:prstGeom prst="roundRect">
            <a:avLst/>
          </a:prstGeom>
        </p:spPr>
      </p:pic>
      <p:sp>
        <p:nvSpPr>
          <p:cNvPr id="51" name="TextBox 50"/>
          <p:cNvSpPr txBox="1"/>
          <p:nvPr/>
        </p:nvSpPr>
        <p:spPr>
          <a:xfrm>
            <a:off x="11193466" y="11282335"/>
            <a:ext cx="9715568" cy="1631216"/>
          </a:xfrm>
          <a:prstGeom prst="rect">
            <a:avLst/>
          </a:prstGeom>
          <a:noFill/>
        </p:spPr>
        <p:txBody>
          <a:bodyPr wrap="square" rtlCol="0">
            <a:spAutoFit/>
          </a:bodyPr>
          <a:lstStyle/>
          <a:p>
            <a:r>
              <a:rPr lang="en-GB" sz="2800" b="1" dirty="0" smtClean="0">
                <a:latin typeface="Arial" pitchFamily="34" charset="0"/>
                <a:cs typeface="Arial" pitchFamily="34" charset="0"/>
              </a:rPr>
              <a:t>The Most Popular Carpets</a:t>
            </a:r>
          </a:p>
          <a:p>
            <a:r>
              <a:rPr lang="en-GB" sz="2400" dirty="0" smtClean="0">
                <a:latin typeface="Arial" pitchFamily="34" charset="0"/>
                <a:cs typeface="Arial" pitchFamily="34" charset="0"/>
              </a:rPr>
              <a:t>Lotto carpets emerged as seemingly the most popular type of carpet in Europe, with the largest number of both surviving examples and representations in paintings. </a:t>
            </a:r>
            <a:endParaRPr lang="en-GB" sz="2400" dirty="0">
              <a:latin typeface="Arial" pitchFamily="34" charset="0"/>
              <a:cs typeface="Arial" pitchFamily="34" charset="0"/>
            </a:endParaRPr>
          </a:p>
        </p:txBody>
      </p:sp>
      <p:pic>
        <p:nvPicPr>
          <p:cNvPr id="41" name="Picture 40" descr="2006AN8470.jpg"/>
          <p:cNvPicPr>
            <a:picLocks noChangeAspect="1"/>
          </p:cNvPicPr>
          <p:nvPr/>
        </p:nvPicPr>
        <p:blipFill>
          <a:blip r:embed="rId11" cstate="print"/>
          <a:srcRect l="1818" t="1047" r="1818" b="1527"/>
          <a:stretch>
            <a:fillRect/>
          </a:stretch>
        </p:blipFill>
        <p:spPr>
          <a:xfrm>
            <a:off x="14408176" y="13211161"/>
            <a:ext cx="2952327" cy="4833245"/>
          </a:xfrm>
          <a:prstGeom prst="roundRect">
            <a:avLst/>
          </a:prstGeom>
        </p:spPr>
      </p:pic>
      <p:sp>
        <p:nvSpPr>
          <p:cNvPr id="42" name="Rounded Rectangle 41"/>
          <p:cNvSpPr/>
          <p:nvPr/>
        </p:nvSpPr>
        <p:spPr>
          <a:xfrm>
            <a:off x="7478690" y="3924221"/>
            <a:ext cx="2946628" cy="357190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extBox 52"/>
          <p:cNvSpPr txBox="1"/>
          <p:nvPr/>
        </p:nvSpPr>
        <p:spPr>
          <a:xfrm>
            <a:off x="6049930" y="19140515"/>
            <a:ext cx="4248472" cy="1631216"/>
          </a:xfrm>
          <a:prstGeom prst="rect">
            <a:avLst/>
          </a:prstGeom>
          <a:noFill/>
        </p:spPr>
        <p:txBody>
          <a:bodyPr wrap="square" rtlCol="0">
            <a:spAutoFit/>
          </a:bodyPr>
          <a:lstStyle/>
          <a:p>
            <a:r>
              <a:rPr lang="en-GB" sz="2000" dirty="0" smtClean="0">
                <a:latin typeface="Arial" pitchFamily="34" charset="0"/>
                <a:cs typeface="Arial" pitchFamily="34" charset="0"/>
              </a:rPr>
              <a:t>↑ Small Pattern Holbein Carpet Fragments, c.1500</a:t>
            </a:r>
          </a:p>
          <a:p>
            <a:endParaRPr lang="en-GB" sz="2000" dirty="0" smtClean="0">
              <a:latin typeface="Arial" pitchFamily="34" charset="0"/>
              <a:cs typeface="Arial" pitchFamily="34" charset="0"/>
            </a:endParaRPr>
          </a:p>
          <a:p>
            <a:r>
              <a:rPr lang="en-GB" sz="2000" dirty="0" smtClean="0">
                <a:latin typeface="Arial" pitchFamily="34" charset="0"/>
                <a:cs typeface="Arial" pitchFamily="34" charset="0"/>
              </a:rPr>
              <a:t>← Hans Holbein, </a:t>
            </a:r>
            <a:r>
              <a:rPr lang="en-GB" sz="2000" i="1" dirty="0" smtClean="0">
                <a:latin typeface="Arial" pitchFamily="34" charset="0"/>
                <a:cs typeface="Arial" pitchFamily="34" charset="0"/>
              </a:rPr>
              <a:t>George </a:t>
            </a:r>
            <a:r>
              <a:rPr lang="en-GB" sz="2000" i="1" dirty="0" err="1" smtClean="0">
                <a:latin typeface="Arial" pitchFamily="34" charset="0"/>
                <a:cs typeface="Arial" pitchFamily="34" charset="0"/>
              </a:rPr>
              <a:t>Gisze</a:t>
            </a:r>
            <a:r>
              <a:rPr lang="en-GB" sz="2000" dirty="0" smtClean="0">
                <a:latin typeface="Arial" pitchFamily="34" charset="0"/>
                <a:cs typeface="Arial" pitchFamily="34" charset="0"/>
              </a:rPr>
              <a:t>, 1532</a:t>
            </a:r>
            <a:endParaRPr lang="en-GB" sz="2000" dirty="0">
              <a:latin typeface="Arial" pitchFamily="34" charset="0"/>
              <a:cs typeface="Arial" pitchFamily="34" charset="0"/>
            </a:endParaRPr>
          </a:p>
        </p:txBody>
      </p:sp>
      <p:sp>
        <p:nvSpPr>
          <p:cNvPr id="43" name="TextBox 42"/>
          <p:cNvSpPr txBox="1"/>
          <p:nvPr/>
        </p:nvSpPr>
        <p:spPr>
          <a:xfrm>
            <a:off x="7621566" y="3995659"/>
            <a:ext cx="2714644" cy="3416320"/>
          </a:xfrm>
          <a:prstGeom prst="rect">
            <a:avLst/>
          </a:prstGeom>
          <a:noFill/>
        </p:spPr>
        <p:txBody>
          <a:bodyPr wrap="square" rtlCol="0">
            <a:spAutoFit/>
          </a:bodyPr>
          <a:lstStyle/>
          <a:p>
            <a:r>
              <a:rPr lang="en-GB" sz="2400" dirty="0" smtClean="0">
                <a:latin typeface="Arial" pitchFamily="34" charset="0"/>
                <a:cs typeface="Arial" pitchFamily="34" charset="0"/>
              </a:rPr>
              <a:t>Carpets like this must have been commissioned specially for a European audience, as the Turks did not use carpets on top of furniture.</a:t>
            </a:r>
            <a:endParaRPr lang="en-GB" sz="2400" dirty="0"/>
          </a:p>
        </p:txBody>
      </p:sp>
      <p:sp>
        <p:nvSpPr>
          <p:cNvPr id="48" name="TextBox 47"/>
          <p:cNvSpPr txBox="1"/>
          <p:nvPr/>
        </p:nvSpPr>
        <p:spPr>
          <a:xfrm>
            <a:off x="7764442" y="7567559"/>
            <a:ext cx="2571768" cy="707886"/>
          </a:xfrm>
          <a:prstGeom prst="rect">
            <a:avLst/>
          </a:prstGeom>
          <a:noFill/>
        </p:spPr>
        <p:txBody>
          <a:bodyPr wrap="square" rtlCol="0">
            <a:spAutoFit/>
          </a:bodyPr>
          <a:lstStyle/>
          <a:p>
            <a:r>
              <a:rPr lang="en-GB" sz="2000" dirty="0" smtClean="0">
                <a:latin typeface="Arial" pitchFamily="34" charset="0"/>
                <a:cs typeface="Arial" pitchFamily="34" charset="0"/>
              </a:rPr>
              <a:t>← Table Carpet, c. 1500</a:t>
            </a:r>
            <a:endParaRPr lang="en-GB" sz="2000" dirty="0">
              <a:latin typeface="Arial" pitchFamily="34" charset="0"/>
              <a:cs typeface="Arial" pitchFamily="34" charset="0"/>
            </a:endParaRPr>
          </a:p>
        </p:txBody>
      </p:sp>
      <p:sp>
        <p:nvSpPr>
          <p:cNvPr id="52" name="Rounded Rectangle 51"/>
          <p:cNvSpPr/>
          <p:nvPr/>
        </p:nvSpPr>
        <p:spPr>
          <a:xfrm>
            <a:off x="334890" y="11282335"/>
            <a:ext cx="10009112" cy="720080"/>
          </a:xfrm>
          <a:prstGeom prst="roundRect">
            <a:avLst/>
          </a:prstGeom>
          <a:solidFill>
            <a:srgbClr val="FBC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540272" y="11251555"/>
            <a:ext cx="9505056" cy="783193"/>
          </a:xfrm>
          <a:prstGeom prst="roundRect">
            <a:avLst/>
          </a:prstGeom>
          <a:noFill/>
        </p:spPr>
        <p:txBody>
          <a:bodyPr wrap="square" rtlCol="0">
            <a:spAutoFit/>
          </a:bodyPr>
          <a:lstStyle/>
          <a:p>
            <a:r>
              <a:rPr lang="en-GB" sz="4000" b="1" dirty="0" smtClean="0">
                <a:latin typeface="Arial" pitchFamily="34" charset="0"/>
                <a:cs typeface="Arial" pitchFamily="34" charset="0"/>
              </a:rPr>
              <a:t>Paintings</a:t>
            </a:r>
            <a:endParaRPr lang="en-GB" sz="4000" b="1" dirty="0">
              <a:latin typeface="Arial" pitchFamily="34" charset="0"/>
              <a:cs typeface="Arial" pitchFamily="34" charset="0"/>
            </a:endParaRPr>
          </a:p>
        </p:txBody>
      </p:sp>
      <p:sp>
        <p:nvSpPr>
          <p:cNvPr id="55" name="TextBox 54"/>
          <p:cNvSpPr txBox="1"/>
          <p:nvPr/>
        </p:nvSpPr>
        <p:spPr>
          <a:xfrm>
            <a:off x="6335682" y="27784513"/>
            <a:ext cx="3929090" cy="1631216"/>
          </a:xfrm>
          <a:prstGeom prst="rect">
            <a:avLst/>
          </a:prstGeom>
          <a:noFill/>
        </p:spPr>
        <p:txBody>
          <a:bodyPr wrap="square" rtlCol="0">
            <a:spAutoFit/>
          </a:bodyPr>
          <a:lstStyle/>
          <a:p>
            <a:r>
              <a:rPr lang="en-GB" sz="2000" dirty="0" smtClean="0">
                <a:latin typeface="Arial" pitchFamily="34" charset="0"/>
                <a:cs typeface="Arial" pitchFamily="34" charset="0"/>
              </a:rPr>
              <a:t>↑ Robert </a:t>
            </a:r>
            <a:r>
              <a:rPr lang="en-GB" sz="2000" dirty="0" err="1" smtClean="0">
                <a:latin typeface="Arial" pitchFamily="34" charset="0"/>
                <a:cs typeface="Arial" pitchFamily="34" charset="0"/>
              </a:rPr>
              <a:t>Peake</a:t>
            </a:r>
            <a:r>
              <a:rPr lang="en-GB" sz="2000" dirty="0" smtClean="0">
                <a:latin typeface="Arial" pitchFamily="34" charset="0"/>
                <a:cs typeface="Arial" pitchFamily="34" charset="0"/>
              </a:rPr>
              <a:t>, </a:t>
            </a:r>
            <a:r>
              <a:rPr lang="en-GB" sz="2000" i="1" dirty="0" smtClean="0">
                <a:latin typeface="Arial" pitchFamily="34" charset="0"/>
                <a:cs typeface="Arial" pitchFamily="34" charset="0"/>
              </a:rPr>
              <a:t>Henry Prince of Wales</a:t>
            </a:r>
            <a:r>
              <a:rPr lang="en-GB" sz="2000" dirty="0" smtClean="0">
                <a:latin typeface="Arial" pitchFamily="34" charset="0"/>
                <a:cs typeface="Arial" pitchFamily="34" charset="0"/>
              </a:rPr>
              <a:t>, c. 1610</a:t>
            </a:r>
          </a:p>
          <a:p>
            <a:endParaRPr lang="en-GB" sz="2000" dirty="0" smtClean="0">
              <a:latin typeface="Arial" pitchFamily="34" charset="0"/>
              <a:cs typeface="Arial" pitchFamily="34" charset="0"/>
            </a:endParaRPr>
          </a:p>
          <a:p>
            <a:r>
              <a:rPr lang="en-GB" sz="2000" dirty="0" smtClean="0">
                <a:latin typeface="Arial" pitchFamily="34" charset="0"/>
                <a:cs typeface="Arial" pitchFamily="34" charset="0"/>
              </a:rPr>
              <a:t>← </a:t>
            </a:r>
            <a:r>
              <a:rPr lang="en-GB" sz="2000" i="1" dirty="0" smtClean="0">
                <a:latin typeface="Arial" pitchFamily="34" charset="0"/>
                <a:cs typeface="Arial" pitchFamily="34" charset="0"/>
              </a:rPr>
              <a:t>The Somerset House Conference</a:t>
            </a:r>
            <a:r>
              <a:rPr lang="en-GB" sz="2000" dirty="0" smtClean="0">
                <a:latin typeface="Arial" pitchFamily="34" charset="0"/>
                <a:cs typeface="Arial" pitchFamily="34" charset="0"/>
              </a:rPr>
              <a:t>, 1604</a:t>
            </a:r>
            <a:endParaRPr lang="en-GB" sz="2000" dirty="0">
              <a:latin typeface="Arial" pitchFamily="34" charset="0"/>
              <a:cs typeface="Arial" pitchFamily="34" charset="0"/>
            </a:endParaRPr>
          </a:p>
        </p:txBody>
      </p:sp>
      <p:sp>
        <p:nvSpPr>
          <p:cNvPr id="57" name="Rounded Rectangle 56"/>
          <p:cNvSpPr/>
          <p:nvPr/>
        </p:nvSpPr>
        <p:spPr>
          <a:xfrm>
            <a:off x="10979152" y="3924221"/>
            <a:ext cx="10009112" cy="720080"/>
          </a:xfrm>
          <a:prstGeom prst="roundRect">
            <a:avLst/>
          </a:prstGeom>
          <a:solidFill>
            <a:srgbClr val="FBC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TextBox 57"/>
          <p:cNvSpPr txBox="1"/>
          <p:nvPr/>
        </p:nvSpPr>
        <p:spPr>
          <a:xfrm>
            <a:off x="11197456" y="3906739"/>
            <a:ext cx="9577064" cy="707886"/>
          </a:xfrm>
          <a:prstGeom prst="rect">
            <a:avLst/>
          </a:prstGeom>
          <a:noFill/>
        </p:spPr>
        <p:txBody>
          <a:bodyPr wrap="square" rtlCol="0">
            <a:spAutoFit/>
          </a:bodyPr>
          <a:lstStyle/>
          <a:p>
            <a:r>
              <a:rPr lang="en-GB" sz="4000" b="1" dirty="0" smtClean="0">
                <a:latin typeface="Arial" pitchFamily="34" charset="0"/>
                <a:cs typeface="Arial" pitchFamily="34" charset="0"/>
              </a:rPr>
              <a:t>Artefacts</a:t>
            </a:r>
            <a:endParaRPr lang="en-GB" sz="4000" b="1" dirty="0">
              <a:latin typeface="Arial" pitchFamily="34" charset="0"/>
              <a:cs typeface="Arial" pitchFamily="34" charset="0"/>
            </a:endParaRPr>
          </a:p>
        </p:txBody>
      </p:sp>
      <p:sp>
        <p:nvSpPr>
          <p:cNvPr id="61" name="Rounded Rectangle 60"/>
          <p:cNvSpPr/>
          <p:nvPr/>
        </p:nvSpPr>
        <p:spPr>
          <a:xfrm>
            <a:off x="10979152" y="4852915"/>
            <a:ext cx="10072758" cy="6072230"/>
          </a:xfrm>
          <a:prstGeom prst="roundRect">
            <a:avLst/>
          </a:prstGeom>
          <a:solidFill>
            <a:srgbClr val="F67B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TextBox 59"/>
          <p:cNvSpPr txBox="1"/>
          <p:nvPr/>
        </p:nvSpPr>
        <p:spPr>
          <a:xfrm>
            <a:off x="11264904" y="4995791"/>
            <a:ext cx="9715568" cy="5693866"/>
          </a:xfrm>
          <a:prstGeom prst="rect">
            <a:avLst/>
          </a:prstGeom>
          <a:noFill/>
        </p:spPr>
        <p:txBody>
          <a:bodyPr wrap="square" rtlCol="0">
            <a:spAutoFit/>
          </a:bodyPr>
          <a:lstStyle/>
          <a:p>
            <a:r>
              <a:rPr lang="en-GB" sz="2800" dirty="0" smtClean="0">
                <a:latin typeface="Arial" pitchFamily="34" charset="0"/>
                <a:cs typeface="Arial" pitchFamily="34" charset="0"/>
              </a:rPr>
              <a:t>A database of surviving carpets was created as part of this project, alongside a bibliography on early modern Turkish carpets, by collecting information from online and printed catalogues of museum collections. By comparing the carpets featured in the database to paintings and written sources, it was revealed that:</a:t>
            </a:r>
          </a:p>
          <a:p>
            <a:pPr>
              <a:buFont typeface="Arial" pitchFamily="34" charset="0"/>
              <a:buChar char="•"/>
            </a:pPr>
            <a:r>
              <a:rPr lang="en-GB" sz="2800" dirty="0" smtClean="0">
                <a:latin typeface="Arial" pitchFamily="34" charset="0"/>
                <a:cs typeface="Arial" pitchFamily="34" charset="0"/>
              </a:rPr>
              <a:t> while a huge number of carpets must have perished, there are a reasonable number still existing</a:t>
            </a:r>
          </a:p>
          <a:p>
            <a:pPr>
              <a:buFont typeface="Arial" pitchFamily="34" charset="0"/>
              <a:buChar char="•"/>
            </a:pPr>
            <a:r>
              <a:rPr lang="en-GB" sz="2800" dirty="0" smtClean="0">
                <a:latin typeface="Arial" pitchFamily="34" charset="0"/>
                <a:cs typeface="Arial" pitchFamily="34" charset="0"/>
              </a:rPr>
              <a:t> </a:t>
            </a:r>
            <a:r>
              <a:rPr lang="en-GB" sz="2800" dirty="0" smtClean="0">
                <a:latin typeface="Arial" pitchFamily="34" charset="0"/>
                <a:cs typeface="Arial" pitchFamily="34" charset="0"/>
              </a:rPr>
              <a:t>there </a:t>
            </a:r>
            <a:r>
              <a:rPr lang="en-GB" sz="2800" dirty="0" smtClean="0">
                <a:latin typeface="Arial" pitchFamily="34" charset="0"/>
                <a:cs typeface="Arial" pitchFamily="34" charset="0"/>
              </a:rPr>
              <a:t>were differences in the popularity of different patterns, sometimes between different European countries</a:t>
            </a:r>
          </a:p>
          <a:p>
            <a:pPr>
              <a:buFont typeface="Arial" pitchFamily="34" charset="0"/>
              <a:buChar char="•"/>
            </a:pPr>
            <a:r>
              <a:rPr lang="en-GB" sz="2800" dirty="0" smtClean="0">
                <a:latin typeface="Arial" pitchFamily="34" charset="0"/>
                <a:cs typeface="Arial" pitchFamily="34" charset="0"/>
              </a:rPr>
              <a:t> there is a correlation between numbers of surviving carpets and painted representations for some carpet patterns, but not others</a:t>
            </a:r>
          </a:p>
        </p:txBody>
      </p:sp>
      <p:sp>
        <p:nvSpPr>
          <p:cNvPr id="63" name="TextBox 62"/>
          <p:cNvSpPr txBox="1"/>
          <p:nvPr/>
        </p:nvSpPr>
        <p:spPr>
          <a:xfrm>
            <a:off x="11193466" y="18283259"/>
            <a:ext cx="4643470" cy="400110"/>
          </a:xfrm>
          <a:prstGeom prst="rect">
            <a:avLst/>
          </a:prstGeom>
          <a:noFill/>
        </p:spPr>
        <p:txBody>
          <a:bodyPr wrap="square" rtlCol="0">
            <a:spAutoFit/>
          </a:bodyPr>
          <a:lstStyle/>
          <a:p>
            <a:r>
              <a:rPr lang="en-GB" sz="2000" dirty="0" smtClean="0">
                <a:latin typeface="Arial" pitchFamily="34" charset="0"/>
                <a:cs typeface="Arial" pitchFamily="34" charset="0"/>
              </a:rPr>
              <a:t>Lotto Carpets, 16</a:t>
            </a:r>
            <a:r>
              <a:rPr lang="en-GB" sz="2000" baseline="30000" dirty="0" smtClean="0">
                <a:latin typeface="Arial" pitchFamily="34" charset="0"/>
                <a:cs typeface="Arial" pitchFamily="34" charset="0"/>
              </a:rPr>
              <a:t>th</a:t>
            </a:r>
            <a:r>
              <a:rPr lang="en-GB" sz="2000" dirty="0" smtClean="0">
                <a:latin typeface="Arial" pitchFamily="34" charset="0"/>
                <a:cs typeface="Arial" pitchFamily="34" charset="0"/>
              </a:rPr>
              <a:t> – 17</a:t>
            </a:r>
            <a:r>
              <a:rPr lang="en-GB" sz="2000" baseline="30000" dirty="0" smtClean="0">
                <a:latin typeface="Arial" pitchFamily="34" charset="0"/>
                <a:cs typeface="Arial" pitchFamily="34" charset="0"/>
              </a:rPr>
              <a:t>th</a:t>
            </a:r>
            <a:r>
              <a:rPr lang="en-GB" sz="2000" dirty="0" smtClean="0">
                <a:latin typeface="Arial" pitchFamily="34" charset="0"/>
                <a:cs typeface="Arial" pitchFamily="34" charset="0"/>
              </a:rPr>
              <a:t> Century ↑</a:t>
            </a:r>
            <a:endParaRPr lang="en-GB" sz="2000" dirty="0">
              <a:latin typeface="Arial" pitchFamily="34" charset="0"/>
              <a:cs typeface="Arial" pitchFamily="34" charset="0"/>
            </a:endParaRPr>
          </a:p>
        </p:txBody>
      </p:sp>
      <p:pic>
        <p:nvPicPr>
          <p:cNvPr id="2050" name="Picture 2" descr="The Somerset House Conference, 1604, by Unknown artist, 1604 - NPG 665 - © National Portrait Gallery, London"/>
          <p:cNvPicPr>
            <a:picLocks noChangeAspect="1" noChangeArrowheads="1"/>
          </p:cNvPicPr>
          <p:nvPr/>
        </p:nvPicPr>
        <p:blipFill>
          <a:blip r:embed="rId12" cstate="print"/>
          <a:srcRect/>
          <a:stretch>
            <a:fillRect/>
          </a:stretch>
        </p:blipFill>
        <p:spPr bwMode="auto">
          <a:xfrm>
            <a:off x="477766" y="25784249"/>
            <a:ext cx="5378138" cy="4143404"/>
          </a:xfrm>
          <a:prstGeom prst="roundRect">
            <a:avLst/>
          </a:prstGeom>
          <a:noFill/>
        </p:spPr>
      </p:pic>
      <p:pic>
        <p:nvPicPr>
          <p:cNvPr id="56" name="Picture 6" descr="The Mass of Saint Giles">
            <a:hlinkClick r:id="rId13" tooltip="Change view"/>
          </p:cNvPr>
          <p:cNvPicPr>
            <a:picLocks noChangeAspect="1" noChangeArrowheads="1"/>
          </p:cNvPicPr>
          <p:nvPr/>
        </p:nvPicPr>
        <p:blipFill>
          <a:blip r:embed="rId14" cstate="print"/>
          <a:srcRect/>
          <a:stretch>
            <a:fillRect/>
          </a:stretch>
        </p:blipFill>
        <p:spPr bwMode="auto">
          <a:xfrm>
            <a:off x="17765762" y="18569011"/>
            <a:ext cx="3271782" cy="4443160"/>
          </a:xfrm>
          <a:prstGeom prst="roundRect">
            <a:avLst/>
          </a:prstGeom>
          <a:noFill/>
        </p:spPr>
      </p:pic>
      <p:sp>
        <p:nvSpPr>
          <p:cNvPr id="62" name="Rounded Rectangle 61"/>
          <p:cNvSpPr/>
          <p:nvPr/>
        </p:nvSpPr>
        <p:spPr>
          <a:xfrm>
            <a:off x="10979152" y="18854763"/>
            <a:ext cx="6500858" cy="3786214"/>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itchFamily="34" charset="0"/>
              <a:cs typeface="Arial" pitchFamily="34" charset="0"/>
            </a:endParaRPr>
          </a:p>
        </p:txBody>
      </p:sp>
      <p:sp>
        <p:nvSpPr>
          <p:cNvPr id="59" name="TextBox 58"/>
          <p:cNvSpPr txBox="1"/>
          <p:nvPr/>
        </p:nvSpPr>
        <p:spPr>
          <a:xfrm>
            <a:off x="11193466" y="18997639"/>
            <a:ext cx="6143668" cy="3539430"/>
          </a:xfrm>
          <a:prstGeom prst="rect">
            <a:avLst/>
          </a:prstGeom>
          <a:noFill/>
        </p:spPr>
        <p:txBody>
          <a:bodyPr wrap="square" rtlCol="0">
            <a:spAutoFit/>
          </a:bodyPr>
          <a:lstStyle/>
          <a:p>
            <a:r>
              <a:rPr lang="en-GB" sz="2800" b="1" dirty="0" smtClean="0">
                <a:latin typeface="Arial" pitchFamily="34" charset="0"/>
                <a:cs typeface="Arial" pitchFamily="34" charset="0"/>
              </a:rPr>
              <a:t>Similarities Between Europe and Anatolia</a:t>
            </a:r>
          </a:p>
          <a:p>
            <a:r>
              <a:rPr lang="en-GB" sz="2400" dirty="0" smtClean="0">
                <a:latin typeface="Arial" pitchFamily="34" charset="0"/>
                <a:cs typeface="Arial" pitchFamily="34" charset="0"/>
              </a:rPr>
              <a:t>The existence of a Large Pattern Holbein carpet like the one in this painting in the </a:t>
            </a:r>
            <a:r>
              <a:rPr lang="en-GB" sz="2400" dirty="0" err="1" smtClean="0">
                <a:latin typeface="Arial" pitchFamily="34" charset="0"/>
                <a:cs typeface="Arial" pitchFamily="34" charset="0"/>
              </a:rPr>
              <a:t>Vakiflar</a:t>
            </a:r>
            <a:r>
              <a:rPr lang="en-GB" sz="2400" dirty="0" smtClean="0">
                <a:latin typeface="Arial" pitchFamily="34" charset="0"/>
                <a:cs typeface="Arial" pitchFamily="34" charset="0"/>
              </a:rPr>
              <a:t> Carpet Museum in Istanbul shows that carpets were used to decorate religious spaces in both Europe and Anatolia, and that the same carpet patterns were consumed in both places. </a:t>
            </a:r>
            <a:endParaRPr lang="en-GB" sz="2400" dirty="0">
              <a:latin typeface="Arial" pitchFamily="34" charset="0"/>
              <a:cs typeface="Arial" pitchFamily="34" charset="0"/>
            </a:endParaRPr>
          </a:p>
        </p:txBody>
      </p:sp>
      <p:sp>
        <p:nvSpPr>
          <p:cNvPr id="64" name="TextBox 63"/>
          <p:cNvSpPr txBox="1"/>
          <p:nvPr/>
        </p:nvSpPr>
        <p:spPr>
          <a:xfrm>
            <a:off x="11050590" y="22783853"/>
            <a:ext cx="6929486" cy="400110"/>
          </a:xfrm>
          <a:prstGeom prst="rect">
            <a:avLst/>
          </a:prstGeom>
          <a:noFill/>
        </p:spPr>
        <p:txBody>
          <a:bodyPr wrap="square" rtlCol="0">
            <a:spAutoFit/>
          </a:bodyPr>
          <a:lstStyle/>
          <a:p>
            <a:r>
              <a:rPr lang="en-GB" sz="2000" dirty="0" smtClean="0">
                <a:latin typeface="Arial" pitchFamily="34" charset="0"/>
                <a:cs typeface="Arial" pitchFamily="34" charset="0"/>
              </a:rPr>
              <a:t>Master of Saint Giles, </a:t>
            </a:r>
            <a:r>
              <a:rPr lang="en-GB" sz="2000" i="1" dirty="0" smtClean="0">
                <a:latin typeface="Arial" pitchFamily="34" charset="0"/>
                <a:cs typeface="Arial" pitchFamily="34" charset="0"/>
              </a:rPr>
              <a:t>The Mass of Saint Giles</a:t>
            </a:r>
            <a:r>
              <a:rPr lang="en-GB" sz="2000" dirty="0" smtClean="0">
                <a:latin typeface="Arial" pitchFamily="34" charset="0"/>
                <a:cs typeface="Arial" pitchFamily="34" charset="0"/>
              </a:rPr>
              <a:t>, c. 1500 →</a:t>
            </a:r>
            <a:endParaRPr lang="en-GB" sz="2000" dirty="0">
              <a:latin typeface="Arial" pitchFamily="34" charset="0"/>
              <a:cs typeface="Arial" pitchFamily="34" charset="0"/>
            </a:endParaRPr>
          </a:p>
        </p:txBody>
      </p:sp>
      <p:pic>
        <p:nvPicPr>
          <p:cNvPr id="47" name="Picture 46" descr="robert peake.jpg"/>
          <p:cNvPicPr>
            <a:picLocks noChangeAspect="1"/>
          </p:cNvPicPr>
          <p:nvPr/>
        </p:nvPicPr>
        <p:blipFill>
          <a:blip r:embed="rId15" cstate="print"/>
          <a:stretch>
            <a:fillRect/>
          </a:stretch>
        </p:blipFill>
        <p:spPr>
          <a:xfrm>
            <a:off x="6264244" y="21069341"/>
            <a:ext cx="4114800" cy="6348984"/>
          </a:xfrm>
          <a:prstGeom prst="round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2854</TotalTime>
  <Words>565</Words>
  <Application>Microsoft Office PowerPoint</Application>
  <PresentationFormat>Custom</PresentationFormat>
  <Paragraphs>38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lindsay</dc:creator>
  <cp:lastModifiedBy>Bex</cp:lastModifiedBy>
  <cp:revision>235</cp:revision>
  <dcterms:created xsi:type="dcterms:W3CDTF">2010-08-23T17:00:25Z</dcterms:created>
  <dcterms:modified xsi:type="dcterms:W3CDTF">2010-09-11T18:28:55Z</dcterms:modified>
</cp:coreProperties>
</file>