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1"/>
  </p:notesMasterIdLst>
  <p:handoutMasterIdLst>
    <p:handoutMasterId r:id="rId12"/>
  </p:handoutMasterIdLst>
  <p:sldIdLst>
    <p:sldId id="270" r:id="rId4"/>
    <p:sldId id="351" r:id="rId5"/>
    <p:sldId id="360" r:id="rId6"/>
    <p:sldId id="359" r:id="rId7"/>
    <p:sldId id="363" r:id="rId8"/>
    <p:sldId id="364" r:id="rId9"/>
    <p:sldId id="365" r:id="rId10"/>
  </p:sldIdLst>
  <p:sldSz cx="9144000" cy="5143500" type="screen16x9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00"/>
    <a:srgbClr val="FF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4" autoAdjust="0"/>
    <p:restoredTop sz="90952"/>
  </p:normalViewPr>
  <p:slideViewPr>
    <p:cSldViewPr showGuides="1">
      <p:cViewPr varScale="1">
        <p:scale>
          <a:sx n="149" d="100"/>
          <a:sy n="149" d="100"/>
        </p:scale>
        <p:origin x="688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2" d="100"/>
        <a:sy n="16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052C5E-7D6F-AC4C-BAAE-74C9C49803DE}" type="doc">
      <dgm:prSet loTypeId="urn:microsoft.com/office/officeart/2005/8/layout/cycle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391A4AA5-507D-2247-8203-2CF9A7788AA4}">
      <dgm:prSet phldrT="[Text]" custT="1"/>
      <dgm:spPr/>
      <dgm:t>
        <a:bodyPr/>
        <a:lstStyle/>
        <a:p>
          <a:r>
            <a:rPr lang="en-GB" sz="1400" dirty="0"/>
            <a:t>Question formation</a:t>
          </a:r>
        </a:p>
      </dgm:t>
    </dgm:pt>
    <dgm:pt modelId="{883BF614-484E-0E41-B42C-B2CA706218C2}" type="parTrans" cxnId="{B0B6B243-1768-E046-8B00-0710BD29A5DB}">
      <dgm:prSet/>
      <dgm:spPr/>
      <dgm:t>
        <a:bodyPr/>
        <a:lstStyle/>
        <a:p>
          <a:endParaRPr lang="en-GB"/>
        </a:p>
      </dgm:t>
    </dgm:pt>
    <dgm:pt modelId="{F5A52E80-F5D2-E941-A2D3-EA3D5E3CBF70}" type="sibTrans" cxnId="{B0B6B243-1768-E046-8B00-0710BD29A5DB}">
      <dgm:prSet/>
      <dgm:spPr/>
      <dgm:t>
        <a:bodyPr/>
        <a:lstStyle/>
        <a:p>
          <a:endParaRPr lang="en-GB"/>
        </a:p>
      </dgm:t>
    </dgm:pt>
    <dgm:pt modelId="{685A8DEB-2A8C-0C4F-8996-6D326F285426}">
      <dgm:prSet phldrT="[Text]" custT="1"/>
      <dgm:spPr/>
      <dgm:t>
        <a:bodyPr/>
        <a:lstStyle/>
        <a:p>
          <a:r>
            <a:rPr lang="en-GB" sz="1600" dirty="0"/>
            <a:t>Research</a:t>
          </a:r>
        </a:p>
      </dgm:t>
    </dgm:pt>
    <dgm:pt modelId="{C0682E2A-CAA5-A440-A888-68EC9635DDD6}" type="parTrans" cxnId="{425A08BF-CB1B-6643-8BA2-27898F5A342C}">
      <dgm:prSet/>
      <dgm:spPr/>
      <dgm:t>
        <a:bodyPr/>
        <a:lstStyle/>
        <a:p>
          <a:endParaRPr lang="en-GB"/>
        </a:p>
      </dgm:t>
    </dgm:pt>
    <dgm:pt modelId="{D5A7A75A-1D45-EC4A-ABFB-8CAE927F35B1}" type="sibTrans" cxnId="{425A08BF-CB1B-6643-8BA2-27898F5A342C}">
      <dgm:prSet/>
      <dgm:spPr/>
      <dgm:t>
        <a:bodyPr/>
        <a:lstStyle/>
        <a:p>
          <a:endParaRPr lang="en-GB"/>
        </a:p>
      </dgm:t>
    </dgm:pt>
    <dgm:pt modelId="{112871CB-89A2-CD41-BF92-38D59A5F6383}">
      <dgm:prSet phldrT="[Text]" custT="1"/>
      <dgm:spPr/>
      <dgm:t>
        <a:bodyPr/>
        <a:lstStyle/>
        <a:p>
          <a:r>
            <a:rPr lang="en-GB" sz="1400" dirty="0"/>
            <a:t>Source and research methods selection</a:t>
          </a:r>
        </a:p>
      </dgm:t>
    </dgm:pt>
    <dgm:pt modelId="{D868192D-A233-BA45-9229-33DBFB5D01B9}" type="parTrans" cxnId="{9A55F875-454A-1C4C-ABCF-0E92B32C90FC}">
      <dgm:prSet/>
      <dgm:spPr/>
      <dgm:t>
        <a:bodyPr/>
        <a:lstStyle/>
        <a:p>
          <a:endParaRPr lang="en-GB"/>
        </a:p>
      </dgm:t>
    </dgm:pt>
    <dgm:pt modelId="{D3EE1F49-4622-2448-A463-F2BC591E4965}" type="sibTrans" cxnId="{9A55F875-454A-1C4C-ABCF-0E92B32C90FC}">
      <dgm:prSet/>
      <dgm:spPr/>
      <dgm:t>
        <a:bodyPr/>
        <a:lstStyle/>
        <a:p>
          <a:endParaRPr lang="en-GB"/>
        </a:p>
      </dgm:t>
    </dgm:pt>
    <dgm:pt modelId="{82E7C561-58F8-044B-8C3E-D82AA1983B2B}">
      <dgm:prSet phldrT="[Text]" custT="1"/>
      <dgm:spPr/>
      <dgm:t>
        <a:bodyPr/>
        <a:lstStyle/>
        <a:p>
          <a:r>
            <a:rPr lang="en-GB" sz="1200" dirty="0"/>
            <a:t>Interpretation,</a:t>
          </a:r>
        </a:p>
        <a:p>
          <a:r>
            <a:rPr lang="en-GB" sz="1200" dirty="0"/>
            <a:t>  narration,</a:t>
          </a:r>
        </a:p>
        <a:p>
          <a:r>
            <a:rPr lang="en-GB" sz="1200" dirty="0"/>
            <a:t>argument</a:t>
          </a:r>
        </a:p>
      </dgm:t>
    </dgm:pt>
    <dgm:pt modelId="{00619ED3-2DF0-D740-A70B-E76EFD204DE0}" type="parTrans" cxnId="{1428768A-AD51-8C4F-90AA-DF757E6B0759}">
      <dgm:prSet/>
      <dgm:spPr/>
      <dgm:t>
        <a:bodyPr/>
        <a:lstStyle/>
        <a:p>
          <a:endParaRPr lang="en-GB"/>
        </a:p>
      </dgm:t>
    </dgm:pt>
    <dgm:pt modelId="{190CF0F9-BA61-F349-A26E-287E2609A003}" type="sibTrans" cxnId="{1428768A-AD51-8C4F-90AA-DF757E6B0759}">
      <dgm:prSet/>
      <dgm:spPr/>
      <dgm:t>
        <a:bodyPr/>
        <a:lstStyle/>
        <a:p>
          <a:endParaRPr lang="en-GB"/>
        </a:p>
      </dgm:t>
    </dgm:pt>
    <dgm:pt modelId="{7ECEF325-9ACF-7B4F-985C-37D5C01B008C}">
      <dgm:prSet phldrT="[Text]" custT="1"/>
      <dgm:spPr/>
      <dgm:t>
        <a:bodyPr/>
        <a:lstStyle/>
        <a:p>
          <a:r>
            <a:rPr lang="en-GB" sz="1400" dirty="0"/>
            <a:t>Presentation and audiences</a:t>
          </a:r>
        </a:p>
      </dgm:t>
    </dgm:pt>
    <dgm:pt modelId="{A53A24CA-432F-8545-A029-3E912AAC4141}" type="parTrans" cxnId="{C4990AAC-ABA8-6341-A89B-B2CC75BB79C9}">
      <dgm:prSet/>
      <dgm:spPr/>
      <dgm:t>
        <a:bodyPr/>
        <a:lstStyle/>
        <a:p>
          <a:endParaRPr lang="en-GB"/>
        </a:p>
      </dgm:t>
    </dgm:pt>
    <dgm:pt modelId="{80C90A8A-FB03-5C42-A2BB-519A699524A4}" type="sibTrans" cxnId="{C4990AAC-ABA8-6341-A89B-B2CC75BB79C9}">
      <dgm:prSet/>
      <dgm:spPr/>
      <dgm:t>
        <a:bodyPr/>
        <a:lstStyle/>
        <a:p>
          <a:endParaRPr lang="en-GB"/>
        </a:p>
      </dgm:t>
    </dgm:pt>
    <dgm:pt modelId="{B648E162-C261-0C47-B6A2-CA4346E6B197}" type="pres">
      <dgm:prSet presAssocID="{C6052C5E-7D6F-AC4C-BAAE-74C9C49803DE}" presName="cycle" presStyleCnt="0">
        <dgm:presLayoutVars>
          <dgm:dir/>
          <dgm:resizeHandles val="exact"/>
        </dgm:presLayoutVars>
      </dgm:prSet>
      <dgm:spPr/>
    </dgm:pt>
    <dgm:pt modelId="{FBF46AAD-0EEE-0946-B1BC-6C0672EBB7E8}" type="pres">
      <dgm:prSet presAssocID="{391A4AA5-507D-2247-8203-2CF9A7788AA4}" presName="dummy" presStyleCnt="0"/>
      <dgm:spPr/>
    </dgm:pt>
    <dgm:pt modelId="{3F23D548-E185-404D-AA67-1B020A0388A9}" type="pres">
      <dgm:prSet presAssocID="{391A4AA5-507D-2247-8203-2CF9A7788AA4}" presName="node" presStyleLbl="revTx" presStyleIdx="0" presStyleCnt="5" custRadScaleRad="99162" custRadScaleInc="20191">
        <dgm:presLayoutVars>
          <dgm:bulletEnabled val="1"/>
        </dgm:presLayoutVars>
      </dgm:prSet>
      <dgm:spPr/>
    </dgm:pt>
    <dgm:pt modelId="{C87F1494-0452-0940-9656-E846602E57CE}" type="pres">
      <dgm:prSet presAssocID="{F5A52E80-F5D2-E941-A2D3-EA3D5E3CBF70}" presName="sibTrans" presStyleLbl="node1" presStyleIdx="0" presStyleCnt="5" custLinFactNeighborX="-800" custLinFactNeighborY="3395"/>
      <dgm:spPr/>
    </dgm:pt>
    <dgm:pt modelId="{5EC40B99-0B5B-1544-AB2A-7D8D42077B46}" type="pres">
      <dgm:prSet presAssocID="{685A8DEB-2A8C-0C4F-8996-6D326F285426}" presName="dummy" presStyleCnt="0"/>
      <dgm:spPr/>
    </dgm:pt>
    <dgm:pt modelId="{FEE5D907-80F4-2B45-A50B-357FB8AD388C}" type="pres">
      <dgm:prSet presAssocID="{685A8DEB-2A8C-0C4F-8996-6D326F285426}" presName="node" presStyleLbl="revTx" presStyleIdx="1" presStyleCnt="5">
        <dgm:presLayoutVars>
          <dgm:bulletEnabled val="1"/>
        </dgm:presLayoutVars>
      </dgm:prSet>
      <dgm:spPr/>
    </dgm:pt>
    <dgm:pt modelId="{2BCFCBD8-D052-4043-A2AA-B36244544F4A}" type="pres">
      <dgm:prSet presAssocID="{D5A7A75A-1D45-EC4A-ABFB-8CAE927F35B1}" presName="sibTrans" presStyleLbl="node1" presStyleIdx="1" presStyleCnt="5" custLinFactNeighborX="2456" custLinFactNeighborY="-2480"/>
      <dgm:spPr/>
    </dgm:pt>
    <dgm:pt modelId="{BECE2F8F-5CC1-B941-A3AD-EE9BA1CE9CF4}" type="pres">
      <dgm:prSet presAssocID="{112871CB-89A2-CD41-BF92-38D59A5F6383}" presName="dummy" presStyleCnt="0"/>
      <dgm:spPr/>
    </dgm:pt>
    <dgm:pt modelId="{6B369880-F1D6-6B4C-8123-237408FADC72}" type="pres">
      <dgm:prSet presAssocID="{112871CB-89A2-CD41-BF92-38D59A5F6383}" presName="node" presStyleLbl="revTx" presStyleIdx="2" presStyleCnt="5">
        <dgm:presLayoutVars>
          <dgm:bulletEnabled val="1"/>
        </dgm:presLayoutVars>
      </dgm:prSet>
      <dgm:spPr/>
    </dgm:pt>
    <dgm:pt modelId="{75282B56-F7D7-2F43-B31D-C0546BED9D06}" type="pres">
      <dgm:prSet presAssocID="{D3EE1F49-4622-2448-A463-F2BC591E4965}" presName="sibTrans" presStyleLbl="node1" presStyleIdx="2" presStyleCnt="5"/>
      <dgm:spPr/>
    </dgm:pt>
    <dgm:pt modelId="{8DF7D05D-76F5-CC43-9469-D020F9B810B0}" type="pres">
      <dgm:prSet presAssocID="{82E7C561-58F8-044B-8C3E-D82AA1983B2B}" presName="dummy" presStyleCnt="0"/>
      <dgm:spPr/>
    </dgm:pt>
    <dgm:pt modelId="{C5B6138B-4050-BF4D-BCF3-3DFA85A6EF6F}" type="pres">
      <dgm:prSet presAssocID="{82E7C561-58F8-044B-8C3E-D82AA1983B2B}" presName="node" presStyleLbl="revTx" presStyleIdx="3" presStyleCnt="5">
        <dgm:presLayoutVars>
          <dgm:bulletEnabled val="1"/>
        </dgm:presLayoutVars>
      </dgm:prSet>
      <dgm:spPr/>
    </dgm:pt>
    <dgm:pt modelId="{A534D15D-1EB2-C64C-9492-8F2B6CB5AC6C}" type="pres">
      <dgm:prSet presAssocID="{190CF0F9-BA61-F349-A26E-287E2609A003}" presName="sibTrans" presStyleLbl="node1" presStyleIdx="3" presStyleCnt="5" custLinFactNeighborX="324" custLinFactNeighborY="1756"/>
      <dgm:spPr/>
    </dgm:pt>
    <dgm:pt modelId="{E6A8105F-EF33-BE41-AA24-D4E0123CAD61}" type="pres">
      <dgm:prSet presAssocID="{7ECEF325-9ACF-7B4F-985C-37D5C01B008C}" presName="dummy" presStyleCnt="0"/>
      <dgm:spPr/>
    </dgm:pt>
    <dgm:pt modelId="{1C6DD2FA-F8B7-0E44-AB3A-84AF4FA82055}" type="pres">
      <dgm:prSet presAssocID="{7ECEF325-9ACF-7B4F-985C-37D5C01B008C}" presName="node" presStyleLbl="revTx" presStyleIdx="4" presStyleCnt="5" custRadScaleRad="104666" custRadScaleInc="-18732">
        <dgm:presLayoutVars>
          <dgm:bulletEnabled val="1"/>
        </dgm:presLayoutVars>
      </dgm:prSet>
      <dgm:spPr/>
    </dgm:pt>
    <dgm:pt modelId="{C6CF996E-F1A1-7D4F-A8FE-567D9A535DB4}" type="pres">
      <dgm:prSet presAssocID="{80C90A8A-FB03-5C42-A2BB-519A699524A4}" presName="sibTrans" presStyleLbl="node1" presStyleIdx="4" presStyleCnt="5" custLinFactNeighborX="2347" custLinFactNeighborY="3246"/>
      <dgm:spPr/>
    </dgm:pt>
  </dgm:ptLst>
  <dgm:cxnLst>
    <dgm:cxn modelId="{B983FE06-042C-B045-B565-51BAED539F64}" type="presOf" srcId="{391A4AA5-507D-2247-8203-2CF9A7788AA4}" destId="{3F23D548-E185-404D-AA67-1B020A0388A9}" srcOrd="0" destOrd="0" presId="urn:microsoft.com/office/officeart/2005/8/layout/cycle1"/>
    <dgm:cxn modelId="{AB2CFF0B-1DF4-934B-9417-C6FA20DE7846}" type="presOf" srcId="{82E7C561-58F8-044B-8C3E-D82AA1983B2B}" destId="{C5B6138B-4050-BF4D-BCF3-3DFA85A6EF6F}" srcOrd="0" destOrd="0" presId="urn:microsoft.com/office/officeart/2005/8/layout/cycle1"/>
    <dgm:cxn modelId="{91BCD81F-F35E-1B42-9448-158991B60984}" type="presOf" srcId="{80C90A8A-FB03-5C42-A2BB-519A699524A4}" destId="{C6CF996E-F1A1-7D4F-A8FE-567D9A535DB4}" srcOrd="0" destOrd="0" presId="urn:microsoft.com/office/officeart/2005/8/layout/cycle1"/>
    <dgm:cxn modelId="{B0B6B243-1768-E046-8B00-0710BD29A5DB}" srcId="{C6052C5E-7D6F-AC4C-BAAE-74C9C49803DE}" destId="{391A4AA5-507D-2247-8203-2CF9A7788AA4}" srcOrd="0" destOrd="0" parTransId="{883BF614-484E-0E41-B42C-B2CA706218C2}" sibTransId="{F5A52E80-F5D2-E941-A2D3-EA3D5E3CBF70}"/>
    <dgm:cxn modelId="{41961E63-EBF2-E348-B2D3-9F8BCF985048}" type="presOf" srcId="{F5A52E80-F5D2-E941-A2D3-EA3D5E3CBF70}" destId="{C87F1494-0452-0940-9656-E846602E57CE}" srcOrd="0" destOrd="0" presId="urn:microsoft.com/office/officeart/2005/8/layout/cycle1"/>
    <dgm:cxn modelId="{A7C54163-6088-A941-90DC-C0A8344E4729}" type="presOf" srcId="{685A8DEB-2A8C-0C4F-8996-6D326F285426}" destId="{FEE5D907-80F4-2B45-A50B-357FB8AD388C}" srcOrd="0" destOrd="0" presId="urn:microsoft.com/office/officeart/2005/8/layout/cycle1"/>
    <dgm:cxn modelId="{9A55F875-454A-1C4C-ABCF-0E92B32C90FC}" srcId="{C6052C5E-7D6F-AC4C-BAAE-74C9C49803DE}" destId="{112871CB-89A2-CD41-BF92-38D59A5F6383}" srcOrd="2" destOrd="0" parTransId="{D868192D-A233-BA45-9229-33DBFB5D01B9}" sibTransId="{D3EE1F49-4622-2448-A463-F2BC591E4965}"/>
    <dgm:cxn modelId="{57C5997F-B3D1-C04A-B356-E43BDEBAC49D}" type="presOf" srcId="{C6052C5E-7D6F-AC4C-BAAE-74C9C49803DE}" destId="{B648E162-C261-0C47-B6A2-CA4346E6B197}" srcOrd="0" destOrd="0" presId="urn:microsoft.com/office/officeart/2005/8/layout/cycle1"/>
    <dgm:cxn modelId="{1428768A-AD51-8C4F-90AA-DF757E6B0759}" srcId="{C6052C5E-7D6F-AC4C-BAAE-74C9C49803DE}" destId="{82E7C561-58F8-044B-8C3E-D82AA1983B2B}" srcOrd="3" destOrd="0" parTransId="{00619ED3-2DF0-D740-A70B-E76EFD204DE0}" sibTransId="{190CF0F9-BA61-F349-A26E-287E2609A003}"/>
    <dgm:cxn modelId="{A52EADA0-9E0A-EF43-85AF-59D5B16D276E}" type="presOf" srcId="{7ECEF325-9ACF-7B4F-985C-37D5C01B008C}" destId="{1C6DD2FA-F8B7-0E44-AB3A-84AF4FA82055}" srcOrd="0" destOrd="0" presId="urn:microsoft.com/office/officeart/2005/8/layout/cycle1"/>
    <dgm:cxn modelId="{DE98BDA6-B40F-DC4B-B2BF-A6F4C36AECBF}" type="presOf" srcId="{112871CB-89A2-CD41-BF92-38D59A5F6383}" destId="{6B369880-F1D6-6B4C-8123-237408FADC72}" srcOrd="0" destOrd="0" presId="urn:microsoft.com/office/officeart/2005/8/layout/cycle1"/>
    <dgm:cxn modelId="{9D8DFBAA-CE88-6A44-A2D2-889C83864F36}" type="presOf" srcId="{D5A7A75A-1D45-EC4A-ABFB-8CAE927F35B1}" destId="{2BCFCBD8-D052-4043-A2AA-B36244544F4A}" srcOrd="0" destOrd="0" presId="urn:microsoft.com/office/officeart/2005/8/layout/cycle1"/>
    <dgm:cxn modelId="{C4990AAC-ABA8-6341-A89B-B2CC75BB79C9}" srcId="{C6052C5E-7D6F-AC4C-BAAE-74C9C49803DE}" destId="{7ECEF325-9ACF-7B4F-985C-37D5C01B008C}" srcOrd="4" destOrd="0" parTransId="{A53A24CA-432F-8545-A029-3E912AAC4141}" sibTransId="{80C90A8A-FB03-5C42-A2BB-519A699524A4}"/>
    <dgm:cxn modelId="{0EC179AC-9889-6B40-967E-302331A6C12A}" type="presOf" srcId="{D3EE1F49-4622-2448-A463-F2BC591E4965}" destId="{75282B56-F7D7-2F43-B31D-C0546BED9D06}" srcOrd="0" destOrd="0" presId="urn:microsoft.com/office/officeart/2005/8/layout/cycle1"/>
    <dgm:cxn modelId="{425A08BF-CB1B-6643-8BA2-27898F5A342C}" srcId="{C6052C5E-7D6F-AC4C-BAAE-74C9C49803DE}" destId="{685A8DEB-2A8C-0C4F-8996-6D326F285426}" srcOrd="1" destOrd="0" parTransId="{C0682E2A-CAA5-A440-A888-68EC9635DDD6}" sibTransId="{D5A7A75A-1D45-EC4A-ABFB-8CAE927F35B1}"/>
    <dgm:cxn modelId="{0FB478E0-5D2D-EF40-B136-C5F645910718}" type="presOf" srcId="{190CF0F9-BA61-F349-A26E-287E2609A003}" destId="{A534D15D-1EB2-C64C-9492-8F2B6CB5AC6C}" srcOrd="0" destOrd="0" presId="urn:microsoft.com/office/officeart/2005/8/layout/cycle1"/>
    <dgm:cxn modelId="{C4BDD352-DDB2-6A4A-90F3-0C6D41FC5365}" type="presParOf" srcId="{B648E162-C261-0C47-B6A2-CA4346E6B197}" destId="{FBF46AAD-0EEE-0946-B1BC-6C0672EBB7E8}" srcOrd="0" destOrd="0" presId="urn:microsoft.com/office/officeart/2005/8/layout/cycle1"/>
    <dgm:cxn modelId="{15EAEA14-56B8-3B4D-A1DB-6DE7029EE521}" type="presParOf" srcId="{B648E162-C261-0C47-B6A2-CA4346E6B197}" destId="{3F23D548-E185-404D-AA67-1B020A0388A9}" srcOrd="1" destOrd="0" presId="urn:microsoft.com/office/officeart/2005/8/layout/cycle1"/>
    <dgm:cxn modelId="{B1D5A395-7F1D-6845-A6FE-905F049DC992}" type="presParOf" srcId="{B648E162-C261-0C47-B6A2-CA4346E6B197}" destId="{C87F1494-0452-0940-9656-E846602E57CE}" srcOrd="2" destOrd="0" presId="urn:microsoft.com/office/officeart/2005/8/layout/cycle1"/>
    <dgm:cxn modelId="{B40C4D6A-C67B-8A47-A23C-A8FECEBC48EB}" type="presParOf" srcId="{B648E162-C261-0C47-B6A2-CA4346E6B197}" destId="{5EC40B99-0B5B-1544-AB2A-7D8D42077B46}" srcOrd="3" destOrd="0" presId="urn:microsoft.com/office/officeart/2005/8/layout/cycle1"/>
    <dgm:cxn modelId="{FFAE9C41-E259-984D-A79D-EECE0A44202B}" type="presParOf" srcId="{B648E162-C261-0C47-B6A2-CA4346E6B197}" destId="{FEE5D907-80F4-2B45-A50B-357FB8AD388C}" srcOrd="4" destOrd="0" presId="urn:microsoft.com/office/officeart/2005/8/layout/cycle1"/>
    <dgm:cxn modelId="{71F61029-6164-4042-A028-AE8D13B209F8}" type="presParOf" srcId="{B648E162-C261-0C47-B6A2-CA4346E6B197}" destId="{2BCFCBD8-D052-4043-A2AA-B36244544F4A}" srcOrd="5" destOrd="0" presId="urn:microsoft.com/office/officeart/2005/8/layout/cycle1"/>
    <dgm:cxn modelId="{CBA5B2C1-5301-B64B-8674-39C8D2F4F67C}" type="presParOf" srcId="{B648E162-C261-0C47-B6A2-CA4346E6B197}" destId="{BECE2F8F-5CC1-B941-A3AD-EE9BA1CE9CF4}" srcOrd="6" destOrd="0" presId="urn:microsoft.com/office/officeart/2005/8/layout/cycle1"/>
    <dgm:cxn modelId="{A58CDA0A-8E51-6047-9FCB-D3D3B2BCD46E}" type="presParOf" srcId="{B648E162-C261-0C47-B6A2-CA4346E6B197}" destId="{6B369880-F1D6-6B4C-8123-237408FADC72}" srcOrd="7" destOrd="0" presId="urn:microsoft.com/office/officeart/2005/8/layout/cycle1"/>
    <dgm:cxn modelId="{32271745-27AB-9449-9155-2151CE72F65E}" type="presParOf" srcId="{B648E162-C261-0C47-B6A2-CA4346E6B197}" destId="{75282B56-F7D7-2F43-B31D-C0546BED9D06}" srcOrd="8" destOrd="0" presId="urn:microsoft.com/office/officeart/2005/8/layout/cycle1"/>
    <dgm:cxn modelId="{7729A730-E0CA-4749-9FF0-14D0BCCF37A4}" type="presParOf" srcId="{B648E162-C261-0C47-B6A2-CA4346E6B197}" destId="{8DF7D05D-76F5-CC43-9469-D020F9B810B0}" srcOrd="9" destOrd="0" presId="urn:microsoft.com/office/officeart/2005/8/layout/cycle1"/>
    <dgm:cxn modelId="{12AFA8FB-E701-5945-948D-3F87260E3C42}" type="presParOf" srcId="{B648E162-C261-0C47-B6A2-CA4346E6B197}" destId="{C5B6138B-4050-BF4D-BCF3-3DFA85A6EF6F}" srcOrd="10" destOrd="0" presId="urn:microsoft.com/office/officeart/2005/8/layout/cycle1"/>
    <dgm:cxn modelId="{79A3E7B5-5F15-FC47-B1BA-7C9FEC9A7CF5}" type="presParOf" srcId="{B648E162-C261-0C47-B6A2-CA4346E6B197}" destId="{A534D15D-1EB2-C64C-9492-8F2B6CB5AC6C}" srcOrd="11" destOrd="0" presId="urn:microsoft.com/office/officeart/2005/8/layout/cycle1"/>
    <dgm:cxn modelId="{509134DD-A3D9-A646-A022-5ACA0EDB5AE8}" type="presParOf" srcId="{B648E162-C261-0C47-B6A2-CA4346E6B197}" destId="{E6A8105F-EF33-BE41-AA24-D4E0123CAD61}" srcOrd="12" destOrd="0" presId="urn:microsoft.com/office/officeart/2005/8/layout/cycle1"/>
    <dgm:cxn modelId="{35EEC41F-BFEB-E04B-AC5C-70C131FC2B8C}" type="presParOf" srcId="{B648E162-C261-0C47-B6A2-CA4346E6B197}" destId="{1C6DD2FA-F8B7-0E44-AB3A-84AF4FA82055}" srcOrd="13" destOrd="0" presId="urn:microsoft.com/office/officeart/2005/8/layout/cycle1"/>
    <dgm:cxn modelId="{B8D10A1E-B776-D043-B15C-28B3556AAC8E}" type="presParOf" srcId="{B648E162-C261-0C47-B6A2-CA4346E6B197}" destId="{C6CF996E-F1A1-7D4F-A8FE-567D9A535DB4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23D548-E185-404D-AA67-1B020A0388A9}">
      <dsp:nvSpPr>
        <dsp:cNvPr id="0" name=""/>
        <dsp:cNvSpPr/>
      </dsp:nvSpPr>
      <dsp:spPr>
        <a:xfrm>
          <a:off x="2667248" y="120132"/>
          <a:ext cx="943860" cy="943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Question formation</a:t>
          </a:r>
        </a:p>
      </dsp:txBody>
      <dsp:txXfrm>
        <a:off x="2667248" y="120132"/>
        <a:ext cx="943860" cy="943860"/>
      </dsp:txXfrm>
    </dsp:sp>
    <dsp:sp modelId="{C87F1494-0452-0940-9656-E846602E57CE}">
      <dsp:nvSpPr>
        <dsp:cNvPr id="0" name=""/>
        <dsp:cNvSpPr/>
      </dsp:nvSpPr>
      <dsp:spPr>
        <a:xfrm>
          <a:off x="319633" y="148718"/>
          <a:ext cx="3543149" cy="3543149"/>
        </a:xfrm>
        <a:prstGeom prst="circularArrow">
          <a:avLst>
            <a:gd name="adj1" fmla="val 5195"/>
            <a:gd name="adj2" fmla="val 335509"/>
            <a:gd name="adj3" fmla="val 21232365"/>
            <a:gd name="adj4" fmla="val 19925162"/>
            <a:gd name="adj5" fmla="val 606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E5D907-80F4-2B45-A50B-357FB8AD388C}">
      <dsp:nvSpPr>
        <dsp:cNvPr id="0" name=""/>
        <dsp:cNvSpPr/>
      </dsp:nvSpPr>
      <dsp:spPr>
        <a:xfrm>
          <a:off x="3142852" y="1785311"/>
          <a:ext cx="943860" cy="943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Research</a:t>
          </a:r>
        </a:p>
      </dsp:txBody>
      <dsp:txXfrm>
        <a:off x="3142852" y="1785311"/>
        <a:ext cx="943860" cy="943860"/>
      </dsp:txXfrm>
    </dsp:sp>
    <dsp:sp modelId="{2BCFCBD8-D052-4043-A2AA-B36244544F4A}">
      <dsp:nvSpPr>
        <dsp:cNvPr id="0" name=""/>
        <dsp:cNvSpPr/>
      </dsp:nvSpPr>
      <dsp:spPr>
        <a:xfrm>
          <a:off x="434990" y="-88035"/>
          <a:ext cx="3543149" cy="3543149"/>
        </a:xfrm>
        <a:prstGeom prst="circularArrow">
          <a:avLst>
            <a:gd name="adj1" fmla="val 5195"/>
            <a:gd name="adj2" fmla="val 335509"/>
            <a:gd name="adj3" fmla="val 4016405"/>
            <a:gd name="adj4" fmla="val 2251865"/>
            <a:gd name="adj5" fmla="val 606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369880-F1D6-6B4C-8123-237408FADC72}">
      <dsp:nvSpPr>
        <dsp:cNvPr id="0" name=""/>
        <dsp:cNvSpPr/>
      </dsp:nvSpPr>
      <dsp:spPr>
        <a:xfrm>
          <a:off x="1647615" y="2871664"/>
          <a:ext cx="943860" cy="943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Source and research methods selection</a:t>
          </a:r>
        </a:p>
      </dsp:txBody>
      <dsp:txXfrm>
        <a:off x="1647615" y="2871664"/>
        <a:ext cx="943860" cy="943860"/>
      </dsp:txXfrm>
    </dsp:sp>
    <dsp:sp modelId="{75282B56-F7D7-2F43-B31D-C0546BED9D06}">
      <dsp:nvSpPr>
        <dsp:cNvPr id="0" name=""/>
        <dsp:cNvSpPr/>
      </dsp:nvSpPr>
      <dsp:spPr>
        <a:xfrm>
          <a:off x="347971" y="-165"/>
          <a:ext cx="3543149" cy="3543149"/>
        </a:xfrm>
        <a:prstGeom prst="circularArrow">
          <a:avLst>
            <a:gd name="adj1" fmla="val 5195"/>
            <a:gd name="adj2" fmla="val 335509"/>
            <a:gd name="adj3" fmla="val 8212626"/>
            <a:gd name="adj4" fmla="val 6448086"/>
            <a:gd name="adj5" fmla="val 606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B6138B-4050-BF4D-BCF3-3DFA85A6EF6F}">
      <dsp:nvSpPr>
        <dsp:cNvPr id="0" name=""/>
        <dsp:cNvSpPr/>
      </dsp:nvSpPr>
      <dsp:spPr>
        <a:xfrm>
          <a:off x="152379" y="1785311"/>
          <a:ext cx="943860" cy="943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Interpretation,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  narration,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argument</a:t>
          </a:r>
        </a:p>
      </dsp:txBody>
      <dsp:txXfrm>
        <a:off x="152379" y="1785311"/>
        <a:ext cx="943860" cy="943860"/>
      </dsp:txXfrm>
    </dsp:sp>
    <dsp:sp modelId="{A534D15D-1EB2-C64C-9492-8F2B6CB5AC6C}">
      <dsp:nvSpPr>
        <dsp:cNvPr id="0" name=""/>
        <dsp:cNvSpPr/>
      </dsp:nvSpPr>
      <dsp:spPr>
        <a:xfrm>
          <a:off x="350936" y="-88035"/>
          <a:ext cx="3543149" cy="3543149"/>
        </a:xfrm>
        <a:prstGeom prst="circularArrow">
          <a:avLst>
            <a:gd name="adj1" fmla="val 5195"/>
            <a:gd name="adj2" fmla="val 335509"/>
            <a:gd name="adj3" fmla="val 11880302"/>
            <a:gd name="adj4" fmla="val 10440767"/>
            <a:gd name="adj5" fmla="val 606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DD2FA-F8B7-0E44-AB3A-84AF4FA82055}">
      <dsp:nvSpPr>
        <dsp:cNvPr id="0" name=""/>
        <dsp:cNvSpPr/>
      </dsp:nvSpPr>
      <dsp:spPr>
        <a:xfrm>
          <a:off x="579015" y="48118"/>
          <a:ext cx="943860" cy="943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Presentation and audiences</a:t>
          </a:r>
        </a:p>
      </dsp:txBody>
      <dsp:txXfrm>
        <a:off x="579015" y="48118"/>
        <a:ext cx="943860" cy="943860"/>
      </dsp:txXfrm>
    </dsp:sp>
    <dsp:sp modelId="{C6CF996E-F1A1-7D4F-A8FE-567D9A535DB4}">
      <dsp:nvSpPr>
        <dsp:cNvPr id="0" name=""/>
        <dsp:cNvSpPr/>
      </dsp:nvSpPr>
      <dsp:spPr>
        <a:xfrm>
          <a:off x="312279" y="79104"/>
          <a:ext cx="3543149" cy="3543149"/>
        </a:xfrm>
        <a:prstGeom prst="circularArrow">
          <a:avLst>
            <a:gd name="adj1" fmla="val 5195"/>
            <a:gd name="adj2" fmla="val 335509"/>
            <a:gd name="adj3" fmla="val 17369603"/>
            <a:gd name="adj4" fmla="val 15138402"/>
            <a:gd name="adj5" fmla="val 606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08965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60416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1201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E4B2EF-8FBB-2E77-18DC-EC12CD4C7B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268458-A030-B8F1-DF97-4D2B624874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40DCDD-6F83-A0CA-C6FD-2FB5757640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1EBF30-6B57-A75D-B557-BFE0D7A608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5878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4000" cy="501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507854"/>
            <a:ext cx="7056784" cy="72008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99942"/>
            <a:ext cx="6400800" cy="54542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3943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3943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1366" cy="498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895786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3898534"/>
            <a:ext cx="6400800" cy="99547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13/01/2026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13/01/2026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923679"/>
            <a:ext cx="7772400" cy="2403053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13/01/2026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13/01/2026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13/01/2026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13/01/2026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13/01/2026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13/01/2026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13/01/2026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13/01/2026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13/01/2026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63236"/>
            <a:ext cx="7772400" cy="1021556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29614"/>
            <a:ext cx="9139568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17195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364350"/>
            <a:ext cx="705678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13/01/2026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13/01/2026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johngrimwade.com/blog/2017/08/07/humanscale/" TargetMode="External"/><Relationship Id="rId4" Type="http://schemas.openxmlformats.org/officeDocument/2006/relationships/hyperlink" Target="chrome-extension://efaidnbmnnnibpcajpcglclefindmkaj/https:/hal.science/hal-01246059v1/documen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283718"/>
            <a:ext cx="6480720" cy="1512168"/>
          </a:xfrm>
        </p:spPr>
        <p:txBody>
          <a:bodyPr/>
          <a:lstStyle/>
          <a:p>
            <a:r>
              <a:rPr lang="en-GB" sz="3200" dirty="0"/>
              <a:t>Matters of Life and Death:</a:t>
            </a:r>
            <a:br>
              <a:rPr lang="en-GB" sz="3200" dirty="0"/>
            </a:br>
            <a:r>
              <a:rPr lang="en-GB" sz="3200" dirty="0"/>
              <a:t>An Introduction</a:t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9159631" y="-35950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161B17-70D0-A0BE-2B61-5835DB9B9A73}"/>
              </a:ext>
            </a:extLst>
          </p:cNvPr>
          <p:cNvSpPr txBox="1"/>
          <p:nvPr/>
        </p:nvSpPr>
        <p:spPr>
          <a:xfrm>
            <a:off x="611560" y="3867894"/>
            <a:ext cx="212808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+mn-lt"/>
              </a:rPr>
              <a:t>Roberta Bivins</a:t>
            </a:r>
          </a:p>
          <a:p>
            <a:r>
              <a:rPr lang="en-GB" sz="1600" dirty="0">
                <a:latin typeface="+mn-lt"/>
              </a:rPr>
              <a:t>Department of History</a:t>
            </a:r>
          </a:p>
          <a:p>
            <a:r>
              <a:rPr lang="en-GB" sz="1600" dirty="0">
                <a:latin typeface="+mn-lt"/>
              </a:rPr>
              <a:t>University of Warwick</a:t>
            </a:r>
          </a:p>
          <a:p>
            <a:r>
              <a:rPr lang="en-GB" sz="1600" dirty="0" err="1">
                <a:latin typeface="+mn-lt"/>
              </a:rPr>
              <a:t>r.bivins@warwick.ac.uk</a:t>
            </a:r>
            <a:endParaRPr lang="en-GB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708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7E56355-3590-ABF2-3813-C94251F7E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23478"/>
            <a:ext cx="4095076" cy="981462"/>
          </a:xfrm>
        </p:spPr>
        <p:txBody>
          <a:bodyPr/>
          <a:lstStyle/>
          <a:p>
            <a:r>
              <a:rPr lang="en-GB" sz="3200" dirty="0"/>
              <a:t>Welcome to ‘Matters of Life and Death’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0964E36-F028-E8F8-7262-9618AD4F90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504" y="1104940"/>
            <a:ext cx="3810000" cy="343502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Let’s start with a question. </a:t>
            </a:r>
          </a:p>
          <a:p>
            <a:pPr marL="0" indent="0">
              <a:buNone/>
            </a:pPr>
            <a:r>
              <a:rPr lang="en-GB" dirty="0"/>
              <a:t>How (and why) do historians create and curate historical meaning?</a:t>
            </a: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3D09CD28-D609-9D97-9607-8925E7D685EE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05108843"/>
              </p:ext>
            </p:extLst>
          </p:nvPr>
        </p:nvGraphicFramePr>
        <p:xfrm>
          <a:off x="4569044" y="723429"/>
          <a:ext cx="4239092" cy="3816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84EE497-C26D-32F1-51F5-2861BC66D639}"/>
              </a:ext>
            </a:extLst>
          </p:cNvPr>
          <p:cNvSpPr/>
          <p:nvPr/>
        </p:nvSpPr>
        <p:spPr bwMode="auto">
          <a:xfrm>
            <a:off x="4283968" y="0"/>
            <a:ext cx="4752528" cy="4608512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Social Context, Historical Moment, Personal Experiences, Values and Interests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11826E-EAEE-BF34-58A8-9D7D086356F2}"/>
              </a:ext>
            </a:extLst>
          </p:cNvPr>
          <p:cNvSpPr txBox="1"/>
          <p:nvPr/>
        </p:nvSpPr>
        <p:spPr>
          <a:xfrm>
            <a:off x="5964028" y="1991457"/>
            <a:ext cx="14550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j-lt"/>
              </a:rPr>
              <a:t>Historical Subject </a:t>
            </a:r>
          </a:p>
        </p:txBody>
      </p:sp>
    </p:spTree>
    <p:extLst>
      <p:ext uri="{BB962C8B-B14F-4D97-AF65-F5344CB8AC3E}">
        <p14:creationId xmlns:p14="http://schemas.microsoft.com/office/powerpoint/2010/main" val="3582932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14BB9-CC39-D249-3A0B-1E22F7574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8" y="85333"/>
            <a:ext cx="6084168" cy="1392188"/>
          </a:xfrm>
        </p:spPr>
        <p:txBody>
          <a:bodyPr/>
          <a:lstStyle/>
          <a:p>
            <a:r>
              <a:rPr lang="en-GB" sz="3200" dirty="0"/>
              <a:t>What’s ‘medical’ and what’s ‘historical’ about the history of medicine?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DE2DBE-0CB0-1382-B38E-86AEBDA15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63638"/>
            <a:ext cx="4932040" cy="2952328"/>
          </a:xfrm>
        </p:spPr>
        <p:txBody>
          <a:bodyPr/>
          <a:lstStyle/>
          <a:p>
            <a:r>
              <a:rPr lang="en-GB" sz="2400" dirty="0"/>
              <a:t>Why do historians need to read beyond their own specific sub-field and historical ‘object’?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HOW do historians read and write ‘outside the box’ (or just build a better/bigger box?</a:t>
            </a:r>
          </a:p>
        </p:txBody>
      </p:sp>
      <p:pic>
        <p:nvPicPr>
          <p:cNvPr id="6" name="Picture 5" descr="A blueprint of two people&#10;&#10;AI-generated content may be incorrect.">
            <a:extLst>
              <a:ext uri="{FF2B5EF4-FFF2-40B4-BE49-F238E27FC236}">
                <a16:creationId xmlns:a16="http://schemas.microsoft.com/office/drawing/2014/main" id="{9452109C-30DC-BD9F-411A-12D37C78BA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-28553"/>
            <a:ext cx="3529093" cy="51446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A7B09FE-0750-EF5D-DC8A-C0A6217D369C}"/>
              </a:ext>
            </a:extLst>
          </p:cNvPr>
          <p:cNvSpPr txBox="1"/>
          <p:nvPr/>
        </p:nvSpPr>
        <p:spPr>
          <a:xfrm>
            <a:off x="1979712" y="4515966"/>
            <a:ext cx="4644638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+mn-lt"/>
              </a:rPr>
              <a:t>‘Joe and Josephine’: average – not perfect – Americans</a:t>
            </a:r>
          </a:p>
          <a:p>
            <a:r>
              <a:rPr lang="en-GB" sz="1100" dirty="0">
                <a:latin typeface="+mn-lt"/>
              </a:rPr>
              <a:t> in Henry Dreyfuss, </a:t>
            </a:r>
            <a:r>
              <a:rPr lang="en-GB" sz="1100" i="1" dirty="0">
                <a:latin typeface="+mn-lt"/>
              </a:rPr>
              <a:t>Designing for People</a:t>
            </a:r>
            <a:r>
              <a:rPr lang="en-GB" sz="1100" dirty="0">
                <a:latin typeface="+mn-lt"/>
              </a:rPr>
              <a:t>, 1955</a:t>
            </a:r>
          </a:p>
          <a:p>
            <a:r>
              <a:rPr lang="en-GB" sz="1100" dirty="0">
                <a:latin typeface="+mn-lt"/>
              </a:rPr>
              <a:t>See also this </a:t>
            </a:r>
            <a:r>
              <a:rPr lang="en-GB" sz="1100" dirty="0">
                <a:latin typeface="+mn-lt"/>
                <a:hlinkClick r:id="rId4"/>
              </a:rPr>
              <a:t>Working Paper</a:t>
            </a:r>
            <a:r>
              <a:rPr lang="en-GB" sz="1100" dirty="0">
                <a:latin typeface="+mn-lt"/>
              </a:rPr>
              <a:t> and this fun </a:t>
            </a:r>
            <a:r>
              <a:rPr lang="en-GB" sz="1100" dirty="0">
                <a:latin typeface="+mn-lt"/>
                <a:hlinkClick r:id="rId5"/>
              </a:rPr>
              <a:t>website</a:t>
            </a:r>
            <a:r>
              <a:rPr lang="en-GB" sz="1100" dirty="0"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0692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2D75F-25E0-9F62-D112-EE0BB603C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08" y="79583"/>
            <a:ext cx="8931488" cy="479822"/>
          </a:xfrm>
        </p:spPr>
        <p:txBody>
          <a:bodyPr/>
          <a:lstStyle/>
          <a:p>
            <a:r>
              <a:rPr lang="en-GB" sz="3600" dirty="0"/>
              <a:t>Navigating the module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365201-EA33-0E9E-488D-319E3C8C2C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500" y="630120"/>
            <a:ext cx="4040188" cy="479822"/>
          </a:xfrm>
        </p:spPr>
        <p:txBody>
          <a:bodyPr/>
          <a:lstStyle/>
          <a:p>
            <a:r>
              <a:rPr lang="en-GB" dirty="0"/>
              <a:t>The Interviews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6EEE5-B9E9-9478-BFDC-201A13EC4D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025" y="1090017"/>
            <a:ext cx="4480976" cy="296346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Why interview historians?</a:t>
            </a:r>
          </a:p>
          <a:p>
            <a:pPr marL="0" indent="0">
              <a:buNone/>
            </a:pPr>
            <a:r>
              <a:rPr lang="en-GB" dirty="0"/>
              <a:t>How to make the authors ‘useful’?</a:t>
            </a:r>
          </a:p>
          <a:p>
            <a:pPr marL="0" indent="0">
              <a:buNone/>
            </a:pPr>
            <a:r>
              <a:rPr lang="en-GB" dirty="0"/>
              <a:t>How to learn from asking questions?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DE7CB78-B981-695F-06ED-8E97DDF360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71731" y="630120"/>
            <a:ext cx="4120935" cy="486784"/>
          </a:xfrm>
        </p:spPr>
        <p:txBody>
          <a:bodyPr/>
          <a:lstStyle/>
          <a:p>
            <a:r>
              <a:rPr lang="en-GB" dirty="0"/>
              <a:t>Personalising the interview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D41E137-4113-1171-7233-EF81F1B4F9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80403" y="1153974"/>
            <a:ext cx="4249564" cy="210390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How does this text relate to my dissertation?</a:t>
            </a:r>
          </a:p>
          <a:p>
            <a:pPr marL="0" indent="0">
              <a:buNone/>
            </a:pPr>
            <a:r>
              <a:rPr lang="en-GB" dirty="0"/>
              <a:t>What are my personal interests?</a:t>
            </a:r>
          </a:p>
          <a:p>
            <a:pPr marL="0" indent="0">
              <a:buNone/>
            </a:pPr>
            <a:r>
              <a:rPr lang="en-GB" dirty="0"/>
              <a:t>What is hard for me in constructing historical analysis?</a:t>
            </a:r>
          </a:p>
          <a:p>
            <a:pPr marL="0" indent="0">
              <a:buNone/>
            </a:pPr>
            <a:r>
              <a:rPr lang="en-GB" dirty="0"/>
              <a:t> What do I </a:t>
            </a:r>
            <a:r>
              <a:rPr lang="en-GB" u="sng" dirty="0"/>
              <a:t>want</a:t>
            </a:r>
            <a:r>
              <a:rPr lang="en-GB" dirty="0"/>
              <a:t> to learn?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3F22DDC-AD6B-2794-38D9-3D12791E0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" y="2731773"/>
            <a:ext cx="4343524" cy="2338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41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8124E9-2805-672D-D6FA-6C80E98C74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C5805-079D-3720-030F-2A55A99AF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04" y="379567"/>
            <a:ext cx="8931488" cy="479822"/>
          </a:xfrm>
        </p:spPr>
        <p:txBody>
          <a:bodyPr/>
          <a:lstStyle/>
          <a:p>
            <a:r>
              <a:rPr lang="en-GB" sz="3600" dirty="0"/>
              <a:t>Navigating the module: Using the Format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688283-5D39-536C-9760-C62D1B8BE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776" y="1130462"/>
            <a:ext cx="4040188" cy="479822"/>
          </a:xfrm>
        </p:spPr>
        <p:txBody>
          <a:bodyPr/>
          <a:lstStyle/>
          <a:p>
            <a:r>
              <a:rPr lang="en-GB" dirty="0"/>
              <a:t>Part 1: Using the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677D6-C494-CB7F-1374-DA1ADA6C25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9776" y="1851670"/>
            <a:ext cx="4482224" cy="262037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Share your interests</a:t>
            </a:r>
          </a:p>
          <a:p>
            <a:pPr marL="0" indent="0">
              <a:buNone/>
            </a:pPr>
            <a:r>
              <a:rPr lang="en-GB" dirty="0"/>
              <a:t>Pool your skills</a:t>
            </a:r>
          </a:p>
          <a:p>
            <a:pPr marL="0" indent="0">
              <a:buNone/>
            </a:pPr>
            <a:r>
              <a:rPr lang="en-GB" dirty="0"/>
              <a:t>Choose leaders for each session</a:t>
            </a:r>
          </a:p>
          <a:p>
            <a:pPr marL="0" indent="0">
              <a:buNone/>
            </a:pPr>
            <a:r>
              <a:rPr lang="en-GB" dirty="0"/>
              <a:t>Establish your contribution to each session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C6674DD-04A3-7871-A1E4-6793C66ACA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71731" y="1130462"/>
            <a:ext cx="4120935" cy="486784"/>
          </a:xfrm>
        </p:spPr>
        <p:txBody>
          <a:bodyPr/>
          <a:lstStyle/>
          <a:p>
            <a:r>
              <a:rPr lang="en-GB" dirty="0"/>
              <a:t>Part 2: Using the Readings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7C72C45-5A74-01E2-1EB4-2F3E4B390D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71731" y="1850229"/>
            <a:ext cx="4249564" cy="210390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How to use readings on topics close to your interests</a:t>
            </a:r>
          </a:p>
          <a:p>
            <a:pPr marL="0" indent="0">
              <a:buNone/>
            </a:pPr>
            <a:r>
              <a:rPr lang="en-GB" dirty="0"/>
              <a:t>How to use readings on topics far from your interests</a:t>
            </a:r>
          </a:p>
        </p:txBody>
      </p:sp>
    </p:spTree>
    <p:extLst>
      <p:ext uri="{BB962C8B-B14F-4D97-AF65-F5344CB8AC3E}">
        <p14:creationId xmlns:p14="http://schemas.microsoft.com/office/powerpoint/2010/main" val="2605007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F0ECE-DA92-1BDD-CD6D-73BA7505A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1" y="171450"/>
            <a:ext cx="8496945" cy="800100"/>
          </a:xfrm>
        </p:spPr>
        <p:txBody>
          <a:bodyPr wrap="square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dirty="0"/>
              <a:t>The Structured Essay: Building on Critical Discussion</a:t>
            </a:r>
          </a:p>
        </p:txBody>
      </p:sp>
      <p:pic>
        <p:nvPicPr>
          <p:cNvPr id="4098" name="Picture 2" descr="Ocean mapping: A history of exploration in meaningful words | Hydro  International">
            <a:extLst>
              <a:ext uri="{FF2B5EF4-FFF2-40B4-BE49-F238E27FC236}">
                <a16:creationId xmlns:a16="http://schemas.microsoft.com/office/drawing/2014/main" id="{DD8312C8-D375-609B-DD6F-A07FD7AD1F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2" r="24603"/>
          <a:stretch>
            <a:fillRect/>
          </a:stretch>
        </p:blipFill>
        <p:spPr bwMode="auto">
          <a:xfrm>
            <a:off x="97173" y="828659"/>
            <a:ext cx="5326964" cy="431484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EFDFB8B-C605-5168-4BDA-61CEE9E500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36096" y="971550"/>
            <a:ext cx="3670410" cy="3928492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000" dirty="0"/>
              <a:t>Choosing your pathway through the texts: the ‘theme’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Writing ‘in depth critical review of key historical works’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Developing ‘broader examination of the chosen theme’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Drawing on your conversations in the essay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4730B7-CC82-6146-73F2-AD57F63BFC9C}"/>
              </a:ext>
            </a:extLst>
          </p:cNvPr>
          <p:cNvSpPr txBox="1"/>
          <p:nvPr/>
        </p:nvSpPr>
        <p:spPr>
          <a:xfrm>
            <a:off x="3275855" y="2404792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FF0000"/>
                </a:solidFill>
                <a:latin typeface="+mn-lt"/>
              </a:rPr>
              <a:t>Your Dissertation</a:t>
            </a:r>
          </a:p>
          <a:p>
            <a:r>
              <a:rPr lang="en-GB" sz="1000" dirty="0">
                <a:solidFill>
                  <a:srgbClr val="FF0000"/>
                </a:solidFill>
                <a:latin typeface="+mn-lt"/>
              </a:rPr>
              <a:t>Topic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9D186B-9383-0A99-A3B7-2A9FDB0635D5}"/>
              </a:ext>
            </a:extLst>
          </p:cNvPr>
          <p:cNvSpPr txBox="1"/>
          <p:nvPr/>
        </p:nvSpPr>
        <p:spPr>
          <a:xfrm>
            <a:off x="515725" y="1529699"/>
            <a:ext cx="93610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FF0000"/>
                </a:solidFill>
                <a:latin typeface="+mn-lt"/>
              </a:rPr>
              <a:t>Your Dissertation</a:t>
            </a:r>
          </a:p>
          <a:p>
            <a:r>
              <a:rPr lang="en-GB" sz="1000" dirty="0">
                <a:solidFill>
                  <a:srgbClr val="FF0000"/>
                </a:solidFill>
                <a:latin typeface="+mn-lt"/>
              </a:rPr>
              <a:t>Topic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59E563-DD9F-E823-D6E2-9C525C5C3F25}"/>
              </a:ext>
            </a:extLst>
          </p:cNvPr>
          <p:cNvSpPr txBox="1"/>
          <p:nvPr/>
        </p:nvSpPr>
        <p:spPr>
          <a:xfrm>
            <a:off x="1747330" y="3159069"/>
            <a:ext cx="93610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FF0000"/>
                </a:solidFill>
                <a:latin typeface="+mn-lt"/>
              </a:rPr>
              <a:t>Your Dissertation</a:t>
            </a:r>
          </a:p>
          <a:p>
            <a:r>
              <a:rPr lang="en-GB" sz="1000" dirty="0">
                <a:solidFill>
                  <a:srgbClr val="FF0000"/>
                </a:solidFill>
                <a:latin typeface="+mn-lt"/>
              </a:rPr>
              <a:t>Topic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3E6188-AF8A-5BEA-FC24-1F697630BFBE}"/>
              </a:ext>
            </a:extLst>
          </p:cNvPr>
          <p:cNvSpPr txBox="1"/>
          <p:nvPr/>
        </p:nvSpPr>
        <p:spPr>
          <a:xfrm>
            <a:off x="3923425" y="1573804"/>
            <a:ext cx="982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+mn-lt"/>
              </a:rPr>
              <a:t>The readings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99F079-5D93-DFC5-955D-E4B3E9A07BEB}"/>
              </a:ext>
            </a:extLst>
          </p:cNvPr>
          <p:cNvSpPr txBox="1"/>
          <p:nvPr/>
        </p:nvSpPr>
        <p:spPr>
          <a:xfrm>
            <a:off x="2123728" y="997347"/>
            <a:ext cx="93610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latin typeface="+mn-lt"/>
              </a:rPr>
              <a:t>The readings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447B2C0-2844-2D15-D4D3-C61CA38A2464}"/>
              </a:ext>
            </a:extLst>
          </p:cNvPr>
          <p:cNvSpPr txBox="1"/>
          <p:nvPr/>
        </p:nvSpPr>
        <p:spPr>
          <a:xfrm rot="2239077">
            <a:off x="788065" y="2481736"/>
            <a:ext cx="91197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latin typeface="+mn-lt"/>
              </a:rPr>
              <a:t>The readings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2D7D66-7446-26B5-40C2-7841EC986D0B}"/>
              </a:ext>
            </a:extLst>
          </p:cNvPr>
          <p:cNvSpPr txBox="1"/>
          <p:nvPr/>
        </p:nvSpPr>
        <p:spPr>
          <a:xfrm rot="5130997">
            <a:off x="3777613" y="3160934"/>
            <a:ext cx="98985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latin typeface="+mn-lt"/>
              </a:rPr>
              <a:t>The readings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5CFD97-59A6-C771-C7FA-3A20199A14B9}"/>
              </a:ext>
            </a:extLst>
          </p:cNvPr>
          <p:cNvSpPr txBox="1"/>
          <p:nvPr/>
        </p:nvSpPr>
        <p:spPr>
          <a:xfrm rot="18857197">
            <a:off x="70318" y="2144465"/>
            <a:ext cx="4290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+mn-lt"/>
              </a:rPr>
              <a:t>Your interviews with the authors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14EE51F-07FD-5114-EEB7-5562CB72DD7D}"/>
              </a:ext>
            </a:extLst>
          </p:cNvPr>
          <p:cNvSpPr txBox="1"/>
          <p:nvPr/>
        </p:nvSpPr>
        <p:spPr>
          <a:xfrm>
            <a:off x="577019" y="4410655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+mn-lt"/>
              </a:rPr>
              <a:t>Your interviews with the authors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58DD67-E30A-0807-3594-1D80D94D30D9}"/>
              </a:ext>
            </a:extLst>
          </p:cNvPr>
          <p:cNvSpPr txBox="1"/>
          <p:nvPr/>
        </p:nvSpPr>
        <p:spPr>
          <a:xfrm rot="1027192">
            <a:off x="507198" y="1647565"/>
            <a:ext cx="51052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+mn-lt"/>
              </a:rPr>
              <a:t>Your interviews        with the authors</a:t>
            </a:r>
          </a:p>
        </p:txBody>
      </p:sp>
    </p:spTree>
    <p:extLst>
      <p:ext uri="{BB962C8B-B14F-4D97-AF65-F5344CB8AC3E}">
        <p14:creationId xmlns:p14="http://schemas.microsoft.com/office/powerpoint/2010/main" val="1186369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A689-6E68-A87C-0F0B-D3E420780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3116"/>
            <a:ext cx="7772400" cy="800100"/>
          </a:xfrm>
        </p:spPr>
        <p:txBody>
          <a:bodyPr/>
          <a:lstStyle/>
          <a:p>
            <a:pPr algn="ctr"/>
            <a:r>
              <a:rPr lang="en-GB" sz="2800" i="1" dirty="0"/>
              <a:t>Writing History in the Age of Biomedicine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4A095-2F6F-E514-6932-E2EE8C53A3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504" y="915566"/>
            <a:ext cx="4680520" cy="3631282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Why this book?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A historian in conversation with himself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Curating a ‘body of work’ (or ‘article to book and back again’)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Theory, methodology, and YOU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E49D86-3B7C-7318-12C4-A687EC4DA2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76056" y="977620"/>
            <a:ext cx="3960440" cy="3086100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Twists and ‘Turns’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Establishing the context of historical scholarship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Methods for(historical) moments – and/or for historical scholars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9743794"/>
      </p:ext>
    </p:extLst>
  </p:cSld>
  <p:clrMapOvr>
    <a:masterClrMapping/>
  </p:clrMapOvr>
</p:sld>
</file>

<file path=ppt/theme/theme1.xml><?xml version="1.0" encoding="utf-8"?>
<a:theme xmlns:a="http://schemas.openxmlformats.org/drawingml/2006/main" name="uni_of_warwick_ruby red_16_9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uni_of_warwick_ruby_red_16_9_2810</Template>
  <TotalTime>13598</TotalTime>
  <Words>431</Words>
  <Application>Microsoft Macintosh PowerPoint</Application>
  <PresentationFormat>On-screen Show (16:9)</PresentationFormat>
  <Paragraphs>74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uni_of_warwick_ruby red_16_9</vt:lpstr>
      <vt:lpstr>1_Custom Design</vt:lpstr>
      <vt:lpstr>Custom Design</vt:lpstr>
      <vt:lpstr>Matters of Life and Death: An Introduction </vt:lpstr>
      <vt:lpstr>Welcome to ‘Matters of Life and Death’</vt:lpstr>
      <vt:lpstr>What’s ‘medical’ and what’s ‘historical’ about the history of medicine?</vt:lpstr>
      <vt:lpstr>Navigating the module</vt:lpstr>
      <vt:lpstr>Navigating the module: Using the Format</vt:lpstr>
      <vt:lpstr>The Structured Essay: Building on Critical Discussion</vt:lpstr>
      <vt:lpstr>Writing History in the Age of Biomedicine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Contagious Communities, Contested Intersections</dc:title>
  <dc:creator>Microsoft Office User</dc:creator>
  <cp:lastModifiedBy>Bivins, Roberta</cp:lastModifiedBy>
  <cp:revision>340</cp:revision>
  <cp:lastPrinted>2018-03-22T09:31:03Z</cp:lastPrinted>
  <dcterms:created xsi:type="dcterms:W3CDTF">2016-05-26T09:13:48Z</dcterms:created>
  <dcterms:modified xsi:type="dcterms:W3CDTF">2026-01-13T10:15:46Z</dcterms:modified>
</cp:coreProperties>
</file>