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8" r:id="rId4"/>
    <p:sldId id="267" r:id="rId5"/>
    <p:sldId id="263" r:id="rId6"/>
    <p:sldId id="258" r:id="rId7"/>
    <p:sldId id="259" r:id="rId8"/>
    <p:sldId id="269" r:id="rId9"/>
    <p:sldId id="26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3E0DBE-FC71-4A03-8A58-6B8BE3EF230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F111CD7-F0DD-4010-9A76-6280BFD11C61}">
      <dgm:prSet/>
      <dgm:spPr/>
      <dgm:t>
        <a:bodyPr/>
        <a:lstStyle/>
        <a:p>
          <a:r>
            <a:rPr lang="en-GB"/>
            <a:t>What is the module about?</a:t>
          </a:r>
          <a:endParaRPr lang="en-US"/>
        </a:p>
      </dgm:t>
    </dgm:pt>
    <dgm:pt modelId="{CE027D1D-5CAE-4906-815F-125A87E1A343}" type="parTrans" cxnId="{3E0DE783-2022-4E39-B5B9-C69C8E2B7C5A}">
      <dgm:prSet/>
      <dgm:spPr/>
      <dgm:t>
        <a:bodyPr/>
        <a:lstStyle/>
        <a:p>
          <a:endParaRPr lang="en-US"/>
        </a:p>
      </dgm:t>
    </dgm:pt>
    <dgm:pt modelId="{498EE4FC-368A-4877-86AF-03D9577D9325}" type="sibTrans" cxnId="{3E0DE783-2022-4E39-B5B9-C69C8E2B7C5A}">
      <dgm:prSet/>
      <dgm:spPr/>
      <dgm:t>
        <a:bodyPr/>
        <a:lstStyle/>
        <a:p>
          <a:endParaRPr lang="en-US"/>
        </a:p>
      </dgm:t>
    </dgm:pt>
    <dgm:pt modelId="{FE58BD88-2F60-4781-B35F-70B056C9FEC5}">
      <dgm:prSet/>
      <dgm:spPr/>
      <dgm:t>
        <a:bodyPr/>
        <a:lstStyle/>
        <a:p>
          <a:r>
            <a:rPr lang="en-GB"/>
            <a:t>Why c.1450-c.1800?</a:t>
          </a:r>
          <a:endParaRPr lang="en-US"/>
        </a:p>
      </dgm:t>
    </dgm:pt>
    <dgm:pt modelId="{67A1FFD0-CE04-4DC7-98F1-2FFE6AE3713C}" type="parTrans" cxnId="{00547741-D5AA-47CC-B850-F4E9186C12D1}">
      <dgm:prSet/>
      <dgm:spPr/>
      <dgm:t>
        <a:bodyPr/>
        <a:lstStyle/>
        <a:p>
          <a:endParaRPr lang="en-US"/>
        </a:p>
      </dgm:t>
    </dgm:pt>
    <dgm:pt modelId="{A77327F6-529F-4444-8F31-E2EA31955B19}" type="sibTrans" cxnId="{00547741-D5AA-47CC-B850-F4E9186C12D1}">
      <dgm:prSet/>
      <dgm:spPr/>
      <dgm:t>
        <a:bodyPr/>
        <a:lstStyle/>
        <a:p>
          <a:endParaRPr lang="en-US"/>
        </a:p>
      </dgm:t>
    </dgm:pt>
    <dgm:pt modelId="{74C03A9F-64F9-47C8-8A9C-CD4C62383C37}">
      <dgm:prSet/>
      <dgm:spPr/>
      <dgm:t>
        <a:bodyPr/>
        <a:lstStyle/>
        <a:p>
          <a:r>
            <a:rPr lang="en-GB"/>
            <a:t>What themes will we cover?</a:t>
          </a:r>
          <a:endParaRPr lang="en-US"/>
        </a:p>
      </dgm:t>
    </dgm:pt>
    <dgm:pt modelId="{9CF894A4-37BC-425F-BE9B-D8A7FB54C621}" type="parTrans" cxnId="{41929A02-1FA1-4925-B246-EF59EACFBA26}">
      <dgm:prSet/>
      <dgm:spPr/>
      <dgm:t>
        <a:bodyPr/>
        <a:lstStyle/>
        <a:p>
          <a:endParaRPr lang="en-US"/>
        </a:p>
      </dgm:t>
    </dgm:pt>
    <dgm:pt modelId="{16305433-2545-4F0C-AA05-07820500B0DD}" type="sibTrans" cxnId="{41929A02-1FA1-4925-B246-EF59EACFBA26}">
      <dgm:prSet/>
      <dgm:spPr/>
      <dgm:t>
        <a:bodyPr/>
        <a:lstStyle/>
        <a:p>
          <a:endParaRPr lang="en-US"/>
        </a:p>
      </dgm:t>
    </dgm:pt>
    <dgm:pt modelId="{DFF86DEF-025B-4408-BB99-634FF5BB369F}">
      <dgm:prSet/>
      <dgm:spPr/>
      <dgm:t>
        <a:bodyPr/>
        <a:lstStyle/>
        <a:p>
          <a:r>
            <a:rPr lang="en-GB"/>
            <a:t>Why ‘Europe in the Making’?</a:t>
          </a:r>
          <a:endParaRPr lang="en-US"/>
        </a:p>
      </dgm:t>
    </dgm:pt>
    <dgm:pt modelId="{16B90454-7B43-46B7-A612-3009D465398E}" type="parTrans" cxnId="{88EAD492-F77F-4BA2-B85C-BB3842F347E3}">
      <dgm:prSet/>
      <dgm:spPr/>
      <dgm:t>
        <a:bodyPr/>
        <a:lstStyle/>
        <a:p>
          <a:endParaRPr lang="en-US"/>
        </a:p>
      </dgm:t>
    </dgm:pt>
    <dgm:pt modelId="{40C6C212-4C36-4F4F-AA11-653E48A56899}" type="sibTrans" cxnId="{88EAD492-F77F-4BA2-B85C-BB3842F347E3}">
      <dgm:prSet/>
      <dgm:spPr/>
      <dgm:t>
        <a:bodyPr/>
        <a:lstStyle/>
        <a:p>
          <a:endParaRPr lang="en-US"/>
        </a:p>
      </dgm:t>
    </dgm:pt>
    <dgm:pt modelId="{E3A9AD6B-E582-4894-B10D-21DB77E9D33A}">
      <dgm:prSet/>
      <dgm:spPr/>
      <dgm:t>
        <a:bodyPr/>
        <a:lstStyle/>
        <a:p>
          <a:r>
            <a:rPr lang="en-GB"/>
            <a:t>Practicalities</a:t>
          </a:r>
          <a:endParaRPr lang="en-US"/>
        </a:p>
      </dgm:t>
    </dgm:pt>
    <dgm:pt modelId="{88D37963-90CC-47CC-9C80-64DD32B4B724}" type="parTrans" cxnId="{A831BECD-B8A7-4FE0-A007-85770129657E}">
      <dgm:prSet/>
      <dgm:spPr/>
      <dgm:t>
        <a:bodyPr/>
        <a:lstStyle/>
        <a:p>
          <a:endParaRPr lang="en-US"/>
        </a:p>
      </dgm:t>
    </dgm:pt>
    <dgm:pt modelId="{E16F2264-7FB8-48D6-9565-86F35135EE24}" type="sibTrans" cxnId="{A831BECD-B8A7-4FE0-A007-85770129657E}">
      <dgm:prSet/>
      <dgm:spPr/>
      <dgm:t>
        <a:bodyPr/>
        <a:lstStyle/>
        <a:p>
          <a:endParaRPr lang="en-US"/>
        </a:p>
      </dgm:t>
    </dgm:pt>
    <dgm:pt modelId="{5244AB11-06CA-4C1D-97D7-B97620571334}" type="pres">
      <dgm:prSet presAssocID="{D03E0DBE-FC71-4A03-8A58-6B8BE3EF230D}" presName="vert0" presStyleCnt="0">
        <dgm:presLayoutVars>
          <dgm:dir/>
          <dgm:animOne val="branch"/>
          <dgm:animLvl val="lvl"/>
        </dgm:presLayoutVars>
      </dgm:prSet>
      <dgm:spPr/>
    </dgm:pt>
    <dgm:pt modelId="{98A7AFD4-C8A0-4464-8726-F3C336E41E89}" type="pres">
      <dgm:prSet presAssocID="{0F111CD7-F0DD-4010-9A76-6280BFD11C61}" presName="thickLine" presStyleLbl="alignNode1" presStyleIdx="0" presStyleCnt="5"/>
      <dgm:spPr/>
    </dgm:pt>
    <dgm:pt modelId="{31ADB8FC-36CA-4215-AA06-A61A50676CB8}" type="pres">
      <dgm:prSet presAssocID="{0F111CD7-F0DD-4010-9A76-6280BFD11C61}" presName="horz1" presStyleCnt="0"/>
      <dgm:spPr/>
    </dgm:pt>
    <dgm:pt modelId="{FB810FC7-6F6A-452E-99A6-2FB4658F18EC}" type="pres">
      <dgm:prSet presAssocID="{0F111CD7-F0DD-4010-9A76-6280BFD11C61}" presName="tx1" presStyleLbl="revTx" presStyleIdx="0" presStyleCnt="5"/>
      <dgm:spPr/>
    </dgm:pt>
    <dgm:pt modelId="{6272FC51-6A2F-46D0-A0EB-F97AA85DD960}" type="pres">
      <dgm:prSet presAssocID="{0F111CD7-F0DD-4010-9A76-6280BFD11C61}" presName="vert1" presStyleCnt="0"/>
      <dgm:spPr/>
    </dgm:pt>
    <dgm:pt modelId="{5AFE923A-B06B-4D86-9419-A12C03E9A6A6}" type="pres">
      <dgm:prSet presAssocID="{FE58BD88-2F60-4781-B35F-70B056C9FEC5}" presName="thickLine" presStyleLbl="alignNode1" presStyleIdx="1" presStyleCnt="5"/>
      <dgm:spPr/>
    </dgm:pt>
    <dgm:pt modelId="{7B7ADCA0-3FCA-4CBD-8409-382B742A517D}" type="pres">
      <dgm:prSet presAssocID="{FE58BD88-2F60-4781-B35F-70B056C9FEC5}" presName="horz1" presStyleCnt="0"/>
      <dgm:spPr/>
    </dgm:pt>
    <dgm:pt modelId="{118582B2-7A5C-45B9-B8F8-CF332C93BE23}" type="pres">
      <dgm:prSet presAssocID="{FE58BD88-2F60-4781-B35F-70B056C9FEC5}" presName="tx1" presStyleLbl="revTx" presStyleIdx="1" presStyleCnt="5"/>
      <dgm:spPr/>
    </dgm:pt>
    <dgm:pt modelId="{8FDDCD96-2ED5-4AB8-BE1A-2189954C3F65}" type="pres">
      <dgm:prSet presAssocID="{FE58BD88-2F60-4781-B35F-70B056C9FEC5}" presName="vert1" presStyleCnt="0"/>
      <dgm:spPr/>
    </dgm:pt>
    <dgm:pt modelId="{B71164C2-66C7-4AED-81B2-10E4B976CF48}" type="pres">
      <dgm:prSet presAssocID="{74C03A9F-64F9-47C8-8A9C-CD4C62383C37}" presName="thickLine" presStyleLbl="alignNode1" presStyleIdx="2" presStyleCnt="5"/>
      <dgm:spPr/>
    </dgm:pt>
    <dgm:pt modelId="{C96BFDCF-E666-4288-8E74-C12E11ED50FF}" type="pres">
      <dgm:prSet presAssocID="{74C03A9F-64F9-47C8-8A9C-CD4C62383C37}" presName="horz1" presStyleCnt="0"/>
      <dgm:spPr/>
    </dgm:pt>
    <dgm:pt modelId="{BE8DA76D-AD74-4CCA-8892-F2E5A2071E15}" type="pres">
      <dgm:prSet presAssocID="{74C03A9F-64F9-47C8-8A9C-CD4C62383C37}" presName="tx1" presStyleLbl="revTx" presStyleIdx="2" presStyleCnt="5"/>
      <dgm:spPr/>
    </dgm:pt>
    <dgm:pt modelId="{4EE90F76-C048-4F97-AC3B-29D78314CE28}" type="pres">
      <dgm:prSet presAssocID="{74C03A9F-64F9-47C8-8A9C-CD4C62383C37}" presName="vert1" presStyleCnt="0"/>
      <dgm:spPr/>
    </dgm:pt>
    <dgm:pt modelId="{18A7473B-07D8-421E-9C87-393DE8A83B85}" type="pres">
      <dgm:prSet presAssocID="{DFF86DEF-025B-4408-BB99-634FF5BB369F}" presName="thickLine" presStyleLbl="alignNode1" presStyleIdx="3" presStyleCnt="5"/>
      <dgm:spPr/>
    </dgm:pt>
    <dgm:pt modelId="{FB17B85D-4B97-45AF-AB8B-BCA46FF335AE}" type="pres">
      <dgm:prSet presAssocID="{DFF86DEF-025B-4408-BB99-634FF5BB369F}" presName="horz1" presStyleCnt="0"/>
      <dgm:spPr/>
    </dgm:pt>
    <dgm:pt modelId="{D51D9E63-4F55-4C9A-B782-483F49269223}" type="pres">
      <dgm:prSet presAssocID="{DFF86DEF-025B-4408-BB99-634FF5BB369F}" presName="tx1" presStyleLbl="revTx" presStyleIdx="3" presStyleCnt="5"/>
      <dgm:spPr/>
    </dgm:pt>
    <dgm:pt modelId="{90568BF9-63AE-4F77-8512-5A1162C459E1}" type="pres">
      <dgm:prSet presAssocID="{DFF86DEF-025B-4408-BB99-634FF5BB369F}" presName="vert1" presStyleCnt="0"/>
      <dgm:spPr/>
    </dgm:pt>
    <dgm:pt modelId="{BAF01C8B-69BD-4602-84D3-A56E391223E9}" type="pres">
      <dgm:prSet presAssocID="{E3A9AD6B-E582-4894-B10D-21DB77E9D33A}" presName="thickLine" presStyleLbl="alignNode1" presStyleIdx="4" presStyleCnt="5"/>
      <dgm:spPr/>
    </dgm:pt>
    <dgm:pt modelId="{5121DCFB-9112-41D1-AFDC-3311E7BE764E}" type="pres">
      <dgm:prSet presAssocID="{E3A9AD6B-E582-4894-B10D-21DB77E9D33A}" presName="horz1" presStyleCnt="0"/>
      <dgm:spPr/>
    </dgm:pt>
    <dgm:pt modelId="{F200E4AC-93FD-45D2-963E-438C0346626F}" type="pres">
      <dgm:prSet presAssocID="{E3A9AD6B-E582-4894-B10D-21DB77E9D33A}" presName="tx1" presStyleLbl="revTx" presStyleIdx="4" presStyleCnt="5"/>
      <dgm:spPr/>
    </dgm:pt>
    <dgm:pt modelId="{CD79E452-CB41-482E-AA25-9F8B45957468}" type="pres">
      <dgm:prSet presAssocID="{E3A9AD6B-E582-4894-B10D-21DB77E9D33A}" presName="vert1" presStyleCnt="0"/>
      <dgm:spPr/>
    </dgm:pt>
  </dgm:ptLst>
  <dgm:cxnLst>
    <dgm:cxn modelId="{41929A02-1FA1-4925-B246-EF59EACFBA26}" srcId="{D03E0DBE-FC71-4A03-8A58-6B8BE3EF230D}" destId="{74C03A9F-64F9-47C8-8A9C-CD4C62383C37}" srcOrd="2" destOrd="0" parTransId="{9CF894A4-37BC-425F-BE9B-D8A7FB54C621}" sibTransId="{16305433-2545-4F0C-AA05-07820500B0DD}"/>
    <dgm:cxn modelId="{00547741-D5AA-47CC-B850-F4E9186C12D1}" srcId="{D03E0DBE-FC71-4A03-8A58-6B8BE3EF230D}" destId="{FE58BD88-2F60-4781-B35F-70B056C9FEC5}" srcOrd="1" destOrd="0" parTransId="{67A1FFD0-CE04-4DC7-98F1-2FFE6AE3713C}" sibTransId="{A77327F6-529F-4444-8F31-E2EA31955B19}"/>
    <dgm:cxn modelId="{3E0DE783-2022-4E39-B5B9-C69C8E2B7C5A}" srcId="{D03E0DBE-FC71-4A03-8A58-6B8BE3EF230D}" destId="{0F111CD7-F0DD-4010-9A76-6280BFD11C61}" srcOrd="0" destOrd="0" parTransId="{CE027D1D-5CAE-4906-815F-125A87E1A343}" sibTransId="{498EE4FC-368A-4877-86AF-03D9577D9325}"/>
    <dgm:cxn modelId="{F3D4538B-AF0A-4194-8F1E-0F5C9D155109}" type="presOf" srcId="{DFF86DEF-025B-4408-BB99-634FF5BB369F}" destId="{D51D9E63-4F55-4C9A-B782-483F49269223}" srcOrd="0" destOrd="0" presId="urn:microsoft.com/office/officeart/2008/layout/LinedList"/>
    <dgm:cxn modelId="{88EAD492-F77F-4BA2-B85C-BB3842F347E3}" srcId="{D03E0DBE-FC71-4A03-8A58-6B8BE3EF230D}" destId="{DFF86DEF-025B-4408-BB99-634FF5BB369F}" srcOrd="3" destOrd="0" parTransId="{16B90454-7B43-46B7-A612-3009D465398E}" sibTransId="{40C6C212-4C36-4F4F-AA11-653E48A56899}"/>
    <dgm:cxn modelId="{ED1F18A0-19D9-45DC-938D-A56361EF9CDB}" type="presOf" srcId="{D03E0DBE-FC71-4A03-8A58-6B8BE3EF230D}" destId="{5244AB11-06CA-4C1D-97D7-B97620571334}" srcOrd="0" destOrd="0" presId="urn:microsoft.com/office/officeart/2008/layout/LinedList"/>
    <dgm:cxn modelId="{C1817BC4-C67C-4367-8764-8A3904B2421C}" type="presOf" srcId="{74C03A9F-64F9-47C8-8A9C-CD4C62383C37}" destId="{BE8DA76D-AD74-4CCA-8892-F2E5A2071E15}" srcOrd="0" destOrd="0" presId="urn:microsoft.com/office/officeart/2008/layout/LinedList"/>
    <dgm:cxn modelId="{A831BECD-B8A7-4FE0-A007-85770129657E}" srcId="{D03E0DBE-FC71-4A03-8A58-6B8BE3EF230D}" destId="{E3A9AD6B-E582-4894-B10D-21DB77E9D33A}" srcOrd="4" destOrd="0" parTransId="{88D37963-90CC-47CC-9C80-64DD32B4B724}" sibTransId="{E16F2264-7FB8-48D6-9565-86F35135EE24}"/>
    <dgm:cxn modelId="{FE6A3FE5-97A7-4AB1-A3D3-3F12AC4F0013}" type="presOf" srcId="{FE58BD88-2F60-4781-B35F-70B056C9FEC5}" destId="{118582B2-7A5C-45B9-B8F8-CF332C93BE23}" srcOrd="0" destOrd="0" presId="urn:microsoft.com/office/officeart/2008/layout/LinedList"/>
    <dgm:cxn modelId="{FE904AE9-384E-47D8-8BA8-FE76591C907B}" type="presOf" srcId="{E3A9AD6B-E582-4894-B10D-21DB77E9D33A}" destId="{F200E4AC-93FD-45D2-963E-438C0346626F}" srcOrd="0" destOrd="0" presId="urn:microsoft.com/office/officeart/2008/layout/LinedList"/>
    <dgm:cxn modelId="{57D654FD-9E68-4E6B-920A-9C4D27AB083D}" type="presOf" srcId="{0F111CD7-F0DD-4010-9A76-6280BFD11C61}" destId="{FB810FC7-6F6A-452E-99A6-2FB4658F18EC}" srcOrd="0" destOrd="0" presId="urn:microsoft.com/office/officeart/2008/layout/LinedList"/>
    <dgm:cxn modelId="{B4347FCE-BDEB-4AD5-B7FB-61DEF87A51F1}" type="presParOf" srcId="{5244AB11-06CA-4C1D-97D7-B97620571334}" destId="{98A7AFD4-C8A0-4464-8726-F3C336E41E89}" srcOrd="0" destOrd="0" presId="urn:microsoft.com/office/officeart/2008/layout/LinedList"/>
    <dgm:cxn modelId="{D20C1BBD-20BB-4DDE-8C77-69ABC1D0230D}" type="presParOf" srcId="{5244AB11-06CA-4C1D-97D7-B97620571334}" destId="{31ADB8FC-36CA-4215-AA06-A61A50676CB8}" srcOrd="1" destOrd="0" presId="urn:microsoft.com/office/officeart/2008/layout/LinedList"/>
    <dgm:cxn modelId="{D8CE95B7-DA97-449D-889A-F02905C498A4}" type="presParOf" srcId="{31ADB8FC-36CA-4215-AA06-A61A50676CB8}" destId="{FB810FC7-6F6A-452E-99A6-2FB4658F18EC}" srcOrd="0" destOrd="0" presId="urn:microsoft.com/office/officeart/2008/layout/LinedList"/>
    <dgm:cxn modelId="{C4FDE6ED-A5B9-4002-998B-54166DE46658}" type="presParOf" srcId="{31ADB8FC-36CA-4215-AA06-A61A50676CB8}" destId="{6272FC51-6A2F-46D0-A0EB-F97AA85DD960}" srcOrd="1" destOrd="0" presId="urn:microsoft.com/office/officeart/2008/layout/LinedList"/>
    <dgm:cxn modelId="{AEA97F70-24F5-4AA5-A41E-99484CA882F0}" type="presParOf" srcId="{5244AB11-06CA-4C1D-97D7-B97620571334}" destId="{5AFE923A-B06B-4D86-9419-A12C03E9A6A6}" srcOrd="2" destOrd="0" presId="urn:microsoft.com/office/officeart/2008/layout/LinedList"/>
    <dgm:cxn modelId="{E19F26FD-C017-47C9-82E7-2F2B9F018094}" type="presParOf" srcId="{5244AB11-06CA-4C1D-97D7-B97620571334}" destId="{7B7ADCA0-3FCA-4CBD-8409-382B742A517D}" srcOrd="3" destOrd="0" presId="urn:microsoft.com/office/officeart/2008/layout/LinedList"/>
    <dgm:cxn modelId="{A0AC2499-40DD-4200-91BB-A3E4804E78DD}" type="presParOf" srcId="{7B7ADCA0-3FCA-4CBD-8409-382B742A517D}" destId="{118582B2-7A5C-45B9-B8F8-CF332C93BE23}" srcOrd="0" destOrd="0" presId="urn:microsoft.com/office/officeart/2008/layout/LinedList"/>
    <dgm:cxn modelId="{6536005E-E760-4B0B-A753-46501F768A69}" type="presParOf" srcId="{7B7ADCA0-3FCA-4CBD-8409-382B742A517D}" destId="{8FDDCD96-2ED5-4AB8-BE1A-2189954C3F65}" srcOrd="1" destOrd="0" presId="urn:microsoft.com/office/officeart/2008/layout/LinedList"/>
    <dgm:cxn modelId="{3ADE06FA-42C8-4EA1-B183-65D7F74133E0}" type="presParOf" srcId="{5244AB11-06CA-4C1D-97D7-B97620571334}" destId="{B71164C2-66C7-4AED-81B2-10E4B976CF48}" srcOrd="4" destOrd="0" presId="urn:microsoft.com/office/officeart/2008/layout/LinedList"/>
    <dgm:cxn modelId="{09266178-A625-4988-9494-79EBF190FFC5}" type="presParOf" srcId="{5244AB11-06CA-4C1D-97D7-B97620571334}" destId="{C96BFDCF-E666-4288-8E74-C12E11ED50FF}" srcOrd="5" destOrd="0" presId="urn:microsoft.com/office/officeart/2008/layout/LinedList"/>
    <dgm:cxn modelId="{EC3193C2-E999-4D88-A762-E9CFC6A09AE7}" type="presParOf" srcId="{C96BFDCF-E666-4288-8E74-C12E11ED50FF}" destId="{BE8DA76D-AD74-4CCA-8892-F2E5A2071E15}" srcOrd="0" destOrd="0" presId="urn:microsoft.com/office/officeart/2008/layout/LinedList"/>
    <dgm:cxn modelId="{891766B4-0939-4A38-B0D8-67B98419F090}" type="presParOf" srcId="{C96BFDCF-E666-4288-8E74-C12E11ED50FF}" destId="{4EE90F76-C048-4F97-AC3B-29D78314CE28}" srcOrd="1" destOrd="0" presId="urn:microsoft.com/office/officeart/2008/layout/LinedList"/>
    <dgm:cxn modelId="{D3452578-F476-4AD8-8262-27C7999426E1}" type="presParOf" srcId="{5244AB11-06CA-4C1D-97D7-B97620571334}" destId="{18A7473B-07D8-421E-9C87-393DE8A83B85}" srcOrd="6" destOrd="0" presId="urn:microsoft.com/office/officeart/2008/layout/LinedList"/>
    <dgm:cxn modelId="{09E2D11B-C4A4-4AD9-8160-5C445F93F0E7}" type="presParOf" srcId="{5244AB11-06CA-4C1D-97D7-B97620571334}" destId="{FB17B85D-4B97-45AF-AB8B-BCA46FF335AE}" srcOrd="7" destOrd="0" presId="urn:microsoft.com/office/officeart/2008/layout/LinedList"/>
    <dgm:cxn modelId="{6A20E36E-4CD1-4917-B900-F9D048C2314E}" type="presParOf" srcId="{FB17B85D-4B97-45AF-AB8B-BCA46FF335AE}" destId="{D51D9E63-4F55-4C9A-B782-483F49269223}" srcOrd="0" destOrd="0" presId="urn:microsoft.com/office/officeart/2008/layout/LinedList"/>
    <dgm:cxn modelId="{6E734788-7BA5-4285-8F90-FF8364F3EBD5}" type="presParOf" srcId="{FB17B85D-4B97-45AF-AB8B-BCA46FF335AE}" destId="{90568BF9-63AE-4F77-8512-5A1162C459E1}" srcOrd="1" destOrd="0" presId="urn:microsoft.com/office/officeart/2008/layout/LinedList"/>
    <dgm:cxn modelId="{0741B944-5663-41F5-A590-4415642E757E}" type="presParOf" srcId="{5244AB11-06CA-4C1D-97D7-B97620571334}" destId="{BAF01C8B-69BD-4602-84D3-A56E391223E9}" srcOrd="8" destOrd="0" presId="urn:microsoft.com/office/officeart/2008/layout/LinedList"/>
    <dgm:cxn modelId="{32BA4A33-C9B4-4975-9082-386C8DE12697}" type="presParOf" srcId="{5244AB11-06CA-4C1D-97D7-B97620571334}" destId="{5121DCFB-9112-41D1-AFDC-3311E7BE764E}" srcOrd="9" destOrd="0" presId="urn:microsoft.com/office/officeart/2008/layout/LinedList"/>
    <dgm:cxn modelId="{60F1B43D-EB18-4EE5-8AD9-D8C58C3A495B}" type="presParOf" srcId="{5121DCFB-9112-41D1-AFDC-3311E7BE764E}" destId="{F200E4AC-93FD-45D2-963E-438C0346626F}" srcOrd="0" destOrd="0" presId="urn:microsoft.com/office/officeart/2008/layout/LinedList"/>
    <dgm:cxn modelId="{01D77435-89D2-4E21-A7FA-24175E9914C2}" type="presParOf" srcId="{5121DCFB-9112-41D1-AFDC-3311E7BE764E}" destId="{CD79E452-CB41-482E-AA25-9F8B4595746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7AFD4-C8A0-4464-8726-F3C336E41E89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810FC7-6F6A-452E-99A6-2FB4658F18EC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/>
            <a:t>What is the module about?</a:t>
          </a:r>
          <a:endParaRPr lang="en-US" sz="4300" kern="1200"/>
        </a:p>
      </dsp:txBody>
      <dsp:txXfrm>
        <a:off x="0" y="675"/>
        <a:ext cx="6900512" cy="1106957"/>
      </dsp:txXfrm>
    </dsp:sp>
    <dsp:sp modelId="{5AFE923A-B06B-4D86-9419-A12C03E9A6A6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582B2-7A5C-45B9-B8F8-CF332C93BE23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/>
            <a:t>Why c.1450-c.1800?</a:t>
          </a:r>
          <a:endParaRPr lang="en-US" sz="4300" kern="1200"/>
        </a:p>
      </dsp:txBody>
      <dsp:txXfrm>
        <a:off x="0" y="1107633"/>
        <a:ext cx="6900512" cy="1106957"/>
      </dsp:txXfrm>
    </dsp:sp>
    <dsp:sp modelId="{B71164C2-66C7-4AED-81B2-10E4B976CF48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DA76D-AD74-4CCA-8892-F2E5A2071E15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/>
            <a:t>What themes will we cover?</a:t>
          </a:r>
          <a:endParaRPr lang="en-US" sz="4300" kern="1200"/>
        </a:p>
      </dsp:txBody>
      <dsp:txXfrm>
        <a:off x="0" y="2214591"/>
        <a:ext cx="6900512" cy="1106957"/>
      </dsp:txXfrm>
    </dsp:sp>
    <dsp:sp modelId="{18A7473B-07D8-421E-9C87-393DE8A83B85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D9E63-4F55-4C9A-B782-483F49269223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/>
            <a:t>Why ‘Europe in the Making’?</a:t>
          </a:r>
          <a:endParaRPr lang="en-US" sz="4300" kern="1200"/>
        </a:p>
      </dsp:txBody>
      <dsp:txXfrm>
        <a:off x="0" y="3321549"/>
        <a:ext cx="6900512" cy="1106957"/>
      </dsp:txXfrm>
    </dsp:sp>
    <dsp:sp modelId="{BAF01C8B-69BD-4602-84D3-A56E391223E9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0E4AC-93FD-45D2-963E-438C0346626F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/>
            <a:t>Practicalities</a:t>
          </a:r>
          <a:endParaRPr lang="en-US" sz="4300" kern="1200"/>
        </a:p>
      </dsp:txBody>
      <dsp:txXfrm>
        <a:off x="0" y="4428507"/>
        <a:ext cx="6900512" cy="1106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DA452-E309-4B47-852D-AF4080272AB3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A03FB-160A-4079-8260-0D4DA05A5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712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Arial" panose="020B0604020202020204" pitchFamily="34" charset="0"/>
                <a:cs typeface="Times New Roman" panose="02020603050405020304" pitchFamily="18" charset="0"/>
              </a:rPr>
              <a:t>The political topography of Europe  c. 1500, including the familiar (England), less familiar (Holy Roman Empire) and unexpected (Ottoman Empire)</a:t>
            </a:r>
          </a:p>
          <a:p>
            <a:endParaRPr lang="en-GB" altLang="en-US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GB" altLang="en-US">
                <a:latin typeface="Arial" panose="020B0604020202020204" pitchFamily="34" charset="0"/>
                <a:cs typeface="Times New Roman" panose="02020603050405020304" pitchFamily="18" charset="0"/>
              </a:rPr>
              <a:t>The village of Artigat in South-West France (setting for ‘Martin Guerre’)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E136941-B891-4569-9092-5DF4C70A2943}" type="slidenum">
              <a:rPr lang="en-GB" altLang="en-US" smtClean="0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3909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58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26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8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67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8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52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8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4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87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0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4634-D269-49BC-8185-9F03F83E6A62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0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arwick.ac.uk/fac/arts/history/students/modules/hi113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70394"/>
            <a:ext cx="9144000" cy="2105104"/>
          </a:xfrm>
        </p:spPr>
        <p:txBody>
          <a:bodyPr>
            <a:normAutofit fontScale="47500" lnSpcReduction="20000"/>
          </a:bodyPr>
          <a:lstStyle/>
          <a:p>
            <a:endParaRPr lang="en-GB" dirty="0"/>
          </a:p>
          <a:p>
            <a:r>
              <a:rPr lang="en-GB" sz="9300" b="1" dirty="0"/>
              <a:t>Introduction and Rationale</a:t>
            </a:r>
          </a:p>
          <a:p>
            <a:endParaRPr lang="en-GB" sz="9300" b="1" dirty="0"/>
          </a:p>
          <a:p>
            <a:r>
              <a:rPr lang="en-GB" sz="9300" b="1" dirty="0"/>
              <a:t>Peter Marshall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549B39-3A64-0FF9-C2B7-47E4F7F224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EUROPE IN THE MAKING 1450-1800</a:t>
            </a:r>
          </a:p>
        </p:txBody>
      </p:sp>
    </p:spTree>
    <p:extLst>
      <p:ext uri="{BB962C8B-B14F-4D97-AF65-F5344CB8AC3E}">
        <p14:creationId xmlns:p14="http://schemas.microsoft.com/office/powerpoint/2010/main" val="3444710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745DA-5C94-9FF7-D854-02E43C9C8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34395-C402-DE3F-78CB-5FF9FA42A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628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Europe in the Making 1450-1800 (HI113) (warwick.ac.uk)</a:t>
            </a:r>
            <a:endParaRPr lang="en-GB" dirty="0"/>
          </a:p>
          <a:p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Lectures</a:t>
            </a:r>
          </a:p>
          <a:p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Seminar preparation</a:t>
            </a:r>
          </a:p>
          <a:p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</a:t>
            </a:r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prepared for discussion!</a:t>
            </a:r>
          </a:p>
          <a:p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Primary source; essential readi</a:t>
            </a:r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ng; additional reading</a:t>
            </a:r>
          </a:p>
          <a:p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Assessment</a:t>
            </a:r>
          </a:p>
          <a:p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Questions??</a:t>
            </a:r>
          </a:p>
          <a:p>
            <a:endParaRPr lang="en-GB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People Hands Up Vector Art, Icons, and ...">
            <a:extLst>
              <a:ext uri="{FF2B5EF4-FFF2-40B4-BE49-F238E27FC236}">
                <a16:creationId xmlns:a16="http://schemas.microsoft.com/office/drawing/2014/main" id="{248E2119-CC47-E79B-16AB-2D97DB9F9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38" y="2594114"/>
            <a:ext cx="4482718" cy="272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06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endParaRPr lang="en-GB" sz="5400" dirty="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A70D8A0-5D71-1DE9-D21B-0A85696028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24716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2" descr="Europa regina (Queen Europe) From the Cosmographia, 1570">
            <a:extLst>
              <a:ext uri="{FF2B5EF4-FFF2-40B4-BE49-F238E27FC236}">
                <a16:creationId xmlns:a16="http://schemas.microsoft.com/office/drawing/2014/main" id="{D19D61BA-76C5-9B7D-F58E-9D3EB51ED3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A map of a person with a staff&#10;&#10;Description automatically generated">
            <a:extLst>
              <a:ext uri="{FF2B5EF4-FFF2-40B4-BE49-F238E27FC236}">
                <a16:creationId xmlns:a16="http://schemas.microsoft.com/office/drawing/2014/main" id="{AA4A4CE7-8FCA-BF4B-C6B5-5C8DDEAF21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6" y="0"/>
            <a:ext cx="437769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1C96B2-2F97-C81C-0A6F-B095DD2C42CE}"/>
              </a:ext>
            </a:extLst>
          </p:cNvPr>
          <p:cNvSpPr txBox="1"/>
          <p:nvPr/>
        </p:nvSpPr>
        <p:spPr>
          <a:xfrm>
            <a:off x="4612022" y="6448453"/>
            <a:ext cx="3951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Sebastian Munster, </a:t>
            </a:r>
            <a:r>
              <a:rPr lang="en-GB" i="1" dirty="0"/>
              <a:t>Cosmographia</a:t>
            </a:r>
            <a:r>
              <a:rPr lang="en-GB" dirty="0"/>
              <a:t>, 1570</a:t>
            </a:r>
          </a:p>
        </p:txBody>
      </p:sp>
    </p:spTree>
    <p:extLst>
      <p:ext uri="{BB962C8B-B14F-4D97-AF65-F5344CB8AC3E}">
        <p14:creationId xmlns:p14="http://schemas.microsoft.com/office/powerpoint/2010/main" val="312951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1207A6-7B52-D326-C377-5DDEAEF36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5812" y="54864"/>
            <a:ext cx="6333060" cy="1447365"/>
          </a:xfrm>
        </p:spPr>
        <p:txBody>
          <a:bodyPr anchor="b">
            <a:normAutofit/>
          </a:bodyPr>
          <a:lstStyle/>
          <a:p>
            <a:r>
              <a:rPr lang="en-GB" sz="3600" dirty="0">
                <a:latin typeface="+mn-lt"/>
              </a:rPr>
              <a:t>What is the module about, and why do we want you to take it?</a:t>
            </a:r>
          </a:p>
        </p:txBody>
      </p:sp>
      <p:pic>
        <p:nvPicPr>
          <p:cNvPr id="5" name="Picture 4" descr="Gold coloured compass">
            <a:extLst>
              <a:ext uri="{FF2B5EF4-FFF2-40B4-BE49-F238E27FC236}">
                <a16:creationId xmlns:a16="http://schemas.microsoft.com/office/drawing/2014/main" id="{3ED8C241-C630-EDDA-CE3B-141959E68E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044" r="8624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64385-F5B1-73B2-B661-D0A6793C3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 fontScale="85000" lnSpcReduction="10000"/>
          </a:bodyPr>
          <a:lstStyle/>
          <a:p>
            <a:r>
              <a:rPr lang="en-GB" sz="2200" dirty="0"/>
              <a:t>A 30-CATS ‘core’ module; a team-taught survey</a:t>
            </a:r>
          </a:p>
          <a:p>
            <a:r>
              <a:rPr lang="en-GB" sz="2200" dirty="0"/>
              <a:t>Europe 1450-1800: long period &amp; lots of (unfamiliar?) themes!</a:t>
            </a:r>
          </a:p>
          <a:p>
            <a:r>
              <a:rPr lang="en-GB" sz="2200" dirty="0"/>
              <a:t>How history is made: emphasis on primary sources and historiographical interpretations/debates</a:t>
            </a:r>
          </a:p>
          <a:p>
            <a:r>
              <a:rPr lang="en-GB" sz="2200" dirty="0"/>
              <a:t>Why ‘Europe in the Making’, not ‘History of Europe’?</a:t>
            </a:r>
          </a:p>
          <a:p>
            <a:r>
              <a:rPr lang="en-GB" sz="2200" dirty="0"/>
              <a:t>Problematising ‘Europe’ –  not a given, but an ideologically imagined space; a moving target, changing over time</a:t>
            </a:r>
          </a:p>
          <a:p>
            <a:r>
              <a:rPr lang="en-GB" sz="2200" dirty="0"/>
              <a:t>Europe something which can’t be studied in isolation, but as result of economic, cultural and religious encounters, exchanges and dialogues with other parts of the world</a:t>
            </a:r>
          </a:p>
        </p:txBody>
      </p:sp>
    </p:spTree>
    <p:extLst>
      <p:ext uri="{BB962C8B-B14F-4D97-AF65-F5344CB8AC3E}">
        <p14:creationId xmlns:p14="http://schemas.microsoft.com/office/powerpoint/2010/main" val="210799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C05787-1509-0E17-C6D3-D1D0A853E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5400"/>
              <a:t>Why ‘early modernity’ is interesting</a:t>
            </a:r>
          </a:p>
        </p:txBody>
      </p:sp>
      <p:sp>
        <p:nvSpPr>
          <p:cNvPr id="1040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78B90-3AA7-984D-375F-F343B3A92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GB" sz="2000" dirty="0"/>
              <a:t>Period of change – yet also of continuity. How and why does change happen? Why don’t things change?</a:t>
            </a:r>
          </a:p>
          <a:p>
            <a:r>
              <a:rPr lang="en-GB" sz="2000" dirty="0"/>
              <a:t>Taking the ‘long view’</a:t>
            </a:r>
          </a:p>
          <a:p>
            <a:r>
              <a:rPr lang="en-GB" sz="2000" dirty="0"/>
              <a:t>Unfamiliar yet familiar – parts seem quite modern (state formation, war, science), but other parts don’t (witchcraft; intense religiosity). Historical imagination.</a:t>
            </a:r>
          </a:p>
          <a:p>
            <a:r>
              <a:rPr lang="en-GB" sz="2000" dirty="0"/>
              <a:t>Good to think with – lots of different approaches to history, many of them generated by historians of this period </a:t>
            </a:r>
            <a:r>
              <a:rPr lang="en-GB" sz="2000" dirty="0" err="1"/>
              <a:t>eg</a:t>
            </a:r>
            <a:r>
              <a:rPr lang="en-GB" sz="2000" dirty="0"/>
              <a:t> material culture; global history; linguistic turn; microhistory. </a:t>
            </a:r>
          </a:p>
          <a:p>
            <a:r>
              <a:rPr lang="en-GB" sz="2000" dirty="0"/>
              <a:t>Some of this is very contested terrain </a:t>
            </a:r>
            <a:r>
              <a:rPr lang="en-GB" sz="2000" dirty="0" err="1"/>
              <a:t>eg</a:t>
            </a:r>
            <a:r>
              <a:rPr lang="en-GB" sz="2000" dirty="0"/>
              <a:t> gender (when did ‘patriarchy’ end?!). Debate is important!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49F778F-7BC3-6138-5E4F-6BEF3F09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6" b="13586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95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0DFF6-B5A3-D355-E6D5-9E17C31B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600"/>
              <a:t>Why the term(and concept) ‘early modern’?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0AF04-5CE9-B475-5458-F72F9C517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‘Periodisation’ – how historians divide up the past</a:t>
            </a:r>
          </a:p>
          <a:p>
            <a:r>
              <a:rPr lang="en-GB" sz="2000" dirty="0"/>
              <a:t>Classical; medieval; ‘modern’</a:t>
            </a:r>
          </a:p>
          <a:p>
            <a:r>
              <a:rPr lang="en-GB" sz="2000" dirty="0"/>
              <a:t>Medieval and Renaissance as constructs (‘</a:t>
            </a:r>
            <a:r>
              <a:rPr lang="en-GB" sz="2000" dirty="0" err="1"/>
              <a:t>Rinascita</a:t>
            </a:r>
            <a:r>
              <a:rPr lang="en-GB" sz="2000" dirty="0"/>
              <a:t>’ c.1550 by Vasari, but ‘Renaissance’ 1830s)</a:t>
            </a:r>
          </a:p>
          <a:p>
            <a:r>
              <a:rPr lang="en-GB" sz="2000" dirty="0"/>
              <a:t>‘Early modern’: first used in 1869 lecture. The first text-book to use ‘early modern’ was </a:t>
            </a:r>
            <a:r>
              <a:rPr lang="en-GB" sz="2000" dirty="0" err="1"/>
              <a:t>G.N.Clark’s</a:t>
            </a:r>
            <a:r>
              <a:rPr lang="en-GB" sz="2000" dirty="0"/>
              <a:t> </a:t>
            </a:r>
            <a:r>
              <a:rPr lang="en-GB" sz="2000" i="1" dirty="0"/>
              <a:t>Early Modern Europe from about 1450 to about 1720 </a:t>
            </a:r>
            <a:r>
              <a:rPr lang="en-GB" sz="2000" dirty="0"/>
              <a:t>(1957) – not very sure!</a:t>
            </a:r>
          </a:p>
          <a:p>
            <a:r>
              <a:rPr lang="en-GB" sz="2000" dirty="0"/>
              <a:t>Gained currency in the 1970s. </a:t>
            </a:r>
          </a:p>
          <a:p>
            <a:r>
              <a:rPr lang="en-GB" sz="2000" dirty="0"/>
              <a:t>Eugene Rice, </a:t>
            </a:r>
            <a:r>
              <a:rPr lang="en-GB" sz="2000" i="1" dirty="0"/>
              <a:t>Foundations of Early Modern Europe 1460-1559 </a:t>
            </a:r>
            <a:r>
              <a:rPr lang="en-GB" sz="2000" dirty="0"/>
              <a:t>(1970); Peter Burke, </a:t>
            </a:r>
            <a:r>
              <a:rPr lang="en-GB" sz="2000" i="1" dirty="0"/>
              <a:t>Popular Culture in Early Modern Europe</a:t>
            </a:r>
            <a:r>
              <a:rPr lang="en-GB" sz="2000" dirty="0"/>
              <a:t> (1972) and </a:t>
            </a:r>
            <a:r>
              <a:rPr lang="en-GB" sz="2000" i="1" dirty="0"/>
              <a:t>Economy and Society in Early Modern Europe </a:t>
            </a:r>
            <a:r>
              <a:rPr lang="en-GB" sz="2000" dirty="0"/>
              <a:t>(1978); Natalie Zemon Davis, </a:t>
            </a:r>
            <a:r>
              <a:rPr lang="en-GB" sz="2000" i="1" dirty="0"/>
              <a:t>Society and Culture in Early Modern France</a:t>
            </a:r>
            <a:r>
              <a:rPr lang="en-GB" sz="2000" dirty="0"/>
              <a:t> (1975). </a:t>
            </a:r>
          </a:p>
          <a:p>
            <a:r>
              <a:rPr lang="en-GB" sz="2000" dirty="0"/>
              <a:t>How useful? Jack A. Goldstone calls it ‘a wholly meaningless term’ and Randolph Starn refers to ‘the early modern muddle’</a:t>
            </a:r>
          </a:p>
          <a:p>
            <a:r>
              <a:rPr lang="en-GB" sz="2000" dirty="0"/>
              <a:t>Periodisation a tool, not an end in itself</a:t>
            </a:r>
          </a:p>
        </p:txBody>
      </p:sp>
    </p:spTree>
    <p:extLst>
      <p:ext uri="{BB962C8B-B14F-4D97-AF65-F5344CB8AC3E}">
        <p14:creationId xmlns:p14="http://schemas.microsoft.com/office/powerpoint/2010/main" val="139927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Oval 7"/>
          <p:cNvSpPr/>
          <p:nvPr/>
        </p:nvSpPr>
        <p:spPr>
          <a:xfrm>
            <a:off x="3486151" y="3802064"/>
            <a:ext cx="161925" cy="1793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6" name="Picture 2" descr="C:\Users\History 9C076656H\Documents\BK Teaching\WARWICK\Euro World\Lecturing\Europe 1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162" y="-87841"/>
            <a:ext cx="9152237" cy="686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87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895" y="236342"/>
            <a:ext cx="8504583" cy="1325563"/>
          </a:xfrm>
        </p:spPr>
        <p:txBody>
          <a:bodyPr>
            <a:normAutofit/>
          </a:bodyPr>
          <a:lstStyle/>
          <a:p>
            <a:r>
              <a:rPr lang="en-GB" sz="4000" dirty="0"/>
              <a:t>‘Early Modern’: Some dates and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7287" y="1679161"/>
            <a:ext cx="7421218" cy="481371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1450 – Johannes Gutenberg printing press with moveable type; new possibilities for diffusion of knowledge and standardization of texts (and survival of texts)</a:t>
            </a:r>
          </a:p>
          <a:p>
            <a:r>
              <a:rPr lang="en-GB" dirty="0"/>
              <a:t>Other technology </a:t>
            </a:r>
            <a:r>
              <a:rPr lang="en-GB" dirty="0" err="1"/>
              <a:t>eg</a:t>
            </a:r>
            <a:r>
              <a:rPr lang="en-GB" dirty="0"/>
              <a:t> telescope (1608); microscope (1590): ‘scientific revolution’?</a:t>
            </a:r>
          </a:p>
          <a:p>
            <a:r>
              <a:rPr lang="en-GB" dirty="0"/>
              <a:t>1453 – Fall of Constantinople; Christian confrontation with Islamic ‘Other’</a:t>
            </a:r>
          </a:p>
          <a:p>
            <a:r>
              <a:rPr lang="en-GB" dirty="0"/>
              <a:t>1492 – Fall of Granada and expulsion of Muslims from Spain; Columbus’s ‘discovery’ of America; economic, political and cultural implications of a more globally connected world; beginnings of transatlantic slave trade</a:t>
            </a:r>
          </a:p>
          <a:p>
            <a:r>
              <a:rPr lang="en-GB" dirty="0"/>
              <a:t>1517 – Martin Luther’s challenge to the papacy; fragmentation of a unified ‘Christendom’ and era of new ideological conflict. Reformations. Leading eventually to pluralism and freedom of worship?</a:t>
            </a:r>
          </a:p>
        </p:txBody>
      </p:sp>
      <p:pic>
        <p:nvPicPr>
          <p:cNvPr id="1026" name="Picture 2" descr="This Week in Tech History: The Gutenberg Bible and Printing Press - VR ...">
            <a:extLst>
              <a:ext uri="{FF2B5EF4-FFF2-40B4-BE49-F238E27FC236}">
                <a16:creationId xmlns:a16="http://schemas.microsoft.com/office/drawing/2014/main" id="{893D2C1F-92D6-1CF7-EF87-5A254DF7C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468" y="0"/>
            <a:ext cx="3446532" cy="346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rcimboldo_libraio-particolare.jpg">
            <a:extLst>
              <a:ext uri="{FF2B5EF4-FFF2-40B4-BE49-F238E27FC236}">
                <a16:creationId xmlns:a16="http://schemas.microsoft.com/office/drawing/2014/main" id="{6A9E4B7C-4993-AD7E-6F02-D73E2F8E3B0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9817" y="3599981"/>
            <a:ext cx="3742183" cy="28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2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xploration and colonization of European Empires 1400-1600 [2500 × 2014 ...">
            <a:extLst>
              <a:ext uri="{FF2B5EF4-FFF2-40B4-BE49-F238E27FC236}">
                <a16:creationId xmlns:a16="http://schemas.microsoft.com/office/drawing/2014/main" id="{0F669BDE-9AAA-0B2F-B7C1-B1DFDD604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22" y="0"/>
            <a:ext cx="5304678" cy="426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90D314-F822-7FE5-8E64-4B4B11734D69}"/>
              </a:ext>
            </a:extLst>
          </p:cNvPr>
          <p:cNvSpPr txBox="1"/>
          <p:nvPr/>
        </p:nvSpPr>
        <p:spPr>
          <a:xfrm>
            <a:off x="356135" y="423512"/>
            <a:ext cx="6531187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Themes that give some coherence – </a:t>
            </a:r>
          </a:p>
          <a:p>
            <a:endParaRPr lang="en-GB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Social change: a rising population that put pressure on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Economy: The emergence of Europe-centred networks of production and exchange; growing ‘consumer’ demand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Culture: a ‘long Renaissance’ that changed the nature and exchange of knowledge; </a:t>
            </a:r>
            <a:r>
              <a:rPr lang="en-GB" altLang="en-US" sz="2400" dirty="0"/>
              <a:t>moves from received knowledge towards experimentation; frictions between social disciplining and local customs (‘elite’ and ‘popular’ culture)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Politics: The emergence of a European state and imperial system; </a:t>
            </a:r>
            <a:r>
              <a:rPr lang="en-GB" altLang="en-US" sz="2400" dirty="0"/>
              <a:t>ever larger-scale warfare, state formation and a power shift away from the periphery towards the centre</a:t>
            </a:r>
          </a:p>
          <a:p>
            <a:endParaRPr lang="en-GB" sz="20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8596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633482"/>
            <a:ext cx="5910471" cy="622451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Sense of </a:t>
            </a:r>
            <a:r>
              <a:rPr lang="en-GB" i="1" dirty="0"/>
              <a:t>turning points </a:t>
            </a:r>
            <a:r>
              <a:rPr lang="en-GB" dirty="0"/>
              <a:t>around end of 18</a:t>
            </a:r>
            <a:r>
              <a:rPr lang="en-GB" baseline="30000" dirty="0"/>
              <a:t>th</a:t>
            </a:r>
            <a:r>
              <a:rPr lang="en-GB" dirty="0"/>
              <a:t> century: political Revolutions (1776 America; 1789 France); industrialisation and urbanisation on larger than ever scale – beginnings of ‘modernity’?</a:t>
            </a:r>
          </a:p>
          <a:p>
            <a:r>
              <a:rPr lang="en-GB" dirty="0"/>
              <a:t>‘Enlightenment’</a:t>
            </a:r>
          </a:p>
          <a:p>
            <a:r>
              <a:rPr lang="en-GB" dirty="0"/>
              <a:t>National variations - Russia did not abolish serfdom until 1861 and arguably remained pre-modern until 1917. </a:t>
            </a:r>
          </a:p>
          <a:p>
            <a:r>
              <a:rPr lang="en-GB" dirty="0"/>
              <a:t>But also important to think about what </a:t>
            </a:r>
            <a:r>
              <a:rPr lang="en-GB" i="1" dirty="0"/>
              <a:t>does not </a:t>
            </a:r>
            <a:r>
              <a:rPr lang="en-GB" dirty="0"/>
              <a:t>change in ‘early modern’ period, or changes very slowly:</a:t>
            </a:r>
          </a:p>
          <a:p>
            <a:pPr lvl="4"/>
            <a:r>
              <a:rPr lang="en-GB" sz="2800" dirty="0"/>
              <a:t>Basic life expectancy and conditions of material existence?</a:t>
            </a:r>
          </a:p>
          <a:p>
            <a:pPr lvl="4"/>
            <a:r>
              <a:rPr lang="en-GB" sz="2800" dirty="0"/>
              <a:t>Social hierarchies of rank, age and gender?</a:t>
            </a:r>
          </a:p>
          <a:p>
            <a:r>
              <a:rPr lang="en-GB" dirty="0"/>
              <a:t>Assessing balance of continuity and change </a:t>
            </a:r>
            <a:r>
              <a:rPr lang="en-GB" i="1" dirty="0"/>
              <a:t>the</a:t>
            </a:r>
            <a:r>
              <a:rPr lang="en-GB" dirty="0"/>
              <a:t> key historical challenge?</a:t>
            </a:r>
          </a:p>
        </p:txBody>
      </p:sp>
      <p:pic>
        <p:nvPicPr>
          <p:cNvPr id="11" name="Picture 10" descr="A painting of a military parade with Bastille in the background&#10;&#10;Description automatically generated">
            <a:extLst>
              <a:ext uri="{FF2B5EF4-FFF2-40B4-BE49-F238E27FC236}">
                <a16:creationId xmlns:a16="http://schemas.microsoft.com/office/drawing/2014/main" id="{9E292A7F-5721-0292-355B-6E2DC5CBA6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8" y="1848678"/>
            <a:ext cx="4940288" cy="389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03EEFE-A9F6-220F-D750-53F1861599C7}"/>
              </a:ext>
            </a:extLst>
          </p:cNvPr>
          <p:cNvSpPr txBox="1"/>
          <p:nvPr/>
        </p:nvSpPr>
        <p:spPr>
          <a:xfrm>
            <a:off x="1789043" y="6142383"/>
            <a:ext cx="275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storming of the Bastille</a:t>
            </a:r>
          </a:p>
        </p:txBody>
      </p:sp>
    </p:spTree>
    <p:extLst>
      <p:ext uri="{BB962C8B-B14F-4D97-AF65-F5344CB8AC3E}">
        <p14:creationId xmlns:p14="http://schemas.microsoft.com/office/powerpoint/2010/main" val="370544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1546</TotalTime>
  <Words>881</Words>
  <Application>Microsoft Office PowerPoint</Application>
  <PresentationFormat>Widescreen</PresentationFormat>
  <Paragraphs>66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Office Theme</vt:lpstr>
      <vt:lpstr>EUROPE IN THE MAKING 1450-1800</vt:lpstr>
      <vt:lpstr>PowerPoint Presentation</vt:lpstr>
      <vt:lpstr>What is the module about, and why do we want you to take it?</vt:lpstr>
      <vt:lpstr>Why ‘early modernity’ is interesting</vt:lpstr>
      <vt:lpstr>Why the term(and concept) ‘early modern’? </vt:lpstr>
      <vt:lpstr>PowerPoint Presentation</vt:lpstr>
      <vt:lpstr>‘Early Modern’: Some dates and developments</vt:lpstr>
      <vt:lpstr>PowerPoint Presentation</vt:lpstr>
      <vt:lpstr>End points</vt:lpstr>
      <vt:lpstr>Practicalities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 IN THE MAKING 1450-1800</dc:title>
  <dc:creator>Marshall, Peter</dc:creator>
  <cp:lastModifiedBy>Marshall, Peter</cp:lastModifiedBy>
  <cp:revision>16</cp:revision>
  <dcterms:created xsi:type="dcterms:W3CDTF">2019-09-25T16:06:46Z</dcterms:created>
  <dcterms:modified xsi:type="dcterms:W3CDTF">2025-10-06T15:59:03Z</dcterms:modified>
</cp:coreProperties>
</file>