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C29D7-E51E-C798-858F-7DCCFAB0CEB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7AFB26E-AA46-8D42-21CC-6F5288D224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1145A67-4ACB-A5CA-AC3F-9615BA7756D8}"/>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8EE6BA83-AC2D-299D-2B39-CD3EE83AAD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A1D397-A807-538A-5869-AB2839E16043}"/>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1423803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A388C-4A55-7E59-FC75-44A619970FE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D6783D1-45E0-8EF3-3C11-C8EC358DAEE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32E5265-90B9-37DB-576F-8C457CCDFB61}"/>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B32A1A87-75C3-77D6-93A6-1B43551E9D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4C8369-7007-FCD5-B7CB-D22B9A6C727B}"/>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3235674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C3A84-6D7A-8B59-E4A8-6300FCAF69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7FA733D-9FF7-5333-6AA1-6805FC493DC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6C81455-3A7C-9C53-0062-E2007BF6F4AF}"/>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03EB3F88-0B6D-282D-2AFF-10D2AD42F8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1A247B-684C-0F0D-ED18-0AE01799826E}"/>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54337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CA251-70B3-647F-F0AD-2BB0065E74B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325CAFF-24D7-ED95-A76D-688A54B5692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1545DD0-94B2-53CA-776C-32452FD5B5D9}"/>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55C66C7D-45C2-3271-FB37-A3874F9F53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EB1178-8E51-8892-EB58-5DCCC1723EA5}"/>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380278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45AEF-21CE-0307-6B2F-68F2B42A4A7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4A669B22-22F3-328A-D111-3E83E1669E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60E3F15-4505-B712-8527-DE817AB734A4}"/>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AE687E61-CC55-3E81-EDA3-6B3D01CD6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4B10B8-9A58-CCF1-B4A3-43C2E47AAB35}"/>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148045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1AD4B-3C19-0B9A-1343-0F74AA7247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DA34BFB-B20F-9A49-D568-0B9317309E0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FE626978-9A5C-3889-44C1-2C4DC50B606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C4AE1B1-A1EC-9EDA-EA2E-E41695720E5F}"/>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6" name="Footer Placeholder 5">
            <a:extLst>
              <a:ext uri="{FF2B5EF4-FFF2-40B4-BE49-F238E27FC236}">
                <a16:creationId xmlns:a16="http://schemas.microsoft.com/office/drawing/2014/main" id="{77761765-91A5-1E8A-855D-A481F8C252A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C17A66-518A-5383-A248-F7598DE787F4}"/>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1864373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5C6FD-173A-F740-263A-44C17ACD2816}"/>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AAA5894D-B7B3-CABE-C1FD-CCC374DE34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E4C7584-F148-3C18-4A6D-F0D484BED16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4A4B40B2-AFE3-5829-922D-BC13A65FAC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4BABB31-0780-58DB-BBC2-D6D2C04E8CB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55B41C1-E91E-E469-628D-6ED5555C4F7A}"/>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8" name="Footer Placeholder 7">
            <a:extLst>
              <a:ext uri="{FF2B5EF4-FFF2-40B4-BE49-F238E27FC236}">
                <a16:creationId xmlns:a16="http://schemas.microsoft.com/office/drawing/2014/main" id="{F2B1AD94-BE7B-49F0-EC5C-1EA7FF188C4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EBFE4F4-4CC3-5AB8-655C-BA4487787B68}"/>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3255806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E5562-2451-A750-37A7-035F627DAB8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2A842D6-813A-9428-B08E-BF7521BD229A}"/>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4" name="Footer Placeholder 3">
            <a:extLst>
              <a:ext uri="{FF2B5EF4-FFF2-40B4-BE49-F238E27FC236}">
                <a16:creationId xmlns:a16="http://schemas.microsoft.com/office/drawing/2014/main" id="{0243AC9F-7493-D659-371B-C7E0E7DA164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92246BA-0264-3CD6-9228-9AA27199BAB6}"/>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3209944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33B819-B418-9A55-192A-136367388BCD}"/>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3" name="Footer Placeholder 2">
            <a:extLst>
              <a:ext uri="{FF2B5EF4-FFF2-40B4-BE49-F238E27FC236}">
                <a16:creationId xmlns:a16="http://schemas.microsoft.com/office/drawing/2014/main" id="{CD9C0D31-3B7E-ACBE-210E-62C28D56D9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91D0627-125C-2BCA-2227-7596A7EF9D22}"/>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278735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26E17-18AC-A5EA-1DEF-D4E7B3429A5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0DECE9E-8DCB-642B-9838-9CB396BB6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9A961771-2CD8-79F9-5E35-DD954EC09B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2022C6A-A113-828C-6302-3761304B2F98}"/>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6" name="Footer Placeholder 5">
            <a:extLst>
              <a:ext uri="{FF2B5EF4-FFF2-40B4-BE49-F238E27FC236}">
                <a16:creationId xmlns:a16="http://schemas.microsoft.com/office/drawing/2014/main" id="{742EEFE4-81F5-8326-14A9-8DF5769B6C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562FEF-40EA-0F73-3176-2A2C81255163}"/>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3257931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64DAD-063F-DC0E-4603-668E963655F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79E2C5A-05F8-79DF-5117-6C2617B1EF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971DF0C-A7DB-ABE5-1C3E-CA8D7DC75A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8FB3D56-23A4-B4EE-CBFC-992B6917F10B}"/>
              </a:ext>
            </a:extLst>
          </p:cNvPr>
          <p:cNvSpPr>
            <a:spLocks noGrp="1"/>
          </p:cNvSpPr>
          <p:nvPr>
            <p:ph type="dt" sz="half" idx="10"/>
          </p:nvPr>
        </p:nvSpPr>
        <p:spPr/>
        <p:txBody>
          <a:bodyPr/>
          <a:lstStyle/>
          <a:p>
            <a:fld id="{8BF51B27-9FF6-48EE-BC1D-7AEE6578C32F}" type="datetimeFigureOut">
              <a:rPr lang="en-GB" smtClean="0"/>
              <a:t>04/05/2026</a:t>
            </a:fld>
            <a:endParaRPr lang="en-GB"/>
          </a:p>
        </p:txBody>
      </p:sp>
      <p:sp>
        <p:nvSpPr>
          <p:cNvPr id="6" name="Footer Placeholder 5">
            <a:extLst>
              <a:ext uri="{FF2B5EF4-FFF2-40B4-BE49-F238E27FC236}">
                <a16:creationId xmlns:a16="http://schemas.microsoft.com/office/drawing/2014/main" id="{52915E46-2899-7424-644D-EC8C87459F2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68D4A4-277C-1113-651E-3C7BE336FDF7}"/>
              </a:ext>
            </a:extLst>
          </p:cNvPr>
          <p:cNvSpPr>
            <a:spLocks noGrp="1"/>
          </p:cNvSpPr>
          <p:nvPr>
            <p:ph type="sldNum" sz="quarter" idx="12"/>
          </p:nvPr>
        </p:nvSpPr>
        <p:spPr/>
        <p:txBody>
          <a:bodyPr/>
          <a:lstStyle/>
          <a:p>
            <a:fld id="{41603701-CB08-4BAA-B8F3-FC8887C58D1E}" type="slidenum">
              <a:rPr lang="en-GB" smtClean="0"/>
              <a:t>‹#›</a:t>
            </a:fld>
            <a:endParaRPr lang="en-GB"/>
          </a:p>
        </p:txBody>
      </p:sp>
    </p:spTree>
    <p:extLst>
      <p:ext uri="{BB962C8B-B14F-4D97-AF65-F5344CB8AC3E}">
        <p14:creationId xmlns:p14="http://schemas.microsoft.com/office/powerpoint/2010/main" val="21723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50C2DB-B5C6-9FB5-AB6E-D39BD4848E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0C1A88CA-1428-6652-81C1-A54770584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0523870-52EB-D1C5-5D01-C5D31CA3B5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F51B27-9FF6-48EE-BC1D-7AEE6578C32F}" type="datetimeFigureOut">
              <a:rPr lang="en-GB" smtClean="0"/>
              <a:t>04/05/2026</a:t>
            </a:fld>
            <a:endParaRPr lang="en-GB"/>
          </a:p>
        </p:txBody>
      </p:sp>
      <p:sp>
        <p:nvSpPr>
          <p:cNvPr id="5" name="Footer Placeholder 4">
            <a:extLst>
              <a:ext uri="{FF2B5EF4-FFF2-40B4-BE49-F238E27FC236}">
                <a16:creationId xmlns:a16="http://schemas.microsoft.com/office/drawing/2014/main" id="{9EBF424D-DB95-9A7B-3BCE-555891233F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8B05A8-303E-FD7E-9781-0765068467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03701-CB08-4BAA-B8F3-FC8887C58D1E}" type="slidenum">
              <a:rPr lang="en-GB" smtClean="0"/>
              <a:t>‹#›</a:t>
            </a:fld>
            <a:endParaRPr lang="en-GB"/>
          </a:p>
        </p:txBody>
      </p:sp>
    </p:spTree>
    <p:extLst>
      <p:ext uri="{BB962C8B-B14F-4D97-AF65-F5344CB8AC3E}">
        <p14:creationId xmlns:p14="http://schemas.microsoft.com/office/powerpoint/2010/main" val="1273076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fac/arts/history/students/undergraduate/assessments-marking" TargetMode="External"/><Relationship Id="rId2" Type="http://schemas.openxmlformats.org/officeDocument/2006/relationships/hyperlink" Target="https://warwick.ac.uk/fac/arts/history/students/modules/hi153/research-and-writing/timetable/" TargetMode="External"/><Relationship Id="rId1" Type="http://schemas.openxmlformats.org/officeDocument/2006/relationships/slideLayout" Target="../slideLayouts/slideLayout2.xml"/><Relationship Id="rId4" Type="http://schemas.openxmlformats.org/officeDocument/2006/relationships/hyperlink" Target="https://warwick.ac.uk/fac/arts/history/students/undergraduate/essaywritin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history.ac.uk/library/collections/early-modern-history" TargetMode="External"/><Relationship Id="rId2" Type="http://schemas.openxmlformats.org/officeDocument/2006/relationships/hyperlink" Target="https://www.earlymodernweb.org/resources/primary-sources.html"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Writing a Business Proposal for Beginners - Content Fuel">
            <a:extLst>
              <a:ext uri="{FF2B5EF4-FFF2-40B4-BE49-F238E27FC236}">
                <a16:creationId xmlns:a16="http://schemas.microsoft.com/office/drawing/2014/main" id="{5D2619E8-66E9-09A3-F6A8-18F54BD26A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452" t="9091" r="16846"/>
          <a:stretch/>
        </p:blipFill>
        <p:spPr bwMode="auto">
          <a:xfrm>
            <a:off x="3739068" y="0"/>
            <a:ext cx="846198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9F8C287-9267-C6EA-F1DA-2471F5FD1663}"/>
              </a:ext>
            </a:extLst>
          </p:cNvPr>
          <p:cNvSpPr>
            <a:spLocks noGrp="1"/>
          </p:cNvSpPr>
          <p:nvPr>
            <p:ph type="ctrTitle"/>
          </p:nvPr>
        </p:nvSpPr>
        <p:spPr>
          <a:xfrm>
            <a:off x="477981" y="1122363"/>
            <a:ext cx="4023360" cy="3204134"/>
          </a:xfrm>
        </p:spPr>
        <p:txBody>
          <a:bodyPr anchor="b">
            <a:normAutofit fontScale="90000"/>
          </a:bodyPr>
          <a:lstStyle/>
          <a:p>
            <a:pPr algn="l"/>
            <a:r>
              <a:rPr lang="en-GB" sz="4800" dirty="0"/>
              <a:t>Europe in the Making HI113</a:t>
            </a:r>
            <a:br>
              <a:rPr lang="en-GB" sz="4800" dirty="0"/>
            </a:br>
            <a:br>
              <a:rPr lang="en-GB" sz="4800" dirty="0"/>
            </a:br>
            <a:r>
              <a:rPr lang="en-GB" sz="4800" dirty="0"/>
              <a:t>Guidance on Assessment 3</a:t>
            </a:r>
          </a:p>
        </p:txBody>
      </p:sp>
      <p:sp>
        <p:nvSpPr>
          <p:cNvPr id="3" name="Subtitle 2">
            <a:extLst>
              <a:ext uri="{FF2B5EF4-FFF2-40B4-BE49-F238E27FC236}">
                <a16:creationId xmlns:a16="http://schemas.microsoft.com/office/drawing/2014/main" id="{CB76617A-D8FE-BE48-B00D-97D78A3280DC}"/>
              </a:ext>
            </a:extLst>
          </p:cNvPr>
          <p:cNvSpPr>
            <a:spLocks noGrp="1"/>
          </p:cNvSpPr>
          <p:nvPr>
            <p:ph type="subTitle" idx="1"/>
          </p:nvPr>
        </p:nvSpPr>
        <p:spPr>
          <a:xfrm>
            <a:off x="477980" y="4872922"/>
            <a:ext cx="2545877" cy="1208141"/>
          </a:xfrm>
        </p:spPr>
        <p:txBody>
          <a:bodyPr>
            <a:normAutofit/>
          </a:bodyPr>
          <a:lstStyle/>
          <a:p>
            <a:pPr algn="l"/>
            <a:r>
              <a:rPr lang="en-GB" sz="2800" dirty="0"/>
              <a:t>Peter Marshall</a:t>
            </a:r>
          </a:p>
        </p:txBody>
      </p:sp>
    </p:spTree>
    <p:extLst>
      <p:ext uri="{BB962C8B-B14F-4D97-AF65-F5344CB8AC3E}">
        <p14:creationId xmlns:p14="http://schemas.microsoft.com/office/powerpoint/2010/main" val="3938424270"/>
      </p:ext>
    </p:extLst>
  </p:cSld>
  <p:clrMapOvr>
    <a:masterClrMapping/>
  </p:clrMapOvr>
  <mc:AlternateContent xmlns:mc="http://schemas.openxmlformats.org/markup-compatibility/2006" xmlns:p14="http://schemas.microsoft.com/office/powerpoint/2010/main">
    <mc:Choice Requires="p14">
      <p:transition spd="slow" p14:dur="2000" advTm="11335"/>
    </mc:Choice>
    <mc:Fallback xmlns="">
      <p:transition spd="slow" advTm="1133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E81D5-5EC4-87DE-3A04-99D048AB8872}"/>
              </a:ext>
            </a:extLst>
          </p:cNvPr>
          <p:cNvSpPr>
            <a:spLocks noGrp="1"/>
          </p:cNvSpPr>
          <p:nvPr>
            <p:ph type="title"/>
          </p:nvPr>
        </p:nvSpPr>
        <p:spPr/>
        <p:txBody>
          <a:bodyPr>
            <a:normAutofit/>
          </a:bodyPr>
          <a:lstStyle/>
          <a:p>
            <a:r>
              <a:rPr lang="en-GB" sz="4400" kern="100">
                <a:effectLst/>
                <a:latin typeface="Aptos" panose="020B0004020202020204" pitchFamily="34" charset="0"/>
                <a:ea typeface="Aptos" panose="020B0004020202020204" pitchFamily="34" charset="0"/>
                <a:cs typeface="Times New Roman" panose="02020603050405020304" pitchFamily="18" charset="0"/>
              </a:rPr>
              <a:t>The research project should follow the following format:</a:t>
            </a:r>
            <a:endParaRPr lang="en-GB"/>
          </a:p>
        </p:txBody>
      </p:sp>
      <p:sp>
        <p:nvSpPr>
          <p:cNvPr id="3" name="Content Placeholder 2">
            <a:extLst>
              <a:ext uri="{FF2B5EF4-FFF2-40B4-BE49-F238E27FC236}">
                <a16:creationId xmlns:a16="http://schemas.microsoft.com/office/drawing/2014/main" id="{60C43CB1-060C-6314-2646-6AD1DF2A8B7B}"/>
              </a:ext>
            </a:extLst>
          </p:cNvPr>
          <p:cNvSpPr>
            <a:spLocks noGrp="1"/>
          </p:cNvSpPr>
          <p:nvPr>
            <p:ph idx="1"/>
          </p:nvPr>
        </p:nvSpPr>
        <p:spPr>
          <a:xfrm>
            <a:off x="838200" y="1825624"/>
            <a:ext cx="10515600" cy="4839336"/>
          </a:xfrm>
        </p:spPr>
        <p:txBody>
          <a:bodyPr>
            <a:normAutofit fontScale="92500" lnSpcReduction="10000"/>
          </a:bodyPr>
          <a:lstStyle/>
          <a:p>
            <a:pPr>
              <a:lnSpc>
                <a:spcPct val="107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a title </a:t>
            </a:r>
            <a:r>
              <a:rPr lang="en-GB" sz="1800" kern="100">
                <a:effectLst/>
                <a:latin typeface="Aptos" panose="020B0004020202020204" pitchFamily="34" charset="0"/>
                <a:ea typeface="Aptos" panose="020B0004020202020204" pitchFamily="34" charset="0"/>
                <a:cs typeface="Times New Roman" panose="02020603050405020304" pitchFamily="18" charset="0"/>
              </a:rPr>
              <a:t>– this can take the form of an essay-style question, though does not necessarily have to do so.</a:t>
            </a:r>
          </a:p>
          <a:p>
            <a:pPr>
              <a:lnSpc>
                <a:spcPct val="107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a project outline </a:t>
            </a:r>
            <a:r>
              <a:rPr lang="en-GB" sz="1800" kern="100">
                <a:effectLst/>
                <a:latin typeface="Aptos" panose="020B0004020202020204" pitchFamily="34" charset="0"/>
                <a:ea typeface="Aptos" panose="020B0004020202020204" pitchFamily="34" charset="0"/>
                <a:cs typeface="Times New Roman" panose="02020603050405020304" pitchFamily="18" charset="0"/>
              </a:rPr>
              <a:t>(c 500 words) that discusses the project’s intellectual aims, the historical and historiographical contexts, and the methodological issues involved (‘methodological’ refers to specific requirements or problems of interpretation and procedure that using this kind of source throws up).</a:t>
            </a:r>
          </a:p>
          <a:p>
            <a:pPr>
              <a:lnSpc>
                <a:spcPct val="107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the main body of the project</a:t>
            </a:r>
            <a:r>
              <a:rPr lang="en-GB" sz="1800" kern="100">
                <a:effectLst/>
                <a:latin typeface="Aptos" panose="020B0004020202020204" pitchFamily="34" charset="0"/>
                <a:ea typeface="Aptos" panose="020B0004020202020204" pitchFamily="34" charset="0"/>
                <a:cs typeface="Times New Roman" panose="02020603050405020304" pitchFamily="18" charset="0"/>
              </a:rPr>
              <a:t>, describing and analysing the source/s themselves, with specific examples and explanations, and contextualisation of the material with respect to existing scholarly literature and interpretations</a:t>
            </a:r>
          </a:p>
          <a:p>
            <a:pPr>
              <a:lnSpc>
                <a:spcPct val="107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a concluding section</a:t>
            </a:r>
            <a:r>
              <a:rPr lang="en-GB" sz="1800" kern="100">
                <a:effectLst/>
                <a:latin typeface="Aptos" panose="020B0004020202020204" pitchFamily="34" charset="0"/>
                <a:ea typeface="Aptos" panose="020B0004020202020204" pitchFamily="34" charset="0"/>
                <a:cs typeface="Times New Roman" panose="02020603050405020304" pitchFamily="18" charset="0"/>
              </a:rPr>
              <a:t>, underlining the key findings, and also reflecting critically on the various challenges you encountered undertaking the project.</a:t>
            </a:r>
          </a:p>
          <a:p>
            <a:pPr>
              <a:lnSpc>
                <a:spcPct val="107000"/>
              </a:lnSpc>
              <a:spcAft>
                <a:spcPts val="800"/>
              </a:spcAft>
            </a:pPr>
            <a:r>
              <a:rPr lang="en-GB" sz="1800" kern="100">
                <a:effectLst/>
                <a:latin typeface="Aptos" panose="020B0004020202020204" pitchFamily="34" charset="0"/>
                <a:ea typeface="Aptos" panose="020B0004020202020204" pitchFamily="34" charset="0"/>
                <a:cs typeface="Times New Roman" panose="02020603050405020304" pitchFamily="18" charset="0"/>
              </a:rPr>
              <a:t>(optional): an appendix or appendices, in which key parts of the sources are reproduced. This is often most appropriate in the case of visual or pictorial sources, though it is also permissible/desirable to insert visual reproductions into the main text itself. </a:t>
            </a:r>
          </a:p>
          <a:p>
            <a:pPr>
              <a:lnSpc>
                <a:spcPct val="107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bibliography</a:t>
            </a:r>
            <a:r>
              <a:rPr lang="en-GB" sz="1800" kern="100">
                <a:effectLst/>
                <a:latin typeface="Aptos" panose="020B0004020202020204" pitchFamily="34" charset="0"/>
                <a:ea typeface="Aptos" panose="020B0004020202020204" pitchFamily="34" charset="0"/>
                <a:cs typeface="Times New Roman" panose="02020603050405020304" pitchFamily="18" charset="0"/>
              </a:rPr>
              <a:t>, divided into sections for primary sources and secondary sources. </a:t>
            </a:r>
          </a:p>
          <a:p>
            <a:pPr>
              <a:lnSpc>
                <a:spcPct val="107000"/>
              </a:lnSpc>
              <a:spcAft>
                <a:spcPts val="800"/>
              </a:spcAft>
            </a:pPr>
            <a:endParaRPr lang="en-GB"/>
          </a:p>
        </p:txBody>
      </p:sp>
    </p:spTree>
    <p:extLst>
      <p:ext uri="{BB962C8B-B14F-4D97-AF65-F5344CB8AC3E}">
        <p14:creationId xmlns:p14="http://schemas.microsoft.com/office/powerpoint/2010/main" val="3929606684"/>
      </p:ext>
    </p:extLst>
  </p:cSld>
  <p:clrMapOvr>
    <a:masterClrMapping/>
  </p:clrMapOvr>
  <mc:AlternateContent xmlns:mc="http://schemas.openxmlformats.org/markup-compatibility/2006" xmlns:p14="http://schemas.microsoft.com/office/powerpoint/2010/main">
    <mc:Choice Requires="p14">
      <p:transition spd="slow" p14:dur="2000" advTm="289704"/>
    </mc:Choice>
    <mc:Fallback xmlns="">
      <p:transition spd="slow" advTm="28970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C3D5D-FB19-E0C0-06FA-83B5D9A8BAEC}"/>
              </a:ext>
            </a:extLst>
          </p:cNvPr>
          <p:cNvSpPr>
            <a:spLocks noGrp="1"/>
          </p:cNvSpPr>
          <p:nvPr>
            <p:ph type="title"/>
          </p:nvPr>
        </p:nvSpPr>
        <p:spPr/>
        <p:txBody>
          <a:bodyPr/>
          <a:lstStyle/>
          <a:p>
            <a:r>
              <a:rPr lang="en-GB" dirty="0"/>
              <a:t>How to write your project/essay</a:t>
            </a:r>
          </a:p>
        </p:txBody>
      </p:sp>
      <p:sp>
        <p:nvSpPr>
          <p:cNvPr id="3" name="Content Placeholder 2">
            <a:extLst>
              <a:ext uri="{FF2B5EF4-FFF2-40B4-BE49-F238E27FC236}">
                <a16:creationId xmlns:a16="http://schemas.microsoft.com/office/drawing/2014/main" id="{172BE31C-9343-A886-AC84-9525D3D1F7B2}"/>
              </a:ext>
            </a:extLst>
          </p:cNvPr>
          <p:cNvSpPr>
            <a:spLocks noGrp="1"/>
          </p:cNvSpPr>
          <p:nvPr>
            <p:ph idx="1"/>
          </p:nvPr>
        </p:nvSpPr>
        <p:spPr/>
        <p:txBody>
          <a:bodyPr>
            <a:normAutofit lnSpcReduction="10000"/>
          </a:bodyPr>
          <a:lstStyle/>
          <a:p>
            <a:r>
              <a:rPr lang="en-GB" dirty="0"/>
              <a:t>Write this as an essay </a:t>
            </a:r>
            <a:r>
              <a:rPr lang="en-GB" dirty="0">
                <a:hlinkClick r:id="rId2">
                  <a:extLst>
                    <a:ext uri="{A12FA001-AC4F-418D-AE19-62706E023703}">
                      <ahyp:hlinkClr xmlns:ahyp="http://schemas.microsoft.com/office/drawing/2018/hyperlinkcolor" val="tx"/>
                    </a:ext>
                  </a:extLst>
                </a:hlinkClick>
              </a:rPr>
              <a:t>–</a:t>
            </a:r>
            <a:r>
              <a:rPr lang="en-GB" dirty="0"/>
              <a:t> you might consider the sources sequentially but they need to be stitched together and given a structure</a:t>
            </a:r>
          </a:p>
          <a:p>
            <a:r>
              <a:rPr lang="en-GB" dirty="0"/>
              <a:t>Think what argument you want to make with them and what themes in them seem particularly important</a:t>
            </a:r>
          </a:p>
          <a:p>
            <a:r>
              <a:rPr lang="en-GB" dirty="0"/>
              <a:t>use departmental guides and have another look at the marking criteria that we use - </a:t>
            </a:r>
            <a:r>
              <a:rPr lang="en-GB" dirty="0">
                <a:hlinkClick r:id="rId3"/>
              </a:rPr>
              <a:t>Marking</a:t>
            </a:r>
            <a:endParaRPr lang="en-GB" dirty="0">
              <a:hlinkClick r:id="rId2">
                <a:extLst>
                  <a:ext uri="{A12FA001-AC4F-418D-AE19-62706E023703}">
                    <ahyp:hlinkClr xmlns:ahyp="http://schemas.microsoft.com/office/drawing/2018/hyperlinkcolor" val="tx"/>
                  </a:ext>
                </a:extLst>
              </a:hlinkClick>
            </a:endParaRPr>
          </a:p>
          <a:p>
            <a:endParaRPr lang="en-GB" dirty="0">
              <a:hlinkClick r:id="rId2"/>
            </a:endParaRPr>
          </a:p>
          <a:p>
            <a:r>
              <a:rPr lang="en-GB" dirty="0">
                <a:hlinkClick r:id="rId2"/>
              </a:rPr>
              <a:t>MMW skills Lectures</a:t>
            </a:r>
            <a:endParaRPr lang="en-GB" dirty="0"/>
          </a:p>
          <a:p>
            <a:r>
              <a:rPr lang="en-GB" dirty="0">
                <a:hlinkClick r:id="rId4"/>
              </a:rPr>
              <a:t>Essay Writing and Referencing</a:t>
            </a:r>
            <a:r>
              <a:rPr lang="en-GB" dirty="0"/>
              <a:t> in the student handbook – has sections on how to cite material and presentational tips</a:t>
            </a:r>
          </a:p>
        </p:txBody>
      </p:sp>
    </p:spTree>
    <p:extLst>
      <p:ext uri="{BB962C8B-B14F-4D97-AF65-F5344CB8AC3E}">
        <p14:creationId xmlns:p14="http://schemas.microsoft.com/office/powerpoint/2010/main" val="129348645"/>
      </p:ext>
    </p:extLst>
  </p:cSld>
  <p:clrMapOvr>
    <a:masterClrMapping/>
  </p:clrMapOvr>
  <mc:AlternateContent xmlns:mc="http://schemas.openxmlformats.org/markup-compatibility/2006" xmlns:p14="http://schemas.microsoft.com/office/powerpoint/2010/main">
    <mc:Choice Requires="p14">
      <p:transition spd="slow" p14:dur="2000" advTm="202517"/>
    </mc:Choice>
    <mc:Fallback xmlns="">
      <p:transition spd="slow" advTm="20251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8CAFE-5239-61C7-68F4-529E8359872F}"/>
              </a:ext>
            </a:extLst>
          </p:cNvPr>
          <p:cNvSpPr>
            <a:spLocks noGrp="1"/>
          </p:cNvSpPr>
          <p:nvPr>
            <p:ph type="title"/>
          </p:nvPr>
        </p:nvSpPr>
        <p:spPr/>
        <p:txBody>
          <a:bodyPr/>
          <a:lstStyle/>
          <a:p>
            <a:r>
              <a:rPr lang="en-GB" dirty="0"/>
              <a:t>The Research Project</a:t>
            </a:r>
          </a:p>
        </p:txBody>
      </p:sp>
      <p:sp>
        <p:nvSpPr>
          <p:cNvPr id="3" name="Content Placeholder 2">
            <a:extLst>
              <a:ext uri="{FF2B5EF4-FFF2-40B4-BE49-F238E27FC236}">
                <a16:creationId xmlns:a16="http://schemas.microsoft.com/office/drawing/2014/main" id="{BED46E43-D478-1811-D71A-1072F079BCAB}"/>
              </a:ext>
            </a:extLst>
          </p:cNvPr>
          <p:cNvSpPr>
            <a:spLocks noGrp="1"/>
          </p:cNvSpPr>
          <p:nvPr>
            <p:ph idx="1"/>
          </p:nvPr>
        </p:nvSpPr>
        <p:spPr>
          <a:xfrm>
            <a:off x="838200" y="1634448"/>
            <a:ext cx="7083582" cy="4959391"/>
          </a:xfrm>
        </p:spPr>
        <p:txBody>
          <a:bodyPr>
            <a:normAutofit fontScale="70000" lnSpcReduction="20000"/>
          </a:bodyPr>
          <a:lstStyle/>
          <a:p>
            <a:r>
              <a:rPr lang="en-GB" dirty="0"/>
              <a:t>40% of module mark – due Wednesday of week 5, term 3</a:t>
            </a:r>
          </a:p>
          <a:p>
            <a:endParaRPr lang="en-GB" dirty="0"/>
          </a:p>
          <a:p>
            <a:r>
              <a:rPr lang="en-GB" dirty="0"/>
              <a:t>3000 words </a:t>
            </a:r>
          </a:p>
          <a:p>
            <a:pPr algn="l">
              <a:spcAft>
                <a:spcPts val="840"/>
              </a:spcAft>
            </a:pPr>
            <a:r>
              <a:rPr lang="en-GB" b="0" i="0" dirty="0">
                <a:solidFill>
                  <a:srgbClr val="202020"/>
                </a:solidFill>
                <a:effectLst/>
                <a:latin typeface="Lato" panose="020F0502020204030203" pitchFamily="34" charset="0"/>
              </a:rPr>
              <a:t>The following </a:t>
            </a:r>
            <a:r>
              <a:rPr lang="en-GB" b="1" i="0" dirty="0">
                <a:solidFill>
                  <a:srgbClr val="202020"/>
                </a:solidFill>
                <a:effectLst/>
                <a:latin typeface="Lato" panose="020F0502020204030203" pitchFamily="34" charset="0"/>
              </a:rPr>
              <a:t>are</a:t>
            </a:r>
            <a:r>
              <a:rPr lang="en-GB" b="0" i="0" dirty="0">
                <a:solidFill>
                  <a:srgbClr val="202020"/>
                </a:solidFill>
                <a:effectLst/>
                <a:latin typeface="Lato" panose="020F0502020204030203" pitchFamily="34" charset="0"/>
              </a:rPr>
              <a:t> included in the word count:</a:t>
            </a:r>
          </a:p>
          <a:p>
            <a:pPr lvl="1">
              <a:spcAft>
                <a:spcPts val="450"/>
              </a:spcAft>
            </a:pPr>
            <a:r>
              <a:rPr lang="en-GB" b="0" i="0" dirty="0">
                <a:solidFill>
                  <a:srgbClr val="202020"/>
                </a:solidFill>
                <a:effectLst/>
                <a:latin typeface="Lato" panose="020F0502020204030203" pitchFamily="34" charset="0"/>
              </a:rPr>
              <a:t>Main text of the assignment, including quotations</a:t>
            </a:r>
          </a:p>
          <a:p>
            <a:pPr lvl="1">
              <a:spcAft>
                <a:spcPts val="450"/>
              </a:spcAft>
            </a:pPr>
            <a:r>
              <a:rPr lang="en-GB" b="0" i="0" dirty="0">
                <a:solidFill>
                  <a:srgbClr val="202020"/>
                </a:solidFill>
                <a:effectLst/>
                <a:latin typeface="Lato" panose="020F0502020204030203" pitchFamily="34" charset="0"/>
              </a:rPr>
              <a:t>Subtitles or chapter titles in the text (these are optional)</a:t>
            </a:r>
          </a:p>
          <a:p>
            <a:pPr algn="l">
              <a:spcAft>
                <a:spcPts val="840"/>
              </a:spcAft>
            </a:pPr>
            <a:r>
              <a:rPr lang="en-GB" b="0" i="0" dirty="0">
                <a:solidFill>
                  <a:srgbClr val="202020"/>
                </a:solidFill>
                <a:effectLst/>
                <a:latin typeface="Lato" panose="020F0502020204030203" pitchFamily="34" charset="0"/>
              </a:rPr>
              <a:t>The following are </a:t>
            </a:r>
            <a:r>
              <a:rPr lang="en-GB" b="1" i="0" dirty="0">
                <a:solidFill>
                  <a:srgbClr val="202020"/>
                </a:solidFill>
                <a:effectLst/>
                <a:latin typeface="Lato" panose="020F0502020204030203" pitchFamily="34" charset="0"/>
              </a:rPr>
              <a:t>not </a:t>
            </a:r>
            <a:r>
              <a:rPr lang="en-GB" b="0" i="0" dirty="0">
                <a:solidFill>
                  <a:srgbClr val="202020"/>
                </a:solidFill>
                <a:effectLst/>
                <a:latin typeface="Lato" panose="020F0502020204030203" pitchFamily="34" charset="0"/>
              </a:rPr>
              <a:t>included in the word count:</a:t>
            </a:r>
          </a:p>
          <a:p>
            <a:pPr lvl="1">
              <a:spcAft>
                <a:spcPts val="450"/>
              </a:spcAft>
            </a:pPr>
            <a:r>
              <a:rPr lang="en-GB" b="0" i="0" dirty="0">
                <a:solidFill>
                  <a:srgbClr val="202020"/>
                </a:solidFill>
                <a:effectLst/>
                <a:latin typeface="Lato" panose="020F0502020204030203" pitchFamily="34" charset="0"/>
              </a:rPr>
              <a:t>Assignment Title</a:t>
            </a:r>
          </a:p>
          <a:p>
            <a:pPr lvl="1">
              <a:spcAft>
                <a:spcPts val="450"/>
              </a:spcAft>
            </a:pPr>
            <a:r>
              <a:rPr lang="en-GB" b="0" i="0" dirty="0">
                <a:solidFill>
                  <a:srgbClr val="202020"/>
                </a:solidFill>
                <a:effectLst/>
                <a:latin typeface="Lato" panose="020F0502020204030203" pitchFamily="34" charset="0"/>
              </a:rPr>
              <a:t>Footnotes</a:t>
            </a:r>
          </a:p>
          <a:p>
            <a:pPr lvl="1">
              <a:spcAft>
                <a:spcPts val="450"/>
              </a:spcAft>
            </a:pPr>
            <a:r>
              <a:rPr lang="en-GB" b="0" i="0" dirty="0">
                <a:solidFill>
                  <a:srgbClr val="202020"/>
                </a:solidFill>
                <a:effectLst/>
                <a:latin typeface="Lato" panose="020F0502020204030203" pitchFamily="34" charset="0"/>
              </a:rPr>
              <a:t>Bibliography</a:t>
            </a:r>
          </a:p>
          <a:p>
            <a:pPr lvl="1">
              <a:spcAft>
                <a:spcPts val="450"/>
              </a:spcAft>
            </a:pPr>
            <a:r>
              <a:rPr lang="en-GB" b="0" i="0" dirty="0">
                <a:solidFill>
                  <a:srgbClr val="202020"/>
                </a:solidFill>
                <a:effectLst/>
                <a:latin typeface="Lato" panose="020F0502020204030203" pitchFamily="34" charset="0"/>
              </a:rPr>
              <a:t>Appendix</a:t>
            </a:r>
          </a:p>
          <a:p>
            <a:pPr algn="l">
              <a:spcAft>
                <a:spcPts val="450"/>
              </a:spcAft>
              <a:buFont typeface="Arial" panose="020B0604020202020204" pitchFamily="34" charset="0"/>
              <a:buChar char="•"/>
            </a:pPr>
            <a:endParaRPr lang="en-GB" dirty="0">
              <a:solidFill>
                <a:srgbClr val="202020"/>
              </a:solidFill>
              <a:latin typeface="Lato" panose="020F0502020204030203" pitchFamily="34" charset="0"/>
            </a:endParaRPr>
          </a:p>
          <a:p>
            <a:pPr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Builds on skills that you have already been developing in class and which you will need for the second-year modules (including a project) and final year dissertation</a:t>
            </a:r>
          </a:p>
          <a:p>
            <a:endParaRPr lang="en-GB" dirty="0"/>
          </a:p>
        </p:txBody>
      </p:sp>
      <p:pic>
        <p:nvPicPr>
          <p:cNvPr id="1026" name="Picture 2" descr="Image result for word count">
            <a:extLst>
              <a:ext uri="{FF2B5EF4-FFF2-40B4-BE49-F238E27FC236}">
                <a16:creationId xmlns:a16="http://schemas.microsoft.com/office/drawing/2014/main" id="{0515B723-7A54-EC81-F9DB-B91921A7C2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1339" y="2454054"/>
            <a:ext cx="3738822" cy="2769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552076"/>
      </p:ext>
    </p:extLst>
  </p:cSld>
  <p:clrMapOvr>
    <a:masterClrMapping/>
  </p:clrMapOvr>
  <mc:AlternateContent xmlns:mc="http://schemas.openxmlformats.org/markup-compatibility/2006" xmlns:p14="http://schemas.microsoft.com/office/powerpoint/2010/main">
    <mc:Choice Requires="p14">
      <p:transition spd="slow" p14:dur="2000" advTm="130512"/>
    </mc:Choice>
    <mc:Fallback xmlns="">
      <p:transition spd="slow" advTm="1305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41D94-2510-A70E-FCE7-330BA82DFC34}"/>
              </a:ext>
            </a:extLst>
          </p:cNvPr>
          <p:cNvSpPr>
            <a:spLocks noGrp="1"/>
          </p:cNvSpPr>
          <p:nvPr>
            <p:ph type="title"/>
          </p:nvPr>
        </p:nvSpPr>
        <p:spPr/>
        <p:txBody>
          <a:bodyPr/>
          <a:lstStyle/>
          <a:p>
            <a:r>
              <a:rPr lang="en-GB"/>
              <a:t>Focused on Primary Sources</a:t>
            </a:r>
          </a:p>
        </p:txBody>
      </p:sp>
      <p:sp>
        <p:nvSpPr>
          <p:cNvPr id="3" name="Content Placeholder 2">
            <a:extLst>
              <a:ext uri="{FF2B5EF4-FFF2-40B4-BE49-F238E27FC236}">
                <a16:creationId xmlns:a16="http://schemas.microsoft.com/office/drawing/2014/main" id="{FA2706CF-26BC-8335-77F5-125E6E78B2D6}"/>
              </a:ext>
            </a:extLst>
          </p:cNvPr>
          <p:cNvSpPr>
            <a:spLocks noGrp="1"/>
          </p:cNvSpPr>
          <p:nvPr>
            <p:ph idx="1"/>
          </p:nvPr>
        </p:nvSpPr>
        <p:spPr>
          <a:xfrm>
            <a:off x="838200" y="1825625"/>
            <a:ext cx="4150360" cy="4351338"/>
          </a:xfrm>
        </p:spPr>
        <p:txBody>
          <a:bodyPr>
            <a:normAutofit lnSpcReduction="10000"/>
          </a:bodyPr>
          <a:lstStyle/>
          <a:p>
            <a:r>
              <a:rPr lang="en-GB" sz="2500" dirty="0">
                <a:latin typeface="Aptos" panose="020B0004020202020204" pitchFamily="34" charset="0"/>
                <a:cs typeface="Times New Roman" panose="02020603050405020304" pitchFamily="18" charset="0"/>
              </a:rPr>
              <a:t>The task is a critical engagement with, and analysis of, primary sources</a:t>
            </a:r>
          </a:p>
          <a:p>
            <a:r>
              <a:rPr lang="en-GB" sz="2500" dirty="0">
                <a:latin typeface="Aptos" panose="020B0004020202020204" pitchFamily="34" charset="0"/>
                <a:cs typeface="Times New Roman" panose="02020603050405020304" pitchFamily="18" charset="0"/>
              </a:rPr>
              <a:t>Use </a:t>
            </a:r>
            <a:r>
              <a:rPr lang="en-GB" sz="2500" b="1" dirty="0">
                <a:latin typeface="Aptos" panose="020B0004020202020204" pitchFamily="34" charset="0"/>
                <a:cs typeface="Times New Roman" panose="02020603050405020304" pitchFamily="18" charset="0"/>
              </a:rPr>
              <a:t>up to three</a:t>
            </a:r>
            <a:r>
              <a:rPr lang="en-GB" sz="2500" dirty="0">
                <a:latin typeface="Aptos" panose="020B0004020202020204" pitchFamily="34" charset="0"/>
                <a:cs typeface="Times New Roman" panose="02020603050405020304" pitchFamily="18" charset="0"/>
              </a:rPr>
              <a:t> primary sources, to be found either in edited and printed editions/sourcebooks, or in an online set of resources or database.</a:t>
            </a:r>
          </a:p>
          <a:p>
            <a:r>
              <a:rPr lang="en-GB" sz="2500" dirty="0">
                <a:latin typeface="Aptos" panose="020B0004020202020204" pitchFamily="34" charset="0"/>
                <a:cs typeface="Times New Roman" panose="02020603050405020304" pitchFamily="18" charset="0"/>
              </a:rPr>
              <a:t>These can be found on </a:t>
            </a:r>
          </a:p>
          <a:p>
            <a:pPr lvl="1"/>
            <a:r>
              <a:rPr lang="en-GB" dirty="0">
                <a:latin typeface="Aptos" panose="020B0004020202020204" pitchFamily="34" charset="0"/>
                <a:cs typeface="Times New Roman" panose="02020603050405020304" pitchFamily="18" charset="0"/>
              </a:rPr>
              <a:t>Seminar webpages</a:t>
            </a:r>
          </a:p>
          <a:p>
            <a:endParaRPr lang="en-GB" dirty="0"/>
          </a:p>
        </p:txBody>
      </p:sp>
      <p:pic>
        <p:nvPicPr>
          <p:cNvPr id="5" name="Picture 4" descr="A screenshot of a computer&#10;&#10;Description automatically generated">
            <a:extLst>
              <a:ext uri="{FF2B5EF4-FFF2-40B4-BE49-F238E27FC236}">
                <a16:creationId xmlns:a16="http://schemas.microsoft.com/office/drawing/2014/main" id="{734198D3-4FE9-4F54-E2A0-2A7FD3F31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1478932"/>
            <a:ext cx="7010400" cy="5643227"/>
          </a:xfrm>
          <a:prstGeom prst="rect">
            <a:avLst/>
          </a:prstGeom>
        </p:spPr>
      </p:pic>
    </p:spTree>
    <p:extLst>
      <p:ext uri="{BB962C8B-B14F-4D97-AF65-F5344CB8AC3E}">
        <p14:creationId xmlns:p14="http://schemas.microsoft.com/office/powerpoint/2010/main" val="1905851845"/>
      </p:ext>
    </p:extLst>
  </p:cSld>
  <p:clrMapOvr>
    <a:masterClrMapping/>
  </p:clrMapOvr>
  <mc:AlternateContent xmlns:mc="http://schemas.openxmlformats.org/markup-compatibility/2006" xmlns:p14="http://schemas.microsoft.com/office/powerpoint/2010/main">
    <mc:Choice Requires="p14">
      <p:transition spd="slow" p14:dur="2000" advTm="94762"/>
    </mc:Choice>
    <mc:Fallback xmlns="">
      <p:transition spd="slow" advTm="9476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CA94F-0098-302D-5F48-0CDC0F95ECB5}"/>
              </a:ext>
            </a:extLst>
          </p:cNvPr>
          <p:cNvSpPr>
            <a:spLocks noGrp="1"/>
          </p:cNvSpPr>
          <p:nvPr>
            <p:ph type="title"/>
          </p:nvPr>
        </p:nvSpPr>
        <p:spPr>
          <a:xfrm>
            <a:off x="838200" y="365125"/>
            <a:ext cx="7045265" cy="1325563"/>
          </a:xfrm>
        </p:spPr>
        <p:txBody>
          <a:bodyPr/>
          <a:lstStyle/>
          <a:p>
            <a:r>
              <a:rPr lang="en-GB" dirty="0"/>
              <a:t>And </a:t>
            </a:r>
            <a:r>
              <a:rPr lang="en-GB" dirty="0">
                <a:latin typeface="Aptos" panose="020B0004020202020204" pitchFamily="34" charset="0"/>
                <a:cs typeface="Times New Roman" panose="02020603050405020304" pitchFamily="18" charset="0"/>
              </a:rPr>
              <a:t>digital databases provided by the library</a:t>
            </a:r>
            <a:endParaRPr lang="en-GB" dirty="0"/>
          </a:p>
        </p:txBody>
      </p:sp>
      <p:sp>
        <p:nvSpPr>
          <p:cNvPr id="3" name="Content Placeholder 2">
            <a:extLst>
              <a:ext uri="{FF2B5EF4-FFF2-40B4-BE49-F238E27FC236}">
                <a16:creationId xmlns:a16="http://schemas.microsoft.com/office/drawing/2014/main" id="{C5690EFE-8CD0-65E9-413F-A92517168EA8}"/>
              </a:ext>
            </a:extLst>
          </p:cNvPr>
          <p:cNvSpPr>
            <a:spLocks noGrp="1"/>
          </p:cNvSpPr>
          <p:nvPr>
            <p:ph idx="1"/>
          </p:nvPr>
        </p:nvSpPr>
        <p:spPr>
          <a:xfrm>
            <a:off x="838200" y="1825625"/>
            <a:ext cx="6042434" cy="4351338"/>
          </a:xfrm>
        </p:spPr>
        <p:txBody>
          <a:bodyPr>
            <a:normAutofit fontScale="85000" lnSpcReduction="20000"/>
          </a:bodyPr>
          <a:lstStyle/>
          <a:p>
            <a:pPr marL="457200" lvl="1" indent="0">
              <a:buNone/>
            </a:pPr>
            <a:r>
              <a:rPr lang="en-GB" dirty="0">
                <a:latin typeface="Aptos" panose="020B0004020202020204" pitchFamily="34" charset="0"/>
                <a:cs typeface="Times New Roman" panose="02020603050405020304" pitchFamily="18" charset="0"/>
              </a:rPr>
              <a:t>Early European Books; Electronic Enlightenment; French trade cards</a:t>
            </a:r>
          </a:p>
          <a:p>
            <a:pPr marL="457200" lvl="1" indent="0">
              <a:buNone/>
            </a:pPr>
            <a:r>
              <a:rPr lang="en-GB" dirty="0">
                <a:latin typeface="Aptos" panose="020B0004020202020204" pitchFamily="34" charset="0"/>
                <a:cs typeface="Times New Roman" panose="02020603050405020304" pitchFamily="18" charset="0"/>
              </a:rPr>
              <a:t>American colonial print; the Colonial Caribbean </a:t>
            </a:r>
          </a:p>
          <a:p>
            <a:pPr marL="457200" lvl="1" indent="0">
              <a:buNone/>
            </a:pPr>
            <a:r>
              <a:rPr lang="en-GB" dirty="0">
                <a:latin typeface="Aptos" panose="020B0004020202020204" pitchFamily="34" charset="0"/>
                <a:cs typeface="Times New Roman" panose="02020603050405020304" pitchFamily="18" charset="0"/>
              </a:rPr>
              <a:t>British history; the Cecil papers; Early English Books Online; Eighteenth Century Collections Online; English Historical Documents; State Papers</a:t>
            </a:r>
          </a:p>
          <a:p>
            <a:pPr marL="457200" lvl="1" indent="0">
              <a:buNone/>
            </a:pPr>
            <a:r>
              <a:rPr lang="en-GB" dirty="0">
                <a:latin typeface="Aptos" panose="020B0004020202020204" pitchFamily="34" charset="0"/>
                <a:cs typeface="Times New Roman" panose="02020603050405020304" pitchFamily="18" charset="0"/>
              </a:rPr>
              <a:t>Empire Online; The East India Company; Global Commodities; economic literature</a:t>
            </a:r>
          </a:p>
          <a:p>
            <a:pPr marL="457200" lvl="1" indent="0">
              <a:buNone/>
            </a:pPr>
            <a:r>
              <a:rPr lang="en-GB" dirty="0">
                <a:latin typeface="Aptos" panose="020B0004020202020204" pitchFamily="34" charset="0"/>
                <a:cs typeface="Times New Roman" panose="02020603050405020304" pitchFamily="18" charset="0"/>
              </a:rPr>
              <a:t>Defining Gender; Perdita project</a:t>
            </a:r>
          </a:p>
          <a:p>
            <a:pPr marL="457200" lvl="1" indent="0">
              <a:buNone/>
            </a:pPr>
            <a:r>
              <a:rPr lang="en-GB" dirty="0">
                <a:latin typeface="Aptos" panose="020B0004020202020204" pitchFamily="34" charset="0"/>
                <a:cs typeface="Times New Roman" panose="02020603050405020304" pitchFamily="18" charset="0"/>
              </a:rPr>
              <a:t>The Grand Tour</a:t>
            </a:r>
          </a:p>
          <a:p>
            <a:pPr marL="457200" lvl="1" indent="0">
              <a:buNone/>
            </a:pPr>
            <a:endParaRPr lang="en-GB" dirty="0">
              <a:latin typeface="Aptos" panose="020B0004020202020204" pitchFamily="34" charset="0"/>
              <a:cs typeface="Times New Roman" panose="02020603050405020304" pitchFamily="18" charset="0"/>
            </a:endParaRPr>
          </a:p>
          <a:p>
            <a:pPr marL="457200" lvl="1" indent="0">
              <a:buNone/>
            </a:pPr>
            <a:r>
              <a:rPr lang="en-GB" dirty="0">
                <a:latin typeface="Aptos" panose="020B0004020202020204" pitchFamily="34" charset="0"/>
                <a:cs typeface="Times New Roman" panose="02020603050405020304" pitchFamily="18" charset="0"/>
              </a:rPr>
              <a:t>And beyond: earlymodernweb.org </a:t>
            </a:r>
            <a:r>
              <a:rPr lang="en-GB" dirty="0">
                <a:hlinkClick r:id="rId2"/>
              </a:rPr>
              <a:t>Primary Sources</a:t>
            </a:r>
            <a:r>
              <a:rPr lang="en-GB" dirty="0"/>
              <a:t>; </a:t>
            </a:r>
          </a:p>
          <a:p>
            <a:pPr marL="457200" lvl="1" indent="0">
              <a:buNone/>
            </a:pPr>
            <a:r>
              <a:rPr lang="en-GB" dirty="0">
                <a:hlinkClick r:id="rId3"/>
              </a:rPr>
              <a:t>Early Modern History Collections | Institute of Historical Research</a:t>
            </a:r>
            <a:endParaRPr lang="en-GB" dirty="0"/>
          </a:p>
        </p:txBody>
      </p:sp>
      <p:pic>
        <p:nvPicPr>
          <p:cNvPr id="7" name="Picture 6" descr="A screenshot of a library search&#10;&#10;Description automatically generated">
            <a:extLst>
              <a:ext uri="{FF2B5EF4-FFF2-40B4-BE49-F238E27FC236}">
                <a16:creationId xmlns:a16="http://schemas.microsoft.com/office/drawing/2014/main" id="{5892E08C-33DC-0AD4-C8F7-4F9E741868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3465" y="0"/>
            <a:ext cx="4308535" cy="3078480"/>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97E957D7-648C-1808-6720-E3E47CF38E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3920" y="2515381"/>
            <a:ext cx="4561840" cy="2298351"/>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CD0DD574-4F6A-30CA-68E1-38CAD493783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65077" y="4074159"/>
            <a:ext cx="3530683" cy="3874135"/>
          </a:xfrm>
          <a:prstGeom prst="rect">
            <a:avLst/>
          </a:prstGeom>
        </p:spPr>
      </p:pic>
    </p:spTree>
    <p:extLst>
      <p:ext uri="{BB962C8B-B14F-4D97-AF65-F5344CB8AC3E}">
        <p14:creationId xmlns:p14="http://schemas.microsoft.com/office/powerpoint/2010/main" val="2447727261"/>
      </p:ext>
    </p:extLst>
  </p:cSld>
  <p:clrMapOvr>
    <a:masterClrMapping/>
  </p:clrMapOvr>
  <mc:AlternateContent xmlns:mc="http://schemas.openxmlformats.org/markup-compatibility/2006" xmlns:p14="http://schemas.microsoft.com/office/powerpoint/2010/main">
    <mc:Choice Requires="p14">
      <p:transition spd="slow" p14:dur="2000" advTm="351741"/>
    </mc:Choice>
    <mc:Fallback xmlns="">
      <p:transition spd="slow" advTm="35174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7DA88-6337-1AA1-7481-FA605E908D0E}"/>
              </a:ext>
            </a:extLst>
          </p:cNvPr>
          <p:cNvSpPr>
            <a:spLocks noGrp="1"/>
          </p:cNvSpPr>
          <p:nvPr>
            <p:ph type="title"/>
          </p:nvPr>
        </p:nvSpPr>
        <p:spPr/>
        <p:txBody>
          <a:bodyPr/>
          <a:lstStyle/>
          <a:p>
            <a:r>
              <a:rPr lang="en-GB"/>
              <a:t>Wide variety of types (and you can use a mixture)</a:t>
            </a:r>
          </a:p>
        </p:txBody>
      </p:sp>
      <p:sp>
        <p:nvSpPr>
          <p:cNvPr id="3" name="Content Placeholder 2">
            <a:extLst>
              <a:ext uri="{FF2B5EF4-FFF2-40B4-BE49-F238E27FC236}">
                <a16:creationId xmlns:a16="http://schemas.microsoft.com/office/drawing/2014/main" id="{58777A2A-375D-8FFE-2478-F9CED3F53675}"/>
              </a:ext>
            </a:extLst>
          </p:cNvPr>
          <p:cNvSpPr>
            <a:spLocks noGrp="1"/>
          </p:cNvSpPr>
          <p:nvPr>
            <p:ph idx="1"/>
          </p:nvPr>
        </p:nvSpPr>
        <p:spPr>
          <a:xfrm>
            <a:off x="838200" y="2242085"/>
            <a:ext cx="6540374" cy="4351338"/>
          </a:xfrm>
        </p:spPr>
        <p:txBody>
          <a:bodyPr/>
          <a:lstStyle/>
          <a:p>
            <a:r>
              <a:rPr lang="en-GB" dirty="0"/>
              <a:t>Print (ballads, periodicals, books etc)</a:t>
            </a:r>
          </a:p>
          <a:p>
            <a:r>
              <a:rPr lang="en-GB" dirty="0"/>
              <a:t>Letters</a:t>
            </a:r>
          </a:p>
          <a:p>
            <a:r>
              <a:rPr lang="en-GB" dirty="0"/>
              <a:t>Images – paintings, prints, maps</a:t>
            </a:r>
          </a:p>
          <a:p>
            <a:r>
              <a:rPr lang="en-GB" dirty="0"/>
              <a:t>Diaries, journals, memoirs</a:t>
            </a:r>
          </a:p>
          <a:p>
            <a:r>
              <a:rPr lang="en-GB" dirty="0"/>
              <a:t>Artefacts</a:t>
            </a:r>
          </a:p>
          <a:p>
            <a:r>
              <a:rPr lang="en-GB" dirty="0"/>
              <a:t>Legal and state records</a:t>
            </a:r>
          </a:p>
        </p:txBody>
      </p:sp>
      <p:pic>
        <p:nvPicPr>
          <p:cNvPr id="2050" name="Picture 2" descr="Understanding Sources: diaries | the many-headed monster">
            <a:extLst>
              <a:ext uri="{FF2B5EF4-FFF2-40B4-BE49-F238E27FC236}">
                <a16:creationId xmlns:a16="http://schemas.microsoft.com/office/drawing/2014/main" id="{D50FF9F1-1049-DC1B-BDCB-EC5BD048C0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5428" y="1198880"/>
            <a:ext cx="3709209" cy="5567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212951"/>
      </p:ext>
    </p:extLst>
  </p:cSld>
  <p:clrMapOvr>
    <a:masterClrMapping/>
  </p:clrMapOvr>
  <mc:AlternateContent xmlns:mc="http://schemas.openxmlformats.org/markup-compatibility/2006" xmlns:p14="http://schemas.microsoft.com/office/powerpoint/2010/main">
    <mc:Choice Requires="p14">
      <p:transition spd="slow" p14:dur="2000" advTm="145748"/>
    </mc:Choice>
    <mc:Fallback xmlns="">
      <p:transition spd="slow" advTm="14574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DF49C-B970-AD41-AA27-6C904F143BFE}"/>
              </a:ext>
            </a:extLst>
          </p:cNvPr>
          <p:cNvSpPr>
            <a:spLocks noGrp="1"/>
          </p:cNvSpPr>
          <p:nvPr>
            <p:ph type="title"/>
          </p:nvPr>
        </p:nvSpPr>
        <p:spPr/>
        <p:txBody>
          <a:bodyPr/>
          <a:lstStyle/>
          <a:p>
            <a:r>
              <a:rPr lang="en-GB"/>
              <a:t>What to choose?</a:t>
            </a:r>
          </a:p>
        </p:txBody>
      </p:sp>
      <p:sp>
        <p:nvSpPr>
          <p:cNvPr id="3" name="Content Placeholder 2">
            <a:extLst>
              <a:ext uri="{FF2B5EF4-FFF2-40B4-BE49-F238E27FC236}">
                <a16:creationId xmlns:a16="http://schemas.microsoft.com/office/drawing/2014/main" id="{74626EC8-19AB-2582-68B3-7BBC3BA02F8E}"/>
              </a:ext>
            </a:extLst>
          </p:cNvPr>
          <p:cNvSpPr>
            <a:spLocks noGrp="1"/>
          </p:cNvSpPr>
          <p:nvPr>
            <p:ph idx="1"/>
          </p:nvPr>
        </p:nvSpPr>
        <p:spPr/>
        <p:txBody>
          <a:bodyPr/>
          <a:lstStyle/>
          <a:p>
            <a:r>
              <a:rPr lang="en-GB" b="0" i="0" dirty="0">
                <a:solidFill>
                  <a:srgbClr val="202020"/>
                </a:solidFill>
                <a:effectLst/>
                <a:latin typeface="Lato" panose="020F0502020204030203" pitchFamily="34" charset="0"/>
              </a:rPr>
              <a:t>Identifying appropriate material for analysis may take a bit of time, and indeed is an integral part of the exercise itself.</a:t>
            </a:r>
          </a:p>
          <a:p>
            <a:r>
              <a:rPr lang="en-GB" dirty="0">
                <a:solidFill>
                  <a:srgbClr val="202020"/>
                </a:solidFill>
                <a:latin typeface="Lato" panose="020F0502020204030203" pitchFamily="34" charset="0"/>
              </a:rPr>
              <a:t>You can choose a topic that interests you and find materials relating to it; or you can browse through material and see what interests you.</a:t>
            </a:r>
          </a:p>
          <a:p>
            <a:r>
              <a:rPr lang="en-GB" b="0" i="0" dirty="0">
                <a:solidFill>
                  <a:srgbClr val="202020"/>
                </a:solidFill>
                <a:effectLst/>
                <a:latin typeface="Lato" panose="020F0502020204030203" pitchFamily="34" charset="0"/>
              </a:rPr>
              <a:t> It is good to be ambitious but at the same time it is important to be realistic about what is feasible and manageable.</a:t>
            </a:r>
            <a:endParaRPr lang="en-GB" dirty="0">
              <a:solidFill>
                <a:srgbClr val="202020"/>
              </a:solidFill>
              <a:latin typeface="Lato" panose="020F0502020204030203" pitchFamily="34" charset="0"/>
            </a:endParaRPr>
          </a:p>
          <a:p>
            <a:r>
              <a:rPr lang="en-GB" dirty="0">
                <a:solidFill>
                  <a:srgbClr val="202020"/>
                </a:solidFill>
                <a:latin typeface="Lato" panose="020F0502020204030203" pitchFamily="34" charset="0"/>
              </a:rPr>
              <a:t>If you get stuck, and want advice, or confirmation that you are on the right track, DO ask your seminar tutor</a:t>
            </a:r>
            <a:endParaRPr lang="en-GB" dirty="0"/>
          </a:p>
        </p:txBody>
      </p:sp>
    </p:spTree>
    <p:extLst>
      <p:ext uri="{BB962C8B-B14F-4D97-AF65-F5344CB8AC3E}">
        <p14:creationId xmlns:p14="http://schemas.microsoft.com/office/powerpoint/2010/main" val="1893904599"/>
      </p:ext>
    </p:extLst>
  </p:cSld>
  <p:clrMapOvr>
    <a:masterClrMapping/>
  </p:clrMapOvr>
  <mc:AlternateContent xmlns:mc="http://schemas.openxmlformats.org/markup-compatibility/2006" xmlns:p14="http://schemas.microsoft.com/office/powerpoint/2010/main">
    <mc:Choice Requires="p14">
      <p:transition spd="slow" p14:dur="2000" advTm="141426"/>
    </mc:Choice>
    <mc:Fallback xmlns="">
      <p:transition spd="slow" advTm="14142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A89AC-CD06-5278-0902-2A26D24B2B09}"/>
              </a:ext>
            </a:extLst>
          </p:cNvPr>
          <p:cNvSpPr>
            <a:spLocks noGrp="1"/>
          </p:cNvSpPr>
          <p:nvPr>
            <p:ph type="title"/>
          </p:nvPr>
        </p:nvSpPr>
        <p:spPr>
          <a:xfrm>
            <a:off x="389299" y="365125"/>
            <a:ext cx="5803271" cy="1325563"/>
          </a:xfrm>
        </p:spPr>
        <p:txBody>
          <a:bodyPr/>
          <a:lstStyle/>
          <a:p>
            <a:r>
              <a:rPr lang="en-GB" sz="4400" dirty="0">
                <a:effectLst/>
                <a:latin typeface="Aptos" panose="020B0004020202020204" pitchFamily="34" charset="0"/>
                <a:ea typeface="Aptos" panose="020B0004020202020204" pitchFamily="34" charset="0"/>
                <a:cs typeface="Times New Roman" panose="02020603050405020304" pitchFamily="18" charset="0"/>
              </a:rPr>
              <a:t>Your project </a:t>
            </a:r>
            <a:r>
              <a:rPr lang="en-GB" sz="4400" i="1" dirty="0">
                <a:effectLst/>
                <a:latin typeface="Aptos" panose="020B0004020202020204" pitchFamily="34" charset="0"/>
                <a:ea typeface="Aptos" panose="020B0004020202020204" pitchFamily="34" charset="0"/>
                <a:cs typeface="Times New Roman" panose="02020603050405020304" pitchFamily="18" charset="0"/>
              </a:rPr>
              <a:t>might</a:t>
            </a:r>
            <a:r>
              <a:rPr lang="en-GB" sz="4400" dirty="0">
                <a:effectLst/>
                <a:latin typeface="Aptos" panose="020B0004020202020204" pitchFamily="34" charset="0"/>
                <a:ea typeface="Aptos" panose="020B0004020202020204" pitchFamily="34" charset="0"/>
                <a:cs typeface="Times New Roman" panose="02020603050405020304" pitchFamily="18" charset="0"/>
              </a:rPr>
              <a:t> be</a:t>
            </a:r>
            <a:endParaRPr lang="en-GB" dirty="0"/>
          </a:p>
        </p:txBody>
      </p:sp>
      <p:sp>
        <p:nvSpPr>
          <p:cNvPr id="3" name="Content Placeholder 2">
            <a:extLst>
              <a:ext uri="{FF2B5EF4-FFF2-40B4-BE49-F238E27FC236}">
                <a16:creationId xmlns:a16="http://schemas.microsoft.com/office/drawing/2014/main" id="{08B0EB52-5FB0-BFFB-839B-925FC9678C54}"/>
              </a:ext>
            </a:extLst>
          </p:cNvPr>
          <p:cNvSpPr>
            <a:spLocks noGrp="1"/>
          </p:cNvSpPr>
          <p:nvPr>
            <p:ph idx="1"/>
          </p:nvPr>
        </p:nvSpPr>
        <p:spPr>
          <a:xfrm>
            <a:off x="172017" y="1801640"/>
            <a:ext cx="5803272" cy="4691235"/>
          </a:xfrm>
        </p:spPr>
        <p:txBody>
          <a:bodyPr>
            <a:normAutofit fontScale="92500" lnSpcReduction="10000"/>
          </a:bodyPr>
          <a:lstStyle/>
          <a:p>
            <a:pPr marL="0" indent="0">
              <a:buNone/>
            </a:pPr>
            <a:r>
              <a:rPr lang="en-GB" sz="2000" dirty="0">
                <a:latin typeface="Aptos" panose="020B0004020202020204" pitchFamily="34" charset="0"/>
                <a:ea typeface="Aptos" panose="020B0004020202020204" pitchFamily="34" charset="0"/>
                <a:cs typeface="Times New Roman" panose="02020603050405020304" pitchFamily="18" charset="0"/>
              </a:rPr>
              <a:t>T</a:t>
            </a:r>
            <a:r>
              <a:rPr lang="en-GB" sz="2000" dirty="0">
                <a:effectLst/>
                <a:latin typeface="Aptos" panose="020B0004020202020204" pitchFamily="34" charset="0"/>
                <a:ea typeface="Aptos" panose="020B0004020202020204" pitchFamily="34" charset="0"/>
                <a:cs typeface="Times New Roman" panose="02020603050405020304" pitchFamily="18" charset="0"/>
              </a:rPr>
              <a:t>hese are indicative examples only – </a:t>
            </a:r>
          </a:p>
          <a:p>
            <a:r>
              <a:rPr lang="en-GB" sz="2000" dirty="0">
                <a:effectLst/>
                <a:latin typeface="Aptos" panose="020B0004020202020204" pitchFamily="34" charset="0"/>
                <a:ea typeface="Aptos" panose="020B0004020202020204" pitchFamily="34" charset="0"/>
                <a:cs typeface="Times New Roman" panose="02020603050405020304" pitchFamily="18" charset="0"/>
              </a:rPr>
              <a:t>an evaluative discussion of the court documents relating to two or three witchcraft cases; </a:t>
            </a:r>
          </a:p>
          <a:p>
            <a:r>
              <a:rPr lang="en-GB" sz="2000" dirty="0">
                <a:effectLst/>
                <a:latin typeface="Aptos" panose="020B0004020202020204" pitchFamily="34" charset="0"/>
                <a:ea typeface="Aptos" panose="020B0004020202020204" pitchFamily="34" charset="0"/>
                <a:cs typeface="Times New Roman" panose="02020603050405020304" pitchFamily="18" charset="0"/>
              </a:rPr>
              <a:t>a close analysis of three visual propaganda prints from the era of the Reformation; </a:t>
            </a:r>
          </a:p>
          <a:p>
            <a:r>
              <a:rPr lang="en-GB" sz="2000" dirty="0">
                <a:effectLst/>
                <a:latin typeface="Aptos" panose="020B0004020202020204" pitchFamily="34" charset="0"/>
                <a:ea typeface="Aptos" panose="020B0004020202020204" pitchFamily="34" charset="0"/>
                <a:cs typeface="Times New Roman" panose="02020603050405020304" pitchFamily="18" charset="0"/>
              </a:rPr>
              <a:t>a cultural ‘reading’ of an early modern recipe book, almanac or political pamphlet;  </a:t>
            </a:r>
          </a:p>
          <a:p>
            <a:r>
              <a:rPr lang="en-GB" sz="2000" dirty="0">
                <a:effectLst/>
                <a:latin typeface="Aptos" panose="020B0004020202020204" pitchFamily="34" charset="0"/>
                <a:ea typeface="Aptos" panose="020B0004020202020204" pitchFamily="34" charset="0"/>
                <a:cs typeface="Times New Roman" panose="02020603050405020304" pitchFamily="18" charset="0"/>
              </a:rPr>
              <a:t>a comparative analysis of selected parts of European and indigenous accounts of the conquest of the Americas. </a:t>
            </a:r>
          </a:p>
          <a:p>
            <a:r>
              <a:rPr lang="en-GB" sz="2000" dirty="0">
                <a:latin typeface="Aptos" panose="020B0004020202020204" pitchFamily="34" charset="0"/>
                <a:ea typeface="Aptos" panose="020B0004020202020204" pitchFamily="34" charset="0"/>
                <a:cs typeface="Times New Roman" panose="02020603050405020304" pitchFamily="18" charset="0"/>
              </a:rPr>
              <a:t>The letters of a scientist</a:t>
            </a:r>
          </a:p>
          <a:p>
            <a:r>
              <a:rPr lang="en-GB" sz="2000" dirty="0">
                <a:latin typeface="Aptos" panose="020B0004020202020204" pitchFamily="34" charset="0"/>
                <a:ea typeface="Aptos" panose="020B0004020202020204" pitchFamily="34" charset="0"/>
                <a:cs typeface="Times New Roman" panose="02020603050405020304" pitchFamily="18" charset="0"/>
              </a:rPr>
              <a:t>A close analysis of objects that reflect European trade/global interactions</a:t>
            </a:r>
          </a:p>
          <a:p>
            <a:endParaRPr lang="en-GB" sz="20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en-GB" sz="2000" dirty="0">
                <a:effectLst/>
                <a:latin typeface="Aptos" panose="020B0004020202020204" pitchFamily="34" charset="0"/>
                <a:ea typeface="Aptos" panose="020B0004020202020204" pitchFamily="34" charset="0"/>
                <a:cs typeface="Times New Roman" panose="02020603050405020304" pitchFamily="18" charset="0"/>
              </a:rPr>
              <a:t>There are very many possibilities! It’s up to you.</a:t>
            </a:r>
            <a:endParaRPr lang="en-GB" sz="2000" dirty="0"/>
          </a:p>
        </p:txBody>
      </p:sp>
      <p:pic>
        <p:nvPicPr>
          <p:cNvPr id="3074" name="Picture 2" descr="Broadsides for Broadband: Digitizing the People's Literature of the ...">
            <a:extLst>
              <a:ext uri="{FF2B5EF4-FFF2-40B4-BE49-F238E27FC236}">
                <a16:creationId xmlns:a16="http://schemas.microsoft.com/office/drawing/2014/main" id="{95B0CFC8-1F43-7724-ABEA-032677CA9B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7266" y="760491"/>
            <a:ext cx="5934734" cy="462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628495"/>
      </p:ext>
    </p:extLst>
  </p:cSld>
  <p:clrMapOvr>
    <a:masterClrMapping/>
  </p:clrMapOvr>
  <mc:AlternateContent xmlns:mc="http://schemas.openxmlformats.org/markup-compatibility/2006" xmlns:p14="http://schemas.microsoft.com/office/powerpoint/2010/main">
    <mc:Choice Requires="p14">
      <p:transition spd="slow" p14:dur="2000" advTm="120697"/>
    </mc:Choice>
    <mc:Fallback xmlns="">
      <p:transition spd="slow" advTm="12069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8D87-56BC-1686-F92E-E0BB245837D8}"/>
              </a:ext>
            </a:extLst>
          </p:cNvPr>
          <p:cNvSpPr>
            <a:spLocks noGrp="1"/>
          </p:cNvSpPr>
          <p:nvPr>
            <p:ph type="title"/>
          </p:nvPr>
        </p:nvSpPr>
        <p:spPr>
          <a:xfrm>
            <a:off x="838200" y="365125"/>
            <a:ext cx="5861364" cy="1325563"/>
          </a:xfrm>
        </p:spPr>
        <p:txBody>
          <a:bodyPr/>
          <a:lstStyle/>
          <a:p>
            <a:r>
              <a:rPr lang="en-GB"/>
              <a:t>What can the source(s) tell us?</a:t>
            </a:r>
          </a:p>
        </p:txBody>
      </p:sp>
      <p:sp>
        <p:nvSpPr>
          <p:cNvPr id="3" name="Content Placeholder 2">
            <a:extLst>
              <a:ext uri="{FF2B5EF4-FFF2-40B4-BE49-F238E27FC236}">
                <a16:creationId xmlns:a16="http://schemas.microsoft.com/office/drawing/2014/main" id="{07C5996C-EB3B-8DBB-898E-0DECC9DB6E02}"/>
              </a:ext>
            </a:extLst>
          </p:cNvPr>
          <p:cNvSpPr>
            <a:spLocks noGrp="1"/>
          </p:cNvSpPr>
          <p:nvPr>
            <p:ph idx="1"/>
          </p:nvPr>
        </p:nvSpPr>
        <p:spPr>
          <a:xfrm>
            <a:off x="838200" y="1934265"/>
            <a:ext cx="5096535" cy="4622799"/>
          </a:xfrm>
        </p:spPr>
        <p:txBody>
          <a:bodyPr>
            <a:normAutofit lnSpcReduction="10000"/>
          </a:bodyPr>
          <a:lstStyle/>
          <a:p>
            <a:r>
              <a:rPr lang="en-GB" sz="1800">
                <a:effectLst/>
                <a:latin typeface="Aptos" panose="020B0004020202020204" pitchFamily="34" charset="0"/>
                <a:ea typeface="Aptos" panose="020B0004020202020204" pitchFamily="34" charset="0"/>
                <a:cs typeface="Times New Roman" panose="02020603050405020304" pitchFamily="18" charset="0"/>
              </a:rPr>
              <a:t>What key issues/points is the source raising? </a:t>
            </a:r>
          </a:p>
          <a:p>
            <a:r>
              <a:rPr lang="en-GB" sz="1800">
                <a:latin typeface="Aptos" panose="020B0004020202020204" pitchFamily="34" charset="0"/>
                <a:ea typeface="Aptos" panose="020B0004020202020204" pitchFamily="34" charset="0"/>
                <a:cs typeface="Times New Roman" panose="02020603050405020304" pitchFamily="18" charset="0"/>
              </a:rPr>
              <a:t>Who wrote it and why? Does authorship and authorial intention shape the source in some way?</a:t>
            </a:r>
          </a:p>
          <a:p>
            <a:r>
              <a:rPr lang="en-GB" sz="1800">
                <a:latin typeface="Aptos" panose="020B0004020202020204" pitchFamily="34" charset="0"/>
                <a:ea typeface="Aptos" panose="020B0004020202020204" pitchFamily="34" charset="0"/>
                <a:cs typeface="Times New Roman" panose="02020603050405020304" pitchFamily="18" charset="0"/>
              </a:rPr>
              <a:t>Is the language/style/iconography important for our understanding of it?</a:t>
            </a:r>
          </a:p>
          <a:p>
            <a:r>
              <a:rPr lang="en-GB" sz="1800">
                <a:effectLst/>
                <a:latin typeface="Aptos" panose="020B0004020202020204" pitchFamily="34" charset="0"/>
                <a:ea typeface="Aptos" panose="020B0004020202020204" pitchFamily="34" charset="0"/>
                <a:cs typeface="Times New Roman" panose="02020603050405020304" pitchFamily="18" charset="0"/>
              </a:rPr>
              <a:t>What context did it appear in and how might </a:t>
            </a:r>
            <a:r>
              <a:rPr lang="en-GB" sz="1800">
                <a:latin typeface="Aptos" panose="020B0004020202020204" pitchFamily="34" charset="0"/>
                <a:ea typeface="Aptos" panose="020B0004020202020204" pitchFamily="34" charset="0"/>
                <a:cs typeface="Times New Roman" panose="02020603050405020304" pitchFamily="18" charset="0"/>
              </a:rPr>
              <a:t>that have shaped it?</a:t>
            </a:r>
          </a:p>
          <a:p>
            <a:r>
              <a:rPr lang="en-GB" sz="1800">
                <a:effectLst/>
                <a:latin typeface="Aptos" panose="020B0004020202020204" pitchFamily="34" charset="0"/>
                <a:ea typeface="Aptos" panose="020B0004020202020204" pitchFamily="34" charset="0"/>
                <a:cs typeface="Times New Roman" panose="02020603050405020304" pitchFamily="18" charset="0"/>
              </a:rPr>
              <a:t>How do the sources relate to each other</a:t>
            </a:r>
            <a:r>
              <a:rPr lang="en-GB" sz="1800">
                <a:latin typeface="Aptos" panose="020B0004020202020204" pitchFamily="34" charset="0"/>
                <a:ea typeface="Aptos" panose="020B0004020202020204" pitchFamily="34" charset="0"/>
                <a:cs typeface="Times New Roman" panose="02020603050405020304" pitchFamily="18" charset="0"/>
              </a:rPr>
              <a:t>, if you are using two or three?</a:t>
            </a:r>
          </a:p>
          <a:p>
            <a:r>
              <a:rPr lang="en-GB" sz="1800">
                <a:latin typeface="Aptos" panose="020B0004020202020204" pitchFamily="34" charset="0"/>
                <a:cs typeface="Times New Roman" panose="02020603050405020304" pitchFamily="18" charset="0"/>
              </a:rPr>
              <a:t>representative? innovative? aberrant? Influential?</a:t>
            </a:r>
          </a:p>
          <a:p>
            <a:r>
              <a:rPr lang="en-GB" sz="1800" kern="100">
                <a:effectLst/>
                <a:latin typeface="Aptos" panose="020B0004020202020204" pitchFamily="34" charset="0"/>
                <a:ea typeface="Aptos" panose="020B0004020202020204" pitchFamily="34" charset="0"/>
                <a:cs typeface="Times New Roman" panose="02020603050405020304" pitchFamily="18" charset="0"/>
              </a:rPr>
              <a:t>Are the sources ambiguous or contradictory?</a:t>
            </a:r>
          </a:p>
          <a:p>
            <a:r>
              <a:rPr lang="en-GB" sz="1800" kern="100">
                <a:latin typeface="Aptos" panose="020B0004020202020204" pitchFamily="34" charset="0"/>
                <a:cs typeface="Times New Roman" panose="02020603050405020304" pitchFamily="18" charset="0"/>
              </a:rPr>
              <a:t>Are they sufficient to answer the questions you are interested in?</a:t>
            </a:r>
            <a:endParaRPr lang="en-GB" sz="1800">
              <a:latin typeface="Aptos" panose="020B0004020202020204" pitchFamily="34" charset="0"/>
              <a:cs typeface="Times New Roman" panose="02020603050405020304" pitchFamily="18" charset="0"/>
            </a:endParaRPr>
          </a:p>
          <a:p>
            <a:endParaRPr lang="en-GB" sz="1800">
              <a:latin typeface="Aptos" panose="020B0004020202020204" pitchFamily="34" charset="0"/>
              <a:ea typeface="Aptos" panose="020B0004020202020204" pitchFamily="34" charset="0"/>
              <a:cs typeface="Times New Roman" panose="02020603050405020304" pitchFamily="18" charset="0"/>
            </a:endParaRPr>
          </a:p>
        </p:txBody>
      </p:sp>
      <p:pic>
        <p:nvPicPr>
          <p:cNvPr id="3076" name="Picture 4">
            <a:extLst>
              <a:ext uri="{FF2B5EF4-FFF2-40B4-BE49-F238E27FC236}">
                <a16:creationId xmlns:a16="http://schemas.microsoft.com/office/drawing/2014/main" id="{9758CC26-EBE3-24A8-57A6-6FB7C2CCB6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6250" y="0"/>
            <a:ext cx="53657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956671"/>
      </p:ext>
    </p:extLst>
  </p:cSld>
  <p:clrMapOvr>
    <a:masterClrMapping/>
  </p:clrMapOvr>
  <mc:AlternateContent xmlns:mc="http://schemas.openxmlformats.org/markup-compatibility/2006" xmlns:p14="http://schemas.microsoft.com/office/powerpoint/2010/main">
    <mc:Choice Requires="p14">
      <p:transition spd="slow" p14:dur="2000" advTm="295451"/>
    </mc:Choice>
    <mc:Fallback xmlns="">
      <p:transition spd="slow" advTm="29545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ISTORICAL THINKING CONCEPTS | Historical Thinking Project">
            <a:extLst>
              <a:ext uri="{FF2B5EF4-FFF2-40B4-BE49-F238E27FC236}">
                <a16:creationId xmlns:a16="http://schemas.microsoft.com/office/drawing/2014/main" id="{450EC793-9B36-C974-5788-8B1A36AF71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3071" y="2141536"/>
            <a:ext cx="4232454" cy="53213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698A428-C93B-EB4B-0234-FCF1CACF8459}"/>
              </a:ext>
            </a:extLst>
          </p:cNvPr>
          <p:cNvSpPr>
            <a:spLocks noGrp="1"/>
          </p:cNvSpPr>
          <p:nvPr>
            <p:ph type="title"/>
          </p:nvPr>
        </p:nvSpPr>
        <p:spPr/>
        <p:txBody>
          <a:bodyPr>
            <a:normAutofit/>
          </a:bodyPr>
          <a:lstStyle/>
          <a:p>
            <a:r>
              <a:rPr lang="en-GB" sz="4400">
                <a:effectLst/>
                <a:latin typeface="Aptos" panose="020B0004020202020204" pitchFamily="34" charset="0"/>
                <a:ea typeface="Aptos" panose="020B0004020202020204" pitchFamily="34" charset="0"/>
                <a:cs typeface="Times New Roman" panose="02020603050405020304" pitchFamily="18" charset="0"/>
              </a:rPr>
              <a:t>How does the source ‘open up’ larger issues of interpretation of the period?</a:t>
            </a:r>
            <a:endParaRPr lang="en-GB"/>
          </a:p>
        </p:txBody>
      </p:sp>
      <p:sp>
        <p:nvSpPr>
          <p:cNvPr id="3" name="Content Placeholder 2">
            <a:extLst>
              <a:ext uri="{FF2B5EF4-FFF2-40B4-BE49-F238E27FC236}">
                <a16:creationId xmlns:a16="http://schemas.microsoft.com/office/drawing/2014/main" id="{638B37AF-B7E4-0D32-757A-7FBCF26A94E2}"/>
              </a:ext>
            </a:extLst>
          </p:cNvPr>
          <p:cNvSpPr>
            <a:spLocks noGrp="1"/>
          </p:cNvSpPr>
          <p:nvPr>
            <p:ph idx="1"/>
          </p:nvPr>
        </p:nvSpPr>
        <p:spPr>
          <a:xfrm>
            <a:off x="838201" y="2141537"/>
            <a:ext cx="7239000" cy="4351338"/>
          </a:xfrm>
        </p:spPr>
        <p:txBody>
          <a:bodyPr>
            <a:normAutofit fontScale="92500" lnSpcReduction="10000"/>
          </a:bodyPr>
          <a:lstStyle/>
          <a:p>
            <a:r>
              <a:rPr lang="en-GB" sz="2800" dirty="0">
                <a:latin typeface="Aptos" panose="020B0004020202020204" pitchFamily="34" charset="0"/>
                <a:cs typeface="Times New Roman" panose="02020603050405020304" pitchFamily="18" charset="0"/>
              </a:rPr>
              <a:t>So you will need to inform your analysis with reference to secondary literature – position your analysis in relation to historiographical debates.</a:t>
            </a:r>
          </a:p>
          <a:p>
            <a:r>
              <a:rPr lang="en-GB" sz="2800" dirty="0">
                <a:latin typeface="Aptos" panose="020B0004020202020204" pitchFamily="34" charset="0"/>
                <a:cs typeface="Times New Roman" panose="02020603050405020304" pitchFamily="18" charset="0"/>
              </a:rPr>
              <a:t>Do your sources support/challenge arguments made by historians? Do they suggest gaps in what historians have considered and if so, what might the significance of that be?</a:t>
            </a:r>
          </a:p>
          <a:p>
            <a:pPr marL="0" indent="0">
              <a:buNone/>
            </a:pPr>
            <a:endParaRPr lang="en-GB" dirty="0">
              <a:latin typeface="Aptos" panose="020B0004020202020204" pitchFamily="34" charset="0"/>
              <a:cs typeface="Times New Roman" panose="02020603050405020304" pitchFamily="18" charset="0"/>
            </a:endParaRPr>
          </a:p>
          <a:p>
            <a:r>
              <a:rPr lang="en-GB" sz="2800" dirty="0">
                <a:latin typeface="Aptos" panose="020B0004020202020204" pitchFamily="34" charset="0"/>
                <a:cs typeface="Times New Roman" panose="02020603050405020304" pitchFamily="18" charset="0"/>
              </a:rPr>
              <a:t>So </a:t>
            </a:r>
            <a:r>
              <a:rPr lang="en-GB" kern="100" dirty="0">
                <a:latin typeface="Aptos" panose="020B0004020202020204" pitchFamily="34" charset="0"/>
                <a:cs typeface="Times New Roman" panose="02020603050405020304" pitchFamily="18" charset="0"/>
              </a:rPr>
              <a:t>t</a:t>
            </a:r>
            <a:r>
              <a:rPr lang="en-GB" sz="2800" kern="100" dirty="0">
                <a:effectLst/>
                <a:latin typeface="Aptos" panose="020B0004020202020204" pitchFamily="34" charset="0"/>
                <a:ea typeface="Aptos" panose="020B0004020202020204" pitchFamily="34" charset="0"/>
                <a:cs typeface="Times New Roman" panose="02020603050405020304" pitchFamily="18" charset="0"/>
              </a:rPr>
              <a:t>he expectation is that you should consult </a:t>
            </a:r>
            <a:r>
              <a:rPr lang="en-GB" sz="2800" b="1" kern="100" dirty="0">
                <a:effectLst/>
                <a:latin typeface="Aptos" panose="020B0004020202020204" pitchFamily="34" charset="0"/>
                <a:ea typeface="Aptos" panose="020B0004020202020204" pitchFamily="34" charset="0"/>
                <a:cs typeface="Times New Roman" panose="02020603050405020304" pitchFamily="18" charset="0"/>
              </a:rPr>
              <a:t>at least five items </a:t>
            </a:r>
            <a:r>
              <a:rPr lang="en-GB" sz="2800" kern="100" dirty="0">
                <a:effectLst/>
                <a:latin typeface="Aptos" panose="020B0004020202020204" pitchFamily="34" charset="0"/>
                <a:ea typeface="Aptos" panose="020B0004020202020204" pitchFamily="34" charset="0"/>
                <a:cs typeface="Times New Roman" panose="02020603050405020304" pitchFamily="18" charset="0"/>
              </a:rPr>
              <a:t>of secondary literature relevant to your sources and the interpretative approach of your project.</a:t>
            </a:r>
          </a:p>
          <a:p>
            <a:endParaRPr lang="en-GB" dirty="0"/>
          </a:p>
        </p:txBody>
      </p:sp>
    </p:spTree>
    <p:extLst>
      <p:ext uri="{BB962C8B-B14F-4D97-AF65-F5344CB8AC3E}">
        <p14:creationId xmlns:p14="http://schemas.microsoft.com/office/powerpoint/2010/main" val="362091990"/>
      </p:ext>
    </p:extLst>
  </p:cSld>
  <p:clrMapOvr>
    <a:masterClrMapping/>
  </p:clrMapOvr>
  <mc:AlternateContent xmlns:mc="http://schemas.openxmlformats.org/markup-compatibility/2006" xmlns:p14="http://schemas.microsoft.com/office/powerpoint/2010/main">
    <mc:Choice Requires="p14">
      <p:transition spd="slow" p14:dur="2000" advTm="99797"/>
    </mc:Choice>
    <mc:Fallback xmlns="">
      <p:transition spd="slow" advTm="99797"/>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981</Words>
  <Application>Microsoft Office PowerPoint</Application>
  <PresentationFormat>Widescreen</PresentationFormat>
  <Paragraphs>81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Arial</vt:lpstr>
      <vt:lpstr>Calibri</vt:lpstr>
      <vt:lpstr>Calibri Light</vt:lpstr>
      <vt:lpstr>Lato</vt:lpstr>
      <vt:lpstr>Office Theme</vt:lpstr>
      <vt:lpstr>Europe in the Making HI113  Guidance on Assessment 3</vt:lpstr>
      <vt:lpstr>The Research Project</vt:lpstr>
      <vt:lpstr>Focused on Primary Sources</vt:lpstr>
      <vt:lpstr>And digital databases provided by the library</vt:lpstr>
      <vt:lpstr>Wide variety of types (and you can use a mixture)</vt:lpstr>
      <vt:lpstr>What to choose?</vt:lpstr>
      <vt:lpstr>Your project might be</vt:lpstr>
      <vt:lpstr>What can the source(s) tell us?</vt:lpstr>
      <vt:lpstr>How does the source ‘open up’ larger issues of interpretation of the period?</vt:lpstr>
      <vt:lpstr>The research project should follow the following format:</vt:lpstr>
      <vt:lpstr>How to write your project/essay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Marshall, Peter</dc:creator>
  <cp:lastModifiedBy>Marshall, Peter</cp:lastModifiedBy>
  <cp:revision>1</cp:revision>
  <dcterms:created xsi:type="dcterms:W3CDTF">2026-05-04T11:37:11Z</dcterms:created>
  <dcterms:modified xsi:type="dcterms:W3CDTF">2026-05-04T11:51:40Z</dcterms:modified>
</cp:coreProperties>
</file>