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8" r:id="rId2"/>
    <p:sldId id="362" r:id="rId3"/>
    <p:sldId id="363" r:id="rId4"/>
    <p:sldId id="271" r:id="rId5"/>
    <p:sldId id="360" r:id="rId6"/>
    <p:sldId id="353" r:id="rId7"/>
    <p:sldId id="355" r:id="rId8"/>
    <p:sldId id="359" r:id="rId9"/>
    <p:sldId id="270" r:id="rId10"/>
    <p:sldId id="260" r:id="rId11"/>
    <p:sldId id="357" r:id="rId12"/>
    <p:sldId id="365" r:id="rId13"/>
    <p:sldId id="354" r:id="rId14"/>
    <p:sldId id="256" r:id="rId15"/>
    <p:sldId id="257" r:id="rId16"/>
    <p:sldId id="258" r:id="rId17"/>
    <p:sldId id="259" r:id="rId18"/>
    <p:sldId id="262" r:id="rId19"/>
    <p:sldId id="263" r:id="rId20"/>
    <p:sldId id="266" r:id="rId21"/>
    <p:sldId id="265" r:id="rId22"/>
    <p:sldId id="267" r:id="rId23"/>
  </p:sldIdLst>
  <p:sldSz cx="12192000" cy="6858000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 Meersbergen, Guido" initials="vMG" lastIdx="1" clrIdx="0">
    <p:extLst>
      <p:ext uri="{19B8F6BF-5375-455C-9EA6-DF929625EA0E}">
        <p15:presenceInfo xmlns:p15="http://schemas.microsoft.com/office/powerpoint/2012/main" userId="S-1-5-21-94802787-2259107539-412602403-278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37A78-6630-4943-BD64-CBAB96960607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66413-BB0B-42B0-8707-B4A8F66584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7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466413-BB0B-42B0-8707-B4A8F66584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293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22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875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51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74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77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1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91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44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2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E42E-D839-4CAB-8F29-354B7F2D2BFC}" type="datetimeFigureOut">
              <a:rPr lang="en-GB" smtClean="0"/>
              <a:t>16/03/2026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FA30C-6EF4-4E32-BF6B-F6B1CD2B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6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34">
            <a:extLst>
              <a:ext uri="{FF2B5EF4-FFF2-40B4-BE49-F238E27FC236}">
                <a16:creationId xmlns:a16="http://schemas.microsoft.com/office/drawing/2014/main" id="{9A42C7B2-7BD6-433A-95AB-5AA4F44B5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magine 2" descr="A group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AC223F89-438C-0E4D-B724-A4DD7B36B9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4" r="1" b="4779"/>
          <a:stretch/>
        </p:blipFill>
        <p:spPr>
          <a:xfrm>
            <a:off x="-7" y="10"/>
            <a:ext cx="7642746" cy="6857990"/>
          </a:xfrm>
          <a:prstGeom prst="rect">
            <a:avLst/>
          </a:prstGeom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263" y="3986129"/>
            <a:ext cx="6288261" cy="2253231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rgbClr val="EFEFE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A827E-9035-D243-9094-713F36D5D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4152624"/>
            <a:ext cx="2275467" cy="19202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4000" i="1" dirty="0">
                <a:latin typeface="Aharoni" panose="020B0604020202020204" pitchFamily="2" charset="-79"/>
                <a:cs typeface="Aharoni" panose="020B0604020202020204" pitchFamily="2" charset="-79"/>
              </a:rPr>
              <a:t>Rival</a:t>
            </a:r>
            <a:r>
              <a:rPr lang="en-US" sz="4000" i="1" kern="1200" dirty="0">
                <a:solidFill>
                  <a:schemeClr val="tx1"/>
                </a:solidFill>
                <a:latin typeface="Aharoni" panose="020B0604020202020204" pitchFamily="2" charset="-79"/>
                <a:cs typeface="Aharoni" panose="020B0604020202020204" pitchFamily="2" charset="-79"/>
              </a:rPr>
              <a:t> Empires</a:t>
            </a:r>
          </a:p>
        </p:txBody>
      </p:sp>
      <p:pic>
        <p:nvPicPr>
          <p:cNvPr id="1026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608DB68F-4399-F94B-B9E9-F6AAD80377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r="1929" b="-4"/>
          <a:stretch/>
        </p:blipFill>
        <p:spPr bwMode="auto">
          <a:xfrm>
            <a:off x="7809454" y="1"/>
            <a:ext cx="4382546" cy="334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535" y="47845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94346" y="5103601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8E7614-34A2-BF4B-8B86-CC940C628782}"/>
              </a:ext>
            </a:extLst>
          </p:cNvPr>
          <p:cNvSpPr txBox="1"/>
          <p:nvPr/>
        </p:nvSpPr>
        <p:spPr>
          <a:xfrm>
            <a:off x="3364992" y="4151376"/>
            <a:ext cx="3319272" cy="192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latin typeface="+mj-lt"/>
              </a:rPr>
              <a:t>HI113: Europe in the Making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latin typeface="+mj-lt"/>
              </a:rPr>
              <a:t>Week 10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latin typeface="+mj-lt"/>
              </a:rPr>
              <a:t>Jonathan Davies</a:t>
            </a:r>
          </a:p>
        </p:txBody>
      </p:sp>
      <p:pic>
        <p:nvPicPr>
          <p:cNvPr id="4" name="Content Placeholder 3" descr="A painting of a group of people riding horses&#10;&#10;Description automatically generated with low confidence">
            <a:extLst>
              <a:ext uri="{FF2B5EF4-FFF2-40B4-BE49-F238E27FC236}">
                <a16:creationId xmlns:a16="http://schemas.microsoft.com/office/drawing/2014/main" id="{1946FF85-7DEC-2144-8FFD-A64B8C25CB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 b="25846"/>
          <a:stretch/>
        </p:blipFill>
        <p:spPr>
          <a:xfrm>
            <a:off x="7809462" y="3512354"/>
            <a:ext cx="4382545" cy="334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34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11453243" cy="6828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200" y="228224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Philip II’s global empire after 1580</a:t>
            </a:r>
          </a:p>
        </p:txBody>
      </p:sp>
    </p:spTree>
    <p:extLst>
      <p:ext uri="{BB962C8B-B14F-4D97-AF65-F5344CB8AC3E}">
        <p14:creationId xmlns:p14="http://schemas.microsoft.com/office/powerpoint/2010/main" val="172374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F288AC-46D3-E748-8586-E340D512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Ottoman Empire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96D9376-AF11-E547-8195-D80ACAB20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5666547" cy="36477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Ethnic and religious diversity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- Dhimmis </a:t>
            </a:r>
            <a:r>
              <a:rPr lang="en-US" sz="2000" dirty="0">
                <a:solidFill>
                  <a:schemeClr val="bg1"/>
                </a:solidFill>
              </a:rPr>
              <a:t>(protected minorities)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Jizya </a:t>
            </a:r>
            <a:r>
              <a:rPr lang="en-US" sz="2000" dirty="0">
                <a:solidFill>
                  <a:schemeClr val="bg1"/>
                </a:solidFill>
              </a:rPr>
              <a:t>(poll tax on non-Muslims)</a:t>
            </a:r>
            <a:endParaRPr lang="en-US" sz="2000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Imperial and military institutions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- </a:t>
            </a:r>
            <a:r>
              <a:rPr lang="en-GB" sz="2000" i="1" dirty="0" err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2000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evşirme</a:t>
            </a:r>
            <a:r>
              <a:rPr lang="en-GB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(levy of Christian boys)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Janissaries </a:t>
            </a:r>
            <a:r>
              <a:rPr lang="en-US" sz="2000" dirty="0">
                <a:solidFill>
                  <a:schemeClr val="bg1"/>
                </a:solidFill>
              </a:rPr>
              <a:t>(elite infantry troops)</a:t>
            </a:r>
            <a:endParaRPr lang="en-US" sz="2000" i="1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en-US" sz="2000" i="1" dirty="0">
                <a:solidFill>
                  <a:schemeClr val="bg1"/>
                </a:solidFill>
              </a:rPr>
              <a:t>Harem </a:t>
            </a:r>
            <a:r>
              <a:rPr lang="en-US" sz="2000" dirty="0">
                <a:solidFill>
                  <a:schemeClr val="bg1"/>
                </a:solidFill>
              </a:rPr>
              <a:t>(women’s quarters of imperial household)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Trade, diplomacy, conflict, and cultural exchange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bg1"/>
                </a:solidFill>
              </a:rPr>
              <a:t> - </a:t>
            </a:r>
            <a:r>
              <a:rPr lang="en-US" sz="2000" i="1" dirty="0" err="1">
                <a:solidFill>
                  <a:schemeClr val="bg1"/>
                </a:solidFill>
              </a:rPr>
              <a:t>Ahdname</a:t>
            </a:r>
            <a:endParaRPr lang="en-US" sz="2000" i="1" dirty="0">
              <a:solidFill>
                <a:schemeClr val="bg1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Suleiman the Magnificent - Wikipedia">
            <a:extLst>
              <a:ext uri="{FF2B5EF4-FFF2-40B4-BE49-F238E27FC236}">
                <a16:creationId xmlns:a16="http://schemas.microsoft.com/office/drawing/2014/main" id="{DA0E9322-96AB-FC44-A35B-6BA72FF0D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5453" y="115230"/>
            <a:ext cx="5666547" cy="662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781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9" name="Rectangle 205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4" name="Picture 6" descr="A map of europe with red and grey colors&#10;&#10;Description automatically generated">
            <a:extLst>
              <a:ext uri="{FF2B5EF4-FFF2-40B4-BE49-F238E27FC236}">
                <a16:creationId xmlns:a16="http://schemas.microsoft.com/office/drawing/2014/main" id="{4E0DA2C3-F6BD-B990-004E-7EB89B22F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1" r="-1" b="-1"/>
          <a:stretch/>
        </p:blipFill>
        <p:spPr bwMode="auto">
          <a:xfrm>
            <a:off x="194948" y="173518"/>
            <a:ext cx="7803277" cy="651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 painting of a group of people on horses&#10;&#10;Description automatically generated">
            <a:extLst>
              <a:ext uri="{FF2B5EF4-FFF2-40B4-BE49-F238E27FC236}">
                <a16:creationId xmlns:a16="http://schemas.microsoft.com/office/drawing/2014/main" id="{08964F0B-6E0D-EEE5-F872-97050B8754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4" r="15351" b="1"/>
          <a:stretch/>
        </p:blipFill>
        <p:spPr bwMode="auto">
          <a:xfrm>
            <a:off x="8185614" y="169917"/>
            <a:ext cx="3807644" cy="651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82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11B6F3F-6F67-DA46-BCDF-0AAEFE2C22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3" b="2723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318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111" y="643467"/>
            <a:ext cx="382361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Mughal Empire (1526-1857)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C4BF71-CCFD-49B8-AEBD-C914C7CDD76F}"/>
              </a:ext>
            </a:extLst>
          </p:cNvPr>
          <p:cNvSpPr txBox="1"/>
          <p:nvPr/>
        </p:nvSpPr>
        <p:spPr>
          <a:xfrm>
            <a:off x="1111332" y="2979640"/>
            <a:ext cx="4185061" cy="355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i="1" dirty="0"/>
              <a:t>‘[The Mughals ruled] over a complex and plural empire with a fair degree of ideological flexibility.’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/>
              <a:t>Sanjay Subrahmanyam, ‘A Tale of Three Empires: The Mughals, Ottomans, and Habsburgs in a Comparative Context’ (2006), p. 82.</a:t>
            </a:r>
          </a:p>
        </p:txBody>
      </p:sp>
      <p:pic>
        <p:nvPicPr>
          <p:cNvPr id="5" name="Picture 4" descr="Map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986" y="682970"/>
            <a:ext cx="4747547" cy="552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06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5C01129-3453-464D-A870-ED71C6E89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2781A6-5C82-4764-B489-F9A599C0A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8833" y="685800"/>
            <a:ext cx="5004061" cy="5486400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0"/>
          <a:stretch/>
        </p:blipFill>
        <p:spPr>
          <a:xfrm>
            <a:off x="680483" y="685795"/>
            <a:ext cx="2931299" cy="5486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356" y="2030680"/>
            <a:ext cx="4201058" cy="3215313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chemeClr val="bg1"/>
                </a:solidFill>
              </a:rPr>
              <a:t>‘…to the </a:t>
            </a:r>
            <a:r>
              <a:rPr lang="en-GB" sz="2000" dirty="0" err="1">
                <a:solidFill>
                  <a:schemeClr val="bg1"/>
                </a:solidFill>
              </a:rPr>
              <a:t>Mogor</a:t>
            </a:r>
            <a:r>
              <a:rPr lang="en-GB" sz="2000" dirty="0">
                <a:solidFill>
                  <a:schemeClr val="bg1"/>
                </a:solidFill>
              </a:rPr>
              <a:t> [Mughal emperor Akbar, r. 1556-1605], the whole world seems small, and he thinks that everything within it belongs to him’.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bg1"/>
              </a:solidFill>
            </a:endParaRPr>
          </a:p>
          <a:p>
            <a:pPr algn="ctr">
              <a:buFontTx/>
              <a:buChar char="-"/>
            </a:pPr>
            <a:r>
              <a:rPr lang="en-GB" sz="2000" dirty="0">
                <a:solidFill>
                  <a:schemeClr val="bg1"/>
                </a:solidFill>
              </a:rPr>
              <a:t>Philip II of Spain to Viceroy Dom Francisco da Gama, 15 January 1598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"/>
          <a:stretch/>
        </p:blipFill>
        <p:spPr>
          <a:xfrm>
            <a:off x="8606117" y="685805"/>
            <a:ext cx="2905400" cy="548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70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1" y="1145406"/>
            <a:ext cx="6586490" cy="770021"/>
          </a:xfrm>
        </p:spPr>
        <p:txBody>
          <a:bodyPr anchor="b">
            <a:normAutofit/>
          </a:bodyPr>
          <a:lstStyle/>
          <a:p>
            <a:r>
              <a:rPr lang="en-GB" dirty="0"/>
              <a:t>Ruling the empire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GB" sz="2400" b="1" dirty="0"/>
              <a:t>Expansion</a:t>
            </a:r>
            <a:r>
              <a:rPr lang="en-GB" sz="2400" dirty="0"/>
              <a:t>: military and dynastic</a:t>
            </a:r>
          </a:p>
          <a:p>
            <a:r>
              <a:rPr lang="en-GB" sz="2400" b="1" dirty="0"/>
              <a:t>Administration and economy</a:t>
            </a:r>
            <a:r>
              <a:rPr lang="en-GB" sz="2400" dirty="0"/>
              <a:t>: managing plural populations</a:t>
            </a:r>
          </a:p>
          <a:p>
            <a:r>
              <a:rPr lang="en-GB" sz="2400" b="1" dirty="0"/>
              <a:t>Religion</a:t>
            </a:r>
            <a:r>
              <a:rPr lang="en-GB" sz="2400" dirty="0"/>
              <a:t>: syncretism and diversity</a:t>
            </a:r>
          </a:p>
          <a:p>
            <a:r>
              <a:rPr lang="en-GB" sz="2400" b="1" dirty="0"/>
              <a:t>Projecting power</a:t>
            </a:r>
            <a:r>
              <a:rPr lang="en-GB" sz="2400" dirty="0"/>
              <a:t>: internal and external challenges</a:t>
            </a:r>
          </a:p>
          <a:p>
            <a:r>
              <a:rPr lang="en-GB" sz="2400" b="1" dirty="0"/>
              <a:t>18</a:t>
            </a:r>
            <a:r>
              <a:rPr lang="en-GB" sz="2400" b="1" baseline="30000" dirty="0"/>
              <a:t>th</a:t>
            </a:r>
            <a:r>
              <a:rPr lang="en-GB" sz="2400" b="1" dirty="0"/>
              <a:t> c</a:t>
            </a:r>
            <a:r>
              <a:rPr lang="en-GB" sz="2400" dirty="0"/>
              <a:t>: Disintegration and decline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7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C5A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293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dirty="0"/>
              <a:t>Mughal dynasty (1526-1857)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65431" y="2438400"/>
            <a:ext cx="6586489" cy="397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Babur (r. 1526-1530)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Humayun (r. 1530-1540; 1555-1556)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Akbar (r. 1556-1605)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Jahangir (r. 1605-1627)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Shahjahan (r. 1628-1657)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Aurangzeb (r. 1658-1707)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300" dirty="0"/>
              <a:t>	-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300" dirty="0"/>
              <a:t>Bahadur Shah II (r. 1837-1857)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3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8" r="1" b="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37" name="Straight Connector 32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DAA8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149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GB" dirty="0"/>
              <a:t>Administration and Economy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0" r="1" b="8694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478919 w 4243589"/>
              <a:gd name="csY1" fmla="*/ 0 h 18288"/>
              <a:gd name="csX2" fmla="*/ 957839 w 4243589"/>
              <a:gd name="csY2" fmla="*/ 0 h 18288"/>
              <a:gd name="csX3" fmla="*/ 1521630 w 4243589"/>
              <a:gd name="csY3" fmla="*/ 0 h 18288"/>
              <a:gd name="csX4" fmla="*/ 2212729 w 4243589"/>
              <a:gd name="csY4" fmla="*/ 0 h 18288"/>
              <a:gd name="csX5" fmla="*/ 2734084 w 4243589"/>
              <a:gd name="csY5" fmla="*/ 0 h 18288"/>
              <a:gd name="csX6" fmla="*/ 3255439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594926 w 4243589"/>
              <a:gd name="csY9" fmla="*/ 18288 h 18288"/>
              <a:gd name="csX10" fmla="*/ 3073571 w 4243589"/>
              <a:gd name="csY10" fmla="*/ 18288 h 18288"/>
              <a:gd name="csX11" fmla="*/ 2552216 w 4243589"/>
              <a:gd name="csY11" fmla="*/ 18288 h 18288"/>
              <a:gd name="csX12" fmla="*/ 1903553 w 4243589"/>
              <a:gd name="csY12" fmla="*/ 18288 h 18288"/>
              <a:gd name="csX13" fmla="*/ 1212454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GB" sz="2000"/>
              <a:t>Diverse cadre of officers (Chaghatai, Uzbek, Turani, Irani, Rajput, Maratha, Afghan, Indian Muslims)</a:t>
            </a:r>
          </a:p>
          <a:p>
            <a:r>
              <a:rPr lang="en-GB" sz="2000"/>
              <a:t>Mansabdari system determining the rank, pay-scale, and military duties of office-holders</a:t>
            </a:r>
          </a:p>
          <a:p>
            <a:r>
              <a:rPr lang="en-GB" sz="2000"/>
              <a:t>Centralised revenue system, with (rotating and non-hereditary) land grants (</a:t>
            </a:r>
            <a:r>
              <a:rPr lang="en-GB" sz="2000" i="1"/>
              <a:t>jagirs</a:t>
            </a:r>
            <a:r>
              <a:rPr lang="en-GB" sz="2000"/>
              <a:t>) made to </a:t>
            </a:r>
            <a:r>
              <a:rPr lang="en-GB" sz="2000" i="1"/>
              <a:t>mansabdars</a:t>
            </a:r>
            <a:r>
              <a:rPr lang="en-GB" sz="2000"/>
              <a:t> as reward for service</a:t>
            </a:r>
          </a:p>
          <a:p>
            <a:r>
              <a:rPr lang="en-GB" sz="2000"/>
              <a:t>Agriculture + manufacturing: silk and cotton textiles</a:t>
            </a:r>
          </a:p>
          <a:p>
            <a:r>
              <a:rPr lang="en-GB" sz="2000"/>
              <a:t>Oceanic trade: private merchants and members of governing elite</a:t>
            </a:r>
          </a:p>
        </p:txBody>
      </p:sp>
    </p:spTree>
    <p:extLst>
      <p:ext uri="{BB962C8B-B14F-4D97-AF65-F5344CB8AC3E}">
        <p14:creationId xmlns:p14="http://schemas.microsoft.com/office/powerpoint/2010/main" val="4179606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Religion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6" r="1" b="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478919 w 4243589"/>
              <a:gd name="csY1" fmla="*/ 0 h 18288"/>
              <a:gd name="csX2" fmla="*/ 957839 w 4243589"/>
              <a:gd name="csY2" fmla="*/ 0 h 18288"/>
              <a:gd name="csX3" fmla="*/ 1521630 w 4243589"/>
              <a:gd name="csY3" fmla="*/ 0 h 18288"/>
              <a:gd name="csX4" fmla="*/ 2212729 w 4243589"/>
              <a:gd name="csY4" fmla="*/ 0 h 18288"/>
              <a:gd name="csX5" fmla="*/ 2734084 w 4243589"/>
              <a:gd name="csY5" fmla="*/ 0 h 18288"/>
              <a:gd name="csX6" fmla="*/ 3255439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594926 w 4243589"/>
              <a:gd name="csY9" fmla="*/ 18288 h 18288"/>
              <a:gd name="csX10" fmla="*/ 3073571 w 4243589"/>
              <a:gd name="csY10" fmla="*/ 18288 h 18288"/>
              <a:gd name="csX11" fmla="*/ 2552216 w 4243589"/>
              <a:gd name="csY11" fmla="*/ 18288 h 18288"/>
              <a:gd name="csX12" fmla="*/ 1903553 w 4243589"/>
              <a:gd name="csY12" fmla="*/ 18288 h 18288"/>
              <a:gd name="csX13" fmla="*/ 1212454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Mughal emperors followed Sunni Islam, interest in Sufism and fairly tolerant of other religions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Syncretism and personality cult Akbar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i="1" dirty="0"/>
              <a:t>jizya</a:t>
            </a:r>
            <a:r>
              <a:rPr lang="en-US" sz="2200" dirty="0"/>
              <a:t> tax on non-Muslims abolished in 1579; reinstated in 1679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Religion no bar to entering Mughal elite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Greater turn towards Sunni orthodoxy under Aurangzeb, yet forced conversions remained few</a:t>
            </a:r>
          </a:p>
        </p:txBody>
      </p:sp>
    </p:spTree>
    <p:extLst>
      <p:ext uri="{BB962C8B-B14F-4D97-AF65-F5344CB8AC3E}">
        <p14:creationId xmlns:p14="http://schemas.microsoft.com/office/powerpoint/2010/main" val="26348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9AC0A1-394A-BC5A-34C2-24E36F2A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/>
              <a:t>Today’s lecture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sX0" fmla="*/ 0 w 3474720"/>
              <a:gd name="csY0" fmla="*/ 0 h 18288"/>
              <a:gd name="csX1" fmla="*/ 694944 w 3474720"/>
              <a:gd name="csY1" fmla="*/ 0 h 18288"/>
              <a:gd name="csX2" fmla="*/ 1355141 w 3474720"/>
              <a:gd name="csY2" fmla="*/ 0 h 18288"/>
              <a:gd name="csX3" fmla="*/ 2015338 w 3474720"/>
              <a:gd name="csY3" fmla="*/ 0 h 18288"/>
              <a:gd name="csX4" fmla="*/ 2779776 w 3474720"/>
              <a:gd name="csY4" fmla="*/ 0 h 18288"/>
              <a:gd name="csX5" fmla="*/ 3474720 w 3474720"/>
              <a:gd name="csY5" fmla="*/ 0 h 18288"/>
              <a:gd name="csX6" fmla="*/ 3474720 w 3474720"/>
              <a:gd name="csY6" fmla="*/ 18288 h 18288"/>
              <a:gd name="csX7" fmla="*/ 2779776 w 3474720"/>
              <a:gd name="csY7" fmla="*/ 18288 h 18288"/>
              <a:gd name="csX8" fmla="*/ 2189074 w 3474720"/>
              <a:gd name="csY8" fmla="*/ 18288 h 18288"/>
              <a:gd name="csX9" fmla="*/ 1528877 w 3474720"/>
              <a:gd name="csY9" fmla="*/ 18288 h 18288"/>
              <a:gd name="csX10" fmla="*/ 868680 w 3474720"/>
              <a:gd name="csY10" fmla="*/ 18288 h 18288"/>
              <a:gd name="csX11" fmla="*/ 0 w 3474720"/>
              <a:gd name="csY11" fmla="*/ 18288 h 18288"/>
              <a:gd name="csX12" fmla="*/ 0 w 3474720"/>
              <a:gd name="csY12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7745-1F90-2CDF-514E-313F4672E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GB" sz="2400" dirty="0"/>
              <a:t>Empires in the early modern world</a:t>
            </a:r>
          </a:p>
          <a:p>
            <a:pPr>
              <a:spcBef>
                <a:spcPts val="4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GB" sz="2400" dirty="0"/>
              <a:t>Habsburg, Ottoman &amp; Mughal empires</a:t>
            </a:r>
          </a:p>
        </p:txBody>
      </p:sp>
      <p:pic>
        <p:nvPicPr>
          <p:cNvPr id="4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1E2C3C11-EA2D-0BCC-504F-E8F8FA381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6" r="13416" b="-2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71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/>
              <a:t>Internal and external challenges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38BBB404-EA62-4236-9BCC-C9C630F92C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2" r="3" b="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sX0" fmla="*/ 0 w 4243589"/>
              <a:gd name="csY0" fmla="*/ 0 h 18288"/>
              <a:gd name="csX1" fmla="*/ 478919 w 4243589"/>
              <a:gd name="csY1" fmla="*/ 0 h 18288"/>
              <a:gd name="csX2" fmla="*/ 957839 w 4243589"/>
              <a:gd name="csY2" fmla="*/ 0 h 18288"/>
              <a:gd name="csX3" fmla="*/ 1521630 w 4243589"/>
              <a:gd name="csY3" fmla="*/ 0 h 18288"/>
              <a:gd name="csX4" fmla="*/ 2212729 w 4243589"/>
              <a:gd name="csY4" fmla="*/ 0 h 18288"/>
              <a:gd name="csX5" fmla="*/ 2734084 w 4243589"/>
              <a:gd name="csY5" fmla="*/ 0 h 18288"/>
              <a:gd name="csX6" fmla="*/ 3255439 w 4243589"/>
              <a:gd name="csY6" fmla="*/ 0 h 18288"/>
              <a:gd name="csX7" fmla="*/ 4243589 w 4243589"/>
              <a:gd name="csY7" fmla="*/ 0 h 18288"/>
              <a:gd name="csX8" fmla="*/ 4243589 w 4243589"/>
              <a:gd name="csY8" fmla="*/ 18288 h 18288"/>
              <a:gd name="csX9" fmla="*/ 3594926 w 4243589"/>
              <a:gd name="csY9" fmla="*/ 18288 h 18288"/>
              <a:gd name="csX10" fmla="*/ 3073571 w 4243589"/>
              <a:gd name="csY10" fmla="*/ 18288 h 18288"/>
              <a:gd name="csX11" fmla="*/ 2552216 w 4243589"/>
              <a:gd name="csY11" fmla="*/ 18288 h 18288"/>
              <a:gd name="csX12" fmla="*/ 1903553 w 4243589"/>
              <a:gd name="csY12" fmla="*/ 18288 h 18288"/>
              <a:gd name="csX13" fmla="*/ 1212454 w 4243589"/>
              <a:gd name="csY13" fmla="*/ 18288 h 18288"/>
              <a:gd name="csX14" fmla="*/ 733535 w 4243589"/>
              <a:gd name="csY14" fmla="*/ 18288 h 18288"/>
              <a:gd name="csX15" fmla="*/ 0 w 4243589"/>
              <a:gd name="csY15" fmla="*/ 18288 h 18288"/>
              <a:gd name="csX16" fmla="*/ 0 w 4243589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Internal: vassals and tributaries (i.e. </a:t>
            </a:r>
            <a:r>
              <a:rPr lang="en-US" sz="2000" i="1" dirty="0"/>
              <a:t>rajas</a:t>
            </a:r>
            <a:r>
              <a:rPr lang="en-US" sz="2000" dirty="0"/>
              <a:t>, </a:t>
            </a:r>
            <a:r>
              <a:rPr lang="en-US" sz="2000" i="1" dirty="0"/>
              <a:t>zamindars</a:t>
            </a:r>
            <a:r>
              <a:rPr lang="en-US" sz="2000" dirty="0"/>
              <a:t>), nobles, rival members of imperial family (succession disputes)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External: Safavids, Uzbeks, Deccan sultanates, Marathas, Sikhs, Europeans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Responses: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Diplomacy and force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Imperial ideology expressed through elaborate court ceremonial, art and architecture</a:t>
            </a:r>
          </a:p>
        </p:txBody>
      </p:sp>
    </p:spTree>
    <p:extLst>
      <p:ext uri="{BB962C8B-B14F-4D97-AF65-F5344CB8AC3E}">
        <p14:creationId xmlns:p14="http://schemas.microsoft.com/office/powerpoint/2010/main" val="4214987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 dirty="0"/>
              <a:t>Disintegration and Decline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65432" y="2438400"/>
            <a:ext cx="5912366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Weakening of central authority after death Aurangzeb (1707)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Emergence of successor states in 18th c., e.g. Bengal, </a:t>
            </a:r>
            <a:r>
              <a:rPr lang="en-US" sz="2000" dirty="0" err="1"/>
              <a:t>Ahwad</a:t>
            </a:r>
            <a:r>
              <a:rPr lang="en-US" sz="2000" dirty="0"/>
              <a:t>, Hyderabad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Rise to power of the Marathas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Sack of Delhi by Nader Shah (1739)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British East India Company assumes the </a:t>
            </a:r>
            <a:r>
              <a:rPr lang="en-US" sz="2000" i="1" dirty="0"/>
              <a:t>diwani</a:t>
            </a:r>
            <a:r>
              <a:rPr lang="en-US" sz="2000" dirty="0"/>
              <a:t> over Bengal (1765)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Bahadur Shah II deposed by British after 1857 uprising (“Mutiny”)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1" r="2083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443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3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4781" y="448702"/>
            <a:ext cx="4668257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Conclusions</a:t>
            </a:r>
          </a:p>
        </p:txBody>
      </p:sp>
      <p:sp>
        <p:nvSpPr>
          <p:cNvPr id="19" name="Freeform: Shape 15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2" descr="A group of people in clothing&#10;&#10;Description automatically generated with low confidence">
            <a:extLst>
              <a:ext uri="{FF2B5EF4-FFF2-40B4-BE49-F238E27FC236}">
                <a16:creationId xmlns:a16="http://schemas.microsoft.com/office/drawing/2014/main" id="{3F653325-AF6D-6C4B-AA8E-0F23AB69F7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" r="6" b="6"/>
          <a:stretch/>
        </p:blipFill>
        <p:spPr>
          <a:xfrm>
            <a:off x="3559122" y="2661260"/>
            <a:ext cx="2788920" cy="2788920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</p:spPr>
      </p:pic>
      <p:pic>
        <p:nvPicPr>
          <p:cNvPr id="9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DEFEE598-FB64-524E-931F-830194365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4" r="7055" b="-3"/>
          <a:stretch/>
        </p:blipFill>
        <p:spPr bwMode="auto">
          <a:xfrm>
            <a:off x="20" y="10"/>
            <a:ext cx="3967953" cy="3383270"/>
          </a:xfrm>
          <a:custGeom>
            <a:avLst/>
            <a:gdLst/>
            <a:ahLst/>
            <a:cxnLst/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Content Placeholder 3" descr="A painting of a group of people riding horses&#10;&#10;Description automatically generated with low confidence">
            <a:extLst>
              <a:ext uri="{FF2B5EF4-FFF2-40B4-BE49-F238E27FC236}">
                <a16:creationId xmlns:a16="http://schemas.microsoft.com/office/drawing/2014/main" id="{2F9A00F9-BAE0-BD42-BD41-E6886D7884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5" b="20573"/>
          <a:stretch/>
        </p:blipFill>
        <p:spPr>
          <a:xfrm>
            <a:off x="4825" y="4007260"/>
            <a:ext cx="3155071" cy="2850749"/>
          </a:xfrm>
          <a:custGeom>
            <a:avLst/>
            <a:gdLst/>
            <a:ahLst/>
            <a:cxnLst/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7651BE-32C4-4348-BE4E-5967C2586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707" y="1867560"/>
            <a:ext cx="5463610" cy="43771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>
              <a:spcAft>
                <a:spcPts val="600"/>
              </a:spcAft>
            </a:pPr>
            <a:r>
              <a:rPr lang="en-US" sz="2000" dirty="0"/>
              <a:t>Comparing empires: seeing the diversity and commonalities of political and cultural arrangements across early modern world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Mughal &amp; Ottoman empires based on contiguous territorial expansion; Habsburg empire both land-based &amp; maritime 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Ottoman and Mughal rule not chiefly extractive, unlike Habsburg rule in Spanish America</a:t>
            </a:r>
          </a:p>
          <a:p>
            <a:pPr marL="285750">
              <a:spcAft>
                <a:spcPts val="600"/>
              </a:spcAft>
            </a:pPr>
            <a:r>
              <a:rPr lang="en-US" sz="2000" dirty="0"/>
              <a:t>Imperial rule based on compromise with local and regional elites: permitting plurality within empire, yet to different degrees</a:t>
            </a:r>
          </a:p>
        </p:txBody>
      </p:sp>
    </p:spTree>
    <p:extLst>
      <p:ext uri="{BB962C8B-B14F-4D97-AF65-F5344CB8AC3E}">
        <p14:creationId xmlns:p14="http://schemas.microsoft.com/office/powerpoint/2010/main" val="2248356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9AC0A1-394A-BC5A-34C2-24E36F2A2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7506" y="563907"/>
            <a:ext cx="4840010" cy="1807305"/>
          </a:xfrm>
        </p:spPr>
        <p:txBody>
          <a:bodyPr>
            <a:normAutofit fontScale="90000"/>
          </a:bodyPr>
          <a:lstStyle/>
          <a:p>
            <a:r>
              <a:rPr lang="en-GB" sz="2800" dirty="0">
                <a:latin typeface="+mn-lt"/>
              </a:rPr>
              <a:t>How did empires deal with the management of diversity within their borders and competition with rivals outside them?</a:t>
            </a:r>
            <a:b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2400" dirty="0"/>
          </a:p>
        </p:txBody>
      </p:sp>
      <p:pic>
        <p:nvPicPr>
          <p:cNvPr id="4" name="Picture 2" descr="The Battle Of Lepanto: When Ottoman Forces Clashed With Christians -  HistoryExtra">
            <a:extLst>
              <a:ext uri="{FF2B5EF4-FFF2-40B4-BE49-F238E27FC236}">
                <a16:creationId xmlns:a16="http://schemas.microsoft.com/office/drawing/2014/main" id="{1E2C3C11-EA2D-0BCC-504F-E8F8FA3819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7" r="17554" b="-2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7745-1F90-2CDF-514E-313F4672E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537555"/>
            <a:ext cx="4946029" cy="274012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expand and consolidate one’s rule? </a:t>
            </a: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to acquire, concentrate, and distribute resources?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administer a highly diverse population across dissimilar regions? 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to project and maintain one’s power both domestically and abroad?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3882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AAFFD-1260-154F-BD77-9CC46E1A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486182"/>
            <a:ext cx="6369172" cy="493014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“Empires are large political units, expansionist or with a memory of power extended over space, polities that maintain distinction and hierarchy as they incorporate new people. […] The nation-state proclaims the commonality of its people – even if the reality is more complicated – while the empire-state declares the non-equivalence of multiple populations.”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“The concept of empire presumes that different peoples within the polity will be governed differently.”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200" dirty="0"/>
              <a:t>“What successful empires produced, usually, was neither consistent loyalty nor constant resistance: they produced contingent accommodation.” </a:t>
            </a:r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3074" name="Picture 2" descr="Empires in World History: Power and the Politics of Difference:  Amazon.co.uk: Burbank, Jane, Cooper, Frederick: 8589712222228: Books">
            <a:extLst>
              <a:ext uri="{FF2B5EF4-FFF2-40B4-BE49-F238E27FC236}">
                <a16:creationId xmlns:a16="http://schemas.microsoft.com/office/drawing/2014/main" id="{72D4FE82-E6BB-2943-915F-4FFA060B3C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4392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806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AAFFD-1260-154F-BD77-9CC46E1A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80" y="1341120"/>
            <a:ext cx="6353932" cy="5075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Land empires</a:t>
            </a:r>
            <a:r>
              <a:rPr lang="en-US" sz="2000" dirty="0"/>
              <a:t>: contiguous, based on conquest and tributary relations with vassal states (suzerainty)</a:t>
            </a:r>
          </a:p>
          <a:p>
            <a:pPr>
              <a:buFontTx/>
              <a:buChar char="-"/>
            </a:pPr>
            <a:r>
              <a:rPr lang="en-US" sz="2000" dirty="0"/>
              <a:t>Tsarist Russia, Ming/Qing China, Mughal India, Ottoman Empire, Safavid Iran, Austrian Habsburg Empire, Spanish America, British India</a:t>
            </a:r>
          </a:p>
          <a:p>
            <a:pPr marL="0" indent="0">
              <a:buNone/>
            </a:pPr>
            <a:r>
              <a:rPr lang="en-US" sz="2000" b="1" dirty="0"/>
              <a:t>Maritime empires</a:t>
            </a:r>
            <a:r>
              <a:rPr lang="en-US" sz="2000" dirty="0"/>
              <a:t>: non-contiguous, based on conquest and trade relations, network with plural nodes</a:t>
            </a:r>
          </a:p>
          <a:p>
            <a:pPr>
              <a:buFontTx/>
              <a:buChar char="-"/>
            </a:pPr>
            <a:r>
              <a:rPr lang="en-US" sz="2000" dirty="0"/>
              <a:t>Venetian Empire, Spanish Empire, Portuguese Empire, Dutch Empire, English/British Empire, French Empire</a:t>
            </a:r>
          </a:p>
          <a:p>
            <a:pPr marL="0" indent="0">
              <a:buNone/>
            </a:pPr>
            <a:r>
              <a:rPr lang="en-US" sz="2000" b="1" dirty="0"/>
              <a:t>Nomadic vs. sedentary/agrarian: </a:t>
            </a:r>
            <a:r>
              <a:rPr lang="en-US" sz="2000" dirty="0"/>
              <a:t>Conquest </a:t>
            </a:r>
            <a:r>
              <a:rPr lang="en-US" sz="2000" i="1" dirty="0"/>
              <a:t>from</a:t>
            </a:r>
            <a:r>
              <a:rPr lang="en-US" sz="2000" dirty="0"/>
              <a:t> the steppe (1) vs. conquest </a:t>
            </a:r>
            <a:r>
              <a:rPr lang="en-US" sz="2000" i="1" dirty="0"/>
              <a:t>of </a:t>
            </a:r>
            <a:r>
              <a:rPr lang="en-US" sz="2000" dirty="0"/>
              <a:t>the steppe (2)</a:t>
            </a:r>
          </a:p>
          <a:p>
            <a:pPr>
              <a:buFontTx/>
              <a:buChar char="-"/>
            </a:pPr>
            <a:r>
              <a:rPr lang="en-GB" sz="2000" dirty="0"/>
              <a:t>(1) Mongols, Timurids, Mongol/Turkic ancestors of Ottomans and Mughals </a:t>
            </a:r>
          </a:p>
          <a:p>
            <a:pPr>
              <a:buFontTx/>
              <a:buChar char="-"/>
            </a:pPr>
            <a:r>
              <a:rPr lang="en-GB" sz="2000" dirty="0"/>
              <a:t>(2) Russia, Qing China, United States</a:t>
            </a:r>
            <a:endParaRPr lang="en-US" sz="2000" dirty="0"/>
          </a:p>
        </p:txBody>
      </p:sp>
      <p:pic>
        <p:nvPicPr>
          <p:cNvPr id="3074" name="Picture 2" descr="Empires in World History: Power and the Politics of Difference:  Amazon.co.uk: Burbank, Jane, Cooper, Frederick: 8589712222228: Books">
            <a:extLst>
              <a:ext uri="{FF2B5EF4-FFF2-40B4-BE49-F238E27FC236}">
                <a16:creationId xmlns:a16="http://schemas.microsoft.com/office/drawing/2014/main" id="{72D4FE82-E6BB-2943-915F-4FFA060B3C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4392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9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34E13-B1D5-A543-B084-AFD627FA6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BBA9F76D-BBAB-E743-9188-B8F65173C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" y="0"/>
            <a:ext cx="113776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25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Possessions of Ottoman and Habsburg Empires in Europe, Middle East and  North Africa until 1575 : r/MapPorn">
            <a:extLst>
              <a:ext uri="{FF2B5EF4-FFF2-40B4-BE49-F238E27FC236}">
                <a16:creationId xmlns:a16="http://schemas.microsoft.com/office/drawing/2014/main" id="{9635E0D7-A3D0-BD4D-B41C-F2C2D2D3B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0"/>
            <a:ext cx="9848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40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magine 3" descr="800px-Battaglia_Lepanto_in_Vaticano.jpg">
            <a:extLst>
              <a:ext uri="{FF2B5EF4-FFF2-40B4-BE49-F238E27FC236}">
                <a16:creationId xmlns:a16="http://schemas.microsoft.com/office/drawing/2014/main" id="{237D2B3B-C148-D040-94FE-FE62FA9B7A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61" b="1845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2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F288AC-46D3-E748-8586-E340D5121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Habsburg Empire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96D9376-AF11-E547-8195-D80ACAB20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Composite monarchy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Spanish and Austrian branches 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united under Charles V (1519-1556)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chemeClr val="bg1"/>
                </a:solidFill>
              </a:rPr>
              <a:t>Union of Crowns of Spain and Portugal 1580-1640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Global empire under Philip II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Uniformity of institutions imposed on diverse colonial possessions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Staunchly Catholic and religiously intolerant – persecution </a:t>
            </a:r>
            <a:r>
              <a:rPr lang="en-US" sz="2000">
                <a:solidFill>
                  <a:schemeClr val="bg1"/>
                </a:solidFill>
              </a:rPr>
              <a:t>of minorities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" descr="Immagine che contiene persona, parete, interni, armatura&#10;&#10;Descrizione generata automaticamente">
            <a:extLst>
              <a:ext uri="{FF2B5EF4-FFF2-40B4-BE49-F238E27FC236}">
                <a16:creationId xmlns:a16="http://schemas.microsoft.com/office/drawing/2014/main" id="{C9309ACB-A1A6-D848-AB40-895BCC5C80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1669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339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a9be7d3-5b37-4ef1-b1c2-0e88ceb7ab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4186</TotalTime>
  <Words>928</Words>
  <Application>Microsoft Office PowerPoint</Application>
  <PresentationFormat>Widescreen</PresentationFormat>
  <Paragraphs>95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Aharoni</vt:lpstr>
      <vt:lpstr>Aptos</vt:lpstr>
      <vt:lpstr>Arial</vt:lpstr>
      <vt:lpstr>Calibri</vt:lpstr>
      <vt:lpstr>Calibri Light</vt:lpstr>
      <vt:lpstr>Wingdings</vt:lpstr>
      <vt:lpstr>Office Theme</vt:lpstr>
      <vt:lpstr>Rival Empires</vt:lpstr>
      <vt:lpstr>Today’s lecture</vt:lpstr>
      <vt:lpstr>How did empires deal with the management of diversity within their borders and competition with rivals outside them?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Habsburg Empire</vt:lpstr>
      <vt:lpstr>PowerPoint Presentation</vt:lpstr>
      <vt:lpstr>Ottoman Empire</vt:lpstr>
      <vt:lpstr>PowerPoint Presentation</vt:lpstr>
      <vt:lpstr>PowerPoint Presentation</vt:lpstr>
      <vt:lpstr>The Mughal Empire (1526-1857)</vt:lpstr>
      <vt:lpstr>PowerPoint Presentation</vt:lpstr>
      <vt:lpstr>Ruling the empire</vt:lpstr>
      <vt:lpstr>Mughal dynasty (1526-1857)</vt:lpstr>
      <vt:lpstr>Administration and Economy</vt:lpstr>
      <vt:lpstr>Religion</vt:lpstr>
      <vt:lpstr>Internal and external challenges</vt:lpstr>
      <vt:lpstr>Disintegration and Decline</vt:lpstr>
      <vt:lpstr>Conclusions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Meersbergen, Guido</dc:creator>
  <cp:lastModifiedBy>Marshall, Peter</cp:lastModifiedBy>
  <cp:revision>71</cp:revision>
  <dcterms:created xsi:type="dcterms:W3CDTF">2019-01-21T12:56:01Z</dcterms:created>
  <dcterms:modified xsi:type="dcterms:W3CDTF">2026-03-16T08:01:17Z</dcterms:modified>
</cp:coreProperties>
</file>