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337" r:id="rId3"/>
    <p:sldId id="272" r:id="rId4"/>
    <p:sldId id="322" r:id="rId5"/>
    <p:sldId id="338" r:id="rId6"/>
    <p:sldId id="339" r:id="rId7"/>
    <p:sldId id="340" r:id="rId8"/>
    <p:sldId id="279" r:id="rId9"/>
    <p:sldId id="341" r:id="rId10"/>
    <p:sldId id="342" r:id="rId11"/>
    <p:sldId id="343" r:id="rId12"/>
    <p:sldId id="344" r:id="rId13"/>
    <p:sldId id="346" r:id="rId14"/>
    <p:sldId id="347" r:id="rId15"/>
    <p:sldId id="261" r:id="rId16"/>
    <p:sldId id="278" r:id="rId17"/>
    <p:sldId id="348" r:id="rId18"/>
    <p:sldId id="349" r:id="rId19"/>
    <p:sldId id="313" r:id="rId20"/>
    <p:sldId id="314" r:id="rId21"/>
    <p:sldId id="315" r:id="rId22"/>
    <p:sldId id="316" r:id="rId23"/>
    <p:sldId id="318" r:id="rId24"/>
    <p:sldId id="324" r:id="rId25"/>
    <p:sldId id="321" r:id="rId26"/>
    <p:sldId id="325" r:id="rId27"/>
    <p:sldId id="286" r:id="rId28"/>
    <p:sldId id="288" r:id="rId29"/>
    <p:sldId id="352" r:id="rId30"/>
    <p:sldId id="350" r:id="rId31"/>
    <p:sldId id="351" r:id="rId32"/>
    <p:sldId id="295" r:id="rId33"/>
    <p:sldId id="332" r:id="rId34"/>
    <p:sldId id="353" r:id="rId35"/>
    <p:sldId id="35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C1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F2DF15-EBFF-41C8-B67D-BFA1ECD58D7E}" v="2" dt="2026-02-06T11:29:17.750"/>
    <p1510:client id="{5D0E268E-58A6-456C-BBB7-6CF6F7403849}" v="3" dt="2026-02-06T09:59:15.2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7" autoAdjust="0"/>
    <p:restoredTop sz="69748" autoAdjust="0"/>
  </p:normalViewPr>
  <p:slideViewPr>
    <p:cSldViewPr snapToGrid="0">
      <p:cViewPr varScale="1">
        <p:scale>
          <a:sx n="78" d="100"/>
          <a:sy n="78" d="100"/>
        </p:scale>
        <p:origin x="181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F4D63-CFF4-4075-B8CB-102A4E0840BD}" type="datetimeFigureOut">
              <a:rPr lang="en-GB" smtClean="0"/>
              <a:t>06/02/2026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B01169-694C-475E-88E2-B12384DBF382}" type="slidenum">
              <a:rPr lang="en-GB" smtClean="0"/>
              <a:t>‹#›</a:t>
            </a:fld>
            <a:endParaRPr lang="en-GB"/>
          </a:p>
        </p:txBody>
      </p:sp>
    </p:spTree>
    <p:extLst>
      <p:ext uri="{BB962C8B-B14F-4D97-AF65-F5344CB8AC3E}">
        <p14:creationId xmlns:p14="http://schemas.microsoft.com/office/powerpoint/2010/main" val="2517816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a:t>
            </a:fld>
            <a:endParaRPr lang="en-GB"/>
          </a:p>
        </p:txBody>
      </p:sp>
    </p:spTree>
    <p:extLst>
      <p:ext uri="{BB962C8B-B14F-4D97-AF65-F5344CB8AC3E}">
        <p14:creationId xmlns:p14="http://schemas.microsoft.com/office/powerpoint/2010/main" val="2085791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10</a:t>
            </a:fld>
            <a:endParaRPr lang="en-GB"/>
          </a:p>
        </p:txBody>
      </p:sp>
    </p:spTree>
    <p:extLst>
      <p:ext uri="{BB962C8B-B14F-4D97-AF65-F5344CB8AC3E}">
        <p14:creationId xmlns:p14="http://schemas.microsoft.com/office/powerpoint/2010/main" val="151274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11</a:t>
            </a:fld>
            <a:endParaRPr lang="en-GB"/>
          </a:p>
        </p:txBody>
      </p:sp>
    </p:spTree>
    <p:extLst>
      <p:ext uri="{BB962C8B-B14F-4D97-AF65-F5344CB8AC3E}">
        <p14:creationId xmlns:p14="http://schemas.microsoft.com/office/powerpoint/2010/main" val="3635784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12</a:t>
            </a:fld>
            <a:endParaRPr lang="en-GB"/>
          </a:p>
        </p:txBody>
      </p:sp>
    </p:spTree>
    <p:extLst>
      <p:ext uri="{BB962C8B-B14F-4D97-AF65-F5344CB8AC3E}">
        <p14:creationId xmlns:p14="http://schemas.microsoft.com/office/powerpoint/2010/main" val="3082917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13</a:t>
            </a:fld>
            <a:endParaRPr lang="en-GB"/>
          </a:p>
        </p:txBody>
      </p:sp>
    </p:spTree>
    <p:extLst>
      <p:ext uri="{BB962C8B-B14F-4D97-AF65-F5344CB8AC3E}">
        <p14:creationId xmlns:p14="http://schemas.microsoft.com/office/powerpoint/2010/main" val="3528198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14</a:t>
            </a:fld>
            <a:endParaRPr lang="en-GB"/>
          </a:p>
        </p:txBody>
      </p:sp>
    </p:spTree>
    <p:extLst>
      <p:ext uri="{BB962C8B-B14F-4D97-AF65-F5344CB8AC3E}">
        <p14:creationId xmlns:p14="http://schemas.microsoft.com/office/powerpoint/2010/main" val="1346056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15</a:t>
            </a:fld>
            <a:endParaRPr lang="en-GB"/>
          </a:p>
        </p:txBody>
      </p:sp>
    </p:spTree>
    <p:extLst>
      <p:ext uri="{BB962C8B-B14F-4D97-AF65-F5344CB8AC3E}">
        <p14:creationId xmlns:p14="http://schemas.microsoft.com/office/powerpoint/2010/main" val="1515435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16</a:t>
            </a:fld>
            <a:endParaRPr lang="en-GB"/>
          </a:p>
        </p:txBody>
      </p:sp>
    </p:spTree>
    <p:extLst>
      <p:ext uri="{BB962C8B-B14F-4D97-AF65-F5344CB8AC3E}">
        <p14:creationId xmlns:p14="http://schemas.microsoft.com/office/powerpoint/2010/main" val="2099541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17</a:t>
            </a:fld>
            <a:endParaRPr lang="en-GB"/>
          </a:p>
        </p:txBody>
      </p:sp>
    </p:spTree>
    <p:extLst>
      <p:ext uri="{BB962C8B-B14F-4D97-AF65-F5344CB8AC3E}">
        <p14:creationId xmlns:p14="http://schemas.microsoft.com/office/powerpoint/2010/main" val="4257342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18</a:t>
            </a:fld>
            <a:endParaRPr lang="en-GB"/>
          </a:p>
        </p:txBody>
      </p:sp>
    </p:spTree>
    <p:extLst>
      <p:ext uri="{BB962C8B-B14F-4D97-AF65-F5344CB8AC3E}">
        <p14:creationId xmlns:p14="http://schemas.microsoft.com/office/powerpoint/2010/main" val="17273925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19</a:t>
            </a:fld>
            <a:endParaRPr lang="en-GB"/>
          </a:p>
        </p:txBody>
      </p:sp>
    </p:spTree>
    <p:extLst>
      <p:ext uri="{BB962C8B-B14F-4D97-AF65-F5344CB8AC3E}">
        <p14:creationId xmlns:p14="http://schemas.microsoft.com/office/powerpoint/2010/main" val="3313522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a:t>
            </a:fld>
            <a:endParaRPr lang="en-GB"/>
          </a:p>
        </p:txBody>
      </p:sp>
    </p:spTree>
    <p:extLst>
      <p:ext uri="{BB962C8B-B14F-4D97-AF65-F5344CB8AC3E}">
        <p14:creationId xmlns:p14="http://schemas.microsoft.com/office/powerpoint/2010/main" val="3299738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20</a:t>
            </a:fld>
            <a:endParaRPr lang="en-GB"/>
          </a:p>
        </p:txBody>
      </p:sp>
    </p:spTree>
    <p:extLst>
      <p:ext uri="{BB962C8B-B14F-4D97-AF65-F5344CB8AC3E}">
        <p14:creationId xmlns:p14="http://schemas.microsoft.com/office/powerpoint/2010/main" val="42838888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21</a:t>
            </a:fld>
            <a:endParaRPr lang="en-GB"/>
          </a:p>
        </p:txBody>
      </p:sp>
    </p:spTree>
    <p:extLst>
      <p:ext uri="{BB962C8B-B14F-4D97-AF65-F5344CB8AC3E}">
        <p14:creationId xmlns:p14="http://schemas.microsoft.com/office/powerpoint/2010/main" val="2380674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22</a:t>
            </a:fld>
            <a:endParaRPr lang="en-GB"/>
          </a:p>
        </p:txBody>
      </p:sp>
    </p:spTree>
    <p:extLst>
      <p:ext uri="{BB962C8B-B14F-4D97-AF65-F5344CB8AC3E}">
        <p14:creationId xmlns:p14="http://schemas.microsoft.com/office/powerpoint/2010/main" val="380020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23</a:t>
            </a:fld>
            <a:endParaRPr lang="en-GB"/>
          </a:p>
        </p:txBody>
      </p:sp>
    </p:spTree>
    <p:extLst>
      <p:ext uri="{BB962C8B-B14F-4D97-AF65-F5344CB8AC3E}">
        <p14:creationId xmlns:p14="http://schemas.microsoft.com/office/powerpoint/2010/main" val="24245858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24</a:t>
            </a:fld>
            <a:endParaRPr lang="en-GB"/>
          </a:p>
        </p:txBody>
      </p:sp>
    </p:spTree>
    <p:extLst>
      <p:ext uri="{BB962C8B-B14F-4D97-AF65-F5344CB8AC3E}">
        <p14:creationId xmlns:p14="http://schemas.microsoft.com/office/powerpoint/2010/main" val="8454736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25</a:t>
            </a:fld>
            <a:endParaRPr lang="en-GB"/>
          </a:p>
        </p:txBody>
      </p:sp>
    </p:spTree>
    <p:extLst>
      <p:ext uri="{BB962C8B-B14F-4D97-AF65-F5344CB8AC3E}">
        <p14:creationId xmlns:p14="http://schemas.microsoft.com/office/powerpoint/2010/main" val="3042626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26</a:t>
            </a:fld>
            <a:endParaRPr lang="en-GB"/>
          </a:p>
        </p:txBody>
      </p:sp>
    </p:spTree>
    <p:extLst>
      <p:ext uri="{BB962C8B-B14F-4D97-AF65-F5344CB8AC3E}">
        <p14:creationId xmlns:p14="http://schemas.microsoft.com/office/powerpoint/2010/main" val="2824540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27</a:t>
            </a:fld>
            <a:endParaRPr lang="en-GB"/>
          </a:p>
        </p:txBody>
      </p:sp>
    </p:spTree>
    <p:extLst>
      <p:ext uri="{BB962C8B-B14F-4D97-AF65-F5344CB8AC3E}">
        <p14:creationId xmlns:p14="http://schemas.microsoft.com/office/powerpoint/2010/main" val="21179789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28</a:t>
            </a:fld>
            <a:endParaRPr lang="en-GB"/>
          </a:p>
        </p:txBody>
      </p:sp>
    </p:spTree>
    <p:extLst>
      <p:ext uri="{BB962C8B-B14F-4D97-AF65-F5344CB8AC3E}">
        <p14:creationId xmlns:p14="http://schemas.microsoft.com/office/powerpoint/2010/main" val="34609344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29</a:t>
            </a:fld>
            <a:endParaRPr lang="en-GB"/>
          </a:p>
        </p:txBody>
      </p:sp>
    </p:spTree>
    <p:extLst>
      <p:ext uri="{BB962C8B-B14F-4D97-AF65-F5344CB8AC3E}">
        <p14:creationId xmlns:p14="http://schemas.microsoft.com/office/powerpoint/2010/main" val="1716287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3</a:t>
            </a:fld>
            <a:endParaRPr lang="en-GB"/>
          </a:p>
        </p:txBody>
      </p:sp>
    </p:spTree>
    <p:extLst>
      <p:ext uri="{BB962C8B-B14F-4D97-AF65-F5344CB8AC3E}">
        <p14:creationId xmlns:p14="http://schemas.microsoft.com/office/powerpoint/2010/main" val="10554357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30</a:t>
            </a:fld>
            <a:endParaRPr lang="en-GB"/>
          </a:p>
        </p:txBody>
      </p:sp>
    </p:spTree>
    <p:extLst>
      <p:ext uri="{BB962C8B-B14F-4D97-AF65-F5344CB8AC3E}">
        <p14:creationId xmlns:p14="http://schemas.microsoft.com/office/powerpoint/2010/main" val="27905175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32</a:t>
            </a:fld>
            <a:endParaRPr lang="en-GB"/>
          </a:p>
        </p:txBody>
      </p:sp>
    </p:spTree>
    <p:extLst>
      <p:ext uri="{BB962C8B-B14F-4D97-AF65-F5344CB8AC3E}">
        <p14:creationId xmlns:p14="http://schemas.microsoft.com/office/powerpoint/2010/main" val="3574438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33</a:t>
            </a:fld>
            <a:endParaRPr lang="en-GB"/>
          </a:p>
        </p:txBody>
      </p:sp>
    </p:spTree>
    <p:extLst>
      <p:ext uri="{BB962C8B-B14F-4D97-AF65-F5344CB8AC3E}">
        <p14:creationId xmlns:p14="http://schemas.microsoft.com/office/powerpoint/2010/main" val="521830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4</a:t>
            </a:fld>
            <a:endParaRPr lang="en-GB"/>
          </a:p>
        </p:txBody>
      </p:sp>
    </p:spTree>
    <p:extLst>
      <p:ext uri="{BB962C8B-B14F-4D97-AF65-F5344CB8AC3E}">
        <p14:creationId xmlns:p14="http://schemas.microsoft.com/office/powerpoint/2010/main" val="1662338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5</a:t>
            </a:fld>
            <a:endParaRPr lang="en-GB"/>
          </a:p>
        </p:txBody>
      </p:sp>
    </p:spTree>
    <p:extLst>
      <p:ext uri="{BB962C8B-B14F-4D97-AF65-F5344CB8AC3E}">
        <p14:creationId xmlns:p14="http://schemas.microsoft.com/office/powerpoint/2010/main" val="138775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6</a:t>
            </a:fld>
            <a:endParaRPr lang="en-GB"/>
          </a:p>
        </p:txBody>
      </p:sp>
    </p:spTree>
    <p:extLst>
      <p:ext uri="{BB962C8B-B14F-4D97-AF65-F5344CB8AC3E}">
        <p14:creationId xmlns:p14="http://schemas.microsoft.com/office/powerpoint/2010/main" val="1654205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7</a:t>
            </a:fld>
            <a:endParaRPr lang="en-GB"/>
          </a:p>
        </p:txBody>
      </p:sp>
    </p:spTree>
    <p:extLst>
      <p:ext uri="{BB962C8B-B14F-4D97-AF65-F5344CB8AC3E}">
        <p14:creationId xmlns:p14="http://schemas.microsoft.com/office/powerpoint/2010/main" val="372405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8</a:t>
            </a:fld>
            <a:endParaRPr lang="en-GB"/>
          </a:p>
        </p:txBody>
      </p:sp>
    </p:spTree>
    <p:extLst>
      <p:ext uri="{BB962C8B-B14F-4D97-AF65-F5344CB8AC3E}">
        <p14:creationId xmlns:p14="http://schemas.microsoft.com/office/powerpoint/2010/main" val="2638985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2B01169-694C-475E-88E2-B12384DBF382}" type="slidenum">
              <a:rPr lang="en-GB" smtClean="0"/>
              <a:t>9</a:t>
            </a:fld>
            <a:endParaRPr lang="en-GB"/>
          </a:p>
        </p:txBody>
      </p:sp>
    </p:spTree>
    <p:extLst>
      <p:ext uri="{BB962C8B-B14F-4D97-AF65-F5344CB8AC3E}">
        <p14:creationId xmlns:p14="http://schemas.microsoft.com/office/powerpoint/2010/main" val="1654533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C3206-AF87-584C-4E05-F6773C0451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E446A21-BC02-A6BA-90C4-4FE9193192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3502CBD-539E-4D2B-7084-A156CC66FF4B}"/>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5" name="Footer Placeholder 4">
            <a:extLst>
              <a:ext uri="{FF2B5EF4-FFF2-40B4-BE49-F238E27FC236}">
                <a16:creationId xmlns:a16="http://schemas.microsoft.com/office/drawing/2014/main" id="{137762B6-3233-AA83-561B-FBC028DFD9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2BFE2A-DF69-D3B7-B737-6CC5F8AFEFA5}"/>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365235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3E4D9-1185-275E-DEC9-DEA1A1158FB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DCDDDD-9687-FEA6-1F6C-07B7EBFF1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166A36-99AD-9920-505C-A7BF114B5112}"/>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5" name="Footer Placeholder 4">
            <a:extLst>
              <a:ext uri="{FF2B5EF4-FFF2-40B4-BE49-F238E27FC236}">
                <a16:creationId xmlns:a16="http://schemas.microsoft.com/office/drawing/2014/main" id="{B0180721-915D-5FFB-1483-295E463CA9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9B34D0-55EA-E81C-F7F8-4EDABD59F967}"/>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1718713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AF1650-1B2E-9E7E-1B95-2D709FBB8ED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1DCBFF-9ED2-8328-6EB3-466C339FC0A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35D4CF-B3A2-E504-1B06-9AFD8CE45ACB}"/>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5" name="Footer Placeholder 4">
            <a:extLst>
              <a:ext uri="{FF2B5EF4-FFF2-40B4-BE49-F238E27FC236}">
                <a16:creationId xmlns:a16="http://schemas.microsoft.com/office/drawing/2014/main" id="{525D151C-3BB2-5DED-B594-5D8293DEFF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4DE989-FB1B-CEAF-AAA4-7C59AF3FFD17}"/>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1745562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F3B75-2BDB-DD2E-9185-0ACEBE5B0A3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67BB08-8143-7742-34AC-1812551EC7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7FA1CD-A32A-2E02-CC58-CC6548E32F21}"/>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5" name="Footer Placeholder 4">
            <a:extLst>
              <a:ext uri="{FF2B5EF4-FFF2-40B4-BE49-F238E27FC236}">
                <a16:creationId xmlns:a16="http://schemas.microsoft.com/office/drawing/2014/main" id="{6FA97705-F805-B4AF-DF03-4B4C4AF9B3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CADBC1-7F91-98C1-C927-192081552E40}"/>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451524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56F3D-BD58-BBFF-7FCF-6E9F046F4E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50CB37B-D736-A518-CE49-78E4429FBF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8EA447-9A7D-C372-B339-57F6B3CA1815}"/>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5" name="Footer Placeholder 4">
            <a:extLst>
              <a:ext uri="{FF2B5EF4-FFF2-40B4-BE49-F238E27FC236}">
                <a16:creationId xmlns:a16="http://schemas.microsoft.com/office/drawing/2014/main" id="{63B2DBDB-4ACD-4163-F823-CD55FC9D08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743EFD-39C7-E510-7A7D-FAAA4C729977}"/>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29088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F1ED4-7B9A-5EBD-2917-D9C1A5A678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058397-5716-5A21-28E4-EF5D4D2C62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277AAA2-5DB4-4A9D-F778-6BBBE5B741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4C3954-7C59-4F30-E6D0-E45556223D91}"/>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6" name="Footer Placeholder 5">
            <a:extLst>
              <a:ext uri="{FF2B5EF4-FFF2-40B4-BE49-F238E27FC236}">
                <a16:creationId xmlns:a16="http://schemas.microsoft.com/office/drawing/2014/main" id="{532F3CAD-F8FF-2300-FA57-52457CCBFE9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762D95-30AD-F77D-DB3A-27965A890126}"/>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20351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8559-6AAE-116F-D411-C7398828FA0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7F00AC-6091-9CCD-28C6-4ECD7F4542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E94D14-C9BA-0BE5-2D74-A02DF64D7B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CF9A43F-29FD-2388-B38F-2F752DD07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85EC7B-B274-A252-70E4-688AE71BA7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416EAE0-8278-6585-E7DF-6E70646D9826}"/>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8" name="Footer Placeholder 7">
            <a:extLst>
              <a:ext uri="{FF2B5EF4-FFF2-40B4-BE49-F238E27FC236}">
                <a16:creationId xmlns:a16="http://schemas.microsoft.com/office/drawing/2014/main" id="{6FF0CF05-F47D-83C4-F09F-96CB213133B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04B815F-9A66-CBC8-FCF2-697125B4A1AF}"/>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302094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3F78D-5420-E2B8-5AB8-D7D66B8B9C8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4D65793-F670-45D2-8299-03D97DD7F084}"/>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4" name="Footer Placeholder 3">
            <a:extLst>
              <a:ext uri="{FF2B5EF4-FFF2-40B4-BE49-F238E27FC236}">
                <a16:creationId xmlns:a16="http://schemas.microsoft.com/office/drawing/2014/main" id="{4065F795-7E77-114D-3CB8-AD79C64041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9BFB74F-2B80-3E14-D895-778E5B892F24}"/>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32800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FBC484-609B-73A3-6087-0A293A1D4EB6}"/>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3" name="Footer Placeholder 2">
            <a:extLst>
              <a:ext uri="{FF2B5EF4-FFF2-40B4-BE49-F238E27FC236}">
                <a16:creationId xmlns:a16="http://schemas.microsoft.com/office/drawing/2014/main" id="{C3EA7C67-2AC9-9AC0-83C4-B2176EC81D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B9B61F9-B8C8-F22C-640D-347C115B8DD9}"/>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3892479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B3DD-A028-5E40-8F81-042FC44E62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5BEAFE0-83AD-4A5B-6556-0AF12D82D2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1B2C29D-3B35-8ED5-CFD6-415239B4EF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EDED8-1611-01F4-ECE8-2F5DE16280D1}"/>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6" name="Footer Placeholder 5">
            <a:extLst>
              <a:ext uri="{FF2B5EF4-FFF2-40B4-BE49-F238E27FC236}">
                <a16:creationId xmlns:a16="http://schemas.microsoft.com/office/drawing/2014/main" id="{199E9F09-DEC5-87CA-CC89-DA2DA1A605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AC25CE-35C5-D1C0-E18D-C26EABA44CFC}"/>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41310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F468F-46AA-1732-87BA-0F782D1A8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5643137-8398-ECEE-3CC0-48C8A52E03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9A723E-AACC-65E4-E921-4354CFE37A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45B988-E0C8-1448-F6E7-6CC1D08C3CD1}"/>
              </a:ext>
            </a:extLst>
          </p:cNvPr>
          <p:cNvSpPr>
            <a:spLocks noGrp="1"/>
          </p:cNvSpPr>
          <p:nvPr>
            <p:ph type="dt" sz="half" idx="10"/>
          </p:nvPr>
        </p:nvSpPr>
        <p:spPr/>
        <p:txBody>
          <a:bodyPr/>
          <a:lstStyle/>
          <a:p>
            <a:fld id="{0641CEE3-68E4-471D-B180-0B5D4E8DFD7F}" type="datetimeFigureOut">
              <a:rPr lang="en-GB" smtClean="0"/>
              <a:t>06/02/2026</a:t>
            </a:fld>
            <a:endParaRPr lang="en-GB"/>
          </a:p>
        </p:txBody>
      </p:sp>
      <p:sp>
        <p:nvSpPr>
          <p:cNvPr id="6" name="Footer Placeholder 5">
            <a:extLst>
              <a:ext uri="{FF2B5EF4-FFF2-40B4-BE49-F238E27FC236}">
                <a16:creationId xmlns:a16="http://schemas.microsoft.com/office/drawing/2014/main" id="{6C749997-2F4C-A2B0-B86E-AEF9757990B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DA6E4C-E827-3866-ED9E-A6222B7D5762}"/>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690389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79080A-9608-77AA-27E6-5B2AF284DA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3C106B-A5EF-019F-2619-4932B37000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D7BDBE-0A1D-B3D0-9CC7-C95AC219F5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41CEE3-68E4-471D-B180-0B5D4E8DFD7F}" type="datetimeFigureOut">
              <a:rPr lang="en-GB" smtClean="0"/>
              <a:t>06/02/2026</a:t>
            </a:fld>
            <a:endParaRPr lang="en-GB"/>
          </a:p>
        </p:txBody>
      </p:sp>
      <p:sp>
        <p:nvSpPr>
          <p:cNvPr id="5" name="Footer Placeholder 4">
            <a:extLst>
              <a:ext uri="{FF2B5EF4-FFF2-40B4-BE49-F238E27FC236}">
                <a16:creationId xmlns:a16="http://schemas.microsoft.com/office/drawing/2014/main" id="{F9F3ECF2-4A5C-95DE-5A10-F497C59123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0D5F983-229B-3BFD-4F2D-CCA09F326D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66114-8CF7-4DD9-ADE8-298EB47ACE3B}" type="slidenum">
              <a:rPr lang="en-GB" smtClean="0"/>
              <a:t>‹#›</a:t>
            </a:fld>
            <a:endParaRPr lang="en-GB"/>
          </a:p>
        </p:txBody>
      </p:sp>
    </p:spTree>
    <p:extLst>
      <p:ext uri="{BB962C8B-B14F-4D97-AF65-F5344CB8AC3E}">
        <p14:creationId xmlns:p14="http://schemas.microsoft.com/office/powerpoint/2010/main" val="711310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AB60C-133A-BEF6-0C19-45B5F24A2693}"/>
              </a:ext>
            </a:extLst>
          </p:cNvPr>
          <p:cNvSpPr>
            <a:spLocks noGrp="1"/>
          </p:cNvSpPr>
          <p:nvPr>
            <p:ph type="ctrTitle"/>
          </p:nvPr>
        </p:nvSpPr>
        <p:spPr>
          <a:xfrm>
            <a:off x="1524000" y="251437"/>
            <a:ext cx="9144000" cy="2387600"/>
          </a:xfrm>
        </p:spPr>
        <p:txBody>
          <a:bodyPr/>
          <a:lstStyle/>
          <a:p>
            <a:r>
              <a:rPr lang="en-GB" dirty="0"/>
              <a:t>Science and religion</a:t>
            </a:r>
          </a:p>
        </p:txBody>
      </p:sp>
      <p:sp>
        <p:nvSpPr>
          <p:cNvPr id="3" name="Subtitle 2">
            <a:extLst>
              <a:ext uri="{FF2B5EF4-FFF2-40B4-BE49-F238E27FC236}">
                <a16:creationId xmlns:a16="http://schemas.microsoft.com/office/drawing/2014/main" id="{BCFE9266-FD0C-7701-6C37-D1CA1ED35386}"/>
              </a:ext>
            </a:extLst>
          </p:cNvPr>
          <p:cNvSpPr>
            <a:spLocks noGrp="1"/>
          </p:cNvSpPr>
          <p:nvPr>
            <p:ph type="subTitle" idx="1"/>
          </p:nvPr>
        </p:nvSpPr>
        <p:spPr>
          <a:xfrm>
            <a:off x="1524000" y="2915652"/>
            <a:ext cx="9144000" cy="1655762"/>
          </a:xfrm>
        </p:spPr>
        <p:txBody>
          <a:bodyPr>
            <a:normAutofit/>
          </a:bodyPr>
          <a:lstStyle/>
          <a:p>
            <a:r>
              <a:rPr lang="en-GB" sz="2800" dirty="0"/>
              <a:t>HI113 week 15, 2025-26</a:t>
            </a:r>
          </a:p>
          <a:p>
            <a:r>
              <a:rPr lang="en-GB" sz="2800" dirty="0" err="1"/>
              <a:t>Dr.</a:t>
            </a:r>
            <a:r>
              <a:rPr lang="en-GB" sz="2800" dirty="0"/>
              <a:t> Michael Bycroft</a:t>
            </a:r>
          </a:p>
        </p:txBody>
      </p:sp>
    </p:spTree>
    <p:extLst>
      <p:ext uri="{BB962C8B-B14F-4D97-AF65-F5344CB8AC3E}">
        <p14:creationId xmlns:p14="http://schemas.microsoft.com/office/powerpoint/2010/main" val="275738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99934-7399-0EBC-2688-D7F771933D97}"/>
              </a:ext>
            </a:extLst>
          </p:cNvPr>
          <p:cNvSpPr>
            <a:spLocks noGrp="1"/>
          </p:cNvSpPr>
          <p:nvPr>
            <p:ph type="title"/>
          </p:nvPr>
        </p:nvSpPr>
        <p:spPr>
          <a:xfrm>
            <a:off x="749300" y="212725"/>
            <a:ext cx="10515600" cy="1325563"/>
          </a:xfrm>
        </p:spPr>
        <p:txBody>
          <a:bodyPr/>
          <a:lstStyle/>
          <a:p>
            <a:pPr algn="ctr"/>
            <a:r>
              <a:rPr lang="en-GB" dirty="0"/>
              <a:t>Science before ‘science’</a:t>
            </a:r>
          </a:p>
        </p:txBody>
      </p:sp>
      <p:sp>
        <p:nvSpPr>
          <p:cNvPr id="3" name="Content Placeholder 2">
            <a:extLst>
              <a:ext uri="{FF2B5EF4-FFF2-40B4-BE49-F238E27FC236}">
                <a16:creationId xmlns:a16="http://schemas.microsoft.com/office/drawing/2014/main" id="{DAB51B2A-80C4-AFBB-112B-59654579A7EC}"/>
              </a:ext>
            </a:extLst>
          </p:cNvPr>
          <p:cNvSpPr>
            <a:spLocks noGrp="1"/>
          </p:cNvSpPr>
          <p:nvPr>
            <p:ph idx="1"/>
          </p:nvPr>
        </p:nvSpPr>
        <p:spPr>
          <a:xfrm>
            <a:off x="927100" y="1538288"/>
            <a:ext cx="10515600" cy="4752975"/>
          </a:xfrm>
        </p:spPr>
        <p:txBody>
          <a:bodyPr>
            <a:normAutofit/>
          </a:bodyPr>
          <a:lstStyle/>
          <a:p>
            <a:r>
              <a:rPr lang="en-GB" dirty="0"/>
              <a:t>the word ‘scientist’ was coined in 1833</a:t>
            </a:r>
          </a:p>
          <a:p>
            <a:r>
              <a:rPr lang="en-GB" dirty="0"/>
              <a:t>the words ‘science’ and ‘</a:t>
            </a:r>
            <a:r>
              <a:rPr lang="en-GB" i="1" dirty="0" err="1"/>
              <a:t>scientia</a:t>
            </a:r>
            <a:r>
              <a:rPr lang="en-GB" dirty="0"/>
              <a:t>’ were used in the early modern period</a:t>
            </a:r>
          </a:p>
          <a:p>
            <a:r>
              <a:rPr lang="en-GB" dirty="0"/>
              <a:t>but those terms included much of what we now call ‘philosophy’</a:t>
            </a:r>
          </a:p>
          <a:p>
            <a:r>
              <a:rPr lang="en-GB" dirty="0"/>
              <a:t>and they excluded much of what we now call ‘engineering’, ‘mathematics,’ ‘botany’ and ‘mineralogy’</a:t>
            </a:r>
          </a:p>
          <a:p>
            <a:r>
              <a:rPr lang="en-GB" dirty="0"/>
              <a:t>the closest early modern ancestors to today’s science were called ‘natural history,’ ‘natural philosophy,’ ‘mixed mathematics’, and ‘the mechanical arts’</a:t>
            </a:r>
          </a:p>
          <a:p>
            <a:r>
              <a:rPr lang="en-GB" dirty="0"/>
              <a:t>this is not just a terminological point</a:t>
            </a:r>
          </a:p>
          <a:p>
            <a:endParaRPr lang="en-GB" dirty="0"/>
          </a:p>
        </p:txBody>
      </p:sp>
    </p:spTree>
    <p:extLst>
      <p:ext uri="{BB962C8B-B14F-4D97-AF65-F5344CB8AC3E}">
        <p14:creationId xmlns:p14="http://schemas.microsoft.com/office/powerpoint/2010/main" val="3825033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3C1D7"/>
        </a:solidFill>
        <a:effectLst/>
      </p:bgPr>
    </p:bg>
    <p:spTree>
      <p:nvGrpSpPr>
        <p:cNvPr id="1" name=""/>
        <p:cNvGrpSpPr/>
        <p:nvPr/>
      </p:nvGrpSpPr>
      <p:grpSpPr>
        <a:xfrm>
          <a:off x="0" y="0"/>
          <a:ext cx="0" cy="0"/>
          <a:chOff x="0" y="0"/>
          <a:chExt cx="0" cy="0"/>
        </a:xfrm>
      </p:grpSpPr>
      <p:pic>
        <p:nvPicPr>
          <p:cNvPr id="5" name="Picture 4" descr="A pile of black and green rocks&#10;&#10;Description automatically generated">
            <a:extLst>
              <a:ext uri="{FF2B5EF4-FFF2-40B4-BE49-F238E27FC236}">
                <a16:creationId xmlns:a16="http://schemas.microsoft.com/office/drawing/2014/main" id="{E01515A5-7C46-5820-57BF-BD65BA3C92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4362" y="0"/>
            <a:ext cx="12363449" cy="8242300"/>
          </a:xfrm>
          <a:prstGeom prst="rect">
            <a:avLst/>
          </a:prstGeom>
        </p:spPr>
      </p:pic>
      <p:sp>
        <p:nvSpPr>
          <p:cNvPr id="6" name="TextBox 5">
            <a:extLst>
              <a:ext uri="{FF2B5EF4-FFF2-40B4-BE49-F238E27FC236}">
                <a16:creationId xmlns:a16="http://schemas.microsoft.com/office/drawing/2014/main" id="{5258B9FE-228F-5DBB-5800-9192F523FC96}"/>
              </a:ext>
            </a:extLst>
          </p:cNvPr>
          <p:cNvSpPr txBox="1"/>
          <p:nvPr/>
        </p:nvSpPr>
        <p:spPr>
          <a:xfrm>
            <a:off x="111125" y="419100"/>
            <a:ext cx="3267075" cy="5632311"/>
          </a:xfrm>
          <a:prstGeom prst="rect">
            <a:avLst/>
          </a:prstGeom>
          <a:noFill/>
        </p:spPr>
        <p:txBody>
          <a:bodyPr wrap="square" rtlCol="0">
            <a:spAutoFit/>
          </a:bodyPr>
          <a:lstStyle/>
          <a:p>
            <a:r>
              <a:rPr lang="en-GB" sz="2400" dirty="0"/>
              <a:t>One step in the creation of the Philosopher’s Stone, from a fifteenth-century text.</a:t>
            </a:r>
          </a:p>
          <a:p>
            <a:endParaRPr lang="en-GB" sz="2400" dirty="0"/>
          </a:p>
          <a:p>
            <a:r>
              <a:rPr lang="en-GB" sz="2400" dirty="0"/>
              <a:t>A ‘burning coal’ is placed next to a sample of ‘black faeces’ which is then overspread with a </a:t>
            </a:r>
            <a:r>
              <a:rPr lang="en-GB" sz="2400" dirty="0">
                <a:latin typeface="Calibri" panose="020F0502020204030204" pitchFamily="34" charset="0"/>
                <a:cs typeface="Times New Roman" panose="02020603050405020304" pitchFamily="18" charset="0"/>
              </a:rPr>
              <a:t>‘</a:t>
            </a:r>
            <a:r>
              <a:rPr lang="en-GB" sz="2400" dirty="0">
                <a:effectLst/>
                <a:latin typeface="Calibri" panose="020F0502020204030204" pitchFamily="34" charset="0"/>
                <a:ea typeface="Calibri" panose="020F0502020204030204" pitchFamily="34" charset="0"/>
                <a:cs typeface="Times New Roman" panose="02020603050405020304" pitchFamily="18" charset="0"/>
              </a:rPr>
              <a:t>Citrine colour, very glorious to behold.’ </a:t>
            </a:r>
          </a:p>
          <a:p>
            <a:endParaRPr lang="en-GB" sz="2400" dirty="0">
              <a:latin typeface="Calibri" panose="020F0502020204030204" pitchFamily="34" charset="0"/>
              <a:ea typeface="Calibri" panose="020F0502020204030204" pitchFamily="34" charset="0"/>
              <a:cs typeface="Times New Roman" panose="02020603050405020304" pitchFamily="18" charset="0"/>
            </a:endParaRPr>
          </a:p>
          <a:p>
            <a:r>
              <a:rPr lang="en-GB" sz="2400" dirty="0">
                <a:effectLst/>
                <a:latin typeface="Calibri" panose="020F0502020204030204" pitchFamily="34" charset="0"/>
                <a:ea typeface="Calibri" panose="020F0502020204030204" pitchFamily="34" charset="0"/>
                <a:cs typeface="Times New Roman" panose="02020603050405020304" pitchFamily="18" charset="0"/>
              </a:rPr>
              <a:t>Performed by Prof. Larry Principe, University of Warwick, May 2018.</a:t>
            </a:r>
            <a:endParaRPr lang="en-GB" sz="2400" dirty="0"/>
          </a:p>
        </p:txBody>
      </p:sp>
    </p:spTree>
    <p:extLst>
      <p:ext uri="{BB962C8B-B14F-4D97-AF65-F5344CB8AC3E}">
        <p14:creationId xmlns:p14="http://schemas.microsoft.com/office/powerpoint/2010/main" val="3443538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1B487-6AB0-625C-A9A7-829AF861C607}"/>
              </a:ext>
            </a:extLst>
          </p:cNvPr>
          <p:cNvSpPr>
            <a:spLocks noGrp="1"/>
          </p:cNvSpPr>
          <p:nvPr>
            <p:ph type="title"/>
          </p:nvPr>
        </p:nvSpPr>
        <p:spPr>
          <a:xfrm>
            <a:off x="1028700" y="114300"/>
            <a:ext cx="10515600" cy="1325563"/>
          </a:xfrm>
        </p:spPr>
        <p:txBody>
          <a:bodyPr/>
          <a:lstStyle/>
          <a:p>
            <a:pPr algn="ctr"/>
            <a:r>
              <a:rPr lang="en-GB" dirty="0"/>
              <a:t>Science or pseudo-science?</a:t>
            </a:r>
          </a:p>
        </p:txBody>
      </p:sp>
      <p:sp>
        <p:nvSpPr>
          <p:cNvPr id="3" name="Content Placeholder 2">
            <a:extLst>
              <a:ext uri="{FF2B5EF4-FFF2-40B4-BE49-F238E27FC236}">
                <a16:creationId xmlns:a16="http://schemas.microsoft.com/office/drawing/2014/main" id="{2A4F23D2-0E41-B186-F01A-AAEA56202D40}"/>
              </a:ext>
            </a:extLst>
          </p:cNvPr>
          <p:cNvSpPr>
            <a:spLocks noGrp="1"/>
          </p:cNvSpPr>
          <p:nvPr>
            <p:ph idx="1"/>
          </p:nvPr>
        </p:nvSpPr>
        <p:spPr>
          <a:xfrm>
            <a:off x="1219200" y="1601788"/>
            <a:ext cx="9956800" cy="5141912"/>
          </a:xfrm>
        </p:spPr>
        <p:txBody>
          <a:bodyPr>
            <a:normAutofit/>
          </a:bodyPr>
          <a:lstStyle/>
          <a:p>
            <a:r>
              <a:rPr lang="en-GB" dirty="0"/>
              <a:t>alchemy, astrology, and magic were widely practiced in early modern Europe, under those names</a:t>
            </a:r>
          </a:p>
          <a:p>
            <a:r>
              <a:rPr lang="en-GB" dirty="0"/>
              <a:t>they were often based on beliefs that have no place in present-day science</a:t>
            </a:r>
          </a:p>
          <a:p>
            <a:r>
              <a:rPr lang="en-GB" dirty="0"/>
              <a:t>but these beliefs are very hard to separate from ones that </a:t>
            </a:r>
            <a:r>
              <a:rPr lang="en-GB" i="1" dirty="0"/>
              <a:t>do</a:t>
            </a:r>
            <a:r>
              <a:rPr lang="en-GB" dirty="0"/>
              <a:t> have a place in present-day science</a:t>
            </a:r>
          </a:p>
          <a:p>
            <a:r>
              <a:rPr lang="en-GB" dirty="0"/>
              <a:t>Galileo cast horoscopes, Robert Boyle believed in May Day fatality, Isaac Newton hunted for the philosopher’s stone…</a:t>
            </a:r>
          </a:p>
          <a:p>
            <a:r>
              <a:rPr lang="en-GB" dirty="0"/>
              <a:t>trying to separate ‘early modern science’ from ‘early modern pseudo-science’ is an example of pseudo-history!</a:t>
            </a:r>
          </a:p>
          <a:p>
            <a:endParaRPr lang="en-GB" dirty="0"/>
          </a:p>
          <a:p>
            <a:endParaRPr lang="en-GB" dirty="0"/>
          </a:p>
        </p:txBody>
      </p:sp>
    </p:spTree>
    <p:extLst>
      <p:ext uri="{BB962C8B-B14F-4D97-AF65-F5344CB8AC3E}">
        <p14:creationId xmlns:p14="http://schemas.microsoft.com/office/powerpoint/2010/main" val="1200173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painting of a person sitting in a room&#10;&#10;Description automatically generated">
            <a:extLst>
              <a:ext uri="{FF2B5EF4-FFF2-40B4-BE49-F238E27FC236}">
                <a16:creationId xmlns:a16="http://schemas.microsoft.com/office/drawing/2014/main" id="{7DC4FF15-F5C0-865B-1F18-16B3A3FBF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067" y="0"/>
            <a:ext cx="9999865" cy="6858000"/>
          </a:xfrm>
          <a:prstGeom prst="rect">
            <a:avLst/>
          </a:prstGeom>
        </p:spPr>
      </p:pic>
      <p:sp>
        <p:nvSpPr>
          <p:cNvPr id="6" name="TextBox 5">
            <a:extLst>
              <a:ext uri="{FF2B5EF4-FFF2-40B4-BE49-F238E27FC236}">
                <a16:creationId xmlns:a16="http://schemas.microsoft.com/office/drawing/2014/main" id="{A7A02F89-09CC-2180-B4D1-69D20CB0ED1B}"/>
              </a:ext>
            </a:extLst>
          </p:cNvPr>
          <p:cNvSpPr txBox="1"/>
          <p:nvPr/>
        </p:nvSpPr>
        <p:spPr>
          <a:xfrm>
            <a:off x="146304" y="5089592"/>
            <a:ext cx="8814391" cy="1631216"/>
          </a:xfrm>
          <a:prstGeom prst="rect">
            <a:avLst/>
          </a:prstGeom>
          <a:noFill/>
        </p:spPr>
        <p:txBody>
          <a:bodyPr wrap="square" rtlCol="0">
            <a:spAutoFit/>
          </a:bodyPr>
          <a:lstStyle/>
          <a:p>
            <a:r>
              <a:rPr lang="en-GB" sz="2000" dirty="0">
                <a:solidFill>
                  <a:schemeClr val="bg1"/>
                </a:solidFill>
              </a:rPr>
              <a:t>‘Alchemist and family’</a:t>
            </a:r>
          </a:p>
          <a:p>
            <a:r>
              <a:rPr lang="en-GB" sz="2000" dirty="0">
                <a:solidFill>
                  <a:schemeClr val="bg1"/>
                </a:solidFill>
              </a:rPr>
              <a:t>Thomas </a:t>
            </a:r>
            <a:r>
              <a:rPr lang="en-GB" sz="2000" dirty="0" err="1">
                <a:solidFill>
                  <a:schemeClr val="bg1"/>
                </a:solidFill>
              </a:rPr>
              <a:t>Wijck</a:t>
            </a:r>
            <a:r>
              <a:rPr lang="en-GB" sz="2000" dirty="0">
                <a:solidFill>
                  <a:schemeClr val="bg1"/>
                </a:solidFill>
              </a:rPr>
              <a:t>, England/Dutch Republic, c. 1640s-70s</a:t>
            </a:r>
          </a:p>
          <a:p>
            <a:r>
              <a:rPr lang="en-GB" sz="2000" dirty="0">
                <a:solidFill>
                  <a:schemeClr val="bg1"/>
                </a:solidFill>
              </a:rPr>
              <a:t>Courtesy of the Chemical Heritage Foundation</a:t>
            </a:r>
          </a:p>
          <a:p>
            <a:endParaRPr lang="en-GB" sz="2000" dirty="0">
              <a:solidFill>
                <a:schemeClr val="bg1"/>
              </a:solidFill>
            </a:endParaRPr>
          </a:p>
          <a:p>
            <a:r>
              <a:rPr lang="en-GB" sz="2000" dirty="0">
                <a:solidFill>
                  <a:schemeClr val="bg1"/>
                </a:solidFill>
              </a:rPr>
              <a:t>Discussed in Simon </a:t>
            </a:r>
            <a:r>
              <a:rPr lang="en-GB" sz="2000" dirty="0" err="1">
                <a:solidFill>
                  <a:schemeClr val="bg1"/>
                </a:solidFill>
              </a:rPr>
              <a:t>Werrett</a:t>
            </a:r>
            <a:r>
              <a:rPr lang="en-GB" sz="2000" dirty="0">
                <a:solidFill>
                  <a:schemeClr val="bg1"/>
                </a:solidFill>
              </a:rPr>
              <a:t>, </a:t>
            </a:r>
            <a:r>
              <a:rPr lang="en-GB" sz="2000" i="1" dirty="0">
                <a:solidFill>
                  <a:schemeClr val="bg1"/>
                </a:solidFill>
              </a:rPr>
              <a:t>Thrifty Science </a:t>
            </a:r>
            <a:r>
              <a:rPr lang="en-GB" sz="2000" dirty="0">
                <a:solidFill>
                  <a:schemeClr val="bg1"/>
                </a:solidFill>
              </a:rPr>
              <a:t>(Chicago UP, 2019)</a:t>
            </a:r>
          </a:p>
        </p:txBody>
      </p:sp>
    </p:spTree>
    <p:extLst>
      <p:ext uri="{BB962C8B-B14F-4D97-AF65-F5344CB8AC3E}">
        <p14:creationId xmlns:p14="http://schemas.microsoft.com/office/powerpoint/2010/main" val="2385424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DCF1-F892-DFC3-BC2A-831A4D796761}"/>
              </a:ext>
            </a:extLst>
          </p:cNvPr>
          <p:cNvSpPr>
            <a:spLocks noGrp="1"/>
          </p:cNvSpPr>
          <p:nvPr>
            <p:ph type="title"/>
          </p:nvPr>
        </p:nvSpPr>
        <p:spPr>
          <a:xfrm>
            <a:off x="800100" y="127000"/>
            <a:ext cx="10515600" cy="1325563"/>
          </a:xfrm>
        </p:spPr>
        <p:txBody>
          <a:bodyPr/>
          <a:lstStyle/>
          <a:p>
            <a:pPr algn="ctr"/>
            <a:r>
              <a:rPr lang="en-GB" dirty="0"/>
              <a:t>The place of science</a:t>
            </a:r>
          </a:p>
        </p:txBody>
      </p:sp>
      <p:sp>
        <p:nvSpPr>
          <p:cNvPr id="3" name="Content Placeholder 2">
            <a:extLst>
              <a:ext uri="{FF2B5EF4-FFF2-40B4-BE49-F238E27FC236}">
                <a16:creationId xmlns:a16="http://schemas.microsoft.com/office/drawing/2014/main" id="{F55BDC10-F7A2-5D4F-CA59-6D8FAF6AE481}"/>
              </a:ext>
            </a:extLst>
          </p:cNvPr>
          <p:cNvSpPr>
            <a:spLocks noGrp="1"/>
          </p:cNvSpPr>
          <p:nvPr>
            <p:ph idx="1"/>
          </p:nvPr>
        </p:nvSpPr>
        <p:spPr>
          <a:xfrm>
            <a:off x="1022350" y="1584326"/>
            <a:ext cx="10515600" cy="4886324"/>
          </a:xfrm>
        </p:spPr>
        <p:txBody>
          <a:bodyPr>
            <a:normAutofit/>
          </a:bodyPr>
          <a:lstStyle/>
          <a:p>
            <a:r>
              <a:rPr lang="en-GB" dirty="0"/>
              <a:t>much (most?) early modern science was done outside the university</a:t>
            </a:r>
          </a:p>
          <a:p>
            <a:r>
              <a:rPr lang="en-GB" dirty="0"/>
              <a:t>private households, sometimes with servants or spouses</a:t>
            </a:r>
          </a:p>
          <a:p>
            <a:r>
              <a:rPr lang="en-GB" dirty="0"/>
              <a:t>the courts of kings, queens, dukes, duchesses, emperors</a:t>
            </a:r>
          </a:p>
          <a:p>
            <a:r>
              <a:rPr lang="en-GB" dirty="0"/>
              <a:t>commercial and industrial sites, e.g. mines, apothecary shops</a:t>
            </a:r>
          </a:p>
          <a:p>
            <a:r>
              <a:rPr lang="en-GB" dirty="0"/>
              <a:t>places of leisure, e.g. pubs and coffee houses</a:t>
            </a:r>
          </a:p>
          <a:p>
            <a:r>
              <a:rPr lang="en-GB" dirty="0"/>
              <a:t>while travelling by foot, ship, carriage, hot-air balloon…</a:t>
            </a:r>
          </a:p>
          <a:p>
            <a:r>
              <a:rPr lang="en-GB" dirty="0"/>
              <a:t>in rural areas (e.g. plant-collecting) as well as in towns and cities</a:t>
            </a:r>
          </a:p>
          <a:p>
            <a:r>
              <a:rPr lang="en-GB" dirty="0"/>
              <a:t>‘thrifty science’ (Simon </a:t>
            </a:r>
            <a:r>
              <a:rPr lang="en-GB" dirty="0" err="1"/>
              <a:t>Werrett</a:t>
            </a:r>
            <a:r>
              <a:rPr lang="en-GB" dirty="0"/>
              <a:t>) was the norm, </a:t>
            </a:r>
            <a:r>
              <a:rPr lang="en-GB" dirty="0" err="1"/>
              <a:t>ie</a:t>
            </a:r>
            <a:r>
              <a:rPr lang="en-GB" dirty="0"/>
              <a:t>. making use of material culture designed for non-scientific purposes</a:t>
            </a:r>
          </a:p>
          <a:p>
            <a:endParaRPr lang="en-GB" dirty="0"/>
          </a:p>
          <a:p>
            <a:endParaRPr lang="en-GB" dirty="0"/>
          </a:p>
          <a:p>
            <a:endParaRPr lang="en-GB" dirty="0"/>
          </a:p>
        </p:txBody>
      </p:sp>
    </p:spTree>
    <p:extLst>
      <p:ext uri="{BB962C8B-B14F-4D97-AF65-F5344CB8AC3E}">
        <p14:creationId xmlns:p14="http://schemas.microsoft.com/office/powerpoint/2010/main" val="3133053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7518400" cy="6903869"/>
          </a:xfrm>
          <a:prstGeom prst="rect">
            <a:avLst/>
          </a:prstGeom>
        </p:spPr>
      </p:pic>
      <p:sp>
        <p:nvSpPr>
          <p:cNvPr id="6" name="TextBox 5"/>
          <p:cNvSpPr txBox="1"/>
          <p:nvPr/>
        </p:nvSpPr>
        <p:spPr>
          <a:xfrm>
            <a:off x="7753649" y="3451934"/>
            <a:ext cx="4137891" cy="3046988"/>
          </a:xfrm>
          <a:prstGeom prst="rect">
            <a:avLst/>
          </a:prstGeom>
          <a:noFill/>
        </p:spPr>
        <p:txBody>
          <a:bodyPr wrap="square" rtlCol="0">
            <a:spAutoFit/>
          </a:bodyPr>
          <a:lstStyle/>
          <a:p>
            <a:r>
              <a:rPr lang="en-GB" sz="2400" dirty="0">
                <a:solidFill>
                  <a:schemeClr val="bg1"/>
                </a:solidFill>
              </a:rPr>
              <a:t>The Christian cosmos in the late Middle Ages, showing the geocentric universe</a:t>
            </a:r>
          </a:p>
          <a:p>
            <a:endParaRPr lang="en-GB" sz="2400" dirty="0">
              <a:solidFill>
                <a:schemeClr val="bg1"/>
              </a:solidFill>
            </a:endParaRPr>
          </a:p>
          <a:p>
            <a:r>
              <a:rPr lang="en-GB" sz="2400" dirty="0">
                <a:solidFill>
                  <a:schemeClr val="bg1"/>
                </a:solidFill>
              </a:rPr>
              <a:t>From French manuscript c. 1400-1420, containing works by the theology professor Nicholas Oresme (c. 1325-1382)</a:t>
            </a:r>
          </a:p>
        </p:txBody>
      </p:sp>
    </p:spTree>
    <p:extLst>
      <p:ext uri="{BB962C8B-B14F-4D97-AF65-F5344CB8AC3E}">
        <p14:creationId xmlns:p14="http://schemas.microsoft.com/office/powerpoint/2010/main" val="2158996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6" name="Picture 2" descr="Image result for wright original the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3244157" y="-1778612"/>
            <a:ext cx="5486568" cy="90437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60494" y="5486569"/>
            <a:ext cx="10031406" cy="1200329"/>
          </a:xfrm>
          <a:prstGeom prst="rect">
            <a:avLst/>
          </a:prstGeom>
          <a:noFill/>
        </p:spPr>
        <p:txBody>
          <a:bodyPr wrap="square" rtlCol="0">
            <a:spAutoFit/>
          </a:bodyPr>
          <a:lstStyle/>
          <a:p>
            <a:r>
              <a:rPr lang="en-GB" sz="2400" dirty="0">
                <a:solidFill>
                  <a:schemeClr val="bg1"/>
                </a:solidFill>
              </a:rPr>
              <a:t>The universe as a collection of star systems or galaxies</a:t>
            </a:r>
          </a:p>
          <a:p>
            <a:r>
              <a:rPr lang="en-GB" sz="2400" dirty="0">
                <a:solidFill>
                  <a:schemeClr val="bg1"/>
                </a:solidFill>
              </a:rPr>
              <a:t>‘A Partial View of Immensity’, from Thomas Wright, </a:t>
            </a:r>
            <a:r>
              <a:rPr lang="en-GB" sz="2400" i="1" dirty="0">
                <a:solidFill>
                  <a:schemeClr val="bg1"/>
                </a:solidFill>
              </a:rPr>
              <a:t>Original Theory or New Hypothesis of the Universe</a:t>
            </a:r>
            <a:r>
              <a:rPr lang="en-GB" sz="2400" dirty="0">
                <a:solidFill>
                  <a:schemeClr val="bg1"/>
                </a:solidFill>
              </a:rPr>
              <a:t> (1750)</a:t>
            </a:r>
          </a:p>
        </p:txBody>
      </p:sp>
    </p:spTree>
    <p:extLst>
      <p:ext uri="{BB962C8B-B14F-4D97-AF65-F5344CB8AC3E}">
        <p14:creationId xmlns:p14="http://schemas.microsoft.com/office/powerpoint/2010/main" val="1236572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6602-D103-E799-F6CB-EC069F757B17}"/>
              </a:ext>
            </a:extLst>
          </p:cNvPr>
          <p:cNvSpPr>
            <a:spLocks noGrp="1"/>
          </p:cNvSpPr>
          <p:nvPr>
            <p:ph type="title"/>
          </p:nvPr>
        </p:nvSpPr>
        <p:spPr>
          <a:xfrm>
            <a:off x="838200" y="0"/>
            <a:ext cx="10515600" cy="1325563"/>
          </a:xfrm>
        </p:spPr>
        <p:txBody>
          <a:bodyPr/>
          <a:lstStyle/>
          <a:p>
            <a:pPr algn="ctr"/>
            <a:r>
              <a:rPr lang="en-GB" dirty="0"/>
              <a:t>A Scientific Revolution?</a:t>
            </a:r>
          </a:p>
        </p:txBody>
      </p:sp>
      <p:sp>
        <p:nvSpPr>
          <p:cNvPr id="3" name="Content Placeholder 2">
            <a:extLst>
              <a:ext uri="{FF2B5EF4-FFF2-40B4-BE49-F238E27FC236}">
                <a16:creationId xmlns:a16="http://schemas.microsoft.com/office/drawing/2014/main" id="{34B5EC54-0968-32C7-F4BB-828A13905EEA}"/>
              </a:ext>
            </a:extLst>
          </p:cNvPr>
          <p:cNvSpPr>
            <a:spLocks noGrp="1"/>
          </p:cNvSpPr>
          <p:nvPr>
            <p:ph idx="1"/>
          </p:nvPr>
        </p:nvSpPr>
        <p:spPr>
          <a:xfrm>
            <a:off x="660400" y="1325563"/>
            <a:ext cx="11049000" cy="5486400"/>
          </a:xfrm>
        </p:spPr>
        <p:txBody>
          <a:bodyPr>
            <a:normAutofit lnSpcReduction="10000"/>
          </a:bodyPr>
          <a:lstStyle/>
          <a:p>
            <a:r>
              <a:rPr lang="en-GB" dirty="0"/>
              <a:t>earth-centred cosmos to vast, sun-centred cosmos</a:t>
            </a:r>
          </a:p>
          <a:p>
            <a:r>
              <a:rPr lang="en-GB" dirty="0"/>
              <a:t>microscope, telescope, binomial nomenclature (e.g. ‘</a:t>
            </a:r>
            <a:r>
              <a:rPr lang="en-GB" i="1" dirty="0"/>
              <a:t>homo sapiens</a:t>
            </a:r>
            <a:r>
              <a:rPr lang="en-GB" dirty="0"/>
              <a:t>’), differential calculus, colour indicators…</a:t>
            </a:r>
          </a:p>
          <a:p>
            <a:r>
              <a:rPr lang="en-GB" dirty="0"/>
              <a:t>unprecedented engagement with the natural world outside Europe</a:t>
            </a:r>
          </a:p>
          <a:p>
            <a:r>
              <a:rPr lang="en-GB" dirty="0"/>
              <a:t>merging of natural philosophy, natural history, and mixed mathematics,</a:t>
            </a:r>
          </a:p>
          <a:p>
            <a:r>
              <a:rPr lang="en-GB" dirty="0"/>
              <a:t>university-trained scholars interact with merchants and artisans</a:t>
            </a:r>
          </a:p>
          <a:p>
            <a:r>
              <a:rPr lang="en-GB" dirty="0"/>
              <a:t>establishment of Royal Society of London, 1660s</a:t>
            </a:r>
          </a:p>
          <a:p>
            <a:r>
              <a:rPr lang="en-GB" dirty="0"/>
              <a:t>“scientific revolution” is a fiercely contested term, but…</a:t>
            </a:r>
          </a:p>
          <a:p>
            <a:pPr marL="0" indent="0">
              <a:buNone/>
            </a:pPr>
            <a:endParaRPr lang="en-GB" dirty="0"/>
          </a:p>
          <a:p>
            <a:pPr marL="0" indent="0">
              <a:buNone/>
            </a:pPr>
            <a:r>
              <a:rPr lang="en-GB" dirty="0"/>
              <a:t>“It is undisputed that during this period [1500 to 1750] every aspect of natural knowledge in Europe was radically reconfigured”</a:t>
            </a:r>
          </a:p>
          <a:p>
            <a:pPr marL="0" indent="0" algn="r">
              <a:buNone/>
            </a:pPr>
            <a:r>
              <a:rPr lang="en-GB" sz="2000" dirty="0"/>
              <a:t>Lorraine Daston, </a:t>
            </a:r>
            <a:r>
              <a:rPr lang="fr-FR" sz="2000" dirty="0"/>
              <a:t>in </a:t>
            </a:r>
            <a:r>
              <a:rPr lang="fr-FR" sz="2000" i="1" dirty="0"/>
              <a:t>Histoire des sciences et des savoirs</a:t>
            </a:r>
            <a:r>
              <a:rPr lang="fr-FR" sz="2000" dirty="0"/>
              <a:t>, </a:t>
            </a:r>
            <a:r>
              <a:rPr lang="fr-FR" sz="2000" dirty="0" err="1"/>
              <a:t>ed</a:t>
            </a:r>
            <a:r>
              <a:rPr lang="fr-FR" sz="2000" dirty="0"/>
              <a:t>. </a:t>
            </a:r>
            <a:r>
              <a:rPr lang="fr-FR" sz="2000" dirty="0">
                <a:solidFill>
                  <a:srgbClr val="000000"/>
                </a:solidFill>
                <a:effectLst/>
                <a:latin typeface="Calibri" panose="020F0502020204030204" pitchFamily="34" charset="0"/>
                <a:ea typeface="Calibri" panose="020F0502020204030204" pitchFamily="34" charset="0"/>
              </a:rPr>
              <a:t>Stéphane van Damme (2016)</a:t>
            </a:r>
            <a:endParaRPr lang="en-GB" sz="20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943433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E3B666A-AC22-96A7-47EA-F45CF0519AF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6074BEA-E009-8189-4861-0FEB2AEF6511}"/>
              </a:ext>
            </a:extLst>
          </p:cNvPr>
          <p:cNvSpPr txBox="1"/>
          <p:nvPr/>
        </p:nvSpPr>
        <p:spPr>
          <a:xfrm>
            <a:off x="2216458" y="2383777"/>
            <a:ext cx="7759084" cy="1045223"/>
          </a:xfrm>
          <a:prstGeom prst="rect">
            <a:avLst/>
          </a:prstGeom>
          <a:noFill/>
        </p:spPr>
        <p:txBody>
          <a:bodyPr wrap="square" rtlCol="0">
            <a:spAutoFit/>
          </a:bodyPr>
          <a:lstStyle/>
          <a:p>
            <a:pPr algn="ctr">
              <a:lnSpc>
                <a:spcPct val="200000"/>
              </a:lnSpc>
            </a:pPr>
            <a:r>
              <a:rPr lang="en-GB" sz="3600" dirty="0">
                <a:solidFill>
                  <a:schemeClr val="bg1"/>
                </a:solidFill>
              </a:rPr>
              <a:t>2. The Copernican Revolution</a:t>
            </a:r>
          </a:p>
        </p:txBody>
      </p:sp>
    </p:spTree>
    <p:extLst>
      <p:ext uri="{BB962C8B-B14F-4D97-AF65-F5344CB8AC3E}">
        <p14:creationId xmlns:p14="http://schemas.microsoft.com/office/powerpoint/2010/main" val="1825839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https://media-cdn.tripadvisor.com/media/photo-o/0b/82/af/e6/inside-maragheh-observator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00" y="35512"/>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D39114-2630-4B41-8BEC-9361268CF800}"/>
              </a:ext>
            </a:extLst>
          </p:cNvPr>
          <p:cNvSpPr txBox="1"/>
          <p:nvPr/>
        </p:nvSpPr>
        <p:spPr>
          <a:xfrm>
            <a:off x="0" y="5664299"/>
            <a:ext cx="9753599" cy="1200329"/>
          </a:xfrm>
          <a:prstGeom prst="rect">
            <a:avLst/>
          </a:prstGeom>
          <a:solidFill>
            <a:schemeClr val="bg1"/>
          </a:solidFill>
        </p:spPr>
        <p:txBody>
          <a:bodyPr wrap="square" rtlCol="0">
            <a:spAutoFit/>
          </a:bodyPr>
          <a:lstStyle/>
          <a:p>
            <a:r>
              <a:rPr lang="en-GB" sz="2400" dirty="0"/>
              <a:t>Stone sextant, a giant “protractor” for measuring celestial angles</a:t>
            </a:r>
          </a:p>
          <a:p>
            <a:r>
              <a:rPr lang="en-GB" sz="2400" dirty="0" err="1"/>
              <a:t>Maragheh</a:t>
            </a:r>
            <a:r>
              <a:rPr lang="en-GB" sz="2400" dirty="0"/>
              <a:t> observatory, est. 1259 in </a:t>
            </a:r>
            <a:r>
              <a:rPr lang="en-GB" sz="2400" dirty="0" err="1"/>
              <a:t>Maragheh</a:t>
            </a:r>
            <a:r>
              <a:rPr lang="en-GB" sz="2400" dirty="0"/>
              <a:t> in Northern Iran</a:t>
            </a:r>
          </a:p>
          <a:p>
            <a:r>
              <a:rPr lang="en-GB" sz="2400" dirty="0" err="1"/>
              <a:t>Hulagu</a:t>
            </a:r>
            <a:r>
              <a:rPr lang="en-GB" sz="2400" dirty="0"/>
              <a:t> Kahn, grandson of Genghis Kahn, lay siege to Baghdad in 1258</a:t>
            </a:r>
          </a:p>
        </p:txBody>
      </p:sp>
    </p:spTree>
    <p:extLst>
      <p:ext uri="{BB962C8B-B14F-4D97-AF65-F5344CB8AC3E}">
        <p14:creationId xmlns:p14="http://schemas.microsoft.com/office/powerpoint/2010/main" val="2899029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0B0F3C6-0E53-1FDE-BB35-0FED3A2C8BB5}"/>
              </a:ext>
            </a:extLst>
          </p:cNvPr>
          <p:cNvPicPr>
            <a:picLocks noChangeAspect="1"/>
          </p:cNvPicPr>
          <p:nvPr/>
        </p:nvPicPr>
        <p:blipFill>
          <a:blip r:embed="rId3"/>
          <a:stretch>
            <a:fillRect/>
          </a:stretch>
        </p:blipFill>
        <p:spPr>
          <a:xfrm>
            <a:off x="0" y="401294"/>
            <a:ext cx="12192000" cy="5220528"/>
          </a:xfrm>
          <a:prstGeom prst="rect">
            <a:avLst/>
          </a:prstGeom>
        </p:spPr>
      </p:pic>
    </p:spTree>
    <p:extLst>
      <p:ext uri="{BB962C8B-B14F-4D97-AF65-F5344CB8AC3E}">
        <p14:creationId xmlns:p14="http://schemas.microsoft.com/office/powerpoint/2010/main" val="1864744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7745C-93C0-8512-E535-23FC543945C6}"/>
              </a:ext>
            </a:extLst>
          </p:cNvPr>
          <p:cNvSpPr>
            <a:spLocks noGrp="1"/>
          </p:cNvSpPr>
          <p:nvPr>
            <p:ph type="title"/>
          </p:nvPr>
        </p:nvSpPr>
        <p:spPr>
          <a:xfrm>
            <a:off x="1009651" y="0"/>
            <a:ext cx="10515600" cy="1325563"/>
          </a:xfrm>
        </p:spPr>
        <p:txBody>
          <a:bodyPr/>
          <a:lstStyle/>
          <a:p>
            <a:pPr algn="ctr"/>
            <a:r>
              <a:rPr lang="en-GB" dirty="0"/>
              <a:t>Science in the Islamic golden age</a:t>
            </a:r>
          </a:p>
        </p:txBody>
      </p:sp>
      <p:sp>
        <p:nvSpPr>
          <p:cNvPr id="3" name="Content Placeholder 2">
            <a:extLst>
              <a:ext uri="{FF2B5EF4-FFF2-40B4-BE49-F238E27FC236}">
                <a16:creationId xmlns:a16="http://schemas.microsoft.com/office/drawing/2014/main" id="{D9CBAC72-3AC6-7339-84AE-FC176F76D45A}"/>
              </a:ext>
            </a:extLst>
          </p:cNvPr>
          <p:cNvSpPr>
            <a:spLocks noGrp="1"/>
          </p:cNvSpPr>
          <p:nvPr>
            <p:ph idx="1"/>
          </p:nvPr>
        </p:nvSpPr>
        <p:spPr>
          <a:xfrm>
            <a:off x="1009651" y="1442112"/>
            <a:ext cx="10858500" cy="4834400"/>
          </a:xfrm>
        </p:spPr>
        <p:txBody>
          <a:bodyPr>
            <a:noAutofit/>
          </a:bodyPr>
          <a:lstStyle/>
          <a:p>
            <a:r>
              <a:rPr lang="en-GB" sz="2200" dirty="0">
                <a:effectLst/>
                <a:ea typeface="Calibri" panose="020F0502020204030204" pitchFamily="34" charset="0"/>
                <a:cs typeface="Times New Roman" panose="02020603050405020304" pitchFamily="18" charset="0"/>
              </a:rPr>
              <a:t>Abbasid caliphate, 750-1258; capital in Baghdad; North Africa to Iran</a:t>
            </a:r>
          </a:p>
          <a:p>
            <a:r>
              <a:rPr lang="en-GB" sz="2200" dirty="0">
                <a:effectLst/>
                <a:ea typeface="Calibri" panose="020F0502020204030204" pitchFamily="34" charset="0"/>
                <a:cs typeface="Times New Roman" panose="02020603050405020304" pitchFamily="18" charset="0"/>
              </a:rPr>
              <a:t>Major contributions to medicine, optics, logic, maths, astronomy…</a:t>
            </a:r>
          </a:p>
          <a:p>
            <a:pPr marL="0" indent="0">
              <a:buNone/>
            </a:pPr>
            <a:endParaRPr lang="en-GB" sz="2200" dirty="0">
              <a:effectLst/>
              <a:ea typeface="Calibri" panose="020F0502020204030204" pitchFamily="34" charset="0"/>
              <a:cs typeface="Times New Roman" panose="02020603050405020304" pitchFamily="18" charset="0"/>
            </a:endParaRPr>
          </a:p>
          <a:p>
            <a:r>
              <a:rPr lang="en-GB" sz="2200" dirty="0">
                <a:ea typeface="Calibri" panose="020F0502020204030204" pitchFamily="34" charset="0"/>
                <a:cs typeface="Times New Roman" panose="02020603050405020304" pitchFamily="18" charset="0"/>
              </a:rPr>
              <a:t>Textual basis, e.g. translation of Ptolemy’s </a:t>
            </a:r>
            <a:r>
              <a:rPr lang="en-GB" sz="2200" i="1" dirty="0" err="1">
                <a:ea typeface="Calibri" panose="020F0502020204030204" pitchFamily="34" charset="0"/>
                <a:cs typeface="Times New Roman" panose="02020603050405020304" pitchFamily="18" charset="0"/>
              </a:rPr>
              <a:t>Mathēmatikē</a:t>
            </a:r>
            <a:r>
              <a:rPr lang="en-GB" sz="2200" i="1" dirty="0">
                <a:ea typeface="Calibri" panose="020F0502020204030204" pitchFamily="34" charset="0"/>
                <a:cs typeface="Times New Roman" panose="02020603050405020304" pitchFamily="18" charset="0"/>
              </a:rPr>
              <a:t> Syntaxis </a:t>
            </a:r>
            <a:r>
              <a:rPr lang="en-GB" sz="2200" dirty="0">
                <a:ea typeface="Calibri" panose="020F0502020204030204" pitchFamily="34" charset="0"/>
                <a:cs typeface="Times New Roman" panose="02020603050405020304" pitchFamily="18" charset="0"/>
              </a:rPr>
              <a:t>(Greek) into </a:t>
            </a:r>
            <a:r>
              <a:rPr lang="en-GB" sz="2200" i="1" dirty="0">
                <a:solidFill>
                  <a:srgbClr val="222222"/>
                </a:solidFill>
                <a:effectLst/>
                <a:ea typeface="Calibri" panose="020F0502020204030204" pitchFamily="34" charset="0"/>
              </a:rPr>
              <a:t>al-</a:t>
            </a:r>
            <a:r>
              <a:rPr lang="en-GB" sz="2200" i="1" dirty="0" err="1">
                <a:solidFill>
                  <a:srgbClr val="222222"/>
                </a:solidFill>
                <a:effectLst/>
                <a:ea typeface="Calibri" panose="020F0502020204030204" pitchFamily="34" charset="0"/>
              </a:rPr>
              <a:t>majisṭī</a:t>
            </a:r>
            <a:r>
              <a:rPr lang="en-GB" sz="2200" dirty="0">
                <a:solidFill>
                  <a:srgbClr val="222222"/>
                </a:solidFill>
                <a:effectLst/>
                <a:ea typeface="Calibri" panose="020F0502020204030204" pitchFamily="34" charset="0"/>
              </a:rPr>
              <a:t> (Arabic), now known as the </a:t>
            </a:r>
            <a:r>
              <a:rPr lang="en-GB" sz="2200" i="1" dirty="0">
                <a:solidFill>
                  <a:srgbClr val="222222"/>
                </a:solidFill>
                <a:effectLst/>
                <a:ea typeface="Calibri" panose="020F0502020204030204" pitchFamily="34" charset="0"/>
              </a:rPr>
              <a:t>Almagest</a:t>
            </a:r>
            <a:endParaRPr lang="en-GB" sz="2200" i="1" dirty="0">
              <a:effectLst/>
              <a:ea typeface="Calibri" panose="020F0502020204030204" pitchFamily="34" charset="0"/>
              <a:cs typeface="Times New Roman" panose="02020603050405020304" pitchFamily="18" charset="0"/>
            </a:endParaRPr>
          </a:p>
          <a:p>
            <a:r>
              <a:rPr lang="en-GB" sz="2200" dirty="0">
                <a:effectLst/>
                <a:ea typeface="Calibri" panose="020F0502020204030204" pitchFamily="34" charset="0"/>
                <a:cs typeface="Times New Roman" panose="02020603050405020304" pitchFamily="18" charset="0"/>
              </a:rPr>
              <a:t>Institutional basis, e.g. world’s first observatory set up in Baghdad in </a:t>
            </a:r>
            <a:r>
              <a:rPr lang="en-GB" sz="2200" dirty="0">
                <a:ea typeface="Calibri" panose="020F0502020204030204" pitchFamily="34" charset="0"/>
                <a:cs typeface="Times New Roman" panose="02020603050405020304" pitchFamily="18" charset="0"/>
              </a:rPr>
              <a:t>858</a:t>
            </a:r>
          </a:p>
          <a:p>
            <a:r>
              <a:rPr lang="en-GB" sz="2200" dirty="0">
                <a:ea typeface="Calibri" panose="020F0502020204030204" pitchFamily="34" charset="0"/>
                <a:cs typeface="Times New Roman" panose="02020603050405020304" pitchFamily="18" charset="0"/>
              </a:rPr>
              <a:t>Theoretical advances, e.g. secular change in obliquity of ecliptic</a:t>
            </a:r>
          </a:p>
          <a:p>
            <a:pPr marL="0" indent="0">
              <a:buNone/>
            </a:pPr>
            <a:endParaRPr lang="en-GB" sz="2200" dirty="0">
              <a:effectLst/>
              <a:ea typeface="Calibri" panose="020F0502020204030204" pitchFamily="34" charset="0"/>
              <a:cs typeface="Times New Roman" panose="02020603050405020304" pitchFamily="18" charset="0"/>
            </a:endParaRPr>
          </a:p>
          <a:p>
            <a:r>
              <a:rPr lang="en-GB" sz="2200" dirty="0">
                <a:effectLst/>
                <a:ea typeface="Calibri" panose="020F0502020204030204" pitchFamily="34" charset="0"/>
                <a:cs typeface="Times New Roman" panose="02020603050405020304" pitchFamily="18" charset="0"/>
              </a:rPr>
              <a:t>Defence of Sunni branch of Islamic faith</a:t>
            </a:r>
          </a:p>
          <a:p>
            <a:r>
              <a:rPr lang="en-GB" sz="2200" dirty="0">
                <a:effectLst/>
                <a:ea typeface="Calibri" panose="020F0502020204030204" pitchFamily="34" charset="0"/>
                <a:cs typeface="Times New Roman" panose="02020603050405020304" pitchFamily="18" charset="0"/>
              </a:rPr>
              <a:t>Mathematical problems from the Quran, e.g. direction of Mecca</a:t>
            </a:r>
          </a:p>
          <a:p>
            <a:r>
              <a:rPr lang="en-GB" sz="2200" dirty="0">
                <a:ea typeface="Calibri" panose="020F0502020204030204" pitchFamily="34" charset="0"/>
                <a:cs typeface="Times New Roman" panose="02020603050405020304" pitchFamily="18" charset="0"/>
              </a:rPr>
              <a:t>Imitating ancient Persian Achaemenid empire</a:t>
            </a:r>
          </a:p>
          <a:p>
            <a:r>
              <a:rPr lang="en-GB" sz="2200" dirty="0">
                <a:ea typeface="Calibri" panose="020F0502020204030204" pitchFamily="34" charset="0"/>
                <a:cs typeface="Times New Roman" panose="02020603050405020304" pitchFamily="18" charset="0"/>
              </a:rPr>
              <a:t>Abbasids a</a:t>
            </a:r>
            <a:r>
              <a:rPr lang="en-GB" sz="2200" dirty="0">
                <a:effectLst/>
                <a:ea typeface="Calibri" panose="020F0502020204030204" pitchFamily="34" charset="0"/>
                <a:cs typeface="Times New Roman" panose="02020603050405020304" pitchFamily="18" charset="0"/>
              </a:rPr>
              <a:t> model for later Islamic empires</a:t>
            </a:r>
          </a:p>
          <a:p>
            <a:endParaRPr lang="en-GB" sz="2200" dirty="0">
              <a:effectLst/>
              <a:ea typeface="Calibri" panose="020F0502020204030204" pitchFamily="34" charset="0"/>
              <a:cs typeface="Times New Roman" panose="02020603050405020304" pitchFamily="18" charset="0"/>
            </a:endParaRPr>
          </a:p>
          <a:p>
            <a:endParaRPr lang="en-GB" sz="2200" dirty="0">
              <a:effectLst/>
              <a:ea typeface="Calibri" panose="020F0502020204030204" pitchFamily="34" charset="0"/>
              <a:cs typeface="Times New Roman" panose="02020603050405020304" pitchFamily="18" charset="0"/>
            </a:endParaRPr>
          </a:p>
          <a:p>
            <a:endParaRPr lang="en-GB" sz="2200" dirty="0"/>
          </a:p>
        </p:txBody>
      </p:sp>
    </p:spTree>
    <p:extLst>
      <p:ext uri="{BB962C8B-B14F-4D97-AF65-F5344CB8AC3E}">
        <p14:creationId xmlns:p14="http://schemas.microsoft.com/office/powerpoint/2010/main" val="2031630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CE31AB3-EB38-C6AA-6FCC-B4DE9342C7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28778"/>
            <a:ext cx="6646206" cy="96867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82285B3-A8C6-61E2-766F-3A3F136A7EE7}"/>
              </a:ext>
            </a:extLst>
          </p:cNvPr>
          <p:cNvSpPr txBox="1"/>
          <p:nvPr/>
        </p:nvSpPr>
        <p:spPr>
          <a:xfrm>
            <a:off x="7032719" y="2827292"/>
            <a:ext cx="4385570" cy="3785652"/>
          </a:xfrm>
          <a:prstGeom prst="rect">
            <a:avLst/>
          </a:prstGeom>
          <a:noFill/>
        </p:spPr>
        <p:txBody>
          <a:bodyPr wrap="square" rtlCol="0">
            <a:spAutoFit/>
          </a:bodyPr>
          <a:lstStyle/>
          <a:p>
            <a:r>
              <a:rPr lang="en-GB" sz="2400" dirty="0">
                <a:cs typeface="Times New Roman" panose="02020603050405020304" pitchFamily="18" charset="0"/>
              </a:rPr>
              <a:t>Astronomers at work in the sixteenth-century Istanbul observatory</a:t>
            </a:r>
          </a:p>
          <a:p>
            <a:r>
              <a:rPr lang="en-GB" sz="2400" dirty="0">
                <a:cs typeface="Times New Roman" panose="02020603050405020304" pitchFamily="18" charset="0"/>
              </a:rPr>
              <a:t>Note the sextant, astrolabe, terrestrial globe, and mechanical clock</a:t>
            </a:r>
          </a:p>
          <a:p>
            <a:endParaRPr lang="en-GB" sz="2400" dirty="0">
              <a:cs typeface="Times New Roman" panose="02020603050405020304" pitchFamily="18" charset="0"/>
            </a:endParaRPr>
          </a:p>
          <a:p>
            <a:r>
              <a:rPr lang="en-GB" sz="2400" dirty="0">
                <a:cs typeface="Times New Roman" panose="02020603050405020304" pitchFamily="18" charset="0"/>
              </a:rPr>
              <a:t>From an Ottoman manuscript of the </a:t>
            </a:r>
            <a:r>
              <a:rPr lang="en-GB" sz="2400" b="0" dirty="0">
                <a:solidFill>
                  <a:srgbClr val="202122"/>
                </a:solidFill>
                <a:effectLst/>
                <a:cs typeface="Times New Roman" panose="02020603050405020304" pitchFamily="18" charset="0"/>
              </a:rPr>
              <a:t>Shahnameh (‘The Book of Kings’), a Persian epic poem</a:t>
            </a:r>
            <a:endParaRPr lang="en-GB" sz="2400" dirty="0">
              <a:cs typeface="Times New Roman" panose="02020603050405020304" pitchFamily="18" charset="0"/>
            </a:endParaRPr>
          </a:p>
        </p:txBody>
      </p:sp>
    </p:spTree>
    <p:extLst>
      <p:ext uri="{BB962C8B-B14F-4D97-AF65-F5344CB8AC3E}">
        <p14:creationId xmlns:p14="http://schemas.microsoft.com/office/powerpoint/2010/main" val="1068565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DF249-4BE4-3D4E-0FF6-51595D97A3B1}"/>
              </a:ext>
            </a:extLst>
          </p:cNvPr>
          <p:cNvSpPr>
            <a:spLocks noGrp="1"/>
          </p:cNvSpPr>
          <p:nvPr>
            <p:ph type="title"/>
          </p:nvPr>
        </p:nvSpPr>
        <p:spPr>
          <a:xfrm>
            <a:off x="3342936" y="0"/>
            <a:ext cx="5722398" cy="1325563"/>
          </a:xfrm>
        </p:spPr>
        <p:txBody>
          <a:bodyPr/>
          <a:lstStyle/>
          <a:p>
            <a:r>
              <a:rPr lang="en-GB" dirty="0"/>
              <a:t>The Islamic Renaissance</a:t>
            </a:r>
          </a:p>
        </p:txBody>
      </p:sp>
      <p:sp>
        <p:nvSpPr>
          <p:cNvPr id="3" name="Content Placeholder 2">
            <a:extLst>
              <a:ext uri="{FF2B5EF4-FFF2-40B4-BE49-F238E27FC236}">
                <a16:creationId xmlns:a16="http://schemas.microsoft.com/office/drawing/2014/main" id="{88FB9E6C-4FA0-7197-0903-C5DA9A7667AC}"/>
              </a:ext>
            </a:extLst>
          </p:cNvPr>
          <p:cNvSpPr>
            <a:spLocks noGrp="1"/>
          </p:cNvSpPr>
          <p:nvPr>
            <p:ph idx="1"/>
          </p:nvPr>
        </p:nvSpPr>
        <p:spPr>
          <a:xfrm>
            <a:off x="749300" y="1333160"/>
            <a:ext cx="10883900" cy="5156539"/>
          </a:xfrm>
        </p:spPr>
        <p:txBody>
          <a:bodyPr>
            <a:normAutofit fontScale="32500" lnSpcReduction="20000"/>
          </a:bodyPr>
          <a:lstStyle/>
          <a:p>
            <a:pPr marL="342900" lvl="0" indent="-342900">
              <a:lnSpc>
                <a:spcPct val="106000"/>
              </a:lnSpc>
              <a:buFont typeface="Symbol" panose="05050102010706020507" pitchFamily="18" charset="2"/>
              <a:buChar char=""/>
            </a:pPr>
            <a:r>
              <a:rPr lang="en-GB" sz="7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Istanbul Observatory</a:t>
            </a:r>
            <a:r>
              <a:rPr lang="en-GB" sz="7200" dirty="0">
                <a:effectLst/>
                <a:latin typeface="Calibri" panose="020F0502020204030204" pitchFamily="34" charset="0"/>
                <a:ea typeface="Calibri" panose="020F0502020204030204" pitchFamily="34" charset="0"/>
                <a:cs typeface="Calibri" panose="020F0502020204030204" pitchFamily="34" charset="0"/>
              </a:rPr>
              <a:t>, built in 1577 for Ottoman sultan Murad III</a:t>
            </a:r>
            <a:endParaRPr lang="en-GB" sz="7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Symbol" panose="05050102010706020507" pitchFamily="18" charset="2"/>
              <a:buChar char=""/>
            </a:pPr>
            <a:r>
              <a:rPr lang="en-GB" sz="7200" dirty="0">
                <a:effectLst/>
                <a:latin typeface="Calibri" panose="020F0502020204030204" pitchFamily="34" charset="0"/>
                <a:ea typeface="Calibri" panose="020F0502020204030204" pitchFamily="34" charset="0"/>
                <a:cs typeface="Calibri" panose="020F0502020204030204" pitchFamily="34" charset="0"/>
              </a:rPr>
              <a:t>A very large sextant, early use of mechanical clocks</a:t>
            </a:r>
          </a:p>
          <a:p>
            <a:pPr marL="342900" lvl="0" indent="-342900">
              <a:lnSpc>
                <a:spcPct val="106000"/>
              </a:lnSpc>
              <a:buFont typeface="Symbol" panose="05050102010706020507" pitchFamily="18" charset="2"/>
              <a:buChar char=""/>
            </a:pPr>
            <a:r>
              <a:rPr lang="en-GB" sz="7200" dirty="0">
                <a:latin typeface="Calibri" panose="020F0502020204030204" pitchFamily="34" charset="0"/>
                <a:ea typeface="Calibri" panose="020F0502020204030204" pitchFamily="34" charset="0"/>
                <a:cs typeface="Calibri" panose="020F0502020204030204" pitchFamily="34" charset="0"/>
              </a:rPr>
              <a:t>A</a:t>
            </a:r>
            <a:r>
              <a:rPr lang="en-GB" sz="7200" dirty="0">
                <a:effectLst/>
                <a:latin typeface="Calibri" panose="020F0502020204030204" pitchFamily="34" charset="0"/>
                <a:ea typeface="Calibri" panose="020F0502020204030204" pitchFamily="34" charset="0"/>
                <a:cs typeface="Calibri" panose="020F0502020204030204" pitchFamily="34" charset="0"/>
              </a:rPr>
              <a:t>fter conquest of Constantinople by the Ottoman empire in 1453</a:t>
            </a:r>
          </a:p>
          <a:p>
            <a:pPr marL="342900" lvl="0" indent="-342900">
              <a:lnSpc>
                <a:spcPct val="106000"/>
              </a:lnSpc>
              <a:buFont typeface="Symbol" panose="05050102010706020507" pitchFamily="18" charset="2"/>
              <a:buChar char=""/>
            </a:pPr>
            <a:endParaRPr lang="en-GB" sz="7200" dirty="0">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6000"/>
              </a:lnSpc>
              <a:buFont typeface="Symbol" panose="05050102010706020507" pitchFamily="18" charset="2"/>
              <a:buChar char=""/>
            </a:pPr>
            <a:r>
              <a:rPr lang="en-GB" sz="7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Ulugh Beg Observatory </a:t>
            </a:r>
            <a:r>
              <a:rPr lang="en-GB" sz="7200" dirty="0">
                <a:effectLst/>
                <a:latin typeface="Calibri" panose="020F0502020204030204" pitchFamily="34" charset="0"/>
                <a:ea typeface="Calibri" panose="020F0502020204030204" pitchFamily="34" charset="0"/>
                <a:cs typeface="Calibri" panose="020F0502020204030204" pitchFamily="34" charset="0"/>
              </a:rPr>
              <a:t>in Samarkand (now in Uzbekistan), part of Timurid Empire, built 1420</a:t>
            </a:r>
            <a:endParaRPr lang="en-GB" sz="7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Symbol" panose="05050102010706020507" pitchFamily="18" charset="2"/>
              <a:buChar char=""/>
            </a:pPr>
            <a:r>
              <a:rPr lang="en-GB" sz="7200" dirty="0">
                <a:effectLst/>
                <a:latin typeface="Calibri" panose="020F0502020204030204" pitchFamily="34" charset="0"/>
                <a:ea typeface="Calibri" panose="020F0502020204030204" pitchFamily="34" charset="0"/>
                <a:cs typeface="Calibri" panose="020F0502020204030204" pitchFamily="34" charset="0"/>
              </a:rPr>
              <a:t>Very large sextant, astronomers include Ali </a:t>
            </a:r>
            <a:r>
              <a:rPr lang="en-GB" sz="7200" dirty="0" err="1">
                <a:effectLst/>
                <a:latin typeface="Calibri" panose="020F0502020204030204" pitchFamily="34" charset="0"/>
                <a:ea typeface="Calibri" panose="020F0502020204030204" pitchFamily="34" charset="0"/>
                <a:cs typeface="Calibri" panose="020F0502020204030204" pitchFamily="34" charset="0"/>
              </a:rPr>
              <a:t>Qushji</a:t>
            </a:r>
            <a:r>
              <a:rPr lang="en-GB" sz="7200" dirty="0">
                <a:latin typeface="Calibri" panose="020F0502020204030204" pitchFamily="34" charset="0"/>
                <a:ea typeface="Calibri" panose="020F0502020204030204" pitchFamily="34" charset="0"/>
                <a:cs typeface="Times New Roman" panose="02020603050405020304" pitchFamily="18" charset="0"/>
              </a:rPr>
              <a:t>, early defender of heliocentrism</a:t>
            </a:r>
          </a:p>
          <a:p>
            <a:pPr marL="342900" lvl="0" indent="-342900">
              <a:lnSpc>
                <a:spcPct val="106000"/>
              </a:lnSpc>
              <a:buFont typeface="Symbol" panose="05050102010706020507" pitchFamily="18" charset="2"/>
              <a:buChar char=""/>
            </a:pPr>
            <a:r>
              <a:rPr lang="en-GB" sz="7200" dirty="0">
                <a:latin typeface="Calibri" panose="020F0502020204030204" pitchFamily="34" charset="0"/>
                <a:ea typeface="Calibri" panose="020F0502020204030204" pitchFamily="34" charset="0"/>
                <a:cs typeface="Times New Roman" panose="02020603050405020304" pitchFamily="18" charset="0"/>
              </a:rPr>
              <a:t>Beg himself was a skilled astronomer</a:t>
            </a:r>
          </a:p>
          <a:p>
            <a:pPr marL="0" lvl="0" indent="0">
              <a:lnSpc>
                <a:spcPct val="106000"/>
              </a:lnSpc>
              <a:buNone/>
            </a:pPr>
            <a:endParaRPr lang="en-GB" sz="7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Symbol" panose="05050102010706020507" pitchFamily="18" charset="2"/>
              <a:buChar char=""/>
            </a:pPr>
            <a:r>
              <a:rPr lang="en-GB" sz="7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Astronomy in Timbuktu (now in Mali)</a:t>
            </a:r>
            <a:r>
              <a:rPr lang="en-GB" sz="7200" dirty="0">
                <a:effectLst/>
                <a:latin typeface="Calibri" panose="020F0502020204030204" pitchFamily="34" charset="0"/>
                <a:ea typeface="Calibri" panose="020F0502020204030204" pitchFamily="34" charset="0"/>
                <a:cs typeface="Calibri" panose="020F0502020204030204" pitchFamily="34" charset="0"/>
              </a:rPr>
              <a:t>, under patronage of Askia Muhammad (1443-1538), ruler of the Islamic Songhay empire</a:t>
            </a:r>
          </a:p>
          <a:p>
            <a:pPr marL="342900" lvl="0" indent="-342900">
              <a:lnSpc>
                <a:spcPct val="106000"/>
              </a:lnSpc>
              <a:buFont typeface="Symbol" panose="05050102010706020507" pitchFamily="18" charset="2"/>
              <a:buChar char=""/>
            </a:pPr>
            <a:r>
              <a:rPr lang="en-GB" sz="7200" dirty="0">
                <a:effectLst/>
                <a:latin typeface="Calibri" panose="020F0502020204030204" pitchFamily="34" charset="0"/>
                <a:ea typeface="Calibri" panose="020F0502020204030204" pitchFamily="34" charset="0"/>
                <a:cs typeface="Times New Roman" panose="02020603050405020304" pitchFamily="18" charset="0"/>
              </a:rPr>
              <a:t>Askia Muhammad’s pilgrimage to Mecca in 1496 brings Arabic astronomy to Timbuktu</a:t>
            </a:r>
          </a:p>
          <a:p>
            <a:pPr marL="0" indent="0">
              <a:buNone/>
            </a:pPr>
            <a:endParaRPr lang="en-GB" dirty="0"/>
          </a:p>
        </p:txBody>
      </p:sp>
    </p:spTree>
    <p:extLst>
      <p:ext uri="{BB962C8B-B14F-4D97-AF65-F5344CB8AC3E}">
        <p14:creationId xmlns:p14="http://schemas.microsoft.com/office/powerpoint/2010/main" val="1255353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Tusi couple">
            <a:extLst>
              <a:ext uri="{FF2B5EF4-FFF2-40B4-BE49-F238E27FC236}">
                <a16:creationId xmlns:a16="http://schemas.microsoft.com/office/drawing/2014/main" id="{D0953432-16CC-4EFD-9965-496D5C81DD3C}"/>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79483" y="358992"/>
            <a:ext cx="4159250" cy="41592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a:extLst>
              <a:ext uri="{FF2B5EF4-FFF2-40B4-BE49-F238E27FC236}">
                <a16:creationId xmlns:a16="http://schemas.microsoft.com/office/drawing/2014/main" id="{D6A0C39E-F3FB-43C4-BE28-C4D35E7ACA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2036" y="0"/>
            <a:ext cx="6499964" cy="512219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47021FF-3743-4DEF-8288-FD51BAE52369}"/>
              </a:ext>
            </a:extLst>
          </p:cNvPr>
          <p:cNvSpPr txBox="1"/>
          <p:nvPr/>
        </p:nvSpPr>
        <p:spPr>
          <a:xfrm>
            <a:off x="5594381" y="5468645"/>
            <a:ext cx="6372718" cy="1015663"/>
          </a:xfrm>
          <a:prstGeom prst="rect">
            <a:avLst/>
          </a:prstGeom>
          <a:noFill/>
        </p:spPr>
        <p:txBody>
          <a:bodyPr wrap="square" rtlCol="0">
            <a:spAutoFit/>
          </a:bodyPr>
          <a:lstStyle/>
          <a:p>
            <a:r>
              <a:rPr lang="en-GB" sz="2000" dirty="0"/>
              <a:t>Diagram of </a:t>
            </a:r>
            <a:r>
              <a:rPr lang="en-GB" sz="2000" dirty="0" err="1"/>
              <a:t>Tusi</a:t>
            </a:r>
            <a:r>
              <a:rPr lang="en-GB" sz="2000" dirty="0"/>
              <a:t> couple in copy of Nicolaus Copernicus (1473-1543), </a:t>
            </a:r>
            <a:r>
              <a:rPr lang="en-GB" sz="2000" i="1" dirty="0"/>
              <a:t>Revolutions of the Heavenly Spheres</a:t>
            </a:r>
            <a:r>
              <a:rPr lang="en-GB" sz="2000" dirty="0"/>
              <a:t> (1543)</a:t>
            </a:r>
          </a:p>
          <a:p>
            <a:r>
              <a:rPr lang="en-GB" sz="2000" dirty="0"/>
              <a:t>Paper mechanism added by a later user</a:t>
            </a:r>
          </a:p>
        </p:txBody>
      </p:sp>
      <p:sp>
        <p:nvSpPr>
          <p:cNvPr id="7" name="TextBox 6">
            <a:extLst>
              <a:ext uri="{FF2B5EF4-FFF2-40B4-BE49-F238E27FC236}">
                <a16:creationId xmlns:a16="http://schemas.microsoft.com/office/drawing/2014/main" id="{C53FC96D-0410-4A8B-8052-B294AEC3CCAE}"/>
              </a:ext>
            </a:extLst>
          </p:cNvPr>
          <p:cNvSpPr txBox="1"/>
          <p:nvPr/>
        </p:nvSpPr>
        <p:spPr>
          <a:xfrm>
            <a:off x="384176" y="5314756"/>
            <a:ext cx="4871406" cy="1323439"/>
          </a:xfrm>
          <a:prstGeom prst="rect">
            <a:avLst/>
          </a:prstGeom>
          <a:noFill/>
        </p:spPr>
        <p:txBody>
          <a:bodyPr wrap="square">
            <a:spAutoFit/>
          </a:bodyPr>
          <a:lstStyle/>
          <a:p>
            <a:r>
              <a:rPr lang="en-GB" sz="2000" dirty="0"/>
              <a:t>Modern animation of the </a:t>
            </a:r>
            <a:r>
              <a:rPr lang="en-GB" sz="2000" dirty="0" err="1"/>
              <a:t>Tusi</a:t>
            </a:r>
            <a:r>
              <a:rPr lang="en-GB" sz="2000" dirty="0"/>
              <a:t> couple</a:t>
            </a:r>
          </a:p>
          <a:p>
            <a:r>
              <a:rPr lang="en-GB" sz="2000" dirty="0"/>
              <a:t>First described in 1247 by Nasir al-Din al-</a:t>
            </a:r>
            <a:r>
              <a:rPr lang="en-GB" sz="2000" dirty="0" err="1"/>
              <a:t>Tusi</a:t>
            </a:r>
            <a:r>
              <a:rPr lang="en-GB" sz="2000" dirty="0"/>
              <a:t>,</a:t>
            </a:r>
          </a:p>
          <a:p>
            <a:r>
              <a:rPr lang="en-GB" sz="2000" dirty="0"/>
              <a:t>Persian astronomer who later worked at the </a:t>
            </a:r>
            <a:r>
              <a:rPr lang="en-GB" sz="2000" dirty="0" err="1"/>
              <a:t>Maragheh</a:t>
            </a:r>
            <a:r>
              <a:rPr lang="en-GB" sz="2000" dirty="0"/>
              <a:t> Observatory</a:t>
            </a:r>
          </a:p>
        </p:txBody>
      </p:sp>
    </p:spTree>
    <p:extLst>
      <p:ext uri="{BB962C8B-B14F-4D97-AF65-F5344CB8AC3E}">
        <p14:creationId xmlns:p14="http://schemas.microsoft.com/office/powerpoint/2010/main" val="1727998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09A4D-A1AC-539D-968E-C7664CBAC93E}"/>
              </a:ext>
            </a:extLst>
          </p:cNvPr>
          <p:cNvSpPr>
            <a:spLocks noGrp="1"/>
          </p:cNvSpPr>
          <p:nvPr>
            <p:ph type="title"/>
          </p:nvPr>
        </p:nvSpPr>
        <p:spPr>
          <a:xfrm>
            <a:off x="838200" y="0"/>
            <a:ext cx="10515600" cy="1325563"/>
          </a:xfrm>
        </p:spPr>
        <p:txBody>
          <a:bodyPr/>
          <a:lstStyle/>
          <a:p>
            <a:pPr algn="ctr"/>
            <a:r>
              <a:rPr lang="en-GB" dirty="0"/>
              <a:t>The conservative Copernicus</a:t>
            </a:r>
          </a:p>
        </p:txBody>
      </p:sp>
      <p:sp>
        <p:nvSpPr>
          <p:cNvPr id="3" name="Content Placeholder 2">
            <a:extLst>
              <a:ext uri="{FF2B5EF4-FFF2-40B4-BE49-F238E27FC236}">
                <a16:creationId xmlns:a16="http://schemas.microsoft.com/office/drawing/2014/main" id="{219DBC51-8890-B797-E1D4-9B7AE3A8FFD1}"/>
              </a:ext>
            </a:extLst>
          </p:cNvPr>
          <p:cNvSpPr>
            <a:spLocks noGrp="1"/>
          </p:cNvSpPr>
          <p:nvPr>
            <p:ph idx="1"/>
          </p:nvPr>
        </p:nvSpPr>
        <p:spPr>
          <a:xfrm>
            <a:off x="1121668" y="1325563"/>
            <a:ext cx="10359131" cy="5439221"/>
          </a:xfrm>
        </p:spPr>
        <p:txBody>
          <a:bodyPr>
            <a:normAutofit fontScale="92500" lnSpcReduction="20000"/>
          </a:bodyPr>
          <a:lstStyle/>
          <a:p>
            <a:r>
              <a:rPr lang="en-GB" dirty="0"/>
              <a:t>First sustained written defence of sun-centred cosmos</a:t>
            </a:r>
          </a:p>
          <a:p>
            <a:r>
              <a:rPr lang="en-GB" dirty="0"/>
              <a:t>Earth just another planet, with the same motions as Mars, etc.</a:t>
            </a:r>
          </a:p>
          <a:p>
            <a:r>
              <a:rPr lang="en-GB" dirty="0"/>
              <a:t>Mathematical realism – ‘the simplest model is literally true’</a:t>
            </a:r>
          </a:p>
          <a:p>
            <a:pPr marL="0" indent="0">
              <a:buNone/>
            </a:pPr>
            <a:endParaRPr lang="en-GB" dirty="0"/>
          </a:p>
          <a:p>
            <a:r>
              <a:rPr lang="en-GB" dirty="0"/>
              <a:t>Benefits from cultural exchange following fall of Constantinople in 1453</a:t>
            </a:r>
          </a:p>
          <a:p>
            <a:r>
              <a:rPr lang="en-GB" dirty="0"/>
              <a:t>Copernicus saw himself as reviving an ancient thesis</a:t>
            </a:r>
          </a:p>
          <a:p>
            <a:r>
              <a:rPr lang="en-GB" dirty="0"/>
              <a:t>More insistent on circular motion that Ptolemy had been</a:t>
            </a:r>
          </a:p>
          <a:p>
            <a:endParaRPr lang="en-GB" dirty="0"/>
          </a:p>
          <a:p>
            <a:r>
              <a:rPr lang="en-GB" dirty="0"/>
              <a:t>Copernicus supported by his maternal uncle, bishop of </a:t>
            </a:r>
            <a:r>
              <a:rPr lang="en-GB" dirty="0" err="1"/>
              <a:t>Varmia</a:t>
            </a:r>
            <a:endParaRPr lang="en-GB" dirty="0"/>
          </a:p>
          <a:p>
            <a:r>
              <a:rPr lang="en-GB" dirty="0"/>
              <a:t>Studied canon law (religious law) in Italy</a:t>
            </a:r>
          </a:p>
          <a:p>
            <a:r>
              <a:rPr lang="en-GB" dirty="0"/>
              <a:t>Became a canon (lay expert on religion) attached to a cathedral in </a:t>
            </a:r>
            <a:r>
              <a:rPr lang="en-GB" dirty="0" err="1"/>
              <a:t>Varmia</a:t>
            </a:r>
            <a:endParaRPr lang="en-GB" dirty="0"/>
          </a:p>
          <a:p>
            <a:r>
              <a:rPr lang="en-GB" i="1" dirty="0"/>
              <a:t>Revolutions</a:t>
            </a:r>
            <a:r>
              <a:rPr lang="en-GB" dirty="0"/>
              <a:t> dedicated to Pope Clement VII with letter of encouragement from Nicholas Schoenberg, a German cardinal</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119048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6711E359-4270-F12D-ED71-CE55563C0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0152"/>
            <a:ext cx="4856085" cy="701251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AA281C1-887E-4FE1-A197-1E3B991425AF}"/>
              </a:ext>
            </a:extLst>
          </p:cNvPr>
          <p:cNvSpPr txBox="1"/>
          <p:nvPr/>
        </p:nvSpPr>
        <p:spPr>
          <a:xfrm>
            <a:off x="5067917" y="4667434"/>
            <a:ext cx="6764784" cy="1938992"/>
          </a:xfrm>
          <a:prstGeom prst="rect">
            <a:avLst/>
          </a:prstGeom>
          <a:noFill/>
        </p:spPr>
        <p:txBody>
          <a:bodyPr wrap="square" rtlCol="0">
            <a:spAutoFit/>
          </a:bodyPr>
          <a:lstStyle/>
          <a:p>
            <a:r>
              <a:rPr lang="en-GB" sz="2400" dirty="0"/>
              <a:t>Erasmus Reinhold, </a:t>
            </a:r>
            <a:r>
              <a:rPr lang="en-GB" sz="2400" i="1" dirty="0" err="1"/>
              <a:t>Prutenic</a:t>
            </a:r>
            <a:r>
              <a:rPr lang="en-GB" sz="2400" i="1" dirty="0"/>
              <a:t> Tables of Celestial Motions</a:t>
            </a:r>
            <a:r>
              <a:rPr lang="en-GB" sz="2400" dirty="0"/>
              <a:t>, first published 1551</a:t>
            </a:r>
          </a:p>
          <a:p>
            <a:r>
              <a:rPr lang="en-GB" sz="2400" dirty="0"/>
              <a:t>Tables of astronomical data, based on Copernicus’ mathematics, dedicated to the Lutheran Albert, Duke of Prussia</a:t>
            </a:r>
          </a:p>
        </p:txBody>
      </p:sp>
    </p:spTree>
    <p:extLst>
      <p:ext uri="{BB962C8B-B14F-4D97-AF65-F5344CB8AC3E}">
        <p14:creationId xmlns:p14="http://schemas.microsoft.com/office/powerpoint/2010/main" val="780557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0EB14-7615-A6EE-182E-ECF953624AD5}"/>
              </a:ext>
            </a:extLst>
          </p:cNvPr>
          <p:cNvSpPr>
            <a:spLocks noGrp="1"/>
          </p:cNvSpPr>
          <p:nvPr>
            <p:ph type="title"/>
          </p:nvPr>
        </p:nvSpPr>
        <p:spPr>
          <a:xfrm>
            <a:off x="838200" y="63285"/>
            <a:ext cx="10515600" cy="1325563"/>
          </a:xfrm>
        </p:spPr>
        <p:txBody>
          <a:bodyPr/>
          <a:lstStyle/>
          <a:p>
            <a:pPr algn="ctr"/>
            <a:r>
              <a:rPr lang="en-GB" dirty="0"/>
              <a:t>Lutheran astronomy</a:t>
            </a:r>
          </a:p>
        </p:txBody>
      </p:sp>
      <p:sp>
        <p:nvSpPr>
          <p:cNvPr id="3" name="Content Placeholder 2">
            <a:extLst>
              <a:ext uri="{FF2B5EF4-FFF2-40B4-BE49-F238E27FC236}">
                <a16:creationId xmlns:a16="http://schemas.microsoft.com/office/drawing/2014/main" id="{34507EC0-B33E-72E9-D146-0C77CF1D8147}"/>
              </a:ext>
            </a:extLst>
          </p:cNvPr>
          <p:cNvSpPr>
            <a:spLocks noGrp="1"/>
          </p:cNvSpPr>
          <p:nvPr>
            <p:ph idx="1"/>
          </p:nvPr>
        </p:nvSpPr>
        <p:spPr>
          <a:xfrm>
            <a:off x="838200" y="1563264"/>
            <a:ext cx="10671052" cy="5233617"/>
          </a:xfrm>
        </p:spPr>
        <p:txBody>
          <a:bodyPr>
            <a:normAutofit fontScale="92500" lnSpcReduction="10000"/>
          </a:bodyPr>
          <a:lstStyle/>
          <a:p>
            <a:r>
              <a:rPr lang="en-GB" dirty="0"/>
              <a:t>Martin Luther a professor of theology at University of Wittenberg from 1512</a:t>
            </a:r>
          </a:p>
          <a:p>
            <a:r>
              <a:rPr lang="en-GB" dirty="0"/>
              <a:t>Luther helped to appoint Philip Melanchthon as a professor in 1518</a:t>
            </a:r>
          </a:p>
          <a:p>
            <a:r>
              <a:rPr lang="en-GB" dirty="0"/>
              <a:t>Melanchthon the architect of the Augsburg Confession of 1530</a:t>
            </a:r>
          </a:p>
          <a:p>
            <a:endParaRPr lang="en-GB" dirty="0"/>
          </a:p>
          <a:p>
            <a:r>
              <a:rPr lang="en-GB" dirty="0"/>
              <a:t>Georg Joachim Rheticus appointed as professor of mathematics and astronomy at Wittenberg by Melanchthon</a:t>
            </a:r>
          </a:p>
          <a:p>
            <a:r>
              <a:rPr lang="en-GB" dirty="0"/>
              <a:t>Rheticus works with Copernicus in Poland during a two-year period of leave; publishes a summary of Copernicus’ book in 1540</a:t>
            </a:r>
          </a:p>
          <a:p>
            <a:r>
              <a:rPr lang="en-GB" dirty="0"/>
              <a:t>Erasmus Reinhold, another Wittenberg professor, publishes the </a:t>
            </a:r>
            <a:r>
              <a:rPr lang="en-GB" dirty="0" err="1"/>
              <a:t>Prutenic</a:t>
            </a:r>
            <a:r>
              <a:rPr lang="en-GB" dirty="0"/>
              <a:t> Tables 1551</a:t>
            </a:r>
          </a:p>
          <a:p>
            <a:r>
              <a:rPr lang="en-GB" dirty="0"/>
              <a:t>Copernicus’ mathematics spreads through Protestant lands thanks largely to these tables</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678502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TSszZscv9c21w-nlqoP6LeRpJVyUzuPfBgm2dHnNrnbF6k3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7404" y="0"/>
            <a:ext cx="6114596" cy="87830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eridian Line. S. Petronio, Bologna, Calter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221390" cy="57810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 y="5534561"/>
            <a:ext cx="4221390" cy="1323439"/>
          </a:xfrm>
          <a:prstGeom prst="rect">
            <a:avLst/>
          </a:prstGeom>
          <a:solidFill>
            <a:schemeClr val="bg1"/>
          </a:solidFill>
        </p:spPr>
        <p:txBody>
          <a:bodyPr wrap="square" rtlCol="0">
            <a:spAutoFit/>
          </a:bodyPr>
          <a:lstStyle/>
          <a:p>
            <a:r>
              <a:rPr lang="en-GB" sz="2000" dirty="0"/>
              <a:t>Meridian (North-South) line in a Bologna cathedral</a:t>
            </a:r>
          </a:p>
          <a:p>
            <a:r>
              <a:rPr lang="en-GB" sz="2000" dirty="0"/>
              <a:t>Installed in the 17</a:t>
            </a:r>
            <a:r>
              <a:rPr lang="en-GB" sz="2000" baseline="30000" dirty="0"/>
              <a:t>th</a:t>
            </a:r>
            <a:r>
              <a:rPr lang="en-GB" sz="2000" dirty="0"/>
              <a:t> century to observe motions of the sun</a:t>
            </a:r>
          </a:p>
        </p:txBody>
      </p:sp>
      <p:sp>
        <p:nvSpPr>
          <p:cNvPr id="2" name="TextBox 1">
            <a:extLst>
              <a:ext uri="{FF2B5EF4-FFF2-40B4-BE49-F238E27FC236}">
                <a16:creationId xmlns:a16="http://schemas.microsoft.com/office/drawing/2014/main" id="{0850C6C2-A0B1-4F81-0AED-2D66764412E0}"/>
              </a:ext>
            </a:extLst>
          </p:cNvPr>
          <p:cNvSpPr txBox="1"/>
          <p:nvPr/>
        </p:nvSpPr>
        <p:spPr>
          <a:xfrm>
            <a:off x="5975369" y="6150114"/>
            <a:ext cx="6216631" cy="707886"/>
          </a:xfrm>
          <a:prstGeom prst="rect">
            <a:avLst/>
          </a:prstGeom>
          <a:solidFill>
            <a:schemeClr val="bg1"/>
          </a:solidFill>
        </p:spPr>
        <p:txBody>
          <a:bodyPr wrap="square" rtlCol="0">
            <a:spAutoFit/>
          </a:bodyPr>
          <a:lstStyle/>
          <a:p>
            <a:r>
              <a:rPr lang="en-GB" sz="2000" dirty="0"/>
              <a:t>John Heilbron, </a:t>
            </a:r>
            <a:r>
              <a:rPr lang="en-GB" sz="2000" i="1" dirty="0"/>
              <a:t>The Sun in the Church: Cathedrals as Solar Observatories</a:t>
            </a:r>
            <a:r>
              <a:rPr lang="en-GB" sz="2000" dirty="0"/>
              <a:t> (Harvard University Press, 1999)</a:t>
            </a:r>
          </a:p>
        </p:txBody>
      </p:sp>
    </p:spTree>
    <p:extLst>
      <p:ext uri="{BB962C8B-B14F-4D97-AF65-F5344CB8AC3E}">
        <p14:creationId xmlns:p14="http://schemas.microsoft.com/office/powerpoint/2010/main" val="13567445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680" y="-22862"/>
            <a:ext cx="10515600" cy="1325563"/>
          </a:xfrm>
        </p:spPr>
        <p:txBody>
          <a:bodyPr/>
          <a:lstStyle/>
          <a:p>
            <a:pPr algn="ctr"/>
            <a:r>
              <a:rPr lang="en-GB" dirty="0"/>
              <a:t>Jesuit science</a:t>
            </a:r>
          </a:p>
        </p:txBody>
      </p:sp>
      <p:sp>
        <p:nvSpPr>
          <p:cNvPr id="3" name="Content Placeholder 2"/>
          <p:cNvSpPr>
            <a:spLocks noGrp="1"/>
          </p:cNvSpPr>
          <p:nvPr>
            <p:ph idx="1"/>
          </p:nvPr>
        </p:nvSpPr>
        <p:spPr>
          <a:xfrm>
            <a:off x="820104" y="1145538"/>
            <a:ext cx="10981370" cy="5555299"/>
          </a:xfrm>
        </p:spPr>
        <p:txBody>
          <a:bodyPr>
            <a:normAutofit/>
          </a:bodyPr>
          <a:lstStyle/>
          <a:p>
            <a:r>
              <a:rPr lang="en-GB" dirty="0"/>
              <a:t>Jesuits follow the natural philosophy of the ancient Greek philosopher Aristotle</a:t>
            </a:r>
          </a:p>
          <a:p>
            <a:r>
              <a:rPr lang="en-GB" dirty="0"/>
              <a:t>also the teachings of Thomas Aquinas, the 13</a:t>
            </a:r>
            <a:r>
              <a:rPr lang="en-GB" baseline="30000" dirty="0"/>
              <a:t>th</a:t>
            </a:r>
            <a:r>
              <a:rPr lang="en-GB" dirty="0"/>
              <a:t>-century theologian</a:t>
            </a:r>
          </a:p>
          <a:p>
            <a:r>
              <a:rPr lang="en-GB" dirty="0"/>
              <a:t>bring European science to China and Japan, e.g. Matteo Ricci studied maths and astronomy at Jesuit College in Rome before beginning his Chinese mission</a:t>
            </a:r>
          </a:p>
          <a:p>
            <a:r>
              <a:rPr lang="en-GB" dirty="0"/>
              <a:t>textbooks, natural history collections, correspondence networks</a:t>
            </a:r>
          </a:p>
          <a:p>
            <a:r>
              <a:rPr lang="en-GB" dirty="0"/>
              <a:t>emphasise mathematics, </a:t>
            </a:r>
            <a:r>
              <a:rPr lang="en-GB" dirty="0" err="1"/>
              <a:t>eg.</a:t>
            </a:r>
            <a:r>
              <a:rPr lang="en-GB" dirty="0"/>
              <a:t> Mathematics Academy at Jesuit College in Rome, late 16</a:t>
            </a:r>
            <a:r>
              <a:rPr lang="en-GB" baseline="30000" dirty="0"/>
              <a:t>th</a:t>
            </a:r>
            <a:r>
              <a:rPr lang="en-GB" dirty="0"/>
              <a:t>-century</a:t>
            </a:r>
          </a:p>
          <a:p>
            <a:r>
              <a:rPr lang="en-GB" dirty="0"/>
              <a:t>mathematics useful for navigation, calendrics, conversion, and disarming controversial theories</a:t>
            </a:r>
          </a:p>
          <a:p>
            <a:r>
              <a:rPr lang="en-GB" dirty="0"/>
              <a:t>Jesuits use Copernicus’ maths but change its meaning</a:t>
            </a:r>
          </a:p>
        </p:txBody>
      </p:sp>
    </p:spTree>
    <p:extLst>
      <p:ext uri="{BB962C8B-B14F-4D97-AF65-F5344CB8AC3E}">
        <p14:creationId xmlns:p14="http://schemas.microsoft.com/office/powerpoint/2010/main" val="913515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5C0C5B-ACCB-A089-B9DE-7BFE28533819}"/>
            </a:ext>
          </a:extLst>
        </p:cNvPr>
        <p:cNvGrpSpPr/>
        <p:nvPr/>
      </p:nvGrpSpPr>
      <p:grpSpPr>
        <a:xfrm>
          <a:off x="0" y="0"/>
          <a:ext cx="0" cy="0"/>
          <a:chOff x="0" y="0"/>
          <a:chExt cx="0" cy="0"/>
        </a:xfrm>
      </p:grpSpPr>
      <p:pic>
        <p:nvPicPr>
          <p:cNvPr id="1026" name="Picture 2" descr="Related image">
            <a:extLst>
              <a:ext uri="{FF2B5EF4-FFF2-40B4-BE49-F238E27FC236}">
                <a16:creationId xmlns:a16="http://schemas.microsoft.com/office/drawing/2014/main" id="{107ECE06-F41A-E01C-BE3B-89D1072C69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10B65CA-14F3-30A3-A735-EA4108DBDFAF}"/>
              </a:ext>
            </a:extLst>
          </p:cNvPr>
          <p:cNvSpPr txBox="1"/>
          <p:nvPr/>
        </p:nvSpPr>
        <p:spPr>
          <a:xfrm>
            <a:off x="4278746" y="196497"/>
            <a:ext cx="7681658" cy="369332"/>
          </a:xfrm>
          <a:prstGeom prst="rect">
            <a:avLst/>
          </a:prstGeom>
          <a:noFill/>
        </p:spPr>
        <p:txBody>
          <a:bodyPr wrap="square" rtlCol="0">
            <a:spAutoFit/>
          </a:bodyPr>
          <a:lstStyle/>
          <a:p>
            <a:pPr algn="r"/>
            <a:r>
              <a:rPr lang="en-GB" dirty="0">
                <a:solidFill>
                  <a:schemeClr val="bg1"/>
                </a:solidFill>
              </a:rPr>
              <a:t>Christiano Banti, </a:t>
            </a:r>
            <a:r>
              <a:rPr lang="en-GB" i="1" dirty="0">
                <a:solidFill>
                  <a:schemeClr val="bg1"/>
                </a:solidFill>
              </a:rPr>
              <a:t>Galileo before the Inquisition</a:t>
            </a:r>
            <a:r>
              <a:rPr lang="en-GB" dirty="0">
                <a:solidFill>
                  <a:schemeClr val="bg1"/>
                </a:solidFill>
              </a:rPr>
              <a:t>, 1857 </a:t>
            </a:r>
          </a:p>
        </p:txBody>
      </p:sp>
    </p:spTree>
    <p:extLst>
      <p:ext uri="{BB962C8B-B14F-4D97-AF65-F5344CB8AC3E}">
        <p14:creationId xmlns:p14="http://schemas.microsoft.com/office/powerpoint/2010/main" val="18526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946400" y="196497"/>
            <a:ext cx="9014004" cy="1569660"/>
          </a:xfrm>
          <a:prstGeom prst="rect">
            <a:avLst/>
          </a:prstGeom>
          <a:noFill/>
        </p:spPr>
        <p:txBody>
          <a:bodyPr wrap="square" rtlCol="0">
            <a:spAutoFit/>
          </a:bodyPr>
          <a:lstStyle/>
          <a:p>
            <a:pPr algn="r"/>
            <a:r>
              <a:rPr lang="en-GB" sz="2400" dirty="0">
                <a:solidFill>
                  <a:schemeClr val="bg1"/>
                </a:solidFill>
              </a:rPr>
              <a:t>19</a:t>
            </a:r>
            <a:r>
              <a:rPr lang="en-GB" sz="2400" baseline="30000" dirty="0">
                <a:solidFill>
                  <a:schemeClr val="bg1"/>
                </a:solidFill>
              </a:rPr>
              <a:t>th</a:t>
            </a:r>
            <a:r>
              <a:rPr lang="en-GB" sz="2400" dirty="0">
                <a:solidFill>
                  <a:schemeClr val="bg1"/>
                </a:solidFill>
              </a:rPr>
              <a:t>-century painting showing the Italian professor and courtier Galileo Galilei on trial for heresy before the Roman Inquisition, in 1633</a:t>
            </a:r>
          </a:p>
          <a:p>
            <a:endParaRPr lang="en-GB" sz="2400" dirty="0">
              <a:solidFill>
                <a:schemeClr val="bg1"/>
              </a:solidFill>
            </a:endParaRPr>
          </a:p>
          <a:p>
            <a:pPr algn="r"/>
            <a:r>
              <a:rPr lang="en-GB" sz="2400" dirty="0" err="1">
                <a:solidFill>
                  <a:schemeClr val="bg1"/>
                </a:solidFill>
              </a:rPr>
              <a:t>Christiano</a:t>
            </a:r>
            <a:r>
              <a:rPr lang="en-GB" sz="2400" dirty="0">
                <a:solidFill>
                  <a:schemeClr val="bg1"/>
                </a:solidFill>
              </a:rPr>
              <a:t> </a:t>
            </a:r>
            <a:r>
              <a:rPr lang="en-GB" sz="2400" dirty="0" err="1">
                <a:solidFill>
                  <a:schemeClr val="bg1"/>
                </a:solidFill>
              </a:rPr>
              <a:t>Banti</a:t>
            </a:r>
            <a:r>
              <a:rPr lang="en-GB" sz="2400" dirty="0">
                <a:solidFill>
                  <a:schemeClr val="bg1"/>
                </a:solidFill>
              </a:rPr>
              <a:t>, </a:t>
            </a:r>
            <a:r>
              <a:rPr lang="en-GB" sz="2400" i="1" dirty="0">
                <a:solidFill>
                  <a:schemeClr val="bg1"/>
                </a:solidFill>
              </a:rPr>
              <a:t>Galileo before the Inquisition</a:t>
            </a:r>
            <a:r>
              <a:rPr lang="en-GB" sz="2400" dirty="0">
                <a:solidFill>
                  <a:schemeClr val="bg1"/>
                </a:solidFill>
              </a:rPr>
              <a:t>, 1857 </a:t>
            </a:r>
          </a:p>
        </p:txBody>
      </p:sp>
      <p:sp>
        <p:nvSpPr>
          <p:cNvPr id="5" name="TextBox 4"/>
          <p:cNvSpPr txBox="1"/>
          <p:nvPr/>
        </p:nvSpPr>
        <p:spPr>
          <a:xfrm>
            <a:off x="6742733" y="196497"/>
            <a:ext cx="5663681" cy="523220"/>
          </a:xfrm>
          <a:prstGeom prst="rect">
            <a:avLst/>
          </a:prstGeom>
          <a:noFill/>
        </p:spPr>
        <p:txBody>
          <a:bodyPr wrap="square" rtlCol="0">
            <a:spAutoFit/>
          </a:bodyPr>
          <a:lstStyle/>
          <a:p>
            <a:r>
              <a:rPr lang="en-GB" sz="2800" dirty="0">
                <a:solidFill>
                  <a:schemeClr val="bg1"/>
                </a:solidFill>
              </a:rPr>
              <a:t>‘</a:t>
            </a:r>
          </a:p>
        </p:txBody>
      </p:sp>
    </p:spTree>
    <p:extLst>
      <p:ext uri="{BB962C8B-B14F-4D97-AF65-F5344CB8AC3E}">
        <p14:creationId xmlns:p14="http://schemas.microsoft.com/office/powerpoint/2010/main" val="3555876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E0582EB4-9429-0C5A-6D39-4AD175899FBA}"/>
              </a:ext>
            </a:extLst>
          </p:cNvPr>
          <p:cNvSpPr txBox="1">
            <a:spLocks/>
          </p:cNvSpPr>
          <p:nvPr/>
        </p:nvSpPr>
        <p:spPr>
          <a:xfrm>
            <a:off x="495300" y="1290004"/>
            <a:ext cx="11607800" cy="5407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in 1616 Galileo ‘ordered…to abandon completely the opinion that the sun stands still at the centre of the world and the earth moves...’ - Roman Inquisition</a:t>
            </a:r>
          </a:p>
          <a:p>
            <a:r>
              <a:rPr lang="en-GB" dirty="0"/>
              <a:t>Galileo defends this opinion in </a:t>
            </a:r>
            <a:r>
              <a:rPr lang="en-GB" i="1" dirty="0">
                <a:sym typeface="Wingdings" panose="05000000000000000000" pitchFamily="2" charset="2"/>
              </a:rPr>
              <a:t>Dialogues on the Two Chief World Systems </a:t>
            </a:r>
            <a:r>
              <a:rPr lang="en-GB" dirty="0">
                <a:sym typeface="Wingdings" panose="05000000000000000000" pitchFamily="2" charset="2"/>
              </a:rPr>
              <a:t>(1632)</a:t>
            </a:r>
            <a:endParaRPr lang="en-GB" dirty="0"/>
          </a:p>
          <a:p>
            <a:r>
              <a:rPr lang="en-GB" dirty="0"/>
              <a:t>Galileo convicted of ‘vehement suspicion of heresy’ in 1633 </a:t>
            </a:r>
          </a:p>
          <a:p>
            <a:r>
              <a:rPr lang="en-GB" dirty="0">
                <a:sym typeface="Wingdings" panose="05000000000000000000" pitchFamily="2" charset="2"/>
              </a:rPr>
              <a:t>but Pope Urban V had approved Galileo’s project in 1630…</a:t>
            </a:r>
          </a:p>
          <a:p>
            <a:r>
              <a:rPr lang="en-GB" dirty="0">
                <a:sym typeface="Wingdings" panose="05000000000000000000" pitchFamily="2" charset="2"/>
              </a:rPr>
              <a:t>on the condition that Galileo disavow literal heliocentrism at end of book…</a:t>
            </a:r>
          </a:p>
          <a:p>
            <a:r>
              <a:rPr lang="en-GB" dirty="0">
                <a:sym typeface="Wingdings" panose="05000000000000000000" pitchFamily="2" charset="2"/>
              </a:rPr>
              <a:t>…but Galileo puts this in the mouth of the simple-minded </a:t>
            </a:r>
            <a:r>
              <a:rPr lang="en-GB" dirty="0" err="1">
                <a:sym typeface="Wingdings" panose="05000000000000000000" pitchFamily="2" charset="2"/>
              </a:rPr>
              <a:t>Simplicio</a:t>
            </a:r>
            <a:r>
              <a:rPr lang="en-GB" dirty="0">
                <a:sym typeface="Wingdings" panose="05000000000000000000" pitchFamily="2" charset="2"/>
              </a:rPr>
              <a:t>!</a:t>
            </a:r>
          </a:p>
          <a:p>
            <a:r>
              <a:rPr lang="en-GB" dirty="0">
                <a:sym typeface="Wingdings" panose="05000000000000000000" pitchFamily="2" charset="2"/>
              </a:rPr>
              <a:t>Galileo was a committed Catholic who wanted to use science to interpret Scripture not debunk it</a:t>
            </a:r>
          </a:p>
          <a:p>
            <a:pPr marL="0" indent="0">
              <a:buNone/>
            </a:pPr>
            <a:endParaRPr lang="en-GB" dirty="0">
              <a:sym typeface="Wingdings" panose="05000000000000000000" pitchFamily="2" charset="2"/>
            </a:endParaRPr>
          </a:p>
          <a:p>
            <a:pPr marL="0" indent="0">
              <a:buFont typeface="Arial" panose="020B0604020202020204" pitchFamily="34" charset="0"/>
              <a:buNone/>
            </a:pPr>
            <a:endParaRPr lang="en-GB" dirty="0"/>
          </a:p>
        </p:txBody>
      </p:sp>
      <p:sp>
        <p:nvSpPr>
          <p:cNvPr id="5" name="Title 1">
            <a:extLst>
              <a:ext uri="{FF2B5EF4-FFF2-40B4-BE49-F238E27FC236}">
                <a16:creationId xmlns:a16="http://schemas.microsoft.com/office/drawing/2014/main" id="{69C65C75-BBEC-187F-E443-08F6B479FA97}"/>
              </a:ext>
            </a:extLst>
          </p:cNvPr>
          <p:cNvSpPr>
            <a:spLocks noGrp="1"/>
          </p:cNvSpPr>
          <p:nvPr>
            <p:ph type="title"/>
          </p:nvPr>
        </p:nvSpPr>
        <p:spPr>
          <a:xfrm>
            <a:off x="643890" y="-35560"/>
            <a:ext cx="10515600" cy="1325563"/>
          </a:xfrm>
        </p:spPr>
        <p:txBody>
          <a:bodyPr/>
          <a:lstStyle/>
          <a:p>
            <a:pPr algn="ctr"/>
            <a:r>
              <a:rPr lang="en-GB" dirty="0"/>
              <a:t>Heretic or saint?</a:t>
            </a:r>
          </a:p>
        </p:txBody>
      </p:sp>
    </p:spTree>
    <p:extLst>
      <p:ext uri="{BB962C8B-B14F-4D97-AF65-F5344CB8AC3E}">
        <p14:creationId xmlns:p14="http://schemas.microsoft.com/office/powerpoint/2010/main" val="26798086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DC9C546-B32B-2CBA-C769-75E371DB6F17}"/>
              </a:ext>
            </a:extLst>
          </p:cNvPr>
          <p:cNvSpPr txBox="1"/>
          <p:nvPr/>
        </p:nvSpPr>
        <p:spPr>
          <a:xfrm>
            <a:off x="2108200" y="1912084"/>
            <a:ext cx="8458200" cy="3262432"/>
          </a:xfrm>
          <a:prstGeom prst="rect">
            <a:avLst/>
          </a:prstGeom>
          <a:noFill/>
        </p:spPr>
        <p:txBody>
          <a:bodyPr wrap="square">
            <a:spAutoFit/>
          </a:bodyPr>
          <a:lstStyle/>
          <a:p>
            <a:pPr marL="0" indent="0">
              <a:buNone/>
            </a:pPr>
            <a:r>
              <a:rPr lang="en-GB" sz="3600" dirty="0">
                <a:sym typeface="Wingdings" panose="05000000000000000000" pitchFamily="2" charset="2"/>
              </a:rPr>
              <a:t>Who can doubt that within another 400 years the church will recognize Galileo’s divine gifts, atone for his sufferings, ignore his arrogance, and make him a saint?</a:t>
            </a:r>
          </a:p>
          <a:p>
            <a:pPr marL="0" indent="0">
              <a:buNone/>
            </a:pPr>
            <a:endParaRPr lang="en-GB" sz="3600" dirty="0">
              <a:sym typeface="Wingdings" panose="05000000000000000000" pitchFamily="2" charset="2"/>
            </a:endParaRPr>
          </a:p>
          <a:p>
            <a:pPr marL="0" indent="0" algn="r">
              <a:buNone/>
            </a:pPr>
            <a:r>
              <a:rPr lang="en-GB" sz="2600" dirty="0">
                <a:sym typeface="Wingdings" panose="05000000000000000000" pitchFamily="2" charset="2"/>
              </a:rPr>
              <a:t>John Heilbron, </a:t>
            </a:r>
            <a:r>
              <a:rPr lang="en-GB" sz="2600" i="1" dirty="0">
                <a:sym typeface="Wingdings" panose="05000000000000000000" pitchFamily="2" charset="2"/>
              </a:rPr>
              <a:t>Galileo</a:t>
            </a:r>
            <a:r>
              <a:rPr lang="en-GB" sz="2600" dirty="0">
                <a:sym typeface="Wingdings" panose="05000000000000000000" pitchFamily="2" charset="2"/>
              </a:rPr>
              <a:t> (2010)</a:t>
            </a:r>
          </a:p>
        </p:txBody>
      </p:sp>
    </p:spTree>
    <p:extLst>
      <p:ext uri="{BB962C8B-B14F-4D97-AF65-F5344CB8AC3E}">
        <p14:creationId xmlns:p14="http://schemas.microsoft.com/office/powerpoint/2010/main" val="1959670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589371-D209-DAAC-9B93-F79A2DC34FD6}"/>
              </a:ext>
            </a:extLst>
          </p:cNvPr>
          <p:cNvPicPr>
            <a:picLocks noChangeAspect="1"/>
          </p:cNvPicPr>
          <p:nvPr/>
        </p:nvPicPr>
        <p:blipFill>
          <a:blip r:embed="rId3"/>
          <a:stretch>
            <a:fillRect/>
          </a:stretch>
        </p:blipFill>
        <p:spPr>
          <a:xfrm>
            <a:off x="0" y="0"/>
            <a:ext cx="7268547" cy="6858000"/>
          </a:xfrm>
          <a:prstGeom prst="rect">
            <a:avLst/>
          </a:prstGeom>
        </p:spPr>
      </p:pic>
      <p:sp>
        <p:nvSpPr>
          <p:cNvPr id="6" name="TextBox 5">
            <a:extLst>
              <a:ext uri="{FF2B5EF4-FFF2-40B4-BE49-F238E27FC236}">
                <a16:creationId xmlns:a16="http://schemas.microsoft.com/office/drawing/2014/main" id="{673B9FAF-CC65-6058-FD00-4670A2381D9C}"/>
              </a:ext>
            </a:extLst>
          </p:cNvPr>
          <p:cNvSpPr txBox="1"/>
          <p:nvPr/>
        </p:nvSpPr>
        <p:spPr>
          <a:xfrm>
            <a:off x="7268547" y="4280102"/>
            <a:ext cx="4306824" cy="2246769"/>
          </a:xfrm>
          <a:prstGeom prst="rect">
            <a:avLst/>
          </a:prstGeom>
          <a:noFill/>
        </p:spPr>
        <p:txBody>
          <a:bodyPr wrap="square" rtlCol="0">
            <a:spAutoFit/>
          </a:bodyPr>
          <a:lstStyle/>
          <a:p>
            <a:r>
              <a:rPr lang="en-GB" sz="2000" dirty="0"/>
              <a:t>“a central section” of the universe, “with the eye of Providence seated in the centre”</a:t>
            </a:r>
          </a:p>
          <a:p>
            <a:endParaRPr lang="en-GB" sz="2000" dirty="0"/>
          </a:p>
          <a:p>
            <a:r>
              <a:rPr lang="en-GB" sz="2000" dirty="0"/>
              <a:t>Thomas Wright, </a:t>
            </a:r>
            <a:r>
              <a:rPr lang="en-GB" sz="2000" i="1" dirty="0"/>
              <a:t>Original Theory or New Hypothesis of the Universe</a:t>
            </a:r>
            <a:r>
              <a:rPr lang="en-GB" sz="2000" dirty="0"/>
              <a:t> (1750), plate XVI</a:t>
            </a:r>
          </a:p>
        </p:txBody>
      </p:sp>
    </p:spTree>
    <p:extLst>
      <p:ext uri="{BB962C8B-B14F-4D97-AF65-F5344CB8AC3E}">
        <p14:creationId xmlns:p14="http://schemas.microsoft.com/office/powerpoint/2010/main" val="22146000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0F262-044F-DD47-111C-94DC70A47CE0}"/>
              </a:ext>
            </a:extLst>
          </p:cNvPr>
          <p:cNvSpPr>
            <a:spLocks noGrp="1"/>
          </p:cNvSpPr>
          <p:nvPr>
            <p:ph type="title"/>
          </p:nvPr>
        </p:nvSpPr>
        <p:spPr>
          <a:xfrm>
            <a:off x="1892425" y="0"/>
            <a:ext cx="9317855" cy="1325563"/>
          </a:xfrm>
        </p:spPr>
        <p:txBody>
          <a:bodyPr/>
          <a:lstStyle/>
          <a:p>
            <a:r>
              <a:rPr lang="en-GB" dirty="0"/>
              <a:t>Astro-theology in the Enlightenment</a:t>
            </a:r>
          </a:p>
        </p:txBody>
      </p:sp>
      <p:sp>
        <p:nvSpPr>
          <p:cNvPr id="3" name="Content Placeholder 2">
            <a:extLst>
              <a:ext uri="{FF2B5EF4-FFF2-40B4-BE49-F238E27FC236}">
                <a16:creationId xmlns:a16="http://schemas.microsoft.com/office/drawing/2014/main" id="{A814250D-B933-02CA-50DA-B5ED324F4E03}"/>
              </a:ext>
            </a:extLst>
          </p:cNvPr>
          <p:cNvSpPr>
            <a:spLocks noGrp="1"/>
          </p:cNvSpPr>
          <p:nvPr>
            <p:ph idx="1"/>
          </p:nvPr>
        </p:nvSpPr>
        <p:spPr>
          <a:xfrm>
            <a:off x="952500" y="1379538"/>
            <a:ext cx="10515600" cy="5333385"/>
          </a:xfrm>
        </p:spPr>
        <p:txBody>
          <a:bodyPr>
            <a:normAutofit/>
          </a:bodyPr>
          <a:lstStyle/>
          <a:p>
            <a:r>
              <a:rPr lang="en-GB" dirty="0"/>
              <a:t>“Natural theology” used natural science to argue for the existence and goodness of the Christian God</a:t>
            </a:r>
          </a:p>
          <a:p>
            <a:r>
              <a:rPr lang="en-GB" dirty="0"/>
              <a:t>The “radical Enlightenment” questions the accuracy of the Christian Bible, e.g. Baruch Spinoza (1632-1677)</a:t>
            </a:r>
          </a:p>
          <a:p>
            <a:r>
              <a:rPr lang="en-GB" dirty="0"/>
              <a:t>The “experimental philosophy” (natural philosophy with lots of experiments and observations) has much public success from the 1660s</a:t>
            </a:r>
          </a:p>
          <a:p>
            <a:r>
              <a:rPr lang="en-GB" dirty="0"/>
              <a:t>Isaac Newton argues in his </a:t>
            </a:r>
            <a:r>
              <a:rPr lang="en-GB" i="1" dirty="0"/>
              <a:t>Mathematical Principles of Natural Philosophy</a:t>
            </a:r>
            <a:r>
              <a:rPr lang="en-GB" dirty="0"/>
              <a:t> (1687) that all bodies in the solar system attract </a:t>
            </a:r>
            <a:r>
              <a:rPr lang="en-GB" dirty="0" err="1"/>
              <a:t>eachother</a:t>
            </a:r>
            <a:endParaRPr lang="en-GB" dirty="0"/>
          </a:p>
          <a:p>
            <a:r>
              <a:rPr lang="en-GB" dirty="0"/>
              <a:t>Q. why do stars and planets not collapse into </a:t>
            </a:r>
            <a:r>
              <a:rPr lang="en-GB" dirty="0" err="1"/>
              <a:t>eachother</a:t>
            </a:r>
            <a:r>
              <a:rPr lang="en-GB" dirty="0"/>
              <a:t>?</a:t>
            </a:r>
          </a:p>
          <a:p>
            <a:r>
              <a:rPr lang="en-GB" dirty="0"/>
              <a:t>A. a providential God</a:t>
            </a:r>
          </a:p>
          <a:p>
            <a:endParaRPr lang="en-GB" dirty="0"/>
          </a:p>
          <a:p>
            <a:endParaRPr lang="en-GB" dirty="0"/>
          </a:p>
        </p:txBody>
      </p:sp>
    </p:spTree>
    <p:extLst>
      <p:ext uri="{BB962C8B-B14F-4D97-AF65-F5344CB8AC3E}">
        <p14:creationId xmlns:p14="http://schemas.microsoft.com/office/powerpoint/2010/main" val="630772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45BC3A03-BEF9-1BE0-0F4B-B7939B2DD5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F2293E-20F8-1636-44F2-10BEC21AC211}"/>
              </a:ext>
            </a:extLst>
          </p:cNvPr>
          <p:cNvSpPr>
            <a:spLocks noGrp="1"/>
          </p:cNvSpPr>
          <p:nvPr>
            <p:ph type="title"/>
          </p:nvPr>
        </p:nvSpPr>
        <p:spPr>
          <a:xfrm>
            <a:off x="4246683" y="259376"/>
            <a:ext cx="3924179" cy="1325563"/>
          </a:xfrm>
        </p:spPr>
        <p:txBody>
          <a:bodyPr>
            <a:normAutofit/>
          </a:bodyPr>
          <a:lstStyle/>
          <a:p>
            <a:r>
              <a:rPr lang="en-GB" sz="4800" dirty="0">
                <a:solidFill>
                  <a:schemeClr val="bg1"/>
                </a:solidFill>
              </a:rPr>
              <a:t>Conclusions</a:t>
            </a:r>
          </a:p>
        </p:txBody>
      </p:sp>
      <p:sp>
        <p:nvSpPr>
          <p:cNvPr id="3" name="Content Placeholder 2">
            <a:extLst>
              <a:ext uri="{FF2B5EF4-FFF2-40B4-BE49-F238E27FC236}">
                <a16:creationId xmlns:a16="http://schemas.microsoft.com/office/drawing/2014/main" id="{57BFBA8A-CC80-AF0B-22CB-041141D8ADA3}"/>
              </a:ext>
            </a:extLst>
          </p:cNvPr>
          <p:cNvSpPr>
            <a:spLocks noGrp="1"/>
          </p:cNvSpPr>
          <p:nvPr>
            <p:ph idx="1"/>
          </p:nvPr>
        </p:nvSpPr>
        <p:spPr>
          <a:xfrm>
            <a:off x="1371690" y="1584939"/>
            <a:ext cx="10045640" cy="4930161"/>
          </a:xfrm>
        </p:spPr>
        <p:txBody>
          <a:bodyPr>
            <a:normAutofit/>
          </a:bodyPr>
          <a:lstStyle/>
          <a:p>
            <a:r>
              <a:rPr lang="en-GB" sz="3200" dirty="0">
                <a:solidFill>
                  <a:schemeClr val="bg1"/>
                </a:solidFill>
              </a:rPr>
              <a:t>early modern science was neither ‘science’ nor ‘pseudo-science’</a:t>
            </a:r>
          </a:p>
          <a:p>
            <a:r>
              <a:rPr lang="en-GB" sz="3200" dirty="0">
                <a:solidFill>
                  <a:schemeClr val="bg1"/>
                </a:solidFill>
              </a:rPr>
              <a:t>it was multi-sited and changing rapidly</a:t>
            </a:r>
          </a:p>
          <a:p>
            <a:r>
              <a:rPr lang="en-GB" sz="3200" dirty="0">
                <a:solidFill>
                  <a:schemeClr val="bg1"/>
                </a:solidFill>
              </a:rPr>
              <a:t>the Copernican Revolution was not just about Copernicus</a:t>
            </a:r>
          </a:p>
          <a:p>
            <a:r>
              <a:rPr lang="en-GB" sz="3200" dirty="0">
                <a:solidFill>
                  <a:schemeClr val="bg1"/>
                </a:solidFill>
              </a:rPr>
              <a:t>early modern science could not flourish without the support of organised religion…</a:t>
            </a:r>
          </a:p>
          <a:p>
            <a:r>
              <a:rPr lang="en-GB" sz="3200" dirty="0">
                <a:solidFill>
                  <a:schemeClr val="bg1"/>
                </a:solidFill>
              </a:rPr>
              <a:t>…in Europe and beyond Europe</a:t>
            </a:r>
          </a:p>
          <a:p>
            <a:r>
              <a:rPr lang="en-GB" sz="3200" dirty="0">
                <a:solidFill>
                  <a:schemeClr val="bg1"/>
                </a:solidFill>
              </a:rPr>
              <a:t>…well into the eighteenth century</a:t>
            </a:r>
          </a:p>
          <a:p>
            <a:endParaRPr lang="en-GB" sz="2400" dirty="0"/>
          </a:p>
          <a:p>
            <a:endParaRPr lang="en-GB" sz="24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515542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15AAA-1AF8-2CE6-1758-205CBCD2B6C3}"/>
              </a:ext>
            </a:extLst>
          </p:cNvPr>
          <p:cNvSpPr>
            <a:spLocks noGrp="1"/>
          </p:cNvSpPr>
          <p:nvPr>
            <p:ph type="title"/>
          </p:nvPr>
        </p:nvSpPr>
        <p:spPr>
          <a:xfrm>
            <a:off x="-1319212" y="0"/>
            <a:ext cx="10515600" cy="1325563"/>
          </a:xfrm>
        </p:spPr>
        <p:txBody>
          <a:bodyPr>
            <a:normAutofit/>
          </a:bodyPr>
          <a:lstStyle/>
          <a:p>
            <a:pPr algn="ctr"/>
            <a:r>
              <a:rPr lang="en-GB" sz="4000" dirty="0"/>
              <a:t>If religion supplied science with…</a:t>
            </a:r>
          </a:p>
        </p:txBody>
      </p:sp>
      <p:sp>
        <p:nvSpPr>
          <p:cNvPr id="3" name="Content Placeholder 2">
            <a:extLst>
              <a:ext uri="{FF2B5EF4-FFF2-40B4-BE49-F238E27FC236}">
                <a16:creationId xmlns:a16="http://schemas.microsoft.com/office/drawing/2014/main" id="{A2E339DC-92DD-6390-D38D-F66322F0700F}"/>
              </a:ext>
            </a:extLst>
          </p:cNvPr>
          <p:cNvSpPr>
            <a:spLocks noGrp="1"/>
          </p:cNvSpPr>
          <p:nvPr>
            <p:ph idx="1"/>
          </p:nvPr>
        </p:nvSpPr>
        <p:spPr>
          <a:xfrm>
            <a:off x="3205163" y="1307306"/>
            <a:ext cx="6824662" cy="4351338"/>
          </a:xfrm>
        </p:spPr>
        <p:txBody>
          <a:bodyPr>
            <a:normAutofit fontScale="92500" lnSpcReduction="10000"/>
          </a:bodyPr>
          <a:lstStyle/>
          <a:p>
            <a:pPr marL="0" indent="0">
              <a:buNone/>
            </a:pPr>
            <a:r>
              <a:rPr lang="en-GB" sz="3600" dirty="0">
                <a:solidFill>
                  <a:srgbClr val="FF0000"/>
                </a:solidFill>
              </a:rPr>
              <a:t>money</a:t>
            </a:r>
          </a:p>
          <a:p>
            <a:pPr marL="0" indent="0">
              <a:buNone/>
            </a:pPr>
            <a:r>
              <a:rPr lang="en-GB" sz="3600" dirty="0">
                <a:solidFill>
                  <a:srgbClr val="FF0000"/>
                </a:solidFill>
              </a:rPr>
              <a:t>buildings</a:t>
            </a:r>
          </a:p>
          <a:p>
            <a:pPr marL="0" indent="0">
              <a:buNone/>
            </a:pPr>
            <a:r>
              <a:rPr lang="en-GB" sz="3600" dirty="0">
                <a:solidFill>
                  <a:srgbClr val="FF0000"/>
                </a:solidFill>
              </a:rPr>
              <a:t>instruments</a:t>
            </a:r>
          </a:p>
          <a:p>
            <a:pPr marL="0" indent="0">
              <a:buNone/>
            </a:pPr>
            <a:r>
              <a:rPr lang="en-GB" sz="3600">
                <a:solidFill>
                  <a:srgbClr val="FF0000"/>
                </a:solidFill>
              </a:rPr>
              <a:t>hypotheses</a:t>
            </a:r>
            <a:endParaRPr lang="en-GB" sz="3600" dirty="0">
              <a:solidFill>
                <a:srgbClr val="FF0000"/>
              </a:solidFill>
            </a:endParaRPr>
          </a:p>
          <a:p>
            <a:pPr marL="0" indent="0">
              <a:buNone/>
            </a:pPr>
            <a:r>
              <a:rPr lang="en-GB" sz="3600" dirty="0">
                <a:solidFill>
                  <a:srgbClr val="FF0000"/>
                </a:solidFill>
              </a:rPr>
              <a:t>practical applications</a:t>
            </a:r>
          </a:p>
          <a:p>
            <a:pPr marL="0" indent="0">
              <a:buNone/>
            </a:pPr>
            <a:r>
              <a:rPr lang="en-GB" sz="3600" dirty="0">
                <a:solidFill>
                  <a:srgbClr val="FF0000"/>
                </a:solidFill>
              </a:rPr>
              <a:t>global networks</a:t>
            </a:r>
          </a:p>
          <a:p>
            <a:pPr marL="0" indent="0">
              <a:buNone/>
            </a:pPr>
            <a:r>
              <a:rPr lang="en-GB" sz="3600" dirty="0">
                <a:solidFill>
                  <a:srgbClr val="FF0000"/>
                </a:solidFill>
              </a:rPr>
              <a:t>an ethos</a:t>
            </a:r>
          </a:p>
          <a:p>
            <a:pPr marL="0" indent="0">
              <a:buNone/>
            </a:pPr>
            <a:r>
              <a:rPr lang="en-GB" sz="3600" dirty="0">
                <a:solidFill>
                  <a:srgbClr val="FF0000"/>
                </a:solidFill>
              </a:rPr>
              <a:t>a moral and spiritual meaning</a:t>
            </a:r>
          </a:p>
          <a:p>
            <a:pPr marL="0" indent="0">
              <a:buNone/>
            </a:pPr>
            <a:endParaRPr lang="en-GB" dirty="0"/>
          </a:p>
        </p:txBody>
      </p:sp>
      <p:sp>
        <p:nvSpPr>
          <p:cNvPr id="4" name="Title 1">
            <a:extLst>
              <a:ext uri="{FF2B5EF4-FFF2-40B4-BE49-F238E27FC236}">
                <a16:creationId xmlns:a16="http://schemas.microsoft.com/office/drawing/2014/main" id="{221C3262-9E7F-3F1B-AD8C-13B123D2EBCB}"/>
              </a:ext>
            </a:extLst>
          </p:cNvPr>
          <p:cNvSpPr txBox="1">
            <a:spLocks/>
          </p:cNvSpPr>
          <p:nvPr/>
        </p:nvSpPr>
        <p:spPr>
          <a:xfrm>
            <a:off x="2776538" y="55324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t>….what supplies these things now?</a:t>
            </a:r>
          </a:p>
        </p:txBody>
      </p:sp>
    </p:spTree>
    <p:extLst>
      <p:ext uri="{BB962C8B-B14F-4D97-AF65-F5344CB8AC3E}">
        <p14:creationId xmlns:p14="http://schemas.microsoft.com/office/powerpoint/2010/main" val="2676655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AC6F7C-4D41-CBFB-58A2-B980FC67F7A8}"/>
              </a:ext>
            </a:extLst>
          </p:cNvPr>
          <p:cNvSpPr txBox="1"/>
          <p:nvPr/>
        </p:nvSpPr>
        <p:spPr>
          <a:xfrm>
            <a:off x="1103244" y="1102578"/>
            <a:ext cx="10147852" cy="5755422"/>
          </a:xfrm>
          <a:prstGeom prst="rect">
            <a:avLst/>
          </a:prstGeom>
          <a:noFill/>
        </p:spPr>
        <p:txBody>
          <a:bodyPr wrap="square" rtlCol="0">
            <a:spAutoFit/>
          </a:bodyPr>
          <a:lstStyle/>
          <a:p>
            <a:r>
              <a:rPr lang="en-GB" sz="3600" b="0" i="0" dirty="0">
                <a:solidFill>
                  <a:srgbClr val="202122"/>
                </a:solidFill>
                <a:effectLst/>
              </a:rPr>
              <a:t>In all modern history, interference with science in the supposed interest of religion, no matter how conscientious such interference may have been, has resulted in the direst evils both to religion and to science…</a:t>
            </a:r>
            <a:endParaRPr lang="en-GB" sz="3600" dirty="0"/>
          </a:p>
          <a:p>
            <a:pPr algn="r"/>
            <a:endParaRPr lang="en-GB" sz="3600" dirty="0"/>
          </a:p>
          <a:p>
            <a:pPr algn="r"/>
            <a:r>
              <a:rPr lang="en-GB" sz="2800" dirty="0"/>
              <a:t>Andrew Dickson White, </a:t>
            </a:r>
            <a:r>
              <a:rPr lang="en-GB" sz="2800" i="1" dirty="0"/>
              <a:t>History of the Warfare of Science with Theology in Christendom </a:t>
            </a:r>
            <a:r>
              <a:rPr lang="en-GB" sz="2800" dirty="0"/>
              <a:t>(1885)</a:t>
            </a:r>
          </a:p>
          <a:p>
            <a:endParaRPr lang="en-GB" sz="3600" dirty="0"/>
          </a:p>
          <a:p>
            <a:endParaRPr lang="en-GB" sz="3600" dirty="0"/>
          </a:p>
          <a:p>
            <a:pPr algn="r"/>
            <a:endParaRPr lang="en-GB" sz="2400" dirty="0"/>
          </a:p>
        </p:txBody>
      </p:sp>
    </p:spTree>
    <p:extLst>
      <p:ext uri="{BB962C8B-B14F-4D97-AF65-F5344CB8AC3E}">
        <p14:creationId xmlns:p14="http://schemas.microsoft.com/office/powerpoint/2010/main" val="2135798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726078-3962-F61B-0082-D2818E1D94C1}"/>
              </a:ext>
            </a:extLst>
          </p:cNvPr>
          <p:cNvSpPr>
            <a:spLocks noGrp="1"/>
          </p:cNvSpPr>
          <p:nvPr>
            <p:ph idx="1"/>
          </p:nvPr>
        </p:nvSpPr>
        <p:spPr>
          <a:xfrm>
            <a:off x="1225826" y="1452114"/>
            <a:ext cx="9906000" cy="4351338"/>
          </a:xfrm>
        </p:spPr>
        <p:txBody>
          <a:bodyPr/>
          <a:lstStyle/>
          <a:p>
            <a:pPr marL="0" indent="0">
              <a:buNone/>
            </a:pPr>
            <a:r>
              <a:rPr lang="en-GB" sz="4000" dirty="0"/>
              <a:t>The formal organization of values constituted by Puritanism led to the largely unwitting furtherance of modern science.</a:t>
            </a:r>
          </a:p>
          <a:p>
            <a:pPr marL="0" indent="0">
              <a:buNone/>
            </a:pPr>
            <a:endParaRPr lang="en-GB" sz="4000" dirty="0"/>
          </a:p>
          <a:p>
            <a:pPr marL="0" indent="0" algn="r">
              <a:buNone/>
            </a:pPr>
            <a:r>
              <a:rPr lang="en-GB" dirty="0"/>
              <a:t>Robert Merton, “</a:t>
            </a:r>
            <a:r>
              <a:rPr lang="en-GB" b="0" i="0" dirty="0">
                <a:solidFill>
                  <a:srgbClr val="000000"/>
                </a:solidFill>
                <a:effectLst/>
                <a:latin typeface="Ivar Headline"/>
              </a:rPr>
              <a:t>Science, Technology and Society in Seventeenth Century England,” in </a:t>
            </a:r>
            <a:r>
              <a:rPr lang="en-GB" b="0" i="1" dirty="0">
                <a:solidFill>
                  <a:srgbClr val="000000"/>
                </a:solidFill>
                <a:effectLst/>
                <a:latin typeface="Ivar Headline"/>
              </a:rPr>
              <a:t>Osiris</a:t>
            </a:r>
            <a:r>
              <a:rPr lang="en-GB" b="0" i="0" dirty="0">
                <a:solidFill>
                  <a:srgbClr val="000000"/>
                </a:solidFill>
                <a:effectLst/>
                <a:latin typeface="Ivar Headline"/>
              </a:rPr>
              <a:t> vol. 4 (1938): 360-632</a:t>
            </a:r>
            <a:endParaRPr lang="en-GB" dirty="0"/>
          </a:p>
          <a:p>
            <a:endParaRPr lang="en-GB" sz="2800" dirty="0"/>
          </a:p>
          <a:p>
            <a:pPr marL="0" indent="0">
              <a:buNone/>
            </a:pPr>
            <a:endParaRPr lang="en-GB" dirty="0"/>
          </a:p>
        </p:txBody>
      </p:sp>
    </p:spTree>
    <p:extLst>
      <p:ext uri="{BB962C8B-B14F-4D97-AF65-F5344CB8AC3E}">
        <p14:creationId xmlns:p14="http://schemas.microsoft.com/office/powerpoint/2010/main" val="3900900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FF480B-544B-5394-9D27-EF0E468E157F}"/>
              </a:ext>
            </a:extLst>
          </p:cNvPr>
          <p:cNvSpPr txBox="1"/>
          <p:nvPr/>
        </p:nvSpPr>
        <p:spPr>
          <a:xfrm>
            <a:off x="1657350" y="1698704"/>
            <a:ext cx="9424780" cy="3293209"/>
          </a:xfrm>
          <a:prstGeom prst="rect">
            <a:avLst/>
          </a:prstGeom>
          <a:noFill/>
        </p:spPr>
        <p:txBody>
          <a:bodyPr wrap="square">
            <a:spAutoFit/>
          </a:bodyPr>
          <a:lstStyle/>
          <a:p>
            <a:r>
              <a:rPr lang="en-GB" sz="4000" dirty="0"/>
              <a:t>…where science prospered in early modern times, it derived important support and reinforcement from organized religion.</a:t>
            </a:r>
          </a:p>
          <a:p>
            <a:endParaRPr lang="en-GB" sz="3200" dirty="0"/>
          </a:p>
          <a:p>
            <a:pPr algn="r"/>
            <a:r>
              <a:rPr lang="en-GB" sz="2800" dirty="0"/>
              <a:t>John Heilbron, “Science in the Church,” in </a:t>
            </a:r>
            <a:r>
              <a:rPr lang="en-GB" sz="2800" i="1" dirty="0"/>
              <a:t>Science in Context</a:t>
            </a:r>
            <a:r>
              <a:rPr lang="en-GB" sz="2800" dirty="0"/>
              <a:t> vol. 3, no. 1 (1989): 9-28</a:t>
            </a:r>
          </a:p>
        </p:txBody>
      </p:sp>
    </p:spTree>
    <p:extLst>
      <p:ext uri="{BB962C8B-B14F-4D97-AF65-F5344CB8AC3E}">
        <p14:creationId xmlns:p14="http://schemas.microsoft.com/office/powerpoint/2010/main" val="1865309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FE849C-A0CB-0FD7-391C-FF074C9D5F54}"/>
              </a:ext>
            </a:extLst>
          </p:cNvPr>
          <p:cNvSpPr>
            <a:spLocks noGrp="1"/>
          </p:cNvSpPr>
          <p:nvPr>
            <p:ph idx="1"/>
          </p:nvPr>
        </p:nvSpPr>
        <p:spPr>
          <a:xfrm>
            <a:off x="1297056" y="1527451"/>
            <a:ext cx="9597887" cy="4351338"/>
          </a:xfrm>
        </p:spPr>
        <p:txBody>
          <a:bodyPr/>
          <a:lstStyle/>
          <a:p>
            <a:pPr marL="0" indent="0">
              <a:buNone/>
            </a:pPr>
            <a:r>
              <a:rPr lang="en-GB" sz="3600" dirty="0"/>
              <a:t>In the Islamic world, science and faith had always [</a:t>
            </a:r>
            <a:r>
              <a:rPr lang="en-GB" sz="3600" dirty="0" err="1"/>
              <a:t>ie</a:t>
            </a:r>
            <a:r>
              <a:rPr lang="en-GB" sz="3600" dirty="0"/>
              <a:t>. at least up to the early modern period] gone hand in hand.</a:t>
            </a:r>
          </a:p>
          <a:p>
            <a:pPr marL="0" indent="0">
              <a:buNone/>
            </a:pPr>
            <a:endParaRPr lang="en-GB" dirty="0"/>
          </a:p>
          <a:p>
            <a:pPr marL="0" indent="0" algn="r">
              <a:buNone/>
            </a:pPr>
            <a:r>
              <a:rPr lang="en-GB" dirty="0"/>
              <a:t>James Poskett, </a:t>
            </a:r>
            <a:r>
              <a:rPr lang="en-GB" i="1" dirty="0"/>
              <a:t>Horizons: A Global History of Science </a:t>
            </a:r>
            <a:r>
              <a:rPr lang="en-GB" dirty="0"/>
              <a:t>(2022)</a:t>
            </a:r>
          </a:p>
        </p:txBody>
      </p:sp>
    </p:spTree>
    <p:extLst>
      <p:ext uri="{BB962C8B-B14F-4D97-AF65-F5344CB8AC3E}">
        <p14:creationId xmlns:p14="http://schemas.microsoft.com/office/powerpoint/2010/main" val="44309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819CBA-CE09-E2BF-9651-4A8D5F8292B4}"/>
              </a:ext>
            </a:extLst>
          </p:cNvPr>
          <p:cNvSpPr txBox="1"/>
          <p:nvPr/>
        </p:nvSpPr>
        <p:spPr>
          <a:xfrm>
            <a:off x="2216458" y="1442930"/>
            <a:ext cx="7759084" cy="3261214"/>
          </a:xfrm>
          <a:prstGeom prst="rect">
            <a:avLst/>
          </a:prstGeom>
          <a:noFill/>
        </p:spPr>
        <p:txBody>
          <a:bodyPr wrap="square" rtlCol="0">
            <a:spAutoFit/>
          </a:bodyPr>
          <a:lstStyle/>
          <a:p>
            <a:pPr marL="342900" indent="-342900" algn="ctr">
              <a:lnSpc>
                <a:spcPct val="200000"/>
              </a:lnSpc>
              <a:buAutoNum type="arabicPeriod"/>
            </a:pPr>
            <a:r>
              <a:rPr lang="en-GB" sz="3600" dirty="0">
                <a:solidFill>
                  <a:schemeClr val="bg1"/>
                </a:solidFill>
              </a:rPr>
              <a:t>The nature of early modern science</a:t>
            </a:r>
          </a:p>
          <a:p>
            <a:pPr marL="342900" indent="-342900" algn="ctr">
              <a:lnSpc>
                <a:spcPct val="200000"/>
              </a:lnSpc>
              <a:buAutoNum type="arabicPeriod"/>
            </a:pPr>
            <a:r>
              <a:rPr lang="en-GB" sz="3600" dirty="0">
                <a:solidFill>
                  <a:schemeClr val="bg1"/>
                </a:solidFill>
              </a:rPr>
              <a:t>The Copernican Revolution</a:t>
            </a:r>
          </a:p>
          <a:p>
            <a:pPr marL="342900" indent="-342900" algn="ctr">
              <a:lnSpc>
                <a:spcPct val="200000"/>
              </a:lnSpc>
              <a:buAutoNum type="arabicPeriod"/>
            </a:pPr>
            <a:r>
              <a:rPr lang="en-GB" sz="3600" dirty="0">
                <a:solidFill>
                  <a:schemeClr val="bg1"/>
                </a:solidFill>
              </a:rPr>
              <a:t>Conclusions</a:t>
            </a:r>
          </a:p>
        </p:txBody>
      </p:sp>
    </p:spTree>
    <p:extLst>
      <p:ext uri="{BB962C8B-B14F-4D97-AF65-F5344CB8AC3E}">
        <p14:creationId xmlns:p14="http://schemas.microsoft.com/office/powerpoint/2010/main" val="2989407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screen with white lines&#10;&#10;Description automatically generated">
            <a:extLst>
              <a:ext uri="{FF2B5EF4-FFF2-40B4-BE49-F238E27FC236}">
                <a16:creationId xmlns:a16="http://schemas.microsoft.com/office/drawing/2014/main" id="{8D47453A-7154-C810-BDBF-DA5AB34DCA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2" y="-2061005"/>
            <a:ext cx="11506198" cy="15830612"/>
          </a:xfrm>
          <a:prstGeom prst="rect">
            <a:avLst/>
          </a:prstGeom>
        </p:spPr>
      </p:pic>
      <p:sp>
        <p:nvSpPr>
          <p:cNvPr id="6" name="TextBox 5">
            <a:extLst>
              <a:ext uri="{FF2B5EF4-FFF2-40B4-BE49-F238E27FC236}">
                <a16:creationId xmlns:a16="http://schemas.microsoft.com/office/drawing/2014/main" id="{B8320AF2-B3E4-AB16-8E0C-3559A4D8676F}"/>
              </a:ext>
            </a:extLst>
          </p:cNvPr>
          <p:cNvSpPr txBox="1"/>
          <p:nvPr/>
        </p:nvSpPr>
        <p:spPr>
          <a:xfrm>
            <a:off x="8984973" y="4373218"/>
            <a:ext cx="2859157" cy="2031325"/>
          </a:xfrm>
          <a:prstGeom prst="rect">
            <a:avLst/>
          </a:prstGeom>
          <a:noFill/>
        </p:spPr>
        <p:txBody>
          <a:bodyPr wrap="square" rtlCol="0">
            <a:spAutoFit/>
          </a:bodyPr>
          <a:lstStyle/>
          <a:p>
            <a:r>
              <a:rPr lang="en-GB" dirty="0">
                <a:solidFill>
                  <a:srgbClr val="FF0000"/>
                </a:solidFill>
              </a:rPr>
              <a:t>“Map of the System of Human Knowledge,” modern translation of a diagram in the </a:t>
            </a:r>
            <a:r>
              <a:rPr lang="en-GB" i="1" dirty="0">
                <a:solidFill>
                  <a:srgbClr val="FF0000"/>
                </a:solidFill>
              </a:rPr>
              <a:t>Encyclopédie</a:t>
            </a:r>
            <a:r>
              <a:rPr lang="en-GB" dirty="0">
                <a:solidFill>
                  <a:srgbClr val="FF0000"/>
                </a:solidFill>
              </a:rPr>
              <a:t> (1751-1772) of Denis Diderot and Jean-le-Rond d’Alembert, 1749</a:t>
            </a:r>
          </a:p>
        </p:txBody>
      </p:sp>
      <p:sp>
        <p:nvSpPr>
          <p:cNvPr id="9" name="Rectangle 8">
            <a:extLst>
              <a:ext uri="{FF2B5EF4-FFF2-40B4-BE49-F238E27FC236}">
                <a16:creationId xmlns:a16="http://schemas.microsoft.com/office/drawing/2014/main" id="{5FFF4CCC-8F36-6601-C43E-6D6E90DA61B5}"/>
              </a:ext>
            </a:extLst>
          </p:cNvPr>
          <p:cNvSpPr/>
          <p:nvPr/>
        </p:nvSpPr>
        <p:spPr>
          <a:xfrm>
            <a:off x="3994150" y="4533900"/>
            <a:ext cx="374650" cy="1587500"/>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D4498AD-989A-B33B-F977-C79A705F981B}"/>
              </a:ext>
            </a:extLst>
          </p:cNvPr>
          <p:cNvSpPr/>
          <p:nvPr/>
        </p:nvSpPr>
        <p:spPr>
          <a:xfrm>
            <a:off x="189122" y="2000250"/>
            <a:ext cx="374650" cy="1162050"/>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2A49DEC-259A-D404-089F-918329F26E07}"/>
              </a:ext>
            </a:extLst>
          </p:cNvPr>
          <p:cNvSpPr/>
          <p:nvPr/>
        </p:nvSpPr>
        <p:spPr>
          <a:xfrm>
            <a:off x="1231900" y="1562100"/>
            <a:ext cx="2235200" cy="1365250"/>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63609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1009</TotalTime>
  <Words>1987</Words>
  <Application>Microsoft Office PowerPoint</Application>
  <PresentationFormat>Widescreen</PresentationFormat>
  <Paragraphs>226</Paragraphs>
  <Slides>35</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Calibri Light</vt:lpstr>
      <vt:lpstr>Ivar Headline</vt:lpstr>
      <vt:lpstr>Symbol</vt:lpstr>
      <vt:lpstr>Times New Roman</vt:lpstr>
      <vt:lpstr>Wingdings</vt:lpstr>
      <vt:lpstr>Office Theme</vt:lpstr>
      <vt:lpstr>Science and religion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Science before ‘science’</vt:lpstr>
      <vt:lpstr>PowerPoint Presentation</vt:lpstr>
      <vt:lpstr>Science or pseudo-science?</vt:lpstr>
      <vt:lpstr>PowerPoint Presentation</vt:lpstr>
      <vt:lpstr>The place of science</vt:lpstr>
      <vt:lpstr>PowerPoint Presentation</vt:lpstr>
      <vt:lpstr>PowerPoint Presentation</vt:lpstr>
      <vt:lpstr>A Scientific Revolution?</vt:lpstr>
      <vt:lpstr>PowerPoint Presentation</vt:lpstr>
      <vt:lpstr>PowerPoint Presentation</vt:lpstr>
      <vt:lpstr>Science in the Islamic golden age</vt:lpstr>
      <vt:lpstr>PowerPoint Presentation</vt:lpstr>
      <vt:lpstr>The Islamic Renaissance</vt:lpstr>
      <vt:lpstr>PowerPoint Presentation</vt:lpstr>
      <vt:lpstr>The conservative Copernicus</vt:lpstr>
      <vt:lpstr>PowerPoint Presentation</vt:lpstr>
      <vt:lpstr>Lutheran astronomy</vt:lpstr>
      <vt:lpstr>PowerPoint Presentation</vt:lpstr>
      <vt:lpstr>Jesuit science</vt:lpstr>
      <vt:lpstr>PowerPoint Presentation</vt:lpstr>
      <vt:lpstr>Heretic or saint?</vt:lpstr>
      <vt:lpstr>PowerPoint Presentation</vt:lpstr>
      <vt:lpstr>PowerPoint Presentation</vt:lpstr>
      <vt:lpstr>Astro-theology in the Enlightenment</vt:lpstr>
      <vt:lpstr>Conclusions</vt:lpstr>
      <vt:lpstr>If religion supplied science with…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and religion</dc:title>
  <dc:creator>Bycroft, Michael</dc:creator>
  <cp:lastModifiedBy>Marshall, Peter</cp:lastModifiedBy>
  <cp:revision>5</cp:revision>
  <dcterms:created xsi:type="dcterms:W3CDTF">2023-02-06T09:13:30Z</dcterms:created>
  <dcterms:modified xsi:type="dcterms:W3CDTF">2026-02-06T11:57:33Z</dcterms:modified>
</cp:coreProperties>
</file>