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0"/>
  </p:notesMasterIdLst>
  <p:sldIdLst>
    <p:sldId id="367" r:id="rId2"/>
    <p:sldId id="387" r:id="rId3"/>
    <p:sldId id="369" r:id="rId4"/>
    <p:sldId id="257" r:id="rId5"/>
    <p:sldId id="379" r:id="rId6"/>
    <p:sldId id="377" r:id="rId7"/>
    <p:sldId id="263" r:id="rId8"/>
    <p:sldId id="264" r:id="rId9"/>
    <p:sldId id="372" r:id="rId10"/>
    <p:sldId id="261" r:id="rId11"/>
    <p:sldId id="262" r:id="rId12"/>
    <p:sldId id="378" r:id="rId13"/>
    <p:sldId id="337" r:id="rId14"/>
    <p:sldId id="373" r:id="rId15"/>
    <p:sldId id="374" r:id="rId16"/>
    <p:sldId id="338" r:id="rId17"/>
    <p:sldId id="388" r:id="rId18"/>
    <p:sldId id="357" r:id="rId19"/>
    <p:sldId id="375" r:id="rId20"/>
    <p:sldId id="380" r:id="rId21"/>
    <p:sldId id="376" r:id="rId22"/>
    <p:sldId id="350" r:id="rId23"/>
    <p:sldId id="352" r:id="rId24"/>
    <p:sldId id="355" r:id="rId25"/>
    <p:sldId id="356" r:id="rId26"/>
    <p:sldId id="359" r:id="rId27"/>
    <p:sldId id="384" r:id="rId28"/>
    <p:sldId id="358" r:id="rId29"/>
    <p:sldId id="361" r:id="rId30"/>
    <p:sldId id="362" r:id="rId31"/>
    <p:sldId id="371" r:id="rId32"/>
    <p:sldId id="368" r:id="rId33"/>
    <p:sldId id="259" r:id="rId34"/>
    <p:sldId id="365" r:id="rId35"/>
    <p:sldId id="382" r:id="rId36"/>
    <p:sldId id="386" r:id="rId37"/>
    <p:sldId id="385" r:id="rId38"/>
    <p:sldId id="383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uido van Meersbergen" initials="GvM" lastIdx="1" clrIdx="0">
    <p:extLst>
      <p:ext uri="{19B8F6BF-5375-455C-9EA6-DF929625EA0E}">
        <p15:presenceInfo xmlns:p15="http://schemas.microsoft.com/office/powerpoint/2012/main" userId="f9d76f1aa5b64d5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51A99E-167B-473F-B020-4681E0F9E721}" v="167" dt="2025-11-21T12:21:44.6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52"/>
    <p:restoredTop sz="94590"/>
  </p:normalViewPr>
  <p:slideViewPr>
    <p:cSldViewPr snapToGrid="0" snapToObjects="1">
      <p:cViewPr varScale="1">
        <p:scale>
          <a:sx n="112" d="100"/>
          <a:sy n="112" d="100"/>
        </p:scale>
        <p:origin x="54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3C81D3-9385-0347-AA69-20FE2DD56888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CF8762-613B-3444-B900-A27D1DDC0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25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85E1B3-D270-4308-878C-157C19940766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50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0625B-59D9-0B4E-A96B-68C529D2DE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48AE60-3115-F744-9B94-87CB97E6B8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7313B-6E71-484E-84F9-8F8D96B33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A79540-1B81-2746-899E-86AF1A325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FB8EA-9C12-764F-926D-068D92C95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09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765F5-47FE-BB45-9BA5-311FA4AE0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45232-010A-FB4D-929C-63FBF6BED9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F5D0C-CA0F-524E-A2E6-154CAE60A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B681D-2E9A-8141-B634-A300B1B69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BEDF6-B1ED-D44D-9388-BB25487C6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21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CD755-A35B-314F-A505-5D553F421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81361-6557-BB43-8E63-2DDBF3DD3C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5D76E-C348-9C49-BC6E-0F8DC7CB1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51F80-AC29-4D4D-BEFA-03F97F3F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8EED5-07AB-2248-A9FC-E5B4AB9E0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096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A7884-897F-3245-B36D-188AE6DC9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36121-E568-E842-BF83-1AB57F9889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05491-A512-D740-934E-E3F46C5C2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9CA59-7DB8-DE49-AAE8-76AEC5296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C064D-E05A-FA4E-995B-F397F412F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10F307-BB72-7343-82A9-94C39225E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394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9692-FEC6-FD49-AACA-7FA4B3093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7A7105-702B-9B41-9F14-D44E0948EE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52BD20-8C8D-C245-A5E3-4C85F8D59E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6F5136-5E55-3846-A1CD-06E266F52A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E0C94-E201-B64E-84A3-A8A57AA806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9971E0-5C46-EE47-AC7D-67AAF431D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601CA0-0EC8-4445-9D1C-BB931E75E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7FCB2D-49B5-8048-976D-300B86323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512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2B526-37AE-B84B-93C2-E4746574F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BDD087-02FB-9B45-B8BB-0A772A94F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2CE459-8CB8-BF4D-9229-A1F88D9F2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C276B7-5367-D649-B902-CC77BFA06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47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023249-1019-0C44-848A-392B7CD30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2B3060-205E-8B4D-BCEE-2D6F52F79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757CD8-7502-6546-8134-F0AC08C32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69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D0826-D442-D54B-832D-DA5319070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35056-E516-4F4E-90AE-D71B45E4D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B2FC69-1CCF-6441-803A-57F1A0F0F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11B212-7875-2241-A813-D70CCD9A4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A55613-58D3-204D-8ED9-FBB540B95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8419A7-65AD-5445-97CC-656460ED5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262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BD06-0A8D-B641-84E8-BFADE7E3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AA493F-6D40-C340-B1CC-FBC749BFCA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3486F9-52A5-8E46-A94D-915672716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2CBD6D-C30C-0A42-84C6-9DEDACCC7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AD204-F5EE-244F-8FB3-06A337E9E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9A22E-2291-1C4E-AF37-2AEB56D74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768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132AD-CEE8-5049-BA88-72DD88D54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C84680-8C57-C542-80A0-02CC261312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B23DA-B5DC-CD44-A5F2-8D134363B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577A4-78D8-2945-B9FC-E3D7108CA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3568B-60BE-3A4F-805F-2DBE55721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422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0EAA3B-0009-D340-96A3-6B5E6C8679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5895E3-E522-6649-A66C-3C8E9B34D2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5415D-8410-3843-ACCB-9D926285A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4B1A5-F5FD-8446-88D0-30A5447AD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D2164-1F15-2E4A-B9F4-252BA6134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086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7E57BC-A808-CF4A-92FA-B255C7B3B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1253B5-932D-0B4E-821E-F6743E6667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DC44E-970A-E249-B1FC-C621CE8EE1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FCE5F-2F6F-F546-B197-83E58C30FE86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ED0D7-98B7-8347-A607-4897ED53E2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88725-75F9-0041-AD16-61AA718025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2BCDAD-48AF-5949-891E-88CA7A78B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325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tiff"/><Relationship Id="rId4" Type="http://schemas.openxmlformats.org/officeDocument/2006/relationships/image" Target="../media/image26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AD5050-BA78-2143-B88E-0CB9802BB2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79"/>
          <a:stretch/>
        </p:blipFill>
        <p:spPr>
          <a:xfrm>
            <a:off x="0" y="214695"/>
            <a:ext cx="12191998" cy="685800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1F93D3-38FA-F341-979C-650D658B96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6169" y="3432570"/>
            <a:ext cx="3643740" cy="1740999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002060"/>
                </a:solidFill>
              </a:rPr>
              <a:t>The Indian Ocean World</a:t>
            </a:r>
            <a:br>
              <a:rPr lang="en-US" sz="4000" dirty="0">
                <a:solidFill>
                  <a:srgbClr val="002060"/>
                </a:solidFill>
              </a:rPr>
            </a:b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779B6F-9161-7947-AD04-405C45C4E3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08" y="5020923"/>
            <a:ext cx="4330262" cy="68328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3200" i="1" dirty="0">
                <a:solidFill>
                  <a:srgbClr val="002060"/>
                </a:solidFill>
              </a:rPr>
              <a:t>Europe in the Making</a:t>
            </a:r>
            <a:endParaRPr lang="en-US" i="1" dirty="0">
              <a:solidFill>
                <a:srgbClr val="002060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249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50"/>
    </mc:Choice>
    <mc:Fallback xmlns="">
      <p:transition spd="slow" advTm="875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BBBC5-9951-9A9D-5EF7-5B111F2DB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287" y="536713"/>
            <a:ext cx="10913165" cy="60032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“Arms and the heroes, who from Lisbon's shore,</a:t>
            </a:r>
          </a:p>
          <a:p>
            <a:pPr marL="0" indent="0">
              <a:buNone/>
            </a:pPr>
            <a:r>
              <a:rPr lang="en-GB" dirty="0"/>
              <a:t>Through seas where sail was never spread before,</a:t>
            </a:r>
          </a:p>
          <a:p>
            <a:pPr marL="0" indent="0">
              <a:buNone/>
            </a:pPr>
            <a:r>
              <a:rPr lang="en-GB" dirty="0"/>
              <a:t>Beyond where Ceylon lifts her </a:t>
            </a:r>
            <a:r>
              <a:rPr lang="en-GB" b="1" dirty="0"/>
              <a:t>spicy breast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/>
              <a:t>And waves her woods above the watery waste,</a:t>
            </a:r>
          </a:p>
          <a:p>
            <a:pPr marL="0" indent="0">
              <a:buNone/>
            </a:pPr>
            <a:r>
              <a:rPr lang="en-GB" dirty="0"/>
              <a:t>With </a:t>
            </a:r>
            <a:r>
              <a:rPr lang="en-GB" b="1" dirty="0"/>
              <a:t>prowess more than human </a:t>
            </a:r>
            <a:r>
              <a:rPr lang="en-GB" dirty="0"/>
              <a:t>forced their way</a:t>
            </a:r>
          </a:p>
          <a:p>
            <a:pPr marL="0" indent="0">
              <a:buNone/>
            </a:pPr>
            <a:r>
              <a:rPr lang="en-GB" dirty="0"/>
              <a:t>To the </a:t>
            </a:r>
            <a:r>
              <a:rPr lang="en-GB" b="1" dirty="0"/>
              <a:t>fair kingdoms </a:t>
            </a:r>
            <a:r>
              <a:rPr lang="en-GB" dirty="0"/>
              <a:t>of the rising day:</a:t>
            </a:r>
          </a:p>
          <a:p>
            <a:pPr marL="0" indent="0">
              <a:buNone/>
            </a:pPr>
            <a:r>
              <a:rPr lang="en-GB" dirty="0"/>
              <a:t>What wars they waged, what seas, what dangers past,</a:t>
            </a:r>
          </a:p>
          <a:p>
            <a:pPr marL="0" indent="0">
              <a:buNone/>
            </a:pPr>
            <a:r>
              <a:rPr lang="en-GB" dirty="0"/>
              <a:t>What </a:t>
            </a:r>
            <a:r>
              <a:rPr lang="en-GB" b="1" dirty="0"/>
              <a:t>glorious empire </a:t>
            </a:r>
            <a:r>
              <a:rPr lang="en-GB" dirty="0"/>
              <a:t>crowned their toils at last.”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 “The </a:t>
            </a:r>
            <a:r>
              <a:rPr lang="en-GB" dirty="0" err="1"/>
              <a:t>Lusiads</a:t>
            </a:r>
            <a:r>
              <a:rPr lang="en-GB" dirty="0"/>
              <a:t>” (The Sons of Lusus—the Portugues), a 16th-century epic poem by Portuguese poet Luís de Camões, 1572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epic celebrates the Portuguese sea-voyage to India led by Vasco da Gama and thus marks a foundational European entry into the Indian Ocean world.</a:t>
            </a:r>
          </a:p>
        </p:txBody>
      </p:sp>
    </p:spTree>
    <p:extLst>
      <p:ext uri="{BB962C8B-B14F-4D97-AF65-F5344CB8AC3E}">
        <p14:creationId xmlns:p14="http://schemas.microsoft.com/office/powerpoint/2010/main" val="4156354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FFE97-6CF3-9C4F-930C-ECA231D29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94410"/>
            <a:ext cx="4572000" cy="169279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Lecture aims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A6F52-55DB-F34A-AB86-3AC625EB5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296" y="2735248"/>
            <a:ext cx="5710546" cy="373512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200" dirty="0">
                <a:solidFill>
                  <a:srgbClr val="002060"/>
                </a:solidFill>
              </a:rPr>
              <a:t>Outline European ventures in the Indian Ocean from the late 15th to the 18th century.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>
                <a:solidFill>
                  <a:srgbClr val="002060"/>
                </a:solidFill>
              </a:rPr>
              <a:t>Map key Asian </a:t>
            </a:r>
            <a:r>
              <a:rPr lang="en-GB" sz="2200" b="1" dirty="0">
                <a:solidFill>
                  <a:srgbClr val="002060"/>
                </a:solidFill>
              </a:rPr>
              <a:t>political, commercial, and religious structures </a:t>
            </a:r>
            <a:r>
              <a:rPr lang="en-GB" sz="2200" dirty="0">
                <a:solidFill>
                  <a:srgbClr val="002060"/>
                </a:solidFill>
              </a:rPr>
              <a:t>when Europeans rounded the Cape of Good Hope arrived in Indian Ocean in 1489.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>
                <a:solidFill>
                  <a:srgbClr val="002060"/>
                </a:solidFill>
              </a:rPr>
              <a:t>Assess </a:t>
            </a:r>
            <a:r>
              <a:rPr lang="en-GB" sz="2200" b="1" dirty="0">
                <a:solidFill>
                  <a:srgbClr val="002060"/>
                </a:solidFill>
              </a:rPr>
              <a:t>mutual impact </a:t>
            </a:r>
            <a:r>
              <a:rPr lang="en-GB" sz="2200" dirty="0">
                <a:solidFill>
                  <a:srgbClr val="002060"/>
                </a:solidFill>
              </a:rPr>
              <a:t>and </a:t>
            </a:r>
            <a:r>
              <a:rPr lang="en-GB" sz="2200" b="1" dirty="0">
                <a:solidFill>
                  <a:srgbClr val="002060"/>
                </a:solidFill>
              </a:rPr>
              <a:t>shifting power</a:t>
            </a:r>
            <a:r>
              <a:rPr lang="en-GB" sz="2200" dirty="0">
                <a:solidFill>
                  <a:srgbClr val="002060"/>
                </a:solidFill>
              </a:rPr>
              <a:t>: where Europeans prevailed and where Asian states pushed back.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0AD515-D0C8-C048-83E3-19C657EF7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18" r="14184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8449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FFE97-6CF3-9C4F-930C-ECA231D29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94410"/>
            <a:ext cx="4572000" cy="1692794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002060"/>
                </a:solidFill>
              </a:rPr>
              <a:t>Key Arguments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A6F52-55DB-F34A-AB86-3AC625EB5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445758"/>
            <a:ext cx="5223529" cy="370971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</a:rPr>
              <a:t>European power in Asia stayed </a:t>
            </a:r>
            <a:r>
              <a:rPr lang="en-GB" sz="2400" b="1" dirty="0">
                <a:solidFill>
                  <a:srgbClr val="002060"/>
                </a:solidFill>
              </a:rPr>
              <a:t>limited</a:t>
            </a:r>
            <a:r>
              <a:rPr lang="en-GB" sz="2400" dirty="0">
                <a:solidFill>
                  <a:srgbClr val="002060"/>
                </a:solidFill>
              </a:rPr>
              <a:t> before 1750/1800.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</a:rPr>
              <a:t>European expansion </a:t>
            </a:r>
            <a:r>
              <a:rPr lang="en-GB" sz="2400" b="1" dirty="0">
                <a:solidFill>
                  <a:srgbClr val="002060"/>
                </a:solidFill>
              </a:rPr>
              <a:t>did not produce European domination</a:t>
            </a:r>
            <a:r>
              <a:rPr lang="en-GB" sz="2400" dirty="0">
                <a:solidFill>
                  <a:srgbClr val="002060"/>
                </a:solidFill>
              </a:rPr>
              <a:t> in this period and was not unique.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</a:rPr>
              <a:t>Asia — particularly the Indian Ocean — remained </a:t>
            </a:r>
            <a:r>
              <a:rPr lang="en-GB" sz="2400" b="1" dirty="0">
                <a:solidFill>
                  <a:srgbClr val="002060"/>
                </a:solidFill>
              </a:rPr>
              <a:t>the core of the early modern global economy</a:t>
            </a:r>
            <a:r>
              <a:rPr lang="en-GB" sz="2400" dirty="0">
                <a:solidFill>
                  <a:srgbClr val="00206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</a:rPr>
              <a:t>Early modern Asia was shaped by </a:t>
            </a:r>
            <a:r>
              <a:rPr lang="en-GB" sz="2400" b="1" dirty="0">
                <a:solidFill>
                  <a:srgbClr val="002060"/>
                </a:solidFill>
              </a:rPr>
              <a:t>its own processes of empire building</a:t>
            </a:r>
            <a:r>
              <a:rPr lang="en-GB" sz="2400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0AD515-D0C8-C048-83E3-19C657EF7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18" r="14184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269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EEF7C9-71B3-FE87-80FF-7A42DC3B2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321" y="2275368"/>
            <a:ext cx="11024191" cy="3242930"/>
          </a:xfrm>
        </p:spPr>
        <p:txBody>
          <a:bodyPr>
            <a:normAutofit/>
          </a:bodyPr>
          <a:lstStyle/>
          <a:p>
            <a:r>
              <a:rPr lang="en-GB" dirty="0"/>
              <a:t>I. The Old Routes and the Old Asia</a:t>
            </a:r>
            <a:br>
              <a:rPr lang="en-GB" dirty="0"/>
            </a:br>
            <a:r>
              <a:rPr lang="en-GB" dirty="0"/>
              <a:t>II. Portuguese Age of Sail</a:t>
            </a:r>
            <a:br>
              <a:rPr lang="en-GB" dirty="0"/>
            </a:br>
            <a:r>
              <a:rPr lang="en-GB" dirty="0"/>
              <a:t>III. Asian Imperial Expansion</a:t>
            </a:r>
            <a:br>
              <a:rPr lang="en-GB" dirty="0"/>
            </a:br>
            <a:r>
              <a:rPr lang="en-GB" dirty="0"/>
              <a:t>IV. The European East India Companies</a:t>
            </a:r>
          </a:p>
        </p:txBody>
      </p:sp>
    </p:spTree>
    <p:extLst>
      <p:ext uri="{BB962C8B-B14F-4D97-AF65-F5344CB8AC3E}">
        <p14:creationId xmlns:p14="http://schemas.microsoft.com/office/powerpoint/2010/main" val="951861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A771FB-37E5-F7FE-77E5-7F5EC4238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357" y="3352874"/>
            <a:ext cx="10373833" cy="1325563"/>
          </a:xfrm>
        </p:spPr>
        <p:txBody>
          <a:bodyPr/>
          <a:lstStyle/>
          <a:p>
            <a:r>
              <a:rPr lang="en-GB" dirty="0"/>
              <a:t>I. The Old Routes and the Old Asia</a:t>
            </a:r>
          </a:p>
        </p:txBody>
      </p:sp>
    </p:spTree>
    <p:extLst>
      <p:ext uri="{BB962C8B-B14F-4D97-AF65-F5344CB8AC3E}">
        <p14:creationId xmlns:p14="http://schemas.microsoft.com/office/powerpoint/2010/main" val="2687535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5A66E-275B-464A-87EF-686DC9121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985" y="832485"/>
            <a:ext cx="6106335" cy="662781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Afro-Eurasian trade routes, 15</a:t>
            </a:r>
            <a:r>
              <a:rPr lang="en-US" sz="3200" baseline="30000" dirty="0"/>
              <a:t>th</a:t>
            </a:r>
            <a:r>
              <a:rPr lang="en-US" sz="3200" dirty="0"/>
              <a:t> century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18BE1D-D066-195C-3522-0322660EBD9C}"/>
              </a:ext>
            </a:extLst>
          </p:cNvPr>
          <p:cNvSpPr txBox="1"/>
          <p:nvPr/>
        </p:nvSpPr>
        <p:spPr>
          <a:xfrm>
            <a:off x="6878320" y="355156"/>
            <a:ext cx="531368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Overland routes — </a:t>
            </a:r>
            <a:r>
              <a:rPr lang="en-GB" sz="2800" b="1" dirty="0"/>
              <a:t>Silk Roads</a:t>
            </a:r>
            <a:r>
              <a:rPr lang="en-GB" sz="2400" dirty="0"/>
              <a:t>: </a:t>
            </a:r>
            <a:r>
              <a:rPr lang="en-GB" sz="2400" dirty="0" err="1"/>
              <a:t>Chang’an</a:t>
            </a:r>
            <a:r>
              <a:rPr lang="en-GB" sz="2400" dirty="0"/>
              <a:t> (Xian) → Samarkand/Bukhara → Black Sea/Levant → Europe.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dirty="0"/>
              <a:t>Main path for China’s silk and porcelain into Europe and beyond.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dirty="0"/>
              <a:t>Travellers included Marco Polo (13th c.).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Sea routes</a:t>
            </a:r>
            <a:r>
              <a:rPr lang="en-GB" sz="2400" dirty="0"/>
              <a:t>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dirty="0"/>
              <a:t>Spices and cotton textiles moved across the Indian Ocean to the Red Sea.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dirty="0"/>
              <a:t>Mamluk Egypt controlled the handover at </a:t>
            </a:r>
            <a:r>
              <a:rPr lang="en-GB" sz="2400" b="1" dirty="0"/>
              <a:t>Cairo/Alexandria</a:t>
            </a:r>
            <a:r>
              <a:rPr lang="en-GB" sz="2400" dirty="0"/>
              <a:t>; </a:t>
            </a:r>
            <a:r>
              <a:rPr lang="en-GB" sz="2400" b="1" dirty="0"/>
              <a:t>Venetians</a:t>
            </a:r>
            <a:r>
              <a:rPr lang="en-GB" sz="2400" dirty="0"/>
              <a:t> and</a:t>
            </a:r>
            <a:r>
              <a:rPr lang="en-GB" sz="2400" b="1" dirty="0"/>
              <a:t> Genoese </a:t>
            </a:r>
            <a:r>
              <a:rPr lang="en-GB" sz="2400" dirty="0"/>
              <a:t>carried goods on to Europe</a:t>
            </a:r>
            <a:r>
              <a:rPr lang="en-GB" sz="2000" dirty="0"/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CFE65E0-3E82-C56E-AC0A-A1A05E9A8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647" y="1855164"/>
            <a:ext cx="6533674" cy="419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183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41F2705-C61A-6496-865D-D5D950965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9558" y="500062"/>
            <a:ext cx="4336311" cy="1325563"/>
          </a:xfrm>
        </p:spPr>
        <p:txBody>
          <a:bodyPr/>
          <a:lstStyle/>
          <a:p>
            <a:r>
              <a:rPr lang="en-GB" dirty="0"/>
              <a:t>Asian’s age of Sail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04D460-37E3-F8DF-7845-AB2A62E11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013" y="1497633"/>
            <a:ext cx="4859079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Monsoons set the timing and direction of sailing—locals mastered it.</a:t>
            </a:r>
          </a:p>
          <a:p>
            <a:r>
              <a:rPr lang="en-GB" dirty="0"/>
              <a:t>Traders stayed months in port awaiting the next wind.</a:t>
            </a:r>
          </a:p>
          <a:p>
            <a:r>
              <a:rPr lang="en-GB" dirty="0"/>
              <a:t>Ports like </a:t>
            </a:r>
            <a:r>
              <a:rPr lang="en-GB" dirty="0">
                <a:solidFill>
                  <a:srgbClr val="0070C0"/>
                </a:solidFill>
              </a:rPr>
              <a:t>Malacca</a:t>
            </a:r>
            <a:r>
              <a:rPr lang="en-GB" dirty="0"/>
              <a:t> became cosmopolitan hubs with self-governing trading communities.</a:t>
            </a:r>
          </a:p>
          <a:p>
            <a:r>
              <a:rPr lang="en-GB" dirty="0"/>
              <a:t>Local authorities provided storage, weighing, currency exchange, dispute settlement, and taxation.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57773DD-EB9F-1D83-E819-278BB483B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1801" y="1825625"/>
            <a:ext cx="5952077" cy="3942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734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547C7-8E42-CF48-DF05-66B02A33D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9482"/>
            <a:ext cx="5839047" cy="752475"/>
          </a:xfrm>
        </p:spPr>
        <p:txBody>
          <a:bodyPr>
            <a:noAutofit/>
          </a:bodyPr>
          <a:lstStyle/>
          <a:p>
            <a:r>
              <a:rPr lang="en-GB" sz="3200" b="1" dirty="0"/>
              <a:t>Trade Before European Expansion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C5DDC-5150-4CC9-331C-88C4EF80C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427" y="1578380"/>
            <a:ext cx="5759573" cy="31904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Goods / commodities / objects:</a:t>
            </a:r>
          </a:p>
          <a:p>
            <a:pPr lvl="1"/>
            <a:r>
              <a:rPr lang="en-GB" dirty="0"/>
              <a:t>Ming China: silks, porcelain</a:t>
            </a:r>
          </a:p>
          <a:p>
            <a:pPr lvl="1"/>
            <a:r>
              <a:rPr lang="en-GB" dirty="0"/>
              <a:t>Southeast Asia: spices: Pepper, cloves, </a:t>
            </a:r>
            <a:r>
              <a:rPr lang="en-GB" b="1" dirty="0"/>
              <a:t>nutmeg </a:t>
            </a:r>
          </a:p>
          <a:p>
            <a:pPr lvl="1"/>
            <a:r>
              <a:rPr lang="en-GB" dirty="0"/>
              <a:t>South Asia: cinnamon ; cotton textiles</a:t>
            </a:r>
          </a:p>
          <a:p>
            <a:pPr lvl="1"/>
            <a:r>
              <a:rPr lang="en-GB" dirty="0"/>
              <a:t>Middle Eastan and Central Asia: horses</a:t>
            </a:r>
          </a:p>
          <a:p>
            <a:pPr lvl="1"/>
            <a:r>
              <a:rPr lang="en-GB" dirty="0"/>
              <a:t>East Africa: ivory, gold, slaves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AA7E56-0939-9362-6FF2-F4C5A784A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6229" y="295840"/>
            <a:ext cx="4346258" cy="64512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4C5D51-08F8-A0F5-D77B-75A06310DD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6184" y="4312615"/>
            <a:ext cx="2619375" cy="223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219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5DFD6-D528-2C46-B15B-685357278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26" y="2060028"/>
            <a:ext cx="5138531" cy="407632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Mamluks (Egypt, 1250-1517)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Ming (China, 1368-1644)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Delhi Sultanate (North India, 1206-1526)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Safavids (Persia, 1501-1736)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Ottomans (Anatolia + SE Europe, later Middle East + North Africa, 1299-1922)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0C9A5F-A128-E44A-821F-C789B33C46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397" r="-2" b="13360"/>
          <a:stretch/>
        </p:blipFill>
        <p:spPr>
          <a:xfrm>
            <a:off x="5754757" y="1126916"/>
            <a:ext cx="6156960" cy="4817264"/>
          </a:xfrm>
          <a:prstGeom prst="rect">
            <a:avLst/>
          </a:prstGeom>
          <a:effectLst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698DA83-D3AD-6DEB-714B-AB14D2BDD7C0}"/>
              </a:ext>
            </a:extLst>
          </p:cNvPr>
          <p:cNvSpPr txBox="1">
            <a:spLocks/>
          </p:cNvSpPr>
          <p:nvPr/>
        </p:nvSpPr>
        <p:spPr>
          <a:xfrm>
            <a:off x="470826" y="383425"/>
            <a:ext cx="4418166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700" dirty="0"/>
              <a:t>Empires in the Indian Ocean World, c. 1500</a:t>
            </a:r>
          </a:p>
        </p:txBody>
      </p:sp>
    </p:spTree>
    <p:extLst>
      <p:ext uri="{BB962C8B-B14F-4D97-AF65-F5344CB8AC3E}">
        <p14:creationId xmlns:p14="http://schemas.microsoft.com/office/powerpoint/2010/main" val="2358114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C73889-8C09-C341-9213-2A1CCD4EBA3E}"/>
              </a:ext>
            </a:extLst>
          </p:cNvPr>
          <p:cNvSpPr txBox="1"/>
          <p:nvPr/>
        </p:nvSpPr>
        <p:spPr>
          <a:xfrm>
            <a:off x="1919640" y="50803"/>
            <a:ext cx="4477574" cy="62398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latin typeface="+mj-lt"/>
                <a:ea typeface="+mj-ea"/>
                <a:cs typeface="+mj-cs"/>
              </a:rPr>
              <a:t>World Religions in Afro-Eurasia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E54C2F-6E3A-CD4C-BF5C-37F7E72CF02C}"/>
              </a:ext>
            </a:extLst>
          </p:cNvPr>
          <p:cNvSpPr txBox="1"/>
          <p:nvPr/>
        </p:nvSpPr>
        <p:spPr>
          <a:xfrm>
            <a:off x="7968427" y="159027"/>
            <a:ext cx="3986393" cy="61622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Most regions were religiously </a:t>
            </a:r>
            <a:r>
              <a:rPr lang="en-US" sz="2400" b="1" dirty="0">
                <a:solidFill>
                  <a:srgbClr val="0070C0"/>
                </a:solidFill>
              </a:rPr>
              <a:t>plural</a:t>
            </a:r>
            <a:r>
              <a:rPr lang="en-US" dirty="0"/>
              <a:t>: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Middle East: </a:t>
            </a:r>
            <a:r>
              <a:rPr lang="en-US" dirty="0"/>
              <a:t>Islam, Judaism, Christianity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South Asia</a:t>
            </a:r>
            <a:r>
              <a:rPr lang="en-US" dirty="0"/>
              <a:t>: Hinduism, Jainism, Islam, Christianity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East Asia</a:t>
            </a:r>
            <a:r>
              <a:rPr lang="en-US" dirty="0"/>
              <a:t>: Buddhism, Daoism, Confucianism, Islam, Christianity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Southeast Asia: </a:t>
            </a:r>
            <a:r>
              <a:rPr lang="en-US" dirty="0"/>
              <a:t>Buddhism, Islam, Hinduism, Christianity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Religion underpins the empires and established Asian cultures 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Conversion and migration followed trade routes</a:t>
            </a:r>
          </a:p>
          <a:p>
            <a:pPr marL="8572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Buddhism </a:t>
            </a:r>
            <a:r>
              <a:rPr lang="en-GB" sz="2000" dirty="0"/>
              <a:t>spread from India and Islam from the Arabian Peninsula via land and sea routes, taking root above all in </a:t>
            </a:r>
            <a:r>
              <a:rPr lang="en-GB" sz="2000" b="1" dirty="0"/>
              <a:t>trading towns</a:t>
            </a: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69D6D1-335B-3785-C377-5DE47F48D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427" y="817916"/>
            <a:ext cx="7620000" cy="504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943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4EB47C-0F3A-8890-5E03-F23F860AE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91" y="3565525"/>
            <a:ext cx="10515600" cy="1325563"/>
          </a:xfrm>
        </p:spPr>
        <p:txBody>
          <a:bodyPr/>
          <a:lstStyle/>
          <a:p>
            <a:r>
              <a:rPr lang="en-GB" dirty="0"/>
              <a:t>II. Portuguese Age of Sail</a:t>
            </a:r>
          </a:p>
        </p:txBody>
      </p:sp>
    </p:spTree>
    <p:extLst>
      <p:ext uri="{BB962C8B-B14F-4D97-AF65-F5344CB8AC3E}">
        <p14:creationId xmlns:p14="http://schemas.microsoft.com/office/powerpoint/2010/main" val="2438469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DDD638-5E18-054E-97AB-019DB03D3004}"/>
              </a:ext>
            </a:extLst>
          </p:cNvPr>
          <p:cNvSpPr txBox="1"/>
          <p:nvPr/>
        </p:nvSpPr>
        <p:spPr>
          <a:xfrm>
            <a:off x="6718853" y="340242"/>
            <a:ext cx="5184528" cy="6177516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dirty="0">
                <a:latin typeface="+mj-lt"/>
                <a:ea typeface="+mj-ea"/>
                <a:cs typeface="+mj-cs"/>
              </a:rPr>
              <a:t>Late 15</a:t>
            </a:r>
            <a:r>
              <a:rPr lang="en-US" sz="2200" b="1" baseline="30000" dirty="0">
                <a:latin typeface="+mj-lt"/>
                <a:ea typeface="+mj-ea"/>
                <a:cs typeface="+mj-cs"/>
              </a:rPr>
              <a:t>th</a:t>
            </a:r>
            <a:r>
              <a:rPr lang="en-US" sz="2200" b="1" dirty="0">
                <a:latin typeface="+mj-lt"/>
                <a:ea typeface="+mj-ea"/>
                <a:cs typeface="+mj-cs"/>
              </a:rPr>
              <a:t> century Iberian exploration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200" dirty="0"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000" b="1" dirty="0">
                <a:latin typeface="+mj-lt"/>
                <a:ea typeface="+mj-ea"/>
                <a:cs typeface="+mj-cs"/>
              </a:rPr>
              <a:t>Portuguese </a:t>
            </a:r>
            <a:r>
              <a:rPr lang="en-GB" sz="2600" dirty="0">
                <a:latin typeface="+mj-lt"/>
                <a:ea typeface="+mj-ea"/>
                <a:cs typeface="+mj-cs"/>
              </a:rPr>
              <a:t>advances in navigation enabled them to round the Cape of Good Hope in </a:t>
            </a:r>
            <a:r>
              <a:rPr lang="en-GB" sz="2600" b="1" dirty="0">
                <a:latin typeface="+mj-lt"/>
                <a:ea typeface="+mj-ea"/>
                <a:cs typeface="+mj-cs"/>
              </a:rPr>
              <a:t>1488</a:t>
            </a:r>
            <a:r>
              <a:rPr lang="en-GB" sz="2600" dirty="0">
                <a:latin typeface="+mj-lt"/>
                <a:ea typeface="+mj-ea"/>
                <a:cs typeface="+mj-cs"/>
              </a:rPr>
              <a:t>.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b="1" dirty="0">
                <a:latin typeface="+mj-lt"/>
                <a:ea typeface="+mj-ea"/>
                <a:cs typeface="+mj-cs"/>
              </a:rPr>
              <a:t>Christopher Columbus, </a:t>
            </a:r>
            <a:r>
              <a:rPr lang="en-GB" sz="2600" dirty="0">
                <a:latin typeface="+mj-lt"/>
                <a:ea typeface="+mj-ea"/>
                <a:cs typeface="+mj-cs"/>
              </a:rPr>
              <a:t>seeking Asia, reaching the Americas in 1492 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000" b="1" dirty="0">
                <a:latin typeface="+mj-lt"/>
                <a:ea typeface="+mj-ea"/>
                <a:cs typeface="+mj-cs"/>
              </a:rPr>
              <a:t>Vasco da Gama </a:t>
            </a:r>
            <a:r>
              <a:rPr lang="en-GB" sz="2600" dirty="0">
                <a:latin typeface="+mj-lt"/>
                <a:ea typeface="+mj-ea"/>
                <a:cs typeface="+mj-cs"/>
              </a:rPr>
              <a:t>reaching India in 1498.</a:t>
            </a:r>
          </a:p>
          <a:p>
            <a:pPr marL="742950" lvl="1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+mj-lt"/>
                <a:ea typeface="+mj-ea"/>
                <a:cs typeface="+mj-cs"/>
              </a:rPr>
              <a:t>Goal: reach </a:t>
            </a:r>
            <a:r>
              <a:rPr lang="en-GB" sz="26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spices</a:t>
            </a:r>
            <a:r>
              <a:rPr lang="en-GB" sz="2600" dirty="0">
                <a:latin typeface="+mj-lt"/>
                <a:ea typeface="+mj-ea"/>
                <a:cs typeface="+mj-cs"/>
              </a:rPr>
              <a:t> near their source and bypass </a:t>
            </a:r>
            <a:r>
              <a:rPr lang="en-GB" sz="260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Venetian and Arab middlemen</a:t>
            </a:r>
            <a:r>
              <a:rPr lang="en-GB" sz="2600" dirty="0">
                <a:latin typeface="+mj-lt"/>
                <a:ea typeface="+mj-ea"/>
                <a:cs typeface="+mj-cs"/>
              </a:rPr>
              <a:t>.</a:t>
            </a:r>
            <a:endParaRPr lang="en-US" sz="3900" dirty="0">
              <a:latin typeface="+mj-lt"/>
              <a:ea typeface="+mj-ea"/>
              <a:cs typeface="+mj-cs"/>
            </a:endParaRPr>
          </a:p>
          <a:p>
            <a:pPr marL="742950" lvl="1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+mj-lt"/>
                <a:ea typeface="+mj-ea"/>
                <a:cs typeface="+mj-cs"/>
              </a:rPr>
              <a:t>Da Gama crossed from </a:t>
            </a:r>
            <a:r>
              <a:rPr lang="en-GB" sz="2600" b="1" dirty="0">
                <a:latin typeface="+mj-lt"/>
                <a:ea typeface="+mj-ea"/>
                <a:cs typeface="+mj-cs"/>
              </a:rPr>
              <a:t>Malindi</a:t>
            </a:r>
            <a:r>
              <a:rPr lang="en-GB" sz="2600" dirty="0">
                <a:latin typeface="+mj-lt"/>
                <a:ea typeface="+mj-ea"/>
                <a:cs typeface="+mj-cs"/>
              </a:rPr>
              <a:t> to </a:t>
            </a:r>
            <a:r>
              <a:rPr lang="en-GB" sz="2600" b="1" dirty="0">
                <a:latin typeface="+mj-lt"/>
                <a:ea typeface="+mj-ea"/>
                <a:cs typeface="+mj-cs"/>
              </a:rPr>
              <a:t>Calicut</a:t>
            </a:r>
            <a:r>
              <a:rPr lang="en-GB" sz="2600" dirty="0">
                <a:latin typeface="+mj-lt"/>
                <a:ea typeface="+mj-ea"/>
                <a:cs typeface="+mj-cs"/>
              </a:rPr>
              <a:t> with a </a:t>
            </a:r>
            <a:r>
              <a:rPr lang="en-GB" sz="3000" b="1" dirty="0">
                <a:latin typeface="+mj-lt"/>
                <a:ea typeface="+mj-ea"/>
                <a:cs typeface="+mj-cs"/>
              </a:rPr>
              <a:t>Gujarati pilot</a:t>
            </a:r>
            <a:r>
              <a:rPr lang="en-GB" sz="2600" dirty="0">
                <a:latin typeface="+mj-lt"/>
                <a:ea typeface="+mj-ea"/>
                <a:cs typeface="+mj-cs"/>
              </a:rPr>
              <a:t>; </a:t>
            </a:r>
          </a:p>
          <a:p>
            <a:pPr marL="742950" lvl="1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+mj-lt"/>
                <a:ea typeface="+mj-ea"/>
                <a:cs typeface="+mj-cs"/>
              </a:rPr>
              <a:t>his crew met merchants who spoke </a:t>
            </a:r>
            <a:r>
              <a:rPr lang="en-GB" sz="2600" b="1" dirty="0">
                <a:solidFill>
                  <a:schemeClr val="accent4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Spanish and Italian </a:t>
            </a:r>
            <a:r>
              <a:rPr lang="en-GB" sz="2600" dirty="0">
                <a:latin typeface="+mj-lt"/>
                <a:ea typeface="+mj-ea"/>
                <a:cs typeface="+mj-cs"/>
              </a:rPr>
              <a:t>— clear evidence this was a long-connected “old world,” not a new one.</a:t>
            </a:r>
          </a:p>
        </p:txBody>
      </p:sp>
      <p:pic>
        <p:nvPicPr>
          <p:cNvPr id="14338" name="Picture 2" descr="lastscan1"/>
          <p:cNvPicPr>
            <a:picLocks noChangeAspect="1" noChangeArrowheads="1"/>
          </p:cNvPicPr>
          <p:nvPr/>
        </p:nvPicPr>
        <p:blipFill rotWithShape="1">
          <a:blip r:embed="rId3" cstate="print"/>
          <a:srcRect l="2636" r="5902" b="2"/>
          <a:stretch/>
        </p:blipFill>
        <p:spPr bwMode="auto">
          <a:xfrm>
            <a:off x="197185" y="596746"/>
            <a:ext cx="6398192" cy="5815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111518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B51AE-33AE-E25D-C715-E6F536AA0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Estado da </a:t>
            </a:r>
            <a:r>
              <a:rPr lang="en-GB" dirty="0" err="1"/>
              <a:t>Índia</a:t>
            </a:r>
            <a:r>
              <a:rPr lang="en-GB" dirty="0"/>
              <a:t> (Portuguese State of India)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ACF38-99CF-3E3E-557C-DF71AAB70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5786" y="1690688"/>
            <a:ext cx="9973340" cy="4710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Administrative apparatus that governed the Portuguese Empire in Asia, with its capital in </a:t>
            </a:r>
            <a:r>
              <a:rPr lang="en-GB" b="1" dirty="0"/>
              <a:t>Goa</a:t>
            </a:r>
          </a:p>
          <a:p>
            <a:r>
              <a:rPr lang="en-GB" dirty="0"/>
              <a:t>Aim: control key ports to tax Indian Ocean trade.</a:t>
            </a:r>
          </a:p>
          <a:p>
            <a:r>
              <a:rPr lang="en-GB" dirty="0"/>
              <a:t>Goa taken in 1510 as headquarters.</a:t>
            </a:r>
          </a:p>
          <a:p>
            <a:r>
              <a:rPr lang="en-GB" dirty="0"/>
              <a:t>Controlled </a:t>
            </a:r>
            <a:r>
              <a:rPr lang="en-GB" b="1" dirty="0"/>
              <a:t>Malacca</a:t>
            </a:r>
            <a:r>
              <a:rPr lang="en-GB" dirty="0"/>
              <a:t> in 1511</a:t>
            </a:r>
          </a:p>
          <a:p>
            <a:r>
              <a:rPr lang="en-GB" dirty="0"/>
              <a:t>Presence in </a:t>
            </a:r>
            <a:r>
              <a:rPr lang="en-GB" b="1" dirty="0"/>
              <a:t>Japan</a:t>
            </a:r>
            <a:r>
              <a:rPr lang="en-GB" dirty="0"/>
              <a:t> from 1542.</a:t>
            </a:r>
          </a:p>
          <a:p>
            <a:r>
              <a:rPr lang="en-GB" b="1" dirty="0"/>
              <a:t>Macau</a:t>
            </a:r>
            <a:r>
              <a:rPr lang="en-GB" dirty="0"/>
              <a:t> founded 1557 for China trade.</a:t>
            </a:r>
          </a:p>
          <a:p>
            <a:r>
              <a:rPr lang="en-GB" dirty="0"/>
              <a:t>Established Portugues </a:t>
            </a:r>
            <a:r>
              <a:rPr lang="en-GB" b="1" dirty="0"/>
              <a:t>Celyon</a:t>
            </a:r>
            <a:r>
              <a:rPr lang="en-GB" dirty="0"/>
              <a:t> (Sri Lanka) in 1597— Coastal for cinnamon.</a:t>
            </a:r>
          </a:p>
        </p:txBody>
      </p:sp>
    </p:spTree>
    <p:extLst>
      <p:ext uri="{BB962C8B-B14F-4D97-AF65-F5344CB8AC3E}">
        <p14:creationId xmlns:p14="http://schemas.microsoft.com/office/powerpoint/2010/main" val="39199677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FFE19-0A2D-D308-23FE-19F709CE9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 of Portuguese Presence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C4AFE-3BC3-9FF7-A59E-215C54F74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667581"/>
          </a:xfrm>
        </p:spPr>
        <p:txBody>
          <a:bodyPr>
            <a:normAutofit/>
          </a:bodyPr>
          <a:lstStyle/>
          <a:p>
            <a:r>
              <a:rPr lang="en-GB" dirty="0"/>
              <a:t>A network of small </a:t>
            </a:r>
            <a:r>
              <a:rPr lang="en-GB" sz="3600" b="1" dirty="0"/>
              <a:t>enclaves</a:t>
            </a:r>
            <a:r>
              <a:rPr lang="en-GB" dirty="0"/>
              <a:t> — forts, military posts, and trading stations — not large territorial conquest.</a:t>
            </a:r>
          </a:p>
          <a:p>
            <a:r>
              <a:rPr lang="en-GB" dirty="0"/>
              <a:t>Followed existing trade nodes rather than creating new routes.</a:t>
            </a:r>
          </a:p>
          <a:p>
            <a:r>
              <a:rPr lang="en-GB" dirty="0"/>
              <a:t>Used </a:t>
            </a:r>
            <a:r>
              <a:rPr lang="en-GB" b="1" dirty="0"/>
              <a:t>military force </a:t>
            </a:r>
            <a:r>
              <a:rPr lang="en-GB" dirty="0"/>
              <a:t>to compel merchants to accept Portuguese terms.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Forced merchants to buy Portuguese </a:t>
            </a:r>
            <a:r>
              <a:rPr lang="en-GB" b="1" dirty="0"/>
              <a:t>shipping passes </a:t>
            </a:r>
            <a:r>
              <a:rPr lang="en-GB" dirty="0"/>
              <a:t>(</a:t>
            </a:r>
            <a:r>
              <a:rPr lang="en-GB" dirty="0" err="1"/>
              <a:t>cartazes</a:t>
            </a:r>
            <a:r>
              <a:rPr lang="en-GB" dirty="0"/>
              <a:t>) or risk confiscation of their goods</a:t>
            </a:r>
          </a:p>
          <a:p>
            <a:r>
              <a:rPr lang="en-GB" dirty="0"/>
              <a:t>Crown trade alongside </a:t>
            </a:r>
            <a:r>
              <a:rPr lang="en-GB" b="1" dirty="0"/>
              <a:t>private trade</a:t>
            </a:r>
            <a:r>
              <a:rPr lang="en-GB" dirty="0"/>
              <a:t>.</a:t>
            </a:r>
          </a:p>
          <a:p>
            <a:r>
              <a:rPr lang="en-GB" sz="3200" b="1" dirty="0"/>
              <a:t>Christian missionary </a:t>
            </a:r>
            <a:r>
              <a:rPr lang="en-GB" dirty="0"/>
              <a:t>work, especially Jesuit missions in India, China, and Japan.</a:t>
            </a:r>
          </a:p>
        </p:txBody>
      </p:sp>
    </p:spTree>
    <p:extLst>
      <p:ext uri="{BB962C8B-B14F-4D97-AF65-F5344CB8AC3E}">
        <p14:creationId xmlns:p14="http://schemas.microsoft.com/office/powerpoint/2010/main" val="20592699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AF6EB2B-2A24-0540-A27D-AB2FDFD52778}"/>
              </a:ext>
            </a:extLst>
          </p:cNvPr>
          <p:cNvSpPr txBox="1"/>
          <p:nvPr/>
        </p:nvSpPr>
        <p:spPr>
          <a:xfrm>
            <a:off x="258606" y="525971"/>
            <a:ext cx="66679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latin typeface="+mj-lt"/>
              </a:rPr>
              <a:t>Opposition to Portuguese Incursions</a:t>
            </a:r>
          </a:p>
          <a:p>
            <a:endParaRPr lang="en-US" sz="3200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68718A-9CD2-5844-ABD4-03FB6F5AC3DB}"/>
              </a:ext>
            </a:extLst>
          </p:cNvPr>
          <p:cNvSpPr txBox="1"/>
          <p:nvPr/>
        </p:nvSpPr>
        <p:spPr>
          <a:xfrm>
            <a:off x="6330563" y="1798918"/>
            <a:ext cx="56496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Portuguese use of force in the Indian Ocean met resistance, mainly from Muslim polities.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Mamluks </a:t>
            </a:r>
            <a:r>
              <a:rPr lang="en-GB" sz="2400" dirty="0"/>
              <a:t>and </a:t>
            </a:r>
            <a:r>
              <a:rPr lang="en-GB" sz="2400" b="1" dirty="0"/>
              <a:t>Gujarat </a:t>
            </a:r>
            <a:r>
              <a:rPr lang="en-GB" sz="2400" dirty="0"/>
              <a:t>fought them off Diu (1509, unsuccessful).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Aceh</a:t>
            </a:r>
            <a:r>
              <a:rPr lang="en-GB" sz="2400" dirty="0"/>
              <a:t> sought Ottoman backing in the 1560s for an anti-Portuguese alliance.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Portuguese caravels, fast and heavily armed, outmatched Mamluk and Ottoman galleys — giving the Estado advantages.</a:t>
            </a:r>
            <a:endParaRPr 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8D46DB-79DC-FA1C-6397-CC856139E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34" y="1798918"/>
            <a:ext cx="606552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5280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793969-7749-B2F4-C7C1-9DFB812ADA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44" y="77451"/>
            <a:ext cx="11868912" cy="655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245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CB00BA-A865-0F44-B44E-4C5AF56DB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49" y="707136"/>
            <a:ext cx="5742432" cy="57424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19BA63A-D14C-F049-9B1B-A85EFDD5562B}"/>
              </a:ext>
            </a:extLst>
          </p:cNvPr>
          <p:cNvSpPr txBox="1"/>
          <p:nvPr/>
        </p:nvSpPr>
        <p:spPr>
          <a:xfrm>
            <a:off x="6514640" y="335589"/>
            <a:ext cx="44386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+mj-lt"/>
              </a:rPr>
              <a:t>Spanish Asia: Philippines (1565-1898)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9C2A2E-23B5-E340-9F5C-4BD49438DF8E}"/>
              </a:ext>
            </a:extLst>
          </p:cNvPr>
          <p:cNvSpPr txBox="1"/>
          <p:nvPr/>
        </p:nvSpPr>
        <p:spPr>
          <a:xfrm>
            <a:off x="5893981" y="1627570"/>
            <a:ext cx="614646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Trans-Pacific shipping from </a:t>
            </a:r>
            <a:r>
              <a:rPr lang="en-US" sz="2400" b="1" dirty="0"/>
              <a:t>Acapulco</a:t>
            </a:r>
            <a:r>
              <a:rPr lang="en-US" sz="2400" dirty="0"/>
              <a:t>: </a:t>
            </a:r>
            <a:r>
              <a:rPr lang="en-US" sz="2400" b="1" dirty="0"/>
              <a:t>Manila Galleons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Trade with China and Southeast Asia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Philippines became Spain’s base for Asian trade.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Conquest began in 1565, coinciding with the first </a:t>
            </a:r>
            <a:r>
              <a:rPr lang="en-GB" sz="2400" b="1" dirty="0"/>
              <a:t>Manila Galleon </a:t>
            </a:r>
            <a:r>
              <a:rPr lang="en-GB" sz="2400" dirty="0"/>
              <a:t>carrying </a:t>
            </a:r>
            <a:r>
              <a:rPr lang="en-GB" sz="2400" b="1" dirty="0"/>
              <a:t>American silver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Founding of </a:t>
            </a:r>
            <a:r>
              <a:rPr lang="en-US" sz="2400" b="1" dirty="0"/>
              <a:t>Spanish Manila </a:t>
            </a:r>
            <a:r>
              <a:rPr lang="en-US" sz="2400" dirty="0"/>
              <a:t>(1571)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Manila: a large Chinese settler community,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Massacres of Chinese settler population (1603, 1639, 1662)</a:t>
            </a:r>
          </a:p>
        </p:txBody>
      </p:sp>
    </p:spTree>
    <p:extLst>
      <p:ext uri="{BB962C8B-B14F-4D97-AF65-F5344CB8AC3E}">
        <p14:creationId xmlns:p14="http://schemas.microsoft.com/office/powerpoint/2010/main" val="8579096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850C3-FFF2-DD07-C6E5-A4DF33AAC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148" y="1116420"/>
            <a:ext cx="9424837" cy="985322"/>
          </a:xfrm>
        </p:spPr>
        <p:txBody>
          <a:bodyPr>
            <a:normAutofit fontScale="90000"/>
          </a:bodyPr>
          <a:lstStyle/>
          <a:p>
            <a:r>
              <a:rPr lang="en-GB" dirty="0"/>
              <a:t>Limits to Portuguese and Spanish  Expansion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C5D88-E9C2-554A-7A17-3C59BAF79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4860" y="2488019"/>
            <a:ext cx="7880498" cy="2828260"/>
          </a:xfrm>
        </p:spPr>
        <p:txBody>
          <a:bodyPr>
            <a:normAutofit/>
          </a:bodyPr>
          <a:lstStyle/>
          <a:p>
            <a:r>
              <a:rPr lang="en-GB" dirty="0"/>
              <a:t>From c.1600, major setbacks followed the arrival of the </a:t>
            </a:r>
            <a:r>
              <a:rPr lang="en-GB" b="1" dirty="0"/>
              <a:t>Dutch and British</a:t>
            </a:r>
            <a:r>
              <a:rPr lang="en-GB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Dutch took control Malacca </a:t>
            </a:r>
            <a:r>
              <a:rPr lang="en-GB" b="1" dirty="0"/>
              <a:t>1641</a:t>
            </a:r>
            <a:r>
              <a:rPr lang="en-GB" dirty="0"/>
              <a:t>; British </a:t>
            </a:r>
            <a:r>
              <a:rPr lang="en-GB" b="1" dirty="0"/>
              <a:t>1824 </a:t>
            </a:r>
          </a:p>
          <a:p>
            <a:r>
              <a:rPr lang="en-GB" dirty="0"/>
              <a:t>Expansion also stalled against </a:t>
            </a:r>
            <a:r>
              <a:rPr lang="en-GB" b="1" dirty="0"/>
              <a:t>rising Asian powers</a:t>
            </a:r>
            <a:r>
              <a:rPr lang="en-GB" dirty="0"/>
              <a:t>: Safavids, Mughals, Tokugawa Japan…</a:t>
            </a:r>
          </a:p>
        </p:txBody>
      </p:sp>
    </p:spTree>
    <p:extLst>
      <p:ext uri="{BB962C8B-B14F-4D97-AF65-F5344CB8AC3E}">
        <p14:creationId xmlns:p14="http://schemas.microsoft.com/office/powerpoint/2010/main" val="26367555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93E2536-F28F-59DF-1C7C-E3C136625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4744" y="751627"/>
            <a:ext cx="5580321" cy="687498"/>
          </a:xfrm>
        </p:spPr>
        <p:txBody>
          <a:bodyPr>
            <a:normAutofit fontScale="90000"/>
          </a:bodyPr>
          <a:lstStyle/>
          <a:p>
            <a:r>
              <a:rPr lang="en-GB" dirty="0"/>
              <a:t>Key Conflicts and Losses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7075F-FD74-F7BA-B7EB-8C62D002C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427383"/>
            <a:ext cx="4689851" cy="629146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Portuguese–Mamlukclashes along Arabian and Indian coasts (1505–17).</a:t>
            </a:r>
          </a:p>
          <a:p>
            <a:r>
              <a:rPr lang="en-GB" dirty="0"/>
              <a:t>Portuguese–Ottoman battles off Arabia (1540s–50s), East Africa (1580s).</a:t>
            </a:r>
          </a:p>
          <a:p>
            <a:pPr lvl="1"/>
            <a:r>
              <a:rPr lang="en-GB" dirty="0"/>
              <a:t>Ottomans seized ports in the Red Sea--</a:t>
            </a:r>
            <a:r>
              <a:rPr lang="en-GB" b="1" dirty="0"/>
              <a:t>Mocha, Aden</a:t>
            </a:r>
            <a:r>
              <a:rPr lang="en-GB" dirty="0"/>
              <a:t>--and Persian Gulf--</a:t>
            </a:r>
            <a:r>
              <a:rPr lang="en-GB" b="1" dirty="0"/>
              <a:t>Basra</a:t>
            </a:r>
            <a:r>
              <a:rPr lang="en-GB" dirty="0"/>
              <a:t>.</a:t>
            </a:r>
          </a:p>
          <a:p>
            <a:r>
              <a:rPr lang="en-GB" dirty="0"/>
              <a:t>Safavids took </a:t>
            </a:r>
            <a:r>
              <a:rPr lang="en-GB" b="1" dirty="0"/>
              <a:t>Hormuz</a:t>
            </a:r>
            <a:r>
              <a:rPr lang="en-GB" dirty="0"/>
              <a:t> (1622).</a:t>
            </a:r>
          </a:p>
          <a:p>
            <a:r>
              <a:rPr lang="en-GB" dirty="0"/>
              <a:t>Omanis took </a:t>
            </a:r>
            <a:r>
              <a:rPr lang="en-GB" b="1" dirty="0"/>
              <a:t>Muscat</a:t>
            </a:r>
            <a:r>
              <a:rPr lang="en-GB" dirty="0"/>
              <a:t> (1650) and </a:t>
            </a:r>
            <a:r>
              <a:rPr lang="en-GB" b="1" dirty="0"/>
              <a:t>Mombasa</a:t>
            </a:r>
            <a:r>
              <a:rPr lang="en-GB" dirty="0"/>
              <a:t> (1698).</a:t>
            </a:r>
          </a:p>
          <a:p>
            <a:r>
              <a:rPr lang="en-GB" dirty="0"/>
              <a:t>Push back by local elites in </a:t>
            </a:r>
            <a:r>
              <a:rPr lang="en-GB" b="1" dirty="0"/>
              <a:t>Gujarat, Calicut, Aceh, </a:t>
            </a:r>
            <a:r>
              <a:rPr lang="en-GB" dirty="0"/>
              <a:t>and by </a:t>
            </a:r>
            <a:r>
              <a:rPr lang="en-GB" b="1" dirty="0"/>
              <a:t>Malabar Muslims</a:t>
            </a:r>
            <a:r>
              <a:rPr lang="en-GB" dirty="0"/>
              <a:t>.</a:t>
            </a:r>
          </a:p>
          <a:p>
            <a:r>
              <a:rPr lang="en-GB" dirty="0"/>
              <a:t>Mughals took </a:t>
            </a:r>
            <a:r>
              <a:rPr lang="en-GB" b="1" dirty="0"/>
              <a:t>Hugli </a:t>
            </a:r>
            <a:r>
              <a:rPr lang="en-GB" dirty="0"/>
              <a:t>(Bengal, 1632).</a:t>
            </a:r>
          </a:p>
          <a:p>
            <a:r>
              <a:rPr lang="en-GB" dirty="0"/>
              <a:t>Expulsion from </a:t>
            </a:r>
            <a:r>
              <a:rPr lang="en-GB" b="1" dirty="0"/>
              <a:t>Japan</a:t>
            </a:r>
            <a:r>
              <a:rPr lang="en-GB" dirty="0"/>
              <a:t> (1639).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5D64B7-5034-0B78-4B5B-33E4148815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3889" y="1764878"/>
            <a:ext cx="6520434" cy="4341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5359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EAF255-B002-3405-AA30-D8AA74317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749" y="3331609"/>
            <a:ext cx="10515600" cy="1325563"/>
          </a:xfrm>
        </p:spPr>
        <p:txBody>
          <a:bodyPr/>
          <a:lstStyle/>
          <a:p>
            <a:r>
              <a:rPr lang="en-GB" dirty="0"/>
              <a:t>III. Asian imperial expansion</a:t>
            </a:r>
          </a:p>
        </p:txBody>
      </p:sp>
    </p:spTree>
    <p:extLst>
      <p:ext uri="{BB962C8B-B14F-4D97-AF65-F5344CB8AC3E}">
        <p14:creationId xmlns:p14="http://schemas.microsoft.com/office/powerpoint/2010/main" val="38479004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8A82E3-2A99-0D49-A92D-82D2BB8F9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8992" y="345281"/>
            <a:ext cx="6554153" cy="61674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A0B16A-AC27-E446-9089-C41B1DCE4A87}"/>
              </a:ext>
            </a:extLst>
          </p:cNvPr>
          <p:cNvSpPr txBox="1"/>
          <p:nvPr/>
        </p:nvSpPr>
        <p:spPr>
          <a:xfrm>
            <a:off x="424174" y="345281"/>
            <a:ext cx="4912805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+mj-lt"/>
              </a:rPr>
              <a:t>Ottoman Expansion, 1300-1683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Began in </a:t>
            </a:r>
            <a:r>
              <a:rPr lang="en-GB" sz="2800" b="1" dirty="0">
                <a:latin typeface="+mj-lt"/>
              </a:rPr>
              <a:t>western Anatolia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Spread into southeastern Europe by mid-15th century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Conquered </a:t>
            </a:r>
            <a:r>
              <a:rPr lang="en-GB" sz="2800" b="1" dirty="0">
                <a:latin typeface="+mj-lt"/>
              </a:rPr>
              <a:t>Constantinople</a:t>
            </a:r>
            <a:r>
              <a:rPr lang="en-GB" sz="2800" dirty="0">
                <a:latin typeface="+mj-lt"/>
              </a:rPr>
              <a:t> in 1453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Took </a:t>
            </a:r>
            <a:r>
              <a:rPr lang="en-GB" sz="2800" b="1" dirty="0">
                <a:latin typeface="+mj-lt"/>
              </a:rPr>
              <a:t>Syria, </a:t>
            </a:r>
            <a:r>
              <a:rPr lang="en-GB" sz="2800" dirty="0">
                <a:latin typeface="+mj-lt"/>
              </a:rPr>
              <a:t>the </a:t>
            </a:r>
            <a:r>
              <a:rPr lang="en-GB" sz="2800" b="1" dirty="0">
                <a:latin typeface="+mj-lt"/>
              </a:rPr>
              <a:t>Holy Cities </a:t>
            </a:r>
            <a:r>
              <a:rPr lang="en-GB" sz="2800" dirty="0">
                <a:latin typeface="+mj-lt"/>
              </a:rPr>
              <a:t>and </a:t>
            </a:r>
            <a:r>
              <a:rPr lang="en-GB" sz="2800" b="1" dirty="0">
                <a:latin typeface="+mj-lt"/>
              </a:rPr>
              <a:t>Egypt, </a:t>
            </a:r>
            <a:r>
              <a:rPr lang="en-GB" sz="2800" dirty="0">
                <a:latin typeface="+mj-lt"/>
              </a:rPr>
              <a:t>by 1517.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Sixteenth century: pushed into </a:t>
            </a:r>
            <a:r>
              <a:rPr lang="en-GB" sz="2800" b="1" dirty="0">
                <a:latin typeface="+mj-lt"/>
              </a:rPr>
              <a:t>Hungary</a:t>
            </a:r>
            <a:r>
              <a:rPr lang="en-GB" sz="2800" dirty="0">
                <a:latin typeface="+mj-lt"/>
              </a:rPr>
              <a:t> and the </a:t>
            </a:r>
            <a:r>
              <a:rPr lang="en-GB" sz="2800" b="1" dirty="0">
                <a:latin typeface="+mj-lt"/>
              </a:rPr>
              <a:t>Maghreb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Expanded eastward toward the </a:t>
            </a:r>
            <a:r>
              <a:rPr lang="en-GB" sz="2800" b="1" dirty="0">
                <a:latin typeface="+mj-lt"/>
              </a:rPr>
              <a:t>Persian Gulf</a:t>
            </a:r>
            <a:endParaRPr lang="en-US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455431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3550149-B08D-2F46-9E91-BB11B3CD3B38}"/>
              </a:ext>
            </a:extLst>
          </p:cNvPr>
          <p:cNvSpPr txBox="1"/>
          <p:nvPr/>
        </p:nvSpPr>
        <p:spPr>
          <a:xfrm>
            <a:off x="6095999" y="12680"/>
            <a:ext cx="59997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+mj-lt"/>
              </a:rPr>
              <a:t>Safavid Empire (1501-1722)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Founded in 1501,eEstablished control over Iran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Fought the Ottomans for Iraq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Defeated by Ottomans in 1514, stopping westward advance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Pressured in the east by Uzbeks and the rising Mughal Empire</a:t>
            </a:r>
            <a:endParaRPr 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4B4E7A-EB2C-B448-960A-C3807738092F}"/>
              </a:ext>
            </a:extLst>
          </p:cNvPr>
          <p:cNvSpPr txBox="1"/>
          <p:nvPr/>
        </p:nvSpPr>
        <p:spPr>
          <a:xfrm>
            <a:off x="6155785" y="3289808"/>
            <a:ext cx="59997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Mughal Empire (1526-1857</a:t>
            </a:r>
            <a:r>
              <a:rPr lang="en-US" sz="2000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Founded in 1526 by Babur from Kabul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Victory at Panipat (1526) over Delhi’s Afghan ruler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Early expansion: Rajasthan, Gujarat; Deccan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Bengal,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Seventeenth-century expansion southwards; controlled most of the Indian subcontinent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726E86-7FE2-72F6-1DF9-F188E1E27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397" y="1573101"/>
            <a:ext cx="5959602" cy="395801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4FD709A-76FF-4E08-88DE-F5D55231206B}"/>
              </a:ext>
            </a:extLst>
          </p:cNvPr>
          <p:cNvSpPr/>
          <p:nvPr/>
        </p:nvSpPr>
        <p:spPr>
          <a:xfrm>
            <a:off x="3848986" y="2785730"/>
            <a:ext cx="435935" cy="24454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C93019-B601-1ECA-8608-DED9F847B14B}"/>
              </a:ext>
            </a:extLst>
          </p:cNvPr>
          <p:cNvSpPr/>
          <p:nvPr/>
        </p:nvSpPr>
        <p:spPr>
          <a:xfrm>
            <a:off x="627321" y="3030279"/>
            <a:ext cx="839972" cy="5218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65F24C-4249-800A-9EB5-587E369B2172}"/>
              </a:ext>
            </a:extLst>
          </p:cNvPr>
          <p:cNvSpPr/>
          <p:nvPr/>
        </p:nvSpPr>
        <p:spPr>
          <a:xfrm>
            <a:off x="5007935" y="3636335"/>
            <a:ext cx="542260" cy="4146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0320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1FA81CE-73E0-E742-A0CD-41D58A3A0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046D-D589-4E64-9261-68530FB9D191}" type="slidenum">
              <a:rPr lang="en-GB" altLang="en-US" smtClean="0"/>
              <a:pPr/>
              <a:t>24</a:t>
            </a:fld>
            <a:endParaRPr lang="en-GB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AD6754-BA6F-274C-90B8-2A75F3121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8290" y="322498"/>
            <a:ext cx="6858000" cy="62236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267241-9DF0-E342-B722-EC9B6D95A700}"/>
              </a:ext>
            </a:extLst>
          </p:cNvPr>
          <p:cNvSpPr txBox="1"/>
          <p:nvPr/>
        </p:nvSpPr>
        <p:spPr>
          <a:xfrm>
            <a:off x="457354" y="317182"/>
            <a:ext cx="452931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Qing Empire (1636-1912)</a:t>
            </a:r>
          </a:p>
          <a:p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From Manchuria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1632: expanded west into Inner Mongolia.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1636: proclaimed the Qing Empire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1638: advanced south and subdued Korea.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1644: toppled the Ming.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1683: Taiwan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1720: Tibet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1757- 1759 </a:t>
            </a:r>
            <a:r>
              <a:rPr lang="en-GB" sz="2400" dirty="0" err="1"/>
              <a:t>Zungharia</a:t>
            </a:r>
            <a:r>
              <a:rPr lang="en-GB" sz="2400" dirty="0"/>
              <a:t> &amp; East Turkistan –Xinjiang (new territory 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AF70E1E-DAEC-E2E4-5C9C-0A88D1C23A0F}"/>
              </a:ext>
            </a:extLst>
          </p:cNvPr>
          <p:cNvSpPr/>
          <p:nvPr/>
        </p:nvSpPr>
        <p:spPr>
          <a:xfrm>
            <a:off x="10138166" y="1392865"/>
            <a:ext cx="1265274" cy="115894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4376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C6AAB4-BBFA-A440-9DB6-6584A6D49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0"/>
            <a:ext cx="5109363" cy="66740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1A9785-764A-D549-BE63-15D6DF418149}"/>
              </a:ext>
            </a:extLst>
          </p:cNvPr>
          <p:cNvSpPr txBox="1"/>
          <p:nvPr/>
        </p:nvSpPr>
        <p:spPr>
          <a:xfrm>
            <a:off x="285510" y="1093820"/>
            <a:ext cx="56627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Japanese State 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Late 16th-century unification by leading warlords ended the Warring States period (c.1467–1600).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By 1600 the </a:t>
            </a:r>
            <a:r>
              <a:rPr lang="en-GB" sz="3200" b="1" dirty="0">
                <a:solidFill>
                  <a:schemeClr val="accent6">
                    <a:lumMod val="50000"/>
                  </a:schemeClr>
                </a:solidFill>
              </a:rPr>
              <a:t>Tokugawa shogunate </a:t>
            </a:r>
            <a:r>
              <a:rPr lang="en-GB" sz="2400" dirty="0"/>
              <a:t>emerged as the dominant power.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It centralised rule and sought greater influence across the maritime region.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Toyotomu</a:t>
            </a:r>
            <a:r>
              <a:rPr lang="en-GB" sz="2400" dirty="0"/>
              <a:t> Hideyoshi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744337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E09B6-502D-4F41-A414-DD7EBA815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021" y="178435"/>
            <a:ext cx="5690018" cy="1068116"/>
          </a:xfrm>
        </p:spPr>
        <p:txBody>
          <a:bodyPr>
            <a:normAutofit/>
          </a:bodyPr>
          <a:lstStyle/>
          <a:p>
            <a:r>
              <a:rPr lang="en-GB" sz="2800" b="1" dirty="0"/>
              <a:t>European and Global Expansion in the 16th Century: On Balance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9E71E-FECF-C64F-8B2E-4BE364F39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608" y="1639957"/>
            <a:ext cx="6448434" cy="5039608"/>
          </a:xfrm>
        </p:spPr>
        <p:txBody>
          <a:bodyPr>
            <a:normAutofit fontScale="77500" lnSpcReduction="20000"/>
          </a:bodyPr>
          <a:lstStyle/>
          <a:p>
            <a:r>
              <a:rPr lang="en-US" sz="3100" dirty="0"/>
              <a:t>Atlantic–Indian Ocean linkage, and the Pacific via Spain, reshaped global trade.</a:t>
            </a:r>
          </a:p>
          <a:p>
            <a:r>
              <a:rPr lang="en-GB" sz="3100" b="1" dirty="0"/>
              <a:t>Long-standing trade patterns </a:t>
            </a:r>
            <a:r>
              <a:rPr lang="en-GB" sz="3100" dirty="0"/>
              <a:t>largely unchanged; Portuguese and Spanish joined existing networks rather than replacing Asian merchants</a:t>
            </a:r>
            <a:r>
              <a:rPr lang="en-US" sz="3100" dirty="0"/>
              <a:t>.</a:t>
            </a:r>
          </a:p>
          <a:p>
            <a:r>
              <a:rPr lang="en-US" sz="3100" dirty="0"/>
              <a:t>Market integration and trade growth stemmed mainly from </a:t>
            </a:r>
            <a:r>
              <a:rPr lang="en-US" sz="3100" b="1" dirty="0"/>
              <a:t>Asian state- and empire-building</a:t>
            </a:r>
            <a:r>
              <a:rPr lang="en-US" sz="3100" dirty="0"/>
              <a:t>. </a:t>
            </a:r>
          </a:p>
          <a:p>
            <a:r>
              <a:rPr lang="en-US" sz="3100" dirty="0"/>
              <a:t>Portuguese introduced a new form of </a:t>
            </a:r>
            <a:r>
              <a:rPr lang="en-US" sz="3100" b="1" dirty="0"/>
              <a:t>state violence</a:t>
            </a:r>
            <a:r>
              <a:rPr lang="en-US" sz="3100" dirty="0"/>
              <a:t> in the Indian Ocean.</a:t>
            </a:r>
          </a:p>
          <a:p>
            <a:r>
              <a:rPr lang="en-US" sz="3100" dirty="0"/>
              <a:t>Trade language: Portuguese and local languages often served as a </a:t>
            </a:r>
            <a:r>
              <a:rPr lang="en-US" sz="3100" b="1" dirty="0"/>
              <a:t>trading lingua franca</a:t>
            </a:r>
            <a:r>
              <a:rPr lang="en-US" sz="3100" dirty="0"/>
              <a:t>.</a:t>
            </a:r>
          </a:p>
          <a:p>
            <a:r>
              <a:rPr lang="en-GB" sz="2700" dirty="0"/>
              <a:t>Notable </a:t>
            </a:r>
            <a:r>
              <a:rPr lang="en-GB" sz="2700" b="1" dirty="0"/>
              <a:t>Christian converts </a:t>
            </a:r>
            <a:r>
              <a:rPr lang="en-GB" sz="2700" dirty="0"/>
              <a:t>in </a:t>
            </a:r>
            <a:r>
              <a:rPr lang="en-GB" sz="2700" b="1" dirty="0"/>
              <a:t>Japan</a:t>
            </a:r>
            <a:r>
              <a:rPr lang="en-GB" sz="2700" dirty="0"/>
              <a:t> and </a:t>
            </a:r>
            <a:r>
              <a:rPr lang="en-GB" sz="2700" b="1" dirty="0"/>
              <a:t>Sri Lanka</a:t>
            </a:r>
            <a:r>
              <a:rPr lang="en-GB" sz="2700" dirty="0"/>
              <a:t>, fewer in </a:t>
            </a:r>
            <a:r>
              <a:rPr lang="en-GB" sz="2700" b="1" dirty="0"/>
              <a:t>China </a:t>
            </a:r>
            <a:r>
              <a:rPr lang="en-GB" sz="2700" dirty="0"/>
              <a:t>and </a:t>
            </a:r>
            <a:r>
              <a:rPr lang="en-GB" sz="2700" b="1" dirty="0"/>
              <a:t>India</a:t>
            </a:r>
            <a:endParaRPr lang="en-US" sz="2700" b="1" dirty="0"/>
          </a:p>
        </p:txBody>
      </p:sp>
      <p:pic>
        <p:nvPicPr>
          <p:cNvPr id="4" name="Picture 4" descr="Image result for japanese voc ship">
            <a:extLst>
              <a:ext uri="{FF2B5EF4-FFF2-40B4-BE49-F238E27FC236}">
                <a16:creationId xmlns:a16="http://schemas.microsoft.com/office/drawing/2014/main" id="{BB9BAF26-4252-9E41-922C-72C5FA9D2F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55" r="9647" b="-1"/>
          <a:stretch/>
        </p:blipFill>
        <p:spPr bwMode="auto">
          <a:xfrm>
            <a:off x="6875803" y="1026668"/>
            <a:ext cx="5023589" cy="456658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2879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57898-CA23-3283-EBD3-484C5DD1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526" y="3072810"/>
            <a:ext cx="10515600" cy="1681754"/>
          </a:xfrm>
        </p:spPr>
        <p:txBody>
          <a:bodyPr>
            <a:normAutofit/>
          </a:bodyPr>
          <a:lstStyle/>
          <a:p>
            <a:r>
              <a:rPr lang="en-GB" dirty="0"/>
              <a:t>IV, The European East India Companies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1568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1A65204-BF68-FD47-99F5-01E847D99B6D}"/>
              </a:ext>
            </a:extLst>
          </p:cNvPr>
          <p:cNvSpPr txBox="1"/>
          <p:nvPr/>
        </p:nvSpPr>
        <p:spPr>
          <a:xfrm>
            <a:off x="2063834" y="750008"/>
            <a:ext cx="8437589" cy="628147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latin typeface="+mj-lt"/>
                <a:ea typeface="+mj-ea"/>
                <a:cs typeface="+mj-cs"/>
              </a:rPr>
              <a:t>17</a:t>
            </a:r>
            <a:r>
              <a:rPr lang="en-US" sz="2800" b="1" baseline="30000" dirty="0">
                <a:latin typeface="+mj-lt"/>
                <a:ea typeface="+mj-ea"/>
                <a:cs typeface="+mj-cs"/>
              </a:rPr>
              <a:t>th</a:t>
            </a:r>
            <a:r>
              <a:rPr lang="en-US" sz="2800" b="1" dirty="0">
                <a:latin typeface="+mj-lt"/>
                <a:ea typeface="+mj-ea"/>
                <a:cs typeface="+mj-cs"/>
              </a:rPr>
              <a:t> century: the European East India Companies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FF1916-7F66-6B49-8B63-AD95A6E712C5}"/>
              </a:ext>
            </a:extLst>
          </p:cNvPr>
          <p:cNvSpPr txBox="1"/>
          <p:nvPr/>
        </p:nvSpPr>
        <p:spPr>
          <a:xfrm>
            <a:off x="517019" y="1785026"/>
            <a:ext cx="109027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After 1600, </a:t>
            </a:r>
            <a:r>
              <a:rPr lang="en-GB" sz="2200" b="1" dirty="0"/>
              <a:t>Portugues Estado da </a:t>
            </a:r>
            <a:r>
              <a:rPr lang="en-GB" sz="2200" b="1" dirty="0" err="1"/>
              <a:t>Índia</a:t>
            </a:r>
            <a:r>
              <a:rPr lang="en-GB" sz="2200" b="1" dirty="0"/>
              <a:t> </a:t>
            </a:r>
            <a:r>
              <a:rPr lang="en-GB" sz="2200" dirty="0"/>
              <a:t>was challenged by Dutch and British East India Companies.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British: East India Company (EIC, 1600-1858)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Dutch: </a:t>
            </a:r>
            <a:r>
              <a:rPr lang="en-US" sz="2200" i="1" dirty="0"/>
              <a:t>Verenigde </a:t>
            </a:r>
            <a:r>
              <a:rPr lang="en-US" sz="2200" i="1" dirty="0" err="1"/>
              <a:t>Oostindische</a:t>
            </a:r>
            <a:r>
              <a:rPr lang="en-US" sz="2200" i="1" dirty="0"/>
              <a:t> Compagnie</a:t>
            </a:r>
            <a:r>
              <a:rPr lang="en-US" sz="2200" dirty="0"/>
              <a:t> (VOC, 1602-1799)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Their success led other European states to form smaller, less effective trading companies: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200" dirty="0"/>
              <a:t>Danish: </a:t>
            </a:r>
            <a:r>
              <a:rPr lang="da-DK" sz="2200" i="1" dirty="0"/>
              <a:t>Østindisk Kompagni </a:t>
            </a:r>
            <a:r>
              <a:rPr lang="da-DK" sz="2200" dirty="0"/>
              <a:t>(1616-50; 1670-1729; 1730-72)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da-DK" sz="2200" dirty="0"/>
              <a:t>French: </a:t>
            </a:r>
            <a:r>
              <a:rPr lang="da-DK" sz="2200" i="1" dirty="0" err="1"/>
              <a:t>Compagnie</a:t>
            </a:r>
            <a:r>
              <a:rPr lang="da-DK" sz="2200" i="1" dirty="0"/>
              <a:t> des </a:t>
            </a:r>
            <a:r>
              <a:rPr lang="da-DK" sz="2200" i="1" dirty="0" err="1"/>
              <a:t>Indes</a:t>
            </a:r>
            <a:r>
              <a:rPr lang="da-DK" sz="2200" i="1" dirty="0"/>
              <a:t> </a:t>
            </a:r>
            <a:r>
              <a:rPr lang="da-DK" sz="2200" i="1" dirty="0" err="1"/>
              <a:t>Orientales</a:t>
            </a:r>
            <a:r>
              <a:rPr lang="da-DK" sz="2200" dirty="0"/>
              <a:t> (1664-1769)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da-DK" sz="2200" dirty="0"/>
              <a:t>Holy Roman Empire: Ostend Company (1722-31)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da-DK" sz="2200" dirty="0" err="1"/>
              <a:t>Swedish</a:t>
            </a:r>
            <a:r>
              <a:rPr lang="da-DK" sz="2200" b="1" dirty="0"/>
              <a:t>: </a:t>
            </a:r>
            <a:r>
              <a:rPr lang="en-GB" sz="2200" i="1" dirty="0"/>
              <a:t>Svenska </a:t>
            </a:r>
            <a:r>
              <a:rPr lang="en-GB" sz="2200" i="1" dirty="0" err="1"/>
              <a:t>Ostindiska</a:t>
            </a:r>
            <a:r>
              <a:rPr lang="en-GB" sz="2200" i="1" dirty="0"/>
              <a:t> </a:t>
            </a:r>
            <a:r>
              <a:rPr lang="en-GB" sz="2200" i="1" dirty="0" err="1"/>
              <a:t>Companiet</a:t>
            </a:r>
            <a:r>
              <a:rPr lang="en-GB" sz="2200" dirty="0"/>
              <a:t> (1731-1813)</a:t>
            </a:r>
            <a:endParaRPr lang="en-US" sz="2200" dirty="0"/>
          </a:p>
          <a:p>
            <a:r>
              <a:rPr lang="en-US" dirty="0"/>
              <a:t> 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479650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84F9E32-52CB-7545-9DB8-F6C30EEDC619}"/>
              </a:ext>
            </a:extLst>
          </p:cNvPr>
          <p:cNvSpPr txBox="1"/>
          <p:nvPr/>
        </p:nvSpPr>
        <p:spPr>
          <a:xfrm>
            <a:off x="560070" y="646976"/>
            <a:ext cx="37886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latin typeface="+mj-lt"/>
                <a:cs typeface="Calibri" panose="020F0502020204030204" pitchFamily="34" charset="0"/>
              </a:rPr>
              <a:t>The Dutch East India Company (VOC, 1602-1799)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E0D0BB-EE3E-8647-9F6C-B6D12CDA40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871" y="2268297"/>
            <a:ext cx="4041564" cy="36205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69F13A-B72D-F74F-83E5-87401137EDA0}"/>
              </a:ext>
            </a:extLst>
          </p:cNvPr>
          <p:cNvSpPr txBox="1"/>
          <p:nvPr/>
        </p:nvSpPr>
        <p:spPr>
          <a:xfrm>
            <a:off x="5068885" y="510363"/>
            <a:ext cx="679591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Founded 1602 as a </a:t>
            </a:r>
            <a:r>
              <a:rPr lang="en-GB" sz="2400" b="1" dirty="0"/>
              <a:t>state-chartered joint-stock company: </a:t>
            </a:r>
            <a:r>
              <a:rPr lang="en-GB" sz="2400" dirty="0"/>
              <a:t>One of the first true joint-stock companies, with </a:t>
            </a:r>
            <a:r>
              <a:rPr lang="en-GB" sz="2400" b="1" dirty="0"/>
              <a:t>permanent capital </a:t>
            </a:r>
            <a:r>
              <a:rPr lang="en-GB" sz="2400" dirty="0"/>
              <a:t>and </a:t>
            </a:r>
            <a:r>
              <a:rPr lang="en-GB" sz="2400" b="1" dirty="0"/>
              <a:t>long-term planning</a:t>
            </a:r>
            <a:r>
              <a:rPr lang="en-GB" sz="2400" dirty="0"/>
              <a:t>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400" dirty="0"/>
              <a:t>A tool of Dutch war against </a:t>
            </a:r>
            <a:r>
              <a:rPr lang="en-GB" sz="2400" b="1" dirty="0"/>
              <a:t>Habsburg Spain</a:t>
            </a:r>
            <a:r>
              <a:rPr lang="en-GB" sz="2400" dirty="0"/>
              <a:t>; aimed to secure spices at source.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Held broad powers: </a:t>
            </a:r>
            <a:r>
              <a:rPr lang="en-GB" sz="2400" b="1" dirty="0"/>
              <a:t>exclusive Dutch licence </a:t>
            </a:r>
            <a:r>
              <a:rPr lang="en-GB" sz="2400" dirty="0"/>
              <a:t>to sail via the Cape, </a:t>
            </a:r>
            <a:r>
              <a:rPr lang="en-GB" sz="2400" b="1" dirty="0"/>
              <a:t>make war, sign treaties,  build forts</a:t>
            </a:r>
            <a:r>
              <a:rPr lang="en-GB" sz="2400" dirty="0"/>
              <a:t>, and </a:t>
            </a:r>
            <a:r>
              <a:rPr lang="en-GB" sz="2400" b="1" dirty="0"/>
              <a:t>run its own courts</a:t>
            </a:r>
            <a:r>
              <a:rPr lang="en-GB" sz="2400" dirty="0"/>
              <a:t>—like a state.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Hybrid enterprise combining </a:t>
            </a:r>
            <a:r>
              <a:rPr lang="en-GB" sz="2400" b="1" dirty="0"/>
              <a:t>trade, warfare</a:t>
            </a:r>
            <a:r>
              <a:rPr lang="en-GB" sz="2400" dirty="0"/>
              <a:t>, and </a:t>
            </a:r>
            <a:r>
              <a:rPr lang="en-GB" sz="2400" b="1" dirty="0"/>
              <a:t>colonisation</a:t>
            </a:r>
            <a:r>
              <a:rPr lang="en-GB" sz="2400" dirty="0"/>
              <a:t>.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Pursued </a:t>
            </a:r>
            <a:r>
              <a:rPr lang="en-GB" sz="2400" b="1" dirty="0">
                <a:solidFill>
                  <a:schemeClr val="accent4">
                    <a:lumMod val="50000"/>
                  </a:schemeClr>
                </a:solidFill>
              </a:rPr>
              <a:t>monopolies</a:t>
            </a:r>
            <a:r>
              <a:rPr lang="en-GB" sz="2400" dirty="0"/>
              <a:t> in SE Asia, especially in the Banda Islands (nutmeg), using violent coercion.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Operated in both ‘</a:t>
            </a:r>
            <a:r>
              <a:rPr lang="en-GB" sz="2400" b="1" dirty="0"/>
              <a:t>Europe–Asia transoceanic</a:t>
            </a:r>
            <a:r>
              <a:rPr lang="en-GB" sz="2400" dirty="0"/>
              <a:t>’ and </a:t>
            </a:r>
            <a:r>
              <a:rPr lang="en-GB" sz="2400" b="1" dirty="0"/>
              <a:t>intra-Asian trade</a:t>
            </a:r>
            <a:r>
              <a:rPr lang="en-GB" sz="2400" dirty="0"/>
              <a:t>: </a:t>
            </a:r>
            <a:r>
              <a:rPr lang="en-GB" sz="2400" u="sng" dirty="0"/>
              <a:t>spices, textiles, silks, coffee.</a:t>
            </a:r>
          </a:p>
        </p:txBody>
      </p:sp>
    </p:spTree>
    <p:extLst>
      <p:ext uri="{BB962C8B-B14F-4D97-AF65-F5344CB8AC3E}">
        <p14:creationId xmlns:p14="http://schemas.microsoft.com/office/powerpoint/2010/main" val="42303519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6B3976-FC78-CE4E-B4EC-16E498BF8B30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VOC Expansion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7D99D5-2C9A-324E-95F2-E9D6B70CA15F}"/>
              </a:ext>
            </a:extLst>
          </p:cNvPr>
          <p:cNvSpPr txBox="1"/>
          <p:nvPr/>
        </p:nvSpPr>
        <p:spPr>
          <a:xfrm>
            <a:off x="318052" y="1929781"/>
            <a:ext cx="5705061" cy="46531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Conquest </a:t>
            </a:r>
            <a:r>
              <a:rPr lang="en-US" sz="2200" b="1" dirty="0"/>
              <a:t>Jakarta/Batavia </a:t>
            </a:r>
            <a:r>
              <a:rPr lang="en-US" sz="2200" dirty="0"/>
              <a:t>(1619)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Conquest and depopulation of </a:t>
            </a:r>
            <a:r>
              <a:rPr lang="en-US" sz="2200" b="1" dirty="0"/>
              <a:t>Banda Islands </a:t>
            </a:r>
            <a:r>
              <a:rPr lang="en-US" sz="2200" dirty="0"/>
              <a:t>(1621)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Conquest of Portuguese strongholds: </a:t>
            </a:r>
            <a:r>
              <a:rPr lang="en-US" sz="2200" b="1" dirty="0"/>
              <a:t>Malacca</a:t>
            </a:r>
            <a:r>
              <a:rPr lang="en-US" sz="2200" dirty="0"/>
              <a:t> (1641), </a:t>
            </a:r>
            <a:r>
              <a:rPr lang="en-US" sz="2200" b="1" dirty="0"/>
              <a:t>Sri Lanka </a:t>
            </a:r>
            <a:r>
              <a:rPr lang="en-US" sz="2200" dirty="0"/>
              <a:t>(1658), </a:t>
            </a:r>
            <a:r>
              <a:rPr lang="en-US" sz="2200" b="1" dirty="0"/>
              <a:t>Cochin</a:t>
            </a:r>
            <a:r>
              <a:rPr lang="en-US" sz="2200" dirty="0"/>
              <a:t> (1663)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Exclusive access to </a:t>
            </a:r>
            <a:r>
              <a:rPr lang="en-US" sz="2200" b="1" dirty="0"/>
              <a:t>Japan</a:t>
            </a:r>
            <a:r>
              <a:rPr lang="en-US" sz="2200" dirty="0"/>
              <a:t> (1640-)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Loss of </a:t>
            </a:r>
            <a:r>
              <a:rPr lang="en-US" sz="2200" b="1" dirty="0"/>
              <a:t>Taiwan</a:t>
            </a:r>
            <a:r>
              <a:rPr lang="en-US" sz="2200" dirty="0"/>
              <a:t> to Zheng Chenggong ( Koxinga, 1662)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Diplomatic ties </a:t>
            </a:r>
            <a:r>
              <a:rPr lang="en-US" sz="2200" dirty="0"/>
              <a:t>with </a:t>
            </a:r>
            <a:r>
              <a:rPr lang="en-US" sz="2200" b="1" dirty="0"/>
              <a:t>Qing China, Siam, Tokugawa Japan, Mughal India, Safavid Persia </a:t>
            </a:r>
            <a:r>
              <a:rPr lang="en-US" sz="2200" dirty="0" err="1"/>
              <a:t>etc</a:t>
            </a:r>
            <a:r>
              <a:rPr lang="en-US" sz="2200" dirty="0"/>
              <a:t>; a cooperation model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73334C-122B-619C-4571-C77215332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7199" y="-43086"/>
            <a:ext cx="6220587" cy="6662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1295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1C669EF-6862-144B-B950-025256ADE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302" y="1786171"/>
            <a:ext cx="6060948" cy="41864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6B3976-FC78-CE4E-B4EC-16E498BF8B30}"/>
              </a:ext>
            </a:extLst>
          </p:cNvPr>
          <p:cNvSpPr txBox="1"/>
          <p:nvPr/>
        </p:nvSpPr>
        <p:spPr>
          <a:xfrm>
            <a:off x="731140" y="2346093"/>
            <a:ext cx="457950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latin typeface="+mj-lt"/>
              </a:rPr>
              <a:t>VOC Trading System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Silver → Indian textiles → exchanged for spices → traded across Asia → shipped to Europe (spices, later silks, cottons, porcelain, coffee, tea).</a:t>
            </a:r>
          </a:p>
        </p:txBody>
      </p:sp>
    </p:spTree>
    <p:extLst>
      <p:ext uri="{BB962C8B-B14F-4D97-AF65-F5344CB8AC3E}">
        <p14:creationId xmlns:p14="http://schemas.microsoft.com/office/powerpoint/2010/main" val="37304203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8A944A-CA53-6341-B146-A1CFCCE2D8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582" y="2407397"/>
            <a:ext cx="4597920" cy="42645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F82A1E-7EF7-FBE8-9A54-85A8DFA7788B}"/>
              </a:ext>
            </a:extLst>
          </p:cNvPr>
          <p:cNvSpPr txBox="1"/>
          <p:nvPr/>
        </p:nvSpPr>
        <p:spPr>
          <a:xfrm>
            <a:off x="7910834" y="285424"/>
            <a:ext cx="36351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+mj-lt"/>
                <a:cs typeface="Calibri" panose="020F0502020204030204" pitchFamily="34" charset="0"/>
              </a:rPr>
              <a:t>The English East India Company (EIC, 1600-1858)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52B7BB-E00F-6476-3CC3-003AB76F57B8}"/>
              </a:ext>
            </a:extLst>
          </p:cNvPr>
          <p:cNvSpPr txBox="1"/>
          <p:nvPr/>
        </p:nvSpPr>
        <p:spPr>
          <a:xfrm>
            <a:off x="268358" y="58846"/>
            <a:ext cx="6867224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Shift from </a:t>
            </a:r>
            <a:r>
              <a:rPr lang="en-GB" sz="2400" b="1" dirty="0"/>
              <a:t>Southeast Asian spices </a:t>
            </a:r>
            <a:r>
              <a:rPr lang="en-GB" sz="2400" dirty="0"/>
              <a:t>to </a:t>
            </a:r>
            <a:r>
              <a:rPr lang="en-GB" sz="2400" b="1" dirty="0"/>
              <a:t>Indian cottons </a:t>
            </a:r>
            <a:r>
              <a:rPr lang="en-GB" sz="2400" dirty="0"/>
              <a:t>and </a:t>
            </a:r>
            <a:r>
              <a:rPr lang="en-GB" sz="2400" b="1" dirty="0"/>
              <a:t>Chinese silks </a:t>
            </a:r>
            <a:r>
              <a:rPr lang="en-GB" sz="2400" dirty="0"/>
              <a:t>from the 1620s.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Rose with European demand for </a:t>
            </a:r>
            <a:r>
              <a:rPr lang="en-GB" sz="2400" b="1" dirty="0"/>
              <a:t>calicoes</a:t>
            </a:r>
            <a:r>
              <a:rPr lang="en-GB" sz="2400" dirty="0"/>
              <a:t> and </a:t>
            </a:r>
            <a:r>
              <a:rPr lang="en-GB" sz="2400" b="1" dirty="0"/>
              <a:t>tea</a:t>
            </a:r>
            <a:r>
              <a:rPr lang="en-GB" sz="2400" dirty="0"/>
              <a:t> in the 18th century.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Benefited heavily from the mid-18th-century boom in Qing China’s </a:t>
            </a:r>
            <a:r>
              <a:rPr lang="en-GB" sz="2400" b="1" dirty="0"/>
              <a:t>tea trade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“Country trade”: India–China circuit (cottons and opium for tea).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Outpaced the </a:t>
            </a:r>
            <a:r>
              <a:rPr lang="en-GB" sz="2400" b="1" dirty="0"/>
              <a:t>VOC</a:t>
            </a:r>
            <a:r>
              <a:rPr lang="en-GB" sz="2400" dirty="0"/>
              <a:t> by the </a:t>
            </a:r>
            <a:r>
              <a:rPr lang="en-GB" sz="2400" b="1" dirty="0"/>
              <a:t>early 18th century</a:t>
            </a:r>
            <a:r>
              <a:rPr lang="en-GB" sz="2400" dirty="0"/>
              <a:t>; the VOC remained tied to </a:t>
            </a:r>
            <a:r>
              <a:rPr lang="en-GB" sz="2400" b="1" dirty="0"/>
              <a:t>costly spice wars</a:t>
            </a:r>
            <a:r>
              <a:rPr lang="en-GB" sz="2400" dirty="0"/>
              <a:t> as </a:t>
            </a:r>
            <a:r>
              <a:rPr lang="en-GB" sz="2400" b="1" dirty="0"/>
              <a:t>spices declined in value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Early times, state-chartered, joint-stock company with some private trade.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From 1757 the EIC became a </a:t>
            </a:r>
            <a:r>
              <a:rPr lang="en-GB" sz="2800" b="1" dirty="0"/>
              <a:t>territorial power </a:t>
            </a:r>
            <a:r>
              <a:rPr lang="en-GB" sz="2400" dirty="0"/>
              <a:t>(Plassey; diwani of Bengal, 1763).</a:t>
            </a:r>
          </a:p>
        </p:txBody>
      </p:sp>
    </p:spTree>
    <p:extLst>
      <p:ext uri="{BB962C8B-B14F-4D97-AF65-F5344CB8AC3E}">
        <p14:creationId xmlns:p14="http://schemas.microsoft.com/office/powerpoint/2010/main" val="390964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29772-583B-CE45-B35F-C063DD7EE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62" y="250825"/>
            <a:ext cx="10810875" cy="1325563"/>
          </a:xfrm>
        </p:spPr>
        <p:txBody>
          <a:bodyPr>
            <a:normAutofit/>
          </a:bodyPr>
          <a:lstStyle/>
          <a:p>
            <a:r>
              <a:rPr lang="en-US" sz="3200" dirty="0"/>
              <a:t>Diversity of Actors and Relationships (1/2)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BEBD68-D9E6-D84B-8FD0-6A74CFFDE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206" y="1576388"/>
            <a:ext cx="3667232" cy="503078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0F8D0C2-ADC4-1A45-87FE-600AB91ED7B8}"/>
              </a:ext>
            </a:extLst>
          </p:cNvPr>
          <p:cNvSpPr txBox="1"/>
          <p:nvPr/>
        </p:nvSpPr>
        <p:spPr>
          <a:xfrm>
            <a:off x="4372796" y="1576388"/>
            <a:ext cx="681940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Indian and Chinese economies matched western Europe until c.1750/1800; divergence came after 1800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Asian trading networks remained strong: Indians, Chinese, Arabs, Malays alongside Europeans.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Mix of competition and partnership; Europeans depended on Asian bankers, brokers, and intermediaries.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European military edge was limited; Oman and Zheng Chenggong (Koxinga) could match or beat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Europeans often submitted to powerful Asian states (e.g., Mughal court).</a:t>
            </a:r>
          </a:p>
        </p:txBody>
      </p:sp>
    </p:spTree>
    <p:extLst>
      <p:ext uri="{BB962C8B-B14F-4D97-AF65-F5344CB8AC3E}">
        <p14:creationId xmlns:p14="http://schemas.microsoft.com/office/powerpoint/2010/main" val="6581582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29772-583B-CE45-B35F-C063DD7EE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62" y="250825"/>
            <a:ext cx="10810875" cy="1325563"/>
          </a:xfrm>
        </p:spPr>
        <p:txBody>
          <a:bodyPr>
            <a:normAutofit/>
          </a:bodyPr>
          <a:lstStyle/>
          <a:p>
            <a:r>
              <a:rPr lang="en-US" sz="3200" b="1" dirty="0"/>
              <a:t>Diversity of Actors and Relationships (2/2)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EFC94C-25A5-0744-B6B2-483BF78070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4701" y="942946"/>
            <a:ext cx="2891642" cy="48436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3EE0495-B652-634D-89FE-1364A738EA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2666" y="1375105"/>
            <a:ext cx="2704869" cy="42669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A7EC43-20CC-C64C-B9BF-BF1C4AD17EE6}"/>
              </a:ext>
            </a:extLst>
          </p:cNvPr>
          <p:cNvSpPr txBox="1"/>
          <p:nvPr/>
        </p:nvSpPr>
        <p:spPr>
          <a:xfrm>
            <a:off x="440957" y="1854683"/>
            <a:ext cx="534569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tabLst>
                <a:tab pos="1700213" algn="l"/>
              </a:tabLst>
            </a:pPr>
            <a:r>
              <a:rPr lang="en-US" sz="2400" dirty="0"/>
              <a:t>Dependence on </a:t>
            </a:r>
            <a:r>
              <a:rPr lang="en-US" sz="2400" b="1" dirty="0"/>
              <a:t>Asian soldiers </a:t>
            </a:r>
            <a:r>
              <a:rPr lang="en-US" sz="2400" dirty="0"/>
              <a:t>and </a:t>
            </a:r>
            <a:r>
              <a:rPr lang="en-US" sz="2400" b="1" dirty="0"/>
              <a:t>alliances</a:t>
            </a:r>
            <a:r>
              <a:rPr lang="en-US" sz="2400" dirty="0"/>
              <a:t> with Asian polities.</a:t>
            </a:r>
          </a:p>
          <a:p>
            <a:pPr marL="342900" indent="-342900">
              <a:buFont typeface="Arial" panose="020B0604020202020204" pitchFamily="34" charset="0"/>
              <a:buChar char="•"/>
              <a:tabLst>
                <a:tab pos="1700213" algn="l"/>
              </a:tabLst>
            </a:pPr>
            <a:r>
              <a:rPr lang="en-US" sz="2400" dirty="0"/>
              <a:t>European rule in some </a:t>
            </a:r>
            <a:r>
              <a:rPr lang="en-US" sz="2400" b="1" dirty="0"/>
              <a:t>costal sites </a:t>
            </a:r>
            <a:r>
              <a:rPr lang="en-US" sz="2400" dirty="0"/>
              <a:t>with sharp impact, despite limited territorial reach.</a:t>
            </a:r>
          </a:p>
          <a:p>
            <a:pPr marL="800100" lvl="1" indent="-342900">
              <a:buFont typeface="Arial" panose="020B0604020202020204" pitchFamily="34" charset="0"/>
              <a:buChar char="•"/>
              <a:tabLst>
                <a:tab pos="1700213" algn="l"/>
              </a:tabLst>
            </a:pPr>
            <a:r>
              <a:rPr lang="en-US" sz="2400" dirty="0"/>
              <a:t>Racial hierarchies in colonial societies.</a:t>
            </a:r>
          </a:p>
          <a:p>
            <a:pPr marL="800100" lvl="1" indent="-342900">
              <a:buFont typeface="Arial" panose="020B0604020202020204" pitchFamily="34" charset="0"/>
              <a:buChar char="•"/>
              <a:tabLst>
                <a:tab pos="1700213" algn="l"/>
              </a:tabLst>
            </a:pPr>
            <a:r>
              <a:rPr lang="en-US" sz="2400" dirty="0"/>
              <a:t>Enslavement and forced labor.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C80C15-310E-F116-EC0C-61A97ADDD58C}"/>
              </a:ext>
            </a:extLst>
          </p:cNvPr>
          <p:cNvSpPr txBox="1"/>
          <p:nvPr/>
        </p:nvSpPr>
        <p:spPr>
          <a:xfrm>
            <a:off x="6162666" y="5786570"/>
            <a:ext cx="5783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Tidorese</a:t>
            </a:r>
            <a:r>
              <a:rPr lang="en-GB" dirty="0"/>
              <a:t> warrior and mestizo woman going to church with slaves/servants</a:t>
            </a:r>
          </a:p>
        </p:txBody>
      </p:sp>
    </p:spTree>
    <p:extLst>
      <p:ext uri="{BB962C8B-B14F-4D97-AF65-F5344CB8AC3E}">
        <p14:creationId xmlns:p14="http://schemas.microsoft.com/office/powerpoint/2010/main" val="12072601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A45A-E0EE-57EB-AEAA-1864588AC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740"/>
            <a:ext cx="10515600" cy="624147"/>
          </a:xfrm>
        </p:spPr>
        <p:txBody>
          <a:bodyPr>
            <a:normAutofit fontScale="90000"/>
          </a:bodyPr>
          <a:lstStyle/>
          <a:p>
            <a:r>
              <a:rPr lang="en-GB" dirty="0"/>
              <a:t>Importing Asia to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3D03A-B8F4-BF21-5323-B741DE6D5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335" y="955395"/>
            <a:ext cx="4945378" cy="214777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Asian goods, styles, and tastes reshaped European consumption patterns.</a:t>
            </a:r>
          </a:p>
          <a:p>
            <a:r>
              <a:rPr lang="en-GB" dirty="0"/>
              <a:t>Asian plants and medical knowledge broadened European understanding of nature.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A6260E-4B03-664F-B5B0-65AC84B03E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8110" y="1089003"/>
            <a:ext cx="3075430" cy="289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247842-AF48-BB4B-9C02-3BAB852805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3660" y="173740"/>
            <a:ext cx="2405990" cy="36118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37321E-D451-CA8C-121F-36C068EB6E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7444" y="3988642"/>
            <a:ext cx="5002206" cy="26261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E7C371-7C1F-9841-AB70-FF9DD632EE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3148" y="3357806"/>
            <a:ext cx="2540557" cy="325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861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DECA3-7C55-2030-16F1-F6D07BEFF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6BCE9-25BA-ECB8-4F1A-E9F67758A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740"/>
            <a:ext cx="10515600" cy="1027740"/>
          </a:xfrm>
        </p:spPr>
        <p:txBody>
          <a:bodyPr/>
          <a:lstStyle/>
          <a:p>
            <a:r>
              <a:rPr lang="en-GB" dirty="0"/>
              <a:t>Importing Asia to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1309C-0543-A99A-8B20-FAC95A17A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5395"/>
            <a:ext cx="5632174" cy="5146158"/>
          </a:xfrm>
        </p:spPr>
        <p:txBody>
          <a:bodyPr>
            <a:normAutofit/>
          </a:bodyPr>
          <a:lstStyle/>
          <a:p>
            <a:r>
              <a:rPr lang="en-GB" sz="2800" dirty="0"/>
              <a:t>Traders, diplomats, soldiers, missionaries, and travellers expanded Europe’s knowledge base.</a:t>
            </a:r>
          </a:p>
          <a:p>
            <a:r>
              <a:rPr lang="en-GB" dirty="0"/>
              <a:t>New insights into Asian societies, religions, and political cultures.</a:t>
            </a:r>
          </a:p>
          <a:p>
            <a:r>
              <a:rPr lang="en-GB" dirty="0"/>
              <a:t>Encounters with Asia prompted comparative views of Europe and feeding </a:t>
            </a:r>
            <a:r>
              <a:rPr lang="en-GB" b="1" dirty="0"/>
              <a:t>Enlightenment debates </a:t>
            </a:r>
            <a:r>
              <a:rPr lang="en-GB" dirty="0"/>
              <a:t>on human difference, authority, origins of mankind, and comparative religion.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ED2CCD-8CF0-AC47-9DA6-E2AA2708F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6970" y="173740"/>
            <a:ext cx="2492520" cy="37274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D72863-300D-0B46-86C9-485EC30629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590" t="-514" r="1590" b="10451"/>
          <a:stretch/>
        </p:blipFill>
        <p:spPr>
          <a:xfrm>
            <a:off x="7184066" y="4008474"/>
            <a:ext cx="3658328" cy="273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625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565CD-793C-1257-469B-C5C4E1F41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C52BB-FB7C-5974-355E-1CEA937DB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174" y="770088"/>
            <a:ext cx="10515600" cy="1027740"/>
          </a:xfrm>
        </p:spPr>
        <p:txBody>
          <a:bodyPr/>
          <a:lstStyle/>
          <a:p>
            <a:r>
              <a:rPr lang="en-GB" dirty="0"/>
              <a:t>Importing Europe to Asia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E4C06-8BFF-8D2F-B2ED-6AFE6E42B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15609"/>
            <a:ext cx="4552507" cy="2999067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European maritime technology and instruments into Asian states</a:t>
            </a:r>
          </a:p>
          <a:p>
            <a:r>
              <a:rPr lang="en-GB" sz="2800" dirty="0"/>
              <a:t>Firearms and military knowledge flowed into Asian states.</a:t>
            </a:r>
          </a:p>
          <a:p>
            <a:r>
              <a:rPr lang="en-GB" sz="2800" dirty="0"/>
              <a:t>European artists and cartographers worked in Asian courts, shaping print, art, and mapping.</a:t>
            </a:r>
          </a:p>
          <a:p>
            <a:r>
              <a:rPr lang="en-GB" sz="2800" dirty="0"/>
              <a:t>Christianity spread into a few pockets in Asia.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70EEDE0-4BFF-404E-9662-122EE4884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2" y="2222205"/>
            <a:ext cx="3658328" cy="299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5622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A625E-4A39-5DAB-5D81-52EE1D71F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58" y="223283"/>
            <a:ext cx="10515600" cy="797443"/>
          </a:xfrm>
        </p:spPr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E0564-D664-5882-694D-E56F121AA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4426" y="1371598"/>
            <a:ext cx="8931965" cy="4326145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2400" b="1" dirty="0">
                <a:solidFill>
                  <a:prstClr val="black"/>
                </a:solidFill>
              </a:rPr>
              <a:t>India and China </a:t>
            </a:r>
            <a:r>
              <a:rPr lang="en-GB" sz="2400" dirty="0">
                <a:solidFill>
                  <a:prstClr val="black"/>
                </a:solidFill>
              </a:rPr>
              <a:t>remained ahead of or on par with Europe until c.1750/1800, before </a:t>
            </a:r>
            <a:r>
              <a:rPr lang="en-GB" sz="2400" b="1" dirty="0">
                <a:solidFill>
                  <a:prstClr val="black"/>
                </a:solidFill>
              </a:rPr>
              <a:t>divergence</a:t>
            </a:r>
            <a:r>
              <a:rPr lang="en-GB" sz="2400" dirty="0">
                <a:solidFill>
                  <a:prstClr val="black"/>
                </a:solidFill>
              </a:rPr>
              <a:t> and later European imperial rule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The </a:t>
            </a:r>
            <a:r>
              <a:rPr lang="en-GB" sz="2400" b="1" dirty="0">
                <a:solidFill>
                  <a:prstClr val="black"/>
                </a:solidFill>
              </a:rPr>
              <a:t>Indian Ocean </a:t>
            </a:r>
            <a:r>
              <a:rPr lang="en-GB" sz="2400" dirty="0">
                <a:solidFill>
                  <a:prstClr val="black"/>
                </a:solidFill>
              </a:rPr>
              <a:t>was the centre of the </a:t>
            </a:r>
            <a:r>
              <a:rPr lang="en-GB" sz="2400" b="1" dirty="0">
                <a:solidFill>
                  <a:prstClr val="black"/>
                </a:solidFill>
              </a:rPr>
              <a:t>early modern world economy</a:t>
            </a:r>
            <a:r>
              <a:rPr lang="en-GB" sz="2400" dirty="0">
                <a:solidFill>
                  <a:prstClr val="black"/>
                </a:solidFill>
              </a:rPr>
              <a:t>; European expansion there was part of a wider </a:t>
            </a:r>
            <a:r>
              <a:rPr lang="en-GB" sz="2400" b="1" dirty="0">
                <a:solidFill>
                  <a:prstClr val="black"/>
                </a:solidFill>
              </a:rPr>
              <a:t>globalisation process</a:t>
            </a:r>
            <a:r>
              <a:rPr lang="en-GB" sz="2400" dirty="0">
                <a:solidFill>
                  <a:prstClr val="black"/>
                </a:solidFill>
              </a:rPr>
              <a:t>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Encounters with Asia reshaped </a:t>
            </a:r>
            <a:r>
              <a:rPr lang="en-GB" sz="2400" b="1" dirty="0">
                <a:solidFill>
                  <a:prstClr val="black"/>
                </a:solidFill>
              </a:rPr>
              <a:t>European consumption, tastes, knowledge, and self-perception</a:t>
            </a:r>
            <a:r>
              <a:rPr lang="en-GB" sz="2400" dirty="0">
                <a:solidFill>
                  <a:prstClr val="black"/>
                </a:solidFill>
              </a:rPr>
              <a:t>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2400" b="1" dirty="0">
                <a:solidFill>
                  <a:prstClr val="black"/>
                </a:solidFill>
              </a:rPr>
              <a:t>European impact </a:t>
            </a:r>
            <a:r>
              <a:rPr lang="en-GB" sz="2400" dirty="0">
                <a:solidFill>
                  <a:prstClr val="black"/>
                </a:solidFill>
              </a:rPr>
              <a:t>on </a:t>
            </a:r>
            <a:r>
              <a:rPr lang="en-GB" sz="2400" b="1" dirty="0">
                <a:solidFill>
                  <a:prstClr val="black"/>
                </a:solidFill>
              </a:rPr>
              <a:t>Asian economic, social, and political structures </a:t>
            </a:r>
            <a:r>
              <a:rPr lang="en-GB" sz="2400" dirty="0">
                <a:solidFill>
                  <a:prstClr val="black"/>
                </a:solidFill>
              </a:rPr>
              <a:t>was uneven but generally limited before 1750.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Asian markets integrated with Europe, helping to form an 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early modern global economy 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— an early phase of 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globalisation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2640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2853</TotalTime>
  <Words>2314</Words>
  <Application>Microsoft Office PowerPoint</Application>
  <PresentationFormat>Widescreen</PresentationFormat>
  <Paragraphs>226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Calibri Light</vt:lpstr>
      <vt:lpstr>Courier New</vt:lpstr>
      <vt:lpstr>Wingdings</vt:lpstr>
      <vt:lpstr>Office Theme</vt:lpstr>
      <vt:lpstr>The Indian Ocean World </vt:lpstr>
      <vt:lpstr>PowerPoint Presentation</vt:lpstr>
      <vt:lpstr>Lecture aims </vt:lpstr>
      <vt:lpstr>Key Arguments</vt:lpstr>
      <vt:lpstr>I. The Old Routes and the Old Asia II. Portuguese Age of Sail III. Asian Imperial Expansion IV. The European East India Companies</vt:lpstr>
      <vt:lpstr>I. The Old Routes and the Old Asia</vt:lpstr>
      <vt:lpstr>Afro-Eurasian trade routes, 15th century</vt:lpstr>
      <vt:lpstr>Asian’s age of Sail</vt:lpstr>
      <vt:lpstr>Trade Before European Expansion</vt:lpstr>
      <vt:lpstr>PowerPoint Presentation</vt:lpstr>
      <vt:lpstr>PowerPoint Presentation</vt:lpstr>
      <vt:lpstr>II. Portuguese Age of Sail</vt:lpstr>
      <vt:lpstr>PowerPoint Presentation</vt:lpstr>
      <vt:lpstr> Estado da Índia (Portuguese State of India)</vt:lpstr>
      <vt:lpstr>Character of Portuguese Presence</vt:lpstr>
      <vt:lpstr>PowerPoint Presentation</vt:lpstr>
      <vt:lpstr>PowerPoint Presentation</vt:lpstr>
      <vt:lpstr>PowerPoint Presentation</vt:lpstr>
      <vt:lpstr>Limits to Portuguese and Spanish  Expansion</vt:lpstr>
      <vt:lpstr>Key Conflicts and Losses</vt:lpstr>
      <vt:lpstr>III. Asian imperial expansion</vt:lpstr>
      <vt:lpstr>PowerPoint Presentation</vt:lpstr>
      <vt:lpstr>PowerPoint Presentation</vt:lpstr>
      <vt:lpstr>PowerPoint Presentation</vt:lpstr>
      <vt:lpstr>PowerPoint Presentation</vt:lpstr>
      <vt:lpstr>European and Global Expansion in the 16th Century: On Balance</vt:lpstr>
      <vt:lpstr>IV, The European East India Companies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Diversity of Actors and Relationships (1/2)</vt:lpstr>
      <vt:lpstr>Diversity of Actors and Relationships (2/2)</vt:lpstr>
      <vt:lpstr>Importing Asia to Europe</vt:lpstr>
      <vt:lpstr>Importing Asia to Europe</vt:lpstr>
      <vt:lpstr>Importing Europe to Asia</vt:lpstr>
      <vt:lpstr>Conclusions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Indian Ocean World  Part 1: the 15th century</dc:title>
  <dc:creator>Guido van Meersbergen</dc:creator>
  <cp:lastModifiedBy>Marshall, Peter</cp:lastModifiedBy>
  <cp:revision>18</cp:revision>
  <dcterms:created xsi:type="dcterms:W3CDTF">2020-11-11T16:29:06Z</dcterms:created>
  <dcterms:modified xsi:type="dcterms:W3CDTF">2025-11-21T13:41:09Z</dcterms:modified>
</cp:coreProperties>
</file>