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8" r:id="rId3"/>
    <p:sldId id="269" r:id="rId4"/>
    <p:sldId id="256" r:id="rId5"/>
    <p:sldId id="274" r:id="rId6"/>
    <p:sldId id="257" r:id="rId7"/>
    <p:sldId id="267" r:id="rId8"/>
    <p:sldId id="264" r:id="rId9"/>
    <p:sldId id="260" r:id="rId10"/>
    <p:sldId id="265" r:id="rId11"/>
    <p:sldId id="266" r:id="rId12"/>
    <p:sldId id="259" r:id="rId13"/>
    <p:sldId id="261" r:id="rId14"/>
    <p:sldId id="262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112" d="100"/>
          <a:sy n="112" d="100"/>
        </p:scale>
        <p:origin x="162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943ADC-D727-48F1-96AC-FC3FAA4B4E0C}" type="datetimeFigureOut">
              <a:rPr lang="en-GB" smtClean="0"/>
              <a:t>29/10/2025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44EBE5-6837-4DF9-AE0C-BF143E9B398A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>
                <a:solidFill>
                  <a:srgbClr val="FF0000"/>
                </a:solidFill>
                <a:latin typeface="Algerian" panose="04020705040A02060702" pitchFamily="82" charset="0"/>
              </a:rPr>
              <a:t>WITCHCRAFT</a:t>
            </a:r>
          </a:p>
        </p:txBody>
      </p:sp>
      <p:pic>
        <p:nvPicPr>
          <p:cNvPr id="6" name="Picture 4" descr="Vaudois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556791"/>
            <a:ext cx="3600400" cy="49046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355976" y="1600200"/>
            <a:ext cx="4392488" cy="4925144"/>
          </a:xfrm>
        </p:spPr>
        <p:txBody>
          <a:bodyPr>
            <a:normAutofit/>
          </a:bodyPr>
          <a:lstStyle/>
          <a:p>
            <a:r>
              <a:rPr lang="en-GB" dirty="0"/>
              <a:t>Recovering a mental world shared by elite &amp; popular culture</a:t>
            </a:r>
          </a:p>
          <a:p>
            <a:r>
              <a:rPr lang="en-GB" dirty="0"/>
              <a:t>‘</a:t>
            </a:r>
            <a:r>
              <a:rPr lang="en-GB" dirty="0" err="1"/>
              <a:t>Witchcraze</a:t>
            </a:r>
            <a:r>
              <a:rPr lang="en-GB" dirty="0"/>
              <a:t>’ many contributory factors</a:t>
            </a:r>
          </a:p>
          <a:p>
            <a:r>
              <a:rPr lang="en-GB" dirty="0"/>
              <a:t>Patriarchy</a:t>
            </a:r>
          </a:p>
          <a:p>
            <a:r>
              <a:rPr lang="en-GB" dirty="0"/>
              <a:t>Religious change</a:t>
            </a:r>
          </a:p>
          <a:p>
            <a:r>
              <a:rPr lang="en-GB" dirty="0"/>
              <a:t>Socio-economic change</a:t>
            </a:r>
          </a:p>
          <a:p>
            <a:r>
              <a:rPr lang="en-GB" dirty="0"/>
              <a:t>Climate change</a:t>
            </a:r>
          </a:p>
          <a:p>
            <a:r>
              <a:rPr lang="en-GB" dirty="0"/>
              <a:t>Instability &amp; uncertainty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760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Other aspects of the ‘superstitious’ world view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10633">
            <a:off x="457200" y="2676078"/>
            <a:ext cx="4038600" cy="2374207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prosecution of animals</a:t>
            </a:r>
          </a:p>
          <a:p>
            <a:r>
              <a:rPr lang="en-GB" dirty="0"/>
              <a:t>Posed threat to humans through violence or destruction of crops</a:t>
            </a:r>
          </a:p>
          <a:p>
            <a:r>
              <a:rPr lang="en-GB" dirty="0"/>
              <a:t>Ecclesiastical and judicial process = divine will and exemplary, offered protection &amp; blame as well as retribution</a:t>
            </a:r>
          </a:p>
          <a:p>
            <a:r>
              <a:rPr lang="en-GB" dirty="0"/>
              <a:t>Restoration of order/hierarchy</a:t>
            </a:r>
          </a:p>
        </p:txBody>
      </p:sp>
    </p:spTree>
    <p:extLst>
      <p:ext uri="{BB962C8B-B14F-4D97-AF65-F5344CB8AC3E}">
        <p14:creationId xmlns:p14="http://schemas.microsoft.com/office/powerpoint/2010/main" val="1510467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Signs and Monsters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5" name="Content Placeholder 4" descr="monk cal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60848"/>
            <a:ext cx="304204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525963"/>
          </a:xfrm>
        </p:spPr>
        <p:txBody>
          <a:bodyPr/>
          <a:lstStyle/>
          <a:p>
            <a:r>
              <a:rPr lang="en-GB" dirty="0"/>
              <a:t>Monstrous births</a:t>
            </a:r>
          </a:p>
          <a:p>
            <a:r>
              <a:rPr lang="en-GB" dirty="0"/>
              <a:t>Portents in the sky e.g. comets &amp; eclipses</a:t>
            </a:r>
          </a:p>
          <a:p>
            <a:r>
              <a:rPr lang="en-GB" dirty="0"/>
              <a:t>Natural disasters – fire, flood, earthquake, crop failure</a:t>
            </a:r>
          </a:p>
          <a:p>
            <a:r>
              <a:rPr lang="en-GB" dirty="0"/>
              <a:t>Extraordinary weather events</a:t>
            </a:r>
          </a:p>
          <a:p>
            <a:r>
              <a:rPr lang="en-GB" dirty="0"/>
              <a:t>Sudden deaths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0" y="1340769"/>
            <a:ext cx="4040188" cy="504055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Monk calf </a:t>
            </a:r>
            <a:r>
              <a:rPr lang="en-GB" dirty="0">
                <a:latin typeface="Angsana New" panose="02020603050405020304" pitchFamily="18" charset="-34"/>
                <a:cs typeface="Angsana New" panose="02020603050405020304" pitchFamily="18" charset="-34"/>
              </a:rPr>
              <a:t>(Reformation)</a:t>
            </a:r>
          </a:p>
        </p:txBody>
      </p:sp>
    </p:spTree>
    <p:extLst>
      <p:ext uri="{BB962C8B-B14F-4D97-AF65-F5344CB8AC3E}">
        <p14:creationId xmlns:p14="http://schemas.microsoft.com/office/powerpoint/2010/main" val="2800923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3050"/>
            <a:ext cx="4104456" cy="2003822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rgbClr val="FF0000"/>
                </a:solidFill>
                <a:latin typeface="Algerian" panose="04020705040A02060702" pitchFamily="82" charset="0"/>
              </a:rPr>
              <a:t>Prophets, astrologers &amp; mystics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4427984" y="3429000"/>
            <a:ext cx="4320480" cy="1224136"/>
          </a:xfrm>
        </p:spPr>
        <p:txBody>
          <a:bodyPr>
            <a:normAutofit fontScale="92500"/>
          </a:bodyPr>
          <a:lstStyle/>
          <a:p>
            <a:r>
              <a:rPr lang="en-GB" sz="2800" dirty="0"/>
              <a:t>Nostradamus (1503-1566)</a:t>
            </a:r>
          </a:p>
          <a:p>
            <a:r>
              <a:rPr lang="en-GB" sz="2800" dirty="0"/>
              <a:t>Court astrologer &amp; prophet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60" y="260648"/>
            <a:ext cx="468052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 descr="teresa_avila_bernini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48880"/>
            <a:ext cx="3312368" cy="419601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half" idx="4294967295"/>
          </p:nvPr>
        </p:nvSpPr>
        <p:spPr>
          <a:xfrm>
            <a:off x="3779912" y="5229200"/>
            <a:ext cx="4752528" cy="1296144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en-GB" dirty="0"/>
              <a:t>Teresa of Avila</a:t>
            </a:r>
          </a:p>
          <a:p>
            <a:pPr marL="137160" indent="0">
              <a:buNone/>
            </a:pPr>
            <a:r>
              <a:rPr lang="en-GB" dirty="0"/>
              <a:t>(1515-1582)</a:t>
            </a:r>
          </a:p>
          <a:p>
            <a:pPr marL="137160" indent="0">
              <a:buNone/>
            </a:pPr>
            <a:r>
              <a:rPr lang="en-GB" dirty="0"/>
              <a:t>Catholic Reformation mystic</a:t>
            </a:r>
          </a:p>
        </p:txBody>
      </p:sp>
    </p:spTree>
    <p:extLst>
      <p:ext uri="{BB962C8B-B14F-4D97-AF65-F5344CB8AC3E}">
        <p14:creationId xmlns:p14="http://schemas.microsoft.com/office/powerpoint/2010/main" val="3588931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                           Witch hunts?</a:t>
            </a:r>
            <a:b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</a:br>
            <a:endParaRPr lang="en-GB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5" name="Content Placeholder 4" descr="witches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0"/>
            <a:ext cx="3413985" cy="271070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067943" y="764704"/>
            <a:ext cx="4968553" cy="6093296"/>
          </a:xfrm>
        </p:spPr>
        <p:txBody>
          <a:bodyPr>
            <a:normAutofit fontScale="55000" lnSpcReduction="20000"/>
          </a:bodyPr>
          <a:lstStyle/>
          <a:p>
            <a:r>
              <a:rPr lang="en-GB" sz="4200" dirty="0"/>
              <a:t>Exception not the norm</a:t>
            </a:r>
          </a:p>
          <a:p>
            <a:r>
              <a:rPr lang="en-GB" sz="4200" dirty="0"/>
              <a:t>On average, 40-50% of those on trial for witchcraft executed</a:t>
            </a:r>
          </a:p>
          <a:p>
            <a:r>
              <a:rPr lang="en-GB" sz="4200" dirty="0"/>
              <a:t>Leniency or caution of judges</a:t>
            </a:r>
          </a:p>
          <a:p>
            <a:r>
              <a:rPr lang="en-GB" sz="4200" dirty="0"/>
              <a:t>Contrast with conviction rate for similar ‘moral’ crimes: x2 for plague-spreading in Geneva</a:t>
            </a:r>
          </a:p>
          <a:p>
            <a:r>
              <a:rPr lang="en-GB" sz="4200" dirty="0"/>
              <a:t>Infanticide  conviction rate high: 70 % by Paris </a:t>
            </a:r>
            <a:r>
              <a:rPr lang="en-GB" sz="4200" i="1" dirty="0" err="1"/>
              <a:t>parlement</a:t>
            </a:r>
            <a:r>
              <a:rPr lang="en-GB" sz="4200" dirty="0"/>
              <a:t>  </a:t>
            </a:r>
            <a:r>
              <a:rPr lang="en-GB" sz="4200" dirty="0" err="1"/>
              <a:t>cf</a:t>
            </a:r>
            <a:r>
              <a:rPr lang="en-GB" sz="4200" dirty="0"/>
              <a:t>  20% for witchcraft (</a:t>
            </a:r>
            <a:r>
              <a:rPr lang="en-GB" sz="4200" dirty="0" err="1"/>
              <a:t>Soman</a:t>
            </a:r>
            <a:r>
              <a:rPr lang="en-GB" sz="4200" dirty="0"/>
              <a:t>)</a:t>
            </a:r>
          </a:p>
          <a:p>
            <a:r>
              <a:rPr lang="en-GB" sz="4200" dirty="0"/>
              <a:t>Despite usually inadmissible testimony of women, children, felons &amp; vested interest groups</a:t>
            </a:r>
          </a:p>
          <a:p>
            <a:r>
              <a:rPr lang="en-GB" sz="4200" dirty="0"/>
              <a:t>Interrogation &amp; torture to extract confessions &gt; mass trials</a:t>
            </a:r>
          </a:p>
          <a:p>
            <a:r>
              <a:rPr lang="en-GB" sz="4200" dirty="0"/>
              <a:t>Also role of witch-hunters and sensational cases – Salem, Pendle (1612)</a:t>
            </a:r>
          </a:p>
          <a:p>
            <a:pPr marL="137160" indent="0">
              <a:buNone/>
            </a:pPr>
            <a:endParaRPr lang="en-GB" dirty="0"/>
          </a:p>
        </p:txBody>
      </p:sp>
      <p:pic>
        <p:nvPicPr>
          <p:cNvPr id="8" name="Content Placeholder 4" descr="MatthewHopki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58146"/>
            <a:ext cx="3256713" cy="399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004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>
                <a:solidFill>
                  <a:srgbClr val="FF0000"/>
                </a:solidFill>
                <a:latin typeface="Algerian" panose="04020705040A02060702" pitchFamily="82" charset="0"/>
              </a:rPr>
              <a:t>Elite views mixed: </a:t>
            </a:r>
            <a:br>
              <a:rPr lang="en-GB" sz="4400" dirty="0">
                <a:solidFill>
                  <a:srgbClr val="FF0000"/>
                </a:solidFill>
                <a:latin typeface="Algerian" panose="04020705040A02060702" pitchFamily="82" charset="0"/>
              </a:rPr>
            </a:br>
            <a:r>
              <a:rPr lang="en-GB" sz="4400" dirty="0">
                <a:solidFill>
                  <a:srgbClr val="FF0000"/>
                </a:solidFill>
                <a:latin typeface="Algerian" panose="04020705040A02060702" pitchFamily="82" charset="0"/>
              </a:rPr>
              <a:t>jean </a:t>
            </a:r>
            <a:r>
              <a:rPr lang="en-GB" sz="4400" dirty="0" err="1">
                <a:solidFill>
                  <a:srgbClr val="FF0000"/>
                </a:solidFill>
                <a:latin typeface="Algerian" panose="04020705040A02060702" pitchFamily="82" charset="0"/>
              </a:rPr>
              <a:t>bodin</a:t>
            </a:r>
            <a:r>
              <a:rPr lang="en-GB" sz="4400" dirty="0">
                <a:solidFill>
                  <a:srgbClr val="FF0000"/>
                </a:solidFill>
                <a:latin typeface="Algerian" panose="04020705040A02060702" pitchFamily="82" charset="0"/>
              </a:rPr>
              <a:t> </a:t>
            </a:r>
            <a:r>
              <a:rPr lang="en-GB" sz="4000" dirty="0">
                <a:solidFill>
                  <a:srgbClr val="FF0000"/>
                </a:solidFill>
                <a:latin typeface="Algerian" panose="04020705040A02060702" pitchFamily="82" charset="0"/>
              </a:rPr>
              <a:t>vs</a:t>
            </a:r>
            <a:r>
              <a:rPr lang="en-GB" sz="4400" dirty="0">
                <a:solidFill>
                  <a:srgbClr val="FF0000"/>
                </a:solidFill>
                <a:latin typeface="Algerian" panose="04020705040A02060702" pitchFamily="82" charset="0"/>
              </a:rPr>
              <a:t> </a:t>
            </a:r>
            <a:r>
              <a:rPr lang="en-GB" sz="4400" dirty="0" err="1">
                <a:solidFill>
                  <a:srgbClr val="FF0000"/>
                </a:solidFill>
                <a:latin typeface="Algerian" panose="04020705040A02060702" pitchFamily="82" charset="0"/>
              </a:rPr>
              <a:t>johanN</a:t>
            </a:r>
            <a:r>
              <a:rPr lang="en-GB" sz="4400" dirty="0">
                <a:solidFill>
                  <a:srgbClr val="FF0000"/>
                </a:solidFill>
                <a:latin typeface="Algerian" panose="04020705040A02060702" pitchFamily="82" charset="0"/>
              </a:rPr>
              <a:t> </a:t>
            </a:r>
            <a:r>
              <a:rPr lang="en-GB" sz="4400" dirty="0" err="1">
                <a:solidFill>
                  <a:srgbClr val="FF0000"/>
                </a:solidFill>
                <a:latin typeface="Algerian" panose="04020705040A02060702" pitchFamily="82" charset="0"/>
              </a:rPr>
              <a:t>weyer</a:t>
            </a:r>
            <a:r>
              <a:rPr lang="en-GB" sz="4400" dirty="0">
                <a:solidFill>
                  <a:srgbClr val="FF0000"/>
                </a:solidFill>
                <a:latin typeface="Algerian" panose="04020705040A02060702" pitchFamily="82" charset="0"/>
              </a:rPr>
              <a:t>   </a:t>
            </a:r>
          </a:p>
        </p:txBody>
      </p:sp>
      <p:pic>
        <p:nvPicPr>
          <p:cNvPr id="7" name="Picture 4" descr="bodi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592" y="1788840"/>
            <a:ext cx="3600399" cy="50691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44824"/>
            <a:ext cx="3418542" cy="4758890"/>
          </a:xfrm>
        </p:spPr>
      </p:pic>
    </p:spTree>
    <p:extLst>
      <p:ext uri="{BB962C8B-B14F-4D97-AF65-F5344CB8AC3E}">
        <p14:creationId xmlns:p14="http://schemas.microsoft.com/office/powerpoint/2010/main" val="3066515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Michel de </a:t>
            </a:r>
            <a:r>
              <a:rPr lang="en-GB" dirty="0" err="1">
                <a:solidFill>
                  <a:srgbClr val="FF0000"/>
                </a:solidFill>
                <a:latin typeface="Algerian" panose="04020705040A02060702" pitchFamily="82" charset="0"/>
              </a:rPr>
              <a:t>montaigne</a:t>
            </a:r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 </a:t>
            </a:r>
            <a:b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</a:br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&amp; judicial scepticism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GB"/>
          </a:p>
        </p:txBody>
      </p:sp>
      <p:pic>
        <p:nvPicPr>
          <p:cNvPr id="6" name="Picture 4" descr="montaig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556792"/>
            <a:ext cx="463144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032448" cy="4853136"/>
          </a:xfrm>
        </p:spPr>
        <p:txBody>
          <a:bodyPr>
            <a:normAutofit fontScale="92500"/>
          </a:bodyPr>
          <a:lstStyle/>
          <a:p>
            <a:r>
              <a:rPr lang="en-GB" dirty="0"/>
              <a:t>‘After all, it is to put a very high value on your surmises to roast a man alive for them’ (Essays)</a:t>
            </a:r>
          </a:p>
          <a:p>
            <a:r>
              <a:rPr lang="en-GB" dirty="0"/>
              <a:t>Paris </a:t>
            </a:r>
            <a:r>
              <a:rPr lang="en-GB" i="1" dirty="0" err="1"/>
              <a:t>parlement</a:t>
            </a:r>
            <a:r>
              <a:rPr lang="en-GB" i="1" dirty="0"/>
              <a:t> </a:t>
            </a:r>
            <a:r>
              <a:rPr lang="en-GB" dirty="0"/>
              <a:t>- </a:t>
            </a:r>
            <a:r>
              <a:rPr lang="en-US" dirty="0"/>
              <a:t>1600 banned ‘swimming test’, 1624 insisted on automatic appeal from lower courts, 1640 ceased prosecution</a:t>
            </a:r>
          </a:p>
          <a:p>
            <a:r>
              <a:rPr lang="en-US" dirty="0"/>
              <a:t>Not vs reality of witchcraft but injustice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729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Embracing the complexities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en-GB" sz="3600" dirty="0"/>
              <a:t>Jim Sharpe: ‘The European </a:t>
            </a:r>
            <a:r>
              <a:rPr lang="en-GB" sz="3600" dirty="0" err="1"/>
              <a:t>witchcraze</a:t>
            </a:r>
            <a:r>
              <a:rPr lang="en-GB" sz="3600" dirty="0"/>
              <a:t> remains, in many ways, an elusive subject. The better informed we become, the more confused we get’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172272" cy="5040560"/>
          </a:xfrm>
        </p:spPr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en-GB" sz="3600" dirty="0"/>
              <a:t>Window into past society’s most deep-seated fears, shedding light on cultural attitudes &amp; values; understanding these in their own terms allows us to find this world less strange</a:t>
            </a:r>
          </a:p>
          <a:p>
            <a:pPr marL="137160" indent="0">
              <a:buNone/>
            </a:pPr>
            <a:endParaRPr lang="en-GB" dirty="0">
              <a:solidFill>
                <a:srgbClr val="FFFF00"/>
              </a:solidFill>
            </a:endParaRPr>
          </a:p>
          <a:p>
            <a:endParaRPr lang="en-GB" dirty="0">
              <a:solidFill>
                <a:srgbClr val="FFFF00"/>
              </a:solidFill>
            </a:endParaRPr>
          </a:p>
          <a:p>
            <a:endParaRPr lang="en-GB" dirty="0">
              <a:solidFill>
                <a:srgbClr val="FFFF00"/>
              </a:solidFill>
            </a:endParaRPr>
          </a:p>
          <a:p>
            <a:r>
              <a:rPr lang="en-GB" dirty="0">
                <a:solidFill>
                  <a:srgbClr val="FFFF00"/>
                </a:solidFill>
              </a:rPr>
              <a:t>Witch feeding her familiars, 1579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725144"/>
            <a:ext cx="331236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500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A world of spirits and magic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5328592"/>
          </a:xfrm>
        </p:spPr>
        <p:txBody>
          <a:bodyPr>
            <a:noAutofit/>
          </a:bodyPr>
          <a:lstStyle/>
          <a:p>
            <a:r>
              <a:rPr lang="en-GB" sz="2800" dirty="0"/>
              <a:t>Anthropology</a:t>
            </a:r>
          </a:p>
          <a:p>
            <a:r>
              <a:rPr lang="en-GB" sz="2800" dirty="0"/>
              <a:t>Role of good &amp; evil</a:t>
            </a:r>
          </a:p>
          <a:p>
            <a:r>
              <a:rPr lang="en-GB" sz="2800" dirty="0"/>
              <a:t>Presence of good &amp; bad spirits</a:t>
            </a:r>
          </a:p>
          <a:p>
            <a:r>
              <a:rPr lang="en-GB" sz="2800" dirty="0"/>
              <a:t>Supernatural forces &amp; their agents – priest, </a:t>
            </a:r>
            <a:r>
              <a:rPr lang="en-GB" sz="2800" dirty="0" err="1"/>
              <a:t>wisewoman</a:t>
            </a:r>
            <a:endParaRPr lang="en-GB" sz="2800" dirty="0"/>
          </a:p>
          <a:p>
            <a:r>
              <a:rPr lang="en-GB" sz="2800" dirty="0"/>
              <a:t>Official &amp; popular religion</a:t>
            </a:r>
          </a:p>
          <a:p>
            <a:r>
              <a:rPr lang="en-GB" sz="2800" dirty="0"/>
              <a:t>Everyday use of magic</a:t>
            </a:r>
          </a:p>
        </p:txBody>
      </p:sp>
      <p:pic>
        <p:nvPicPr>
          <p:cNvPr id="5" name="Content Placeholder 4" descr="witchcraf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00200"/>
            <a:ext cx="3888432" cy="49251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808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Rationalising popular belief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244280" cy="525658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How to explain when misfortune struck</a:t>
            </a:r>
          </a:p>
          <a:p>
            <a:r>
              <a:rPr lang="en-GB" dirty="0"/>
              <a:t>Falling out with neighbours &amp; others, dealing with guilt</a:t>
            </a:r>
          </a:p>
          <a:p>
            <a:r>
              <a:rPr lang="en-GB" dirty="0"/>
              <a:t>Problem solving – taking control, agency</a:t>
            </a:r>
          </a:p>
          <a:p>
            <a:r>
              <a:rPr lang="en-GB" dirty="0"/>
              <a:t>E.g. impotence – supernatural powers at work, need to lift ‘spell’</a:t>
            </a:r>
          </a:p>
          <a:p>
            <a:r>
              <a:rPr lang="en-GB" dirty="0"/>
              <a:t>Rational in own terms because successful</a:t>
            </a:r>
          </a:p>
          <a:p>
            <a:r>
              <a:rPr lang="en-GB" dirty="0" err="1"/>
              <a:t>Cf</a:t>
            </a:r>
            <a:r>
              <a:rPr lang="en-GB" dirty="0"/>
              <a:t> good and bad luck</a:t>
            </a:r>
          </a:p>
        </p:txBody>
      </p:sp>
      <p:pic>
        <p:nvPicPr>
          <p:cNvPr id="5" name="Content Placeholder 4" descr="hbg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12155"/>
            <a:ext cx="3384376" cy="55390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282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916832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rgbClr val="FF0000"/>
                </a:solidFill>
                <a:latin typeface="Algerian" panose="04020705040A02060702" pitchFamily="82" charset="0"/>
              </a:rPr>
              <a:t>How to recognise a witch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2"/>
          </p:nvPr>
        </p:nvSpPr>
        <p:spPr>
          <a:xfrm>
            <a:off x="457200" y="1916832"/>
            <a:ext cx="3008313" cy="4608512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/>
              <a:t>Old? Ugly? Female?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/>
              <a:t>Neighbour, stranger, opponent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/>
              <a:t>The banality of evil vs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/>
              <a:t>The power of supernatural agency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/>
              <a:t>Some believed in own guilt!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800" dirty="0"/>
          </a:p>
          <a:p>
            <a:endParaRPr lang="en-GB" dirty="0"/>
          </a:p>
        </p:txBody>
      </p:sp>
      <p:pic>
        <p:nvPicPr>
          <p:cNvPr id="7" name="Picture 4" descr="wicked witch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32656"/>
            <a:ext cx="5111750" cy="387296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4" descr="witches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365104"/>
            <a:ext cx="3724275" cy="2352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576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>
                <a:solidFill>
                  <a:srgbClr val="FF0000"/>
                </a:solidFill>
                <a:latin typeface="Algerian" panose="04020705040A02060702" pitchFamily="82" charset="0"/>
              </a:rPr>
              <a:t>Male witches</a:t>
            </a:r>
            <a:endParaRPr lang="en-US" altLang="en-US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9219" name="Picture 4" descr="witches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7" y="1600200"/>
            <a:ext cx="4796047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20% of accused</a:t>
            </a:r>
          </a:p>
          <a:p>
            <a:r>
              <a:rPr lang="en-GB" dirty="0"/>
              <a:t>Geographical variance e.g. Eastern Europe, Normandy</a:t>
            </a:r>
          </a:p>
          <a:p>
            <a:r>
              <a:rPr lang="en-GB" dirty="0"/>
              <a:t>Related to female witches</a:t>
            </a:r>
          </a:p>
          <a:p>
            <a:r>
              <a:rPr lang="en-GB" dirty="0"/>
              <a:t>If prosecuted more likely to be executed</a:t>
            </a:r>
          </a:p>
          <a:p>
            <a:r>
              <a:rPr lang="en-GB" dirty="0" err="1"/>
              <a:t>Cf</a:t>
            </a:r>
            <a:r>
              <a:rPr lang="en-GB" dirty="0"/>
              <a:t> werewolves, possession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70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Witches as ‘perfect deviants’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100264" cy="4896544"/>
          </a:xfrm>
        </p:spPr>
        <p:txBody>
          <a:bodyPr>
            <a:normAutofit fontScale="92500"/>
          </a:bodyPr>
          <a:lstStyle/>
          <a:p>
            <a:r>
              <a:rPr lang="en-GB" dirty="0"/>
              <a:t>Immoral and irreligious (sexual satanic pact)</a:t>
            </a:r>
          </a:p>
          <a:p>
            <a:r>
              <a:rPr lang="en-GB" dirty="0"/>
              <a:t>Unnatural practices vs fertility &amp; nurture (vs babies &amp; crops), weather &amp; ‘sympathetic’ magic</a:t>
            </a:r>
          </a:p>
          <a:p>
            <a:r>
              <a:rPr lang="en-GB" dirty="0"/>
              <a:t>Destructive &amp; secretive</a:t>
            </a:r>
          </a:p>
          <a:p>
            <a:r>
              <a:rPr lang="en-GB" dirty="0"/>
              <a:t>Anti-social &gt; threat to society (</a:t>
            </a:r>
            <a:r>
              <a:rPr lang="en-GB" dirty="0" err="1"/>
              <a:t>sabbats</a:t>
            </a:r>
            <a:r>
              <a:rPr lang="en-GB" dirty="0"/>
              <a:t>)</a:t>
            </a:r>
          </a:p>
          <a:p>
            <a:r>
              <a:rPr lang="en-GB" dirty="0"/>
              <a:t>‘Terrorists’ of their age (Dillinger)? (vs usual legal process)</a:t>
            </a:r>
          </a:p>
        </p:txBody>
      </p:sp>
      <p:pic>
        <p:nvPicPr>
          <p:cNvPr id="10" name="Content Placeholder 9" descr="witche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21565"/>
            <a:ext cx="3668217" cy="541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888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Fitted stereotype of deviant groups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Jews accused of ritual killing, poisoning wells &amp; lust</a:t>
            </a:r>
          </a:p>
          <a:p>
            <a:r>
              <a:rPr lang="en-GB" dirty="0"/>
              <a:t>Heretics of orgies &amp; occult practices</a:t>
            </a:r>
          </a:p>
          <a:p>
            <a:r>
              <a:rPr lang="en-GB" dirty="0"/>
              <a:t>Sexual deviants</a:t>
            </a:r>
          </a:p>
          <a:p>
            <a:r>
              <a:rPr lang="en-GB" dirty="0"/>
              <a:t>Arsonists = vagrants</a:t>
            </a:r>
          </a:p>
          <a:p>
            <a:r>
              <a:rPr lang="en-GB" dirty="0"/>
              <a:t>Atheists = libertines</a:t>
            </a:r>
          </a:p>
          <a:p>
            <a:r>
              <a:rPr lang="en-GB" dirty="0"/>
              <a:t>All conspiring to corrupt &amp; destroy Christian society &gt; need to destroy</a:t>
            </a:r>
          </a:p>
          <a:p>
            <a:endParaRPr lang="en-GB" dirty="0"/>
          </a:p>
        </p:txBody>
      </p:sp>
      <p:pic>
        <p:nvPicPr>
          <p:cNvPr id="6" name="Content Placeholder 4" descr="Baldu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628800"/>
            <a:ext cx="3829677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Content Placeholder 4" descr="Baldu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628800"/>
            <a:ext cx="4248472" cy="51125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955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  <a:latin typeface="Algerian" panose="04020705040A02060702" pitchFamily="82" charset="0"/>
              </a:rPr>
              <a:t>Shape-shifting, familiars and werewolves</a:t>
            </a:r>
          </a:p>
        </p:txBody>
      </p:sp>
      <p:pic>
        <p:nvPicPr>
          <p:cNvPr id="5" name="Content Placeholder 4" descr="Werwol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00200"/>
            <a:ext cx="3834539" cy="4948456"/>
          </a:xfr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781128"/>
          </a:xfrm>
        </p:spPr>
        <p:txBody>
          <a:bodyPr>
            <a:normAutofit/>
          </a:bodyPr>
          <a:lstStyle/>
          <a:p>
            <a:r>
              <a:rPr lang="en-GB" dirty="0"/>
              <a:t>Shape-shifting common</a:t>
            </a:r>
          </a:p>
          <a:p>
            <a:r>
              <a:rPr lang="en-GB" dirty="0"/>
              <a:t>Rise in prosecution coincided with reports of werewolves</a:t>
            </a:r>
          </a:p>
          <a:p>
            <a:r>
              <a:rPr lang="en-GB" dirty="0"/>
              <a:t>Diabolical or melancholic?</a:t>
            </a:r>
          </a:p>
          <a:p>
            <a:r>
              <a:rPr lang="en-GB" dirty="0"/>
              <a:t>Jean </a:t>
            </a:r>
            <a:r>
              <a:rPr lang="en-GB" dirty="0" err="1"/>
              <a:t>Grenier</a:t>
            </a:r>
            <a:r>
              <a:rPr lang="en-GB" dirty="0"/>
              <a:t> condemned to death then confined in monastery 1603</a:t>
            </a:r>
          </a:p>
          <a:p>
            <a:r>
              <a:rPr lang="en-GB" dirty="0"/>
              <a:t>Popular vs elite debates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6071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rgbClr val="FF0000"/>
                </a:solidFill>
                <a:latin typeface="Algerian" panose="04020705040A02060702" pitchFamily="82" charset="0"/>
              </a:rPr>
              <a:t>Possession</a:t>
            </a:r>
          </a:p>
        </p:txBody>
      </p:sp>
      <p:pic>
        <p:nvPicPr>
          <p:cNvPr id="5" name="Content Placeholder 4" descr="Urbain-Grandi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45124"/>
            <a:ext cx="3888432" cy="484817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316288" cy="4968552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/>
              <a:t>Possession, sorcery &amp; exorcism</a:t>
            </a:r>
          </a:p>
          <a:p>
            <a:r>
              <a:rPr lang="en-GB" sz="2800" dirty="0"/>
              <a:t>Fear of possession</a:t>
            </a:r>
          </a:p>
          <a:p>
            <a:r>
              <a:rPr lang="en-GB" sz="2800" dirty="0"/>
              <a:t>The possessed as victims</a:t>
            </a:r>
          </a:p>
          <a:p>
            <a:r>
              <a:rPr lang="en-GB" sz="2800" dirty="0"/>
              <a:t>The Reformation -</a:t>
            </a:r>
            <a:r>
              <a:rPr lang="en-GB" sz="2800" dirty="0" err="1"/>
              <a:t>Marthe</a:t>
            </a:r>
            <a:r>
              <a:rPr lang="en-GB" sz="2800" dirty="0"/>
              <a:t> </a:t>
            </a:r>
            <a:r>
              <a:rPr lang="en-GB" sz="2800" dirty="0" err="1"/>
              <a:t>Brossier</a:t>
            </a:r>
            <a:r>
              <a:rPr lang="en-GB" sz="2800" dirty="0"/>
              <a:t> &amp; propaganda</a:t>
            </a:r>
          </a:p>
          <a:p>
            <a:r>
              <a:rPr lang="en-GB" sz="2800" dirty="0"/>
              <a:t>Convents e.g. </a:t>
            </a:r>
            <a:r>
              <a:rPr lang="en-GB" sz="2800" dirty="0" err="1"/>
              <a:t>Loudun</a:t>
            </a:r>
            <a:r>
              <a:rPr lang="en-GB" sz="2800" dirty="0"/>
              <a:t>, 1630s - male confessor = perpetrator</a:t>
            </a:r>
          </a:p>
          <a:p>
            <a:r>
              <a:rPr lang="en-GB" sz="2800" dirty="0"/>
              <a:t>Salem 1692 – mass hysteria &amp; seizures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683568" y="6165304"/>
            <a:ext cx="3528392" cy="57606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GB" dirty="0" err="1"/>
              <a:t>Urbain</a:t>
            </a:r>
            <a:r>
              <a:rPr lang="en-GB" dirty="0"/>
              <a:t> </a:t>
            </a:r>
            <a:r>
              <a:rPr lang="en-GB" dirty="0" err="1"/>
              <a:t>Grandier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5373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10098</TotalTime>
  <Words>694</Words>
  <Application>Microsoft Office PowerPoint</Application>
  <PresentationFormat>On-screen Show (4:3)</PresentationFormat>
  <Paragraphs>100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Algerian</vt:lpstr>
      <vt:lpstr>Angsana New</vt:lpstr>
      <vt:lpstr>Book Antiqua</vt:lpstr>
      <vt:lpstr>Lucida Sans</vt:lpstr>
      <vt:lpstr>Wingdings</vt:lpstr>
      <vt:lpstr>Wingdings 2</vt:lpstr>
      <vt:lpstr>Wingdings 3</vt:lpstr>
      <vt:lpstr>Apex</vt:lpstr>
      <vt:lpstr>WITCHCRAFT</vt:lpstr>
      <vt:lpstr>A world of spirits and magic</vt:lpstr>
      <vt:lpstr>Rationalising popular belief</vt:lpstr>
      <vt:lpstr>How to recognise a witch</vt:lpstr>
      <vt:lpstr>Male witches</vt:lpstr>
      <vt:lpstr>Witches as ‘perfect deviants’</vt:lpstr>
      <vt:lpstr>Fitted stereotype of deviant groups</vt:lpstr>
      <vt:lpstr>Shape-shifting, familiars and werewolves</vt:lpstr>
      <vt:lpstr>Possession</vt:lpstr>
      <vt:lpstr>Other aspects of the ‘superstitious’ world view</vt:lpstr>
      <vt:lpstr>Signs and Monsters </vt:lpstr>
      <vt:lpstr>Prophets, astrologers &amp; mystics</vt:lpstr>
      <vt:lpstr>                           Witch hunts? </vt:lpstr>
      <vt:lpstr>Elite views mixed:  jean bodin vs johanN weyer   </vt:lpstr>
      <vt:lpstr>Michel de montaigne  &amp; judicial scepticism</vt:lpstr>
      <vt:lpstr>Embracing the complexities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History 9C076617H</dc:creator>
  <cp:lastModifiedBy>Marshall, Peter</cp:lastModifiedBy>
  <cp:revision>36</cp:revision>
  <dcterms:created xsi:type="dcterms:W3CDTF">2017-11-09T14:05:16Z</dcterms:created>
  <dcterms:modified xsi:type="dcterms:W3CDTF">2025-10-29T12:49:47Z</dcterms:modified>
</cp:coreProperties>
</file>