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8AA69F-C103-4F91-BAE3-980E7C0CE119}" v="3" dt="2024-05-03T11:53:47.0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2" d="100"/>
          <a:sy n="62" d="100"/>
        </p:scale>
        <p:origin x="82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9F9F-F4AD-FE60-D326-A34C7892D63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B5930D-BDF1-46CB-6F6A-952D7D74FE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4C1984-0E39-BB44-05D2-C75B060644FE}"/>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5" name="Footer Placeholder 4">
            <a:extLst>
              <a:ext uri="{FF2B5EF4-FFF2-40B4-BE49-F238E27FC236}">
                <a16:creationId xmlns:a16="http://schemas.microsoft.com/office/drawing/2014/main" id="{780FE4AB-A217-EDA5-1722-3FABDB7022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B11814-451E-5CD1-8330-141CB740EE56}"/>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3213705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E8FA8-EE66-89B9-167C-CE74EF721D1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D105F4-7023-9192-9F28-E72BABC13F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1E8B0A-CAFE-A65C-D93E-DA540C724FB8}"/>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5" name="Footer Placeholder 4">
            <a:extLst>
              <a:ext uri="{FF2B5EF4-FFF2-40B4-BE49-F238E27FC236}">
                <a16:creationId xmlns:a16="http://schemas.microsoft.com/office/drawing/2014/main" id="{09CD00C4-890B-A313-F5B7-2B0C8C1AEE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69E535-3655-15FA-2A9D-7F0CBA3AF419}"/>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232329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DA569A-5142-C169-5D84-CE0025E79A1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F9E600-1CE8-88D0-43ED-1D49024210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2A5050-714F-7C34-6EAF-B9BA29401583}"/>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5" name="Footer Placeholder 4">
            <a:extLst>
              <a:ext uri="{FF2B5EF4-FFF2-40B4-BE49-F238E27FC236}">
                <a16:creationId xmlns:a16="http://schemas.microsoft.com/office/drawing/2014/main" id="{44CB1749-72FE-9731-611D-98B3B9E8DB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C41F66-2F54-0394-6FAA-D322C84ECF5A}"/>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26937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D82F-0D6C-407B-0A96-05C74377FF9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5E977F-FB56-C429-A4AE-9DEF7FFC0D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AB61C2-62A8-7769-59DA-E76BFD7B4774}"/>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5" name="Footer Placeholder 4">
            <a:extLst>
              <a:ext uri="{FF2B5EF4-FFF2-40B4-BE49-F238E27FC236}">
                <a16:creationId xmlns:a16="http://schemas.microsoft.com/office/drawing/2014/main" id="{4F1FC75C-4B95-4503-A92A-9F4672358B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6F4C4E-67DA-5CE2-2608-389D1B523C4B}"/>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1553412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C11B6-1133-3A4D-8A8C-FA83D5E424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4C66662-4D64-9572-550F-F42B2FF4A1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8AC8E2-6B9A-0B70-8B1D-6F480C6A5E91}"/>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5" name="Footer Placeholder 4">
            <a:extLst>
              <a:ext uri="{FF2B5EF4-FFF2-40B4-BE49-F238E27FC236}">
                <a16:creationId xmlns:a16="http://schemas.microsoft.com/office/drawing/2014/main" id="{BB529B12-5CAC-2DE1-1C03-1BFEAC379B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7E450C-57C0-032E-132D-0F8FB583734F}"/>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101083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4778C-4CBA-A999-A16D-62886E3C1DC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3C44A9-B01B-9F2E-41C6-92F6B77632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B464E9A-2826-29EA-C2C6-B75A81FBB6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59BB6F8-23CF-32A5-3C3C-CF8ADFE42880}"/>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6" name="Footer Placeholder 5">
            <a:extLst>
              <a:ext uri="{FF2B5EF4-FFF2-40B4-BE49-F238E27FC236}">
                <a16:creationId xmlns:a16="http://schemas.microsoft.com/office/drawing/2014/main" id="{E6EBA36E-0C01-F332-83F2-1FE77C168C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E4936-4FC6-DEE3-4C5A-59D6BDD79710}"/>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674149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1514E-C316-D092-736A-E1B2186311E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642006F-18E2-75DD-B76A-CA5F5D12C2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F0F86D-AE7B-FE2C-D81E-CEBC457718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A5F4EF4-5027-5900-61C6-398BCD749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1048D4-7911-2124-39E8-DE1EBC4288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373E70E-7CC7-CF36-CD64-E14F720ACDFA}"/>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8" name="Footer Placeholder 7">
            <a:extLst>
              <a:ext uri="{FF2B5EF4-FFF2-40B4-BE49-F238E27FC236}">
                <a16:creationId xmlns:a16="http://schemas.microsoft.com/office/drawing/2014/main" id="{37E2364F-5D5E-8396-3568-60516965935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53587DE-2DA7-B9FC-6BD1-FC124C066D2E}"/>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2210107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26AEE-CFA5-4F59-1489-822B204DB67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12166F6-3ABA-4D67-1400-A73FBE99D4AB}"/>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4" name="Footer Placeholder 3">
            <a:extLst>
              <a:ext uri="{FF2B5EF4-FFF2-40B4-BE49-F238E27FC236}">
                <a16:creationId xmlns:a16="http://schemas.microsoft.com/office/drawing/2014/main" id="{0E810673-5CD3-A6FC-6785-C9E9D06BEF1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CE225DC-7E2E-4B1D-51B9-B30E1D9CE5D5}"/>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275949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CC698E-A9CF-5AF4-F648-E1044C08F0BE}"/>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3" name="Footer Placeholder 2">
            <a:extLst>
              <a:ext uri="{FF2B5EF4-FFF2-40B4-BE49-F238E27FC236}">
                <a16:creationId xmlns:a16="http://schemas.microsoft.com/office/drawing/2014/main" id="{A875213F-E1DD-D6EB-F436-85D7266847A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2B2701C-F4DD-4003-30F8-8697AF2F9704}"/>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2677363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9CD71-E60B-EE50-3781-0F4F45F177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A4B1639-9F43-6A37-B16F-7EE54FC0B7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9EA6C6-B3B5-FA46-D1C4-649279F0BA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A4D6FE-F0D6-907E-D03A-E22C232FA198}"/>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6" name="Footer Placeholder 5">
            <a:extLst>
              <a:ext uri="{FF2B5EF4-FFF2-40B4-BE49-F238E27FC236}">
                <a16:creationId xmlns:a16="http://schemas.microsoft.com/office/drawing/2014/main" id="{4B6287B8-5005-127A-A316-AE6CD80163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5A3E4D-9F0D-3C7E-6B42-02EE6C19527D}"/>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3265385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0064A-60F4-356B-124F-A6DFAB1EB1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A073EA8-C063-B67B-3D6E-01C7CCB32A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3E1054-21E5-3F71-5542-26BBF9B2E1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C98DD8-EB5D-AC53-3AFA-3FFB774F50D6}"/>
              </a:ext>
            </a:extLst>
          </p:cNvPr>
          <p:cNvSpPr>
            <a:spLocks noGrp="1"/>
          </p:cNvSpPr>
          <p:nvPr>
            <p:ph type="dt" sz="half" idx="10"/>
          </p:nvPr>
        </p:nvSpPr>
        <p:spPr/>
        <p:txBody>
          <a:bodyPr/>
          <a:lstStyle/>
          <a:p>
            <a:fld id="{725580AF-FED5-4880-8CCD-589E84B678B4}" type="datetimeFigureOut">
              <a:rPr lang="en-GB" smtClean="0"/>
              <a:t>06/05/2024</a:t>
            </a:fld>
            <a:endParaRPr lang="en-GB"/>
          </a:p>
        </p:txBody>
      </p:sp>
      <p:sp>
        <p:nvSpPr>
          <p:cNvPr id="6" name="Footer Placeholder 5">
            <a:extLst>
              <a:ext uri="{FF2B5EF4-FFF2-40B4-BE49-F238E27FC236}">
                <a16:creationId xmlns:a16="http://schemas.microsoft.com/office/drawing/2014/main" id="{CBCCF5E0-2598-1CD0-0BBA-9D433ED960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F1B9B4-F0AC-1754-94D2-D00A06092DF0}"/>
              </a:ext>
            </a:extLst>
          </p:cNvPr>
          <p:cNvSpPr>
            <a:spLocks noGrp="1"/>
          </p:cNvSpPr>
          <p:nvPr>
            <p:ph type="sldNum" sz="quarter" idx="12"/>
          </p:nvPr>
        </p:nvSpPr>
        <p:spPr/>
        <p:txBody>
          <a:bodyPr/>
          <a:lstStyle/>
          <a:p>
            <a:fld id="{C9FA824C-090E-498F-BA77-6881F2022D20}" type="slidenum">
              <a:rPr lang="en-GB" smtClean="0"/>
              <a:t>‹#›</a:t>
            </a:fld>
            <a:endParaRPr lang="en-GB"/>
          </a:p>
        </p:txBody>
      </p:sp>
    </p:spTree>
    <p:extLst>
      <p:ext uri="{BB962C8B-B14F-4D97-AF65-F5344CB8AC3E}">
        <p14:creationId xmlns:p14="http://schemas.microsoft.com/office/powerpoint/2010/main" val="1989165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92D989-4D0D-C68B-B6F5-FB081E3E8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A1AF493-111A-7A06-769A-FDA48A2BEA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1CF2D5-28B2-ABBC-4CB9-D9B75AF02A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5580AF-FED5-4880-8CCD-589E84B678B4}" type="datetimeFigureOut">
              <a:rPr lang="en-GB" smtClean="0"/>
              <a:t>06/05/2024</a:t>
            </a:fld>
            <a:endParaRPr lang="en-GB"/>
          </a:p>
        </p:txBody>
      </p:sp>
      <p:sp>
        <p:nvSpPr>
          <p:cNvPr id="5" name="Footer Placeholder 4">
            <a:extLst>
              <a:ext uri="{FF2B5EF4-FFF2-40B4-BE49-F238E27FC236}">
                <a16:creationId xmlns:a16="http://schemas.microsoft.com/office/drawing/2014/main" id="{A80EBFA5-C647-3BF8-B7DC-B6D9AD0287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AB75066-09BC-4E11-3B5F-802E3D1F93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9FA824C-090E-498F-BA77-6881F2022D20}" type="slidenum">
              <a:rPr lang="en-GB" smtClean="0"/>
              <a:t>‹#›</a:t>
            </a:fld>
            <a:endParaRPr lang="en-GB"/>
          </a:p>
        </p:txBody>
      </p:sp>
    </p:spTree>
    <p:extLst>
      <p:ext uri="{BB962C8B-B14F-4D97-AF65-F5344CB8AC3E}">
        <p14:creationId xmlns:p14="http://schemas.microsoft.com/office/powerpoint/2010/main" val="2565719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mhra.org.uk/styl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FB753-82CE-2EA7-751F-477C9604183B}"/>
              </a:ext>
            </a:extLst>
          </p:cNvPr>
          <p:cNvSpPr>
            <a:spLocks noGrp="1"/>
          </p:cNvSpPr>
          <p:nvPr>
            <p:ph type="ctrTitle"/>
          </p:nvPr>
        </p:nvSpPr>
        <p:spPr/>
        <p:txBody>
          <a:bodyPr/>
          <a:lstStyle/>
          <a:p>
            <a:r>
              <a:rPr lang="en-GB" dirty="0"/>
              <a:t>Editing Written Work</a:t>
            </a:r>
          </a:p>
        </p:txBody>
      </p:sp>
      <p:sp>
        <p:nvSpPr>
          <p:cNvPr id="3" name="Subtitle 2">
            <a:extLst>
              <a:ext uri="{FF2B5EF4-FFF2-40B4-BE49-F238E27FC236}">
                <a16:creationId xmlns:a16="http://schemas.microsoft.com/office/drawing/2014/main" id="{553FCB58-73FA-EB06-A38D-4D924CA0A863}"/>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296861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FE851-954A-6FB5-D0A1-02F2CC03BF80}"/>
              </a:ext>
            </a:extLst>
          </p:cNvPr>
          <p:cNvSpPr>
            <a:spLocks noGrp="1"/>
          </p:cNvSpPr>
          <p:nvPr>
            <p:ph type="title"/>
          </p:nvPr>
        </p:nvSpPr>
        <p:spPr/>
        <p:txBody>
          <a:bodyPr/>
          <a:lstStyle/>
          <a:p>
            <a:r>
              <a:rPr lang="en-GB" dirty="0"/>
              <a:t>General Tips</a:t>
            </a:r>
          </a:p>
        </p:txBody>
      </p:sp>
      <p:sp>
        <p:nvSpPr>
          <p:cNvPr id="4" name="Content Placeholder 3">
            <a:extLst>
              <a:ext uri="{FF2B5EF4-FFF2-40B4-BE49-F238E27FC236}">
                <a16:creationId xmlns:a16="http://schemas.microsoft.com/office/drawing/2014/main" id="{0B07F182-FEF8-7A9A-DF01-E5094791678D}"/>
              </a:ext>
            </a:extLst>
          </p:cNvPr>
          <p:cNvSpPr>
            <a:spLocks noGrp="1"/>
          </p:cNvSpPr>
          <p:nvPr>
            <p:ph idx="1"/>
          </p:nvPr>
        </p:nvSpPr>
        <p:spPr/>
        <p:txBody>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It is always good to get someone else to help with editing if you can. Remember there is no pre-determined essay structure.</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If you are editing for yourself or a friend/ peer, here are some possible strategies and questions you could be asking. You may have developed your own, of course.</a:t>
            </a:r>
          </a:p>
          <a:p>
            <a:endParaRPr lang="en-GB" dirty="0"/>
          </a:p>
        </p:txBody>
      </p:sp>
    </p:spTree>
    <p:extLst>
      <p:ext uri="{BB962C8B-B14F-4D97-AF65-F5344CB8AC3E}">
        <p14:creationId xmlns:p14="http://schemas.microsoft.com/office/powerpoint/2010/main" val="4274717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66A6D-AD77-C9A9-9EC2-E115A0ECD4A1}"/>
              </a:ext>
            </a:extLst>
          </p:cNvPr>
          <p:cNvSpPr>
            <a:spLocks noGrp="1"/>
          </p:cNvSpPr>
          <p:nvPr>
            <p:ph type="title"/>
          </p:nvPr>
        </p:nvSpPr>
        <p:spPr/>
        <p:txBody>
          <a:bodyPr/>
          <a:lstStyle/>
          <a:p>
            <a:r>
              <a:rPr lang="en-GB" dirty="0"/>
              <a:t>For content and structure</a:t>
            </a:r>
          </a:p>
        </p:txBody>
      </p:sp>
      <p:sp>
        <p:nvSpPr>
          <p:cNvPr id="3" name="Content Placeholder 2">
            <a:extLst>
              <a:ext uri="{FF2B5EF4-FFF2-40B4-BE49-F238E27FC236}">
                <a16:creationId xmlns:a16="http://schemas.microsoft.com/office/drawing/2014/main" id="{000424CE-8D4C-DAB3-B688-FC76F66F3075}"/>
              </a:ext>
            </a:extLst>
          </p:cNvPr>
          <p:cNvSpPr>
            <a:spLocks noGrp="1"/>
          </p:cNvSpPr>
          <p:nvPr>
            <p:ph idx="1"/>
          </p:nvPr>
        </p:nvSpPr>
        <p:spPr>
          <a:xfrm>
            <a:off x="838200" y="1825625"/>
            <a:ext cx="10515600" cy="4903948"/>
          </a:xfrm>
        </p:spPr>
        <p:txBody>
          <a:bodyPr>
            <a:normAutofit fontScale="92500" lnSpcReduction="10000"/>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The main question you should ask yourself is, have you argued what you said you were going to? Here are some possible strategies but you may have some of your own to suggest:</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At the drafting stage, you might need to work out what your argument is again, however well you planned. One strategy could be to read through and highlight/ underline all the sentences that forward points that contribute to the main argument and moving it on. Are they somewhere clear for the reader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eg.</a:t>
            </a:r>
            <a:r>
              <a:rPr lang="en-GB" sz="2000" dirty="0">
                <a:effectLst/>
                <a:latin typeface="Calibri" panose="020F0502020204030204" pitchFamily="34" charset="0"/>
                <a:ea typeface="Calibri" panose="020F0502020204030204" pitchFamily="34" charset="0"/>
                <a:cs typeface="Times New Roman" panose="02020603050405020304" pitchFamily="18" charset="0"/>
              </a:rPr>
              <a:t> beginning and end of paragraphs)? Which points need to be made first? What information could come first?</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With your final draft, read the introduction and conclusion and the first and last lines of each paragraph. Does the argument follow through? Is there any repetition? Are the paragraphs in a useful order for the point you make or does some of the important info need to be earlier? Could, paragraphs be made shorter or rearranged?</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Generally, how is your balance of direct quotes from the research to you making your own argument? Have you referenced effectively?</a:t>
            </a:r>
          </a:p>
          <a:p>
            <a:endParaRPr lang="en-GB" dirty="0"/>
          </a:p>
        </p:txBody>
      </p:sp>
    </p:spTree>
    <p:extLst>
      <p:ext uri="{BB962C8B-B14F-4D97-AF65-F5344CB8AC3E}">
        <p14:creationId xmlns:p14="http://schemas.microsoft.com/office/powerpoint/2010/main" val="2532651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B8ED6-0CDB-7CCA-9B96-89C99C0771B6}"/>
              </a:ext>
            </a:extLst>
          </p:cNvPr>
          <p:cNvSpPr>
            <a:spLocks noGrp="1"/>
          </p:cNvSpPr>
          <p:nvPr>
            <p:ph type="title"/>
          </p:nvPr>
        </p:nvSpPr>
        <p:spPr/>
        <p:txBody>
          <a:bodyPr/>
          <a:lstStyle/>
          <a:p>
            <a:r>
              <a:rPr lang="en-GB" dirty="0"/>
              <a:t>For syntax</a:t>
            </a:r>
          </a:p>
        </p:txBody>
      </p:sp>
      <p:sp>
        <p:nvSpPr>
          <p:cNvPr id="3" name="Content Placeholder 2">
            <a:extLst>
              <a:ext uri="{FF2B5EF4-FFF2-40B4-BE49-F238E27FC236}">
                <a16:creationId xmlns:a16="http://schemas.microsoft.com/office/drawing/2014/main" id="{9868E4E5-048C-9AF6-9EF7-5F36A9041259}"/>
              </a:ext>
            </a:extLst>
          </p:cNvPr>
          <p:cNvSpPr>
            <a:spLocks noGrp="1"/>
          </p:cNvSpPr>
          <p:nvPr>
            <p:ph idx="1"/>
          </p:nvPr>
        </p:nvSpPr>
        <p:spPr/>
        <p:txBody>
          <a:bodyPr/>
          <a:lstStyle/>
          <a:p>
            <a:pPr marL="0" indent="0">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Are your sentences short and concise? Do they all say something that either forwards, provides evidence for, supports or concludes an argument? </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Do you have any rogue three-line sentences that try to say everything at once (this is pretty common in a first draft) that you can rearrange? </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Do you have any long, essay-organising sentences that generalise a lot without getting to the point?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eg.</a:t>
            </a:r>
            <a:r>
              <a:rPr lang="en-GB" sz="2000" dirty="0">
                <a:effectLst/>
                <a:latin typeface="Calibri" panose="020F0502020204030204" pitchFamily="34" charset="0"/>
                <a:ea typeface="Calibri" panose="020F0502020204030204" pitchFamily="34" charset="0"/>
                <a:cs typeface="Times New Roman" panose="02020603050405020304" pitchFamily="18" charset="0"/>
              </a:rPr>
              <a:t> When reflecting on the history of humankind, it is vital to consider the exponential importance of…) If so, delete! Replace with to the point sentences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eg</a:t>
            </a:r>
            <a:r>
              <a:rPr lang="en-GB" sz="2000" dirty="0">
                <a:effectLst/>
                <a:latin typeface="Calibri" panose="020F0502020204030204" pitchFamily="34" charset="0"/>
                <a:ea typeface="Calibri" panose="020F0502020204030204" pitchFamily="34" charset="0"/>
                <a:cs typeface="Times New Roman" panose="02020603050405020304" pitchFamily="18" charset="0"/>
              </a:rPr>
              <a:t>.“Research to date on_ tells us, x, y and z”)</a:t>
            </a:r>
          </a:p>
          <a:p>
            <a:endParaRPr lang="en-GB" dirty="0"/>
          </a:p>
        </p:txBody>
      </p:sp>
    </p:spTree>
    <p:extLst>
      <p:ext uri="{BB962C8B-B14F-4D97-AF65-F5344CB8AC3E}">
        <p14:creationId xmlns:p14="http://schemas.microsoft.com/office/powerpoint/2010/main" val="1766313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E95AF-7DC3-88CB-192D-FDD789C59FA0}"/>
              </a:ext>
            </a:extLst>
          </p:cNvPr>
          <p:cNvSpPr>
            <a:spLocks noGrp="1"/>
          </p:cNvSpPr>
          <p:nvPr>
            <p:ph type="title"/>
          </p:nvPr>
        </p:nvSpPr>
        <p:spPr/>
        <p:txBody>
          <a:bodyPr/>
          <a:lstStyle/>
          <a:p>
            <a:r>
              <a:rPr lang="en-GB" dirty="0"/>
              <a:t>For grammar and spelling</a:t>
            </a:r>
          </a:p>
        </p:txBody>
      </p:sp>
      <p:sp>
        <p:nvSpPr>
          <p:cNvPr id="3" name="Content Placeholder 2">
            <a:extLst>
              <a:ext uri="{FF2B5EF4-FFF2-40B4-BE49-F238E27FC236}">
                <a16:creationId xmlns:a16="http://schemas.microsoft.com/office/drawing/2014/main" id="{FB943D7F-29E7-4AA8-67E5-CCB4FAA11F56}"/>
              </a:ext>
            </a:extLst>
          </p:cNvPr>
          <p:cNvSpPr>
            <a:spLocks noGrp="1"/>
          </p:cNvSpPr>
          <p:nvPr>
            <p:ph idx="1"/>
          </p:nvPr>
        </p:nvSpPr>
        <p:spPr>
          <a:xfrm>
            <a:off x="838200" y="1825624"/>
            <a:ext cx="10515600" cy="5032375"/>
          </a:xfrm>
        </p:spPr>
        <p:txBody>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One strategy for proof reading is to read backwards so that you are not distracted by the content and meaning. Then look out for common errors that might not be picked up by spell checkers.</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Something quite easy to check for, that is quite a common error, is the difference between possessive and plural s. </a:t>
            </a:r>
          </a:p>
          <a:p>
            <a:pPr>
              <a:lnSpc>
                <a:spcPct val="107000"/>
              </a:lnSpc>
              <a:spcAft>
                <a:spcPts val="800"/>
              </a:spcAft>
            </a:pPr>
            <a:r>
              <a:rPr lang="en-GB" sz="2000" dirty="0" err="1">
                <a:effectLst/>
                <a:latin typeface="Calibri" panose="020F0502020204030204" pitchFamily="34" charset="0"/>
                <a:ea typeface="Calibri" panose="020F0502020204030204" pitchFamily="34" charset="0"/>
                <a:cs typeface="Times New Roman" panose="02020603050405020304" pitchFamily="18" charset="0"/>
              </a:rPr>
              <a:t>Eg.</a:t>
            </a:r>
            <a:r>
              <a:rPr lang="en-GB" sz="2000" dirty="0">
                <a:effectLst/>
                <a:latin typeface="Calibri" panose="020F0502020204030204" pitchFamily="34" charset="0"/>
                <a:ea typeface="Calibri" panose="020F0502020204030204" pitchFamily="34" charset="0"/>
                <a:cs typeface="Times New Roman" panose="02020603050405020304" pitchFamily="18" charset="0"/>
              </a:rPr>
              <a:t> Possessive: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The nation’s claim to sovereignty.</a:t>
            </a:r>
            <a:r>
              <a:rPr lang="en-GB" sz="2000" dirty="0">
                <a:effectLst/>
                <a:latin typeface="Calibri" panose="020F0502020204030204" pitchFamily="34" charset="0"/>
                <a:ea typeface="Calibri" panose="020F0502020204030204" pitchFamily="34" charset="0"/>
                <a:cs typeface="Times New Roman" panose="02020603050405020304" pitchFamily="18" charset="0"/>
              </a:rPr>
              <a:t> (There is an apostrophe because the claim belongs to the nation.  Plural: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The nations of the UK. </a:t>
            </a:r>
            <a:r>
              <a:rPr lang="en-GB" sz="2000" dirty="0">
                <a:effectLst/>
                <a:latin typeface="Calibri" panose="020F0502020204030204" pitchFamily="34" charset="0"/>
                <a:ea typeface="Calibri" panose="020F0502020204030204" pitchFamily="34" charset="0"/>
                <a:cs typeface="Times New Roman" panose="02020603050405020304" pitchFamily="18" charset="0"/>
              </a:rPr>
              <a:t>(No apostrophe because there is more than one nation).</a:t>
            </a:r>
          </a:p>
          <a:p>
            <a:endParaRPr lang="en-GB" dirty="0"/>
          </a:p>
        </p:txBody>
      </p:sp>
    </p:spTree>
    <p:extLst>
      <p:ext uri="{BB962C8B-B14F-4D97-AF65-F5344CB8AC3E}">
        <p14:creationId xmlns:p14="http://schemas.microsoft.com/office/powerpoint/2010/main" val="1804083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4E3C3-D7DC-BC0D-6FE9-21DB1F355C70}"/>
              </a:ext>
            </a:extLst>
          </p:cNvPr>
          <p:cNvSpPr>
            <a:spLocks noGrp="1"/>
          </p:cNvSpPr>
          <p:nvPr>
            <p:ph type="title"/>
          </p:nvPr>
        </p:nvSpPr>
        <p:spPr/>
        <p:txBody>
          <a:bodyPr/>
          <a:lstStyle/>
          <a:p>
            <a:r>
              <a:rPr lang="en-GB" dirty="0"/>
              <a:t>Editing activities</a:t>
            </a:r>
          </a:p>
        </p:txBody>
      </p:sp>
      <p:sp>
        <p:nvSpPr>
          <p:cNvPr id="3" name="Content Placeholder 2">
            <a:extLst>
              <a:ext uri="{FF2B5EF4-FFF2-40B4-BE49-F238E27FC236}">
                <a16:creationId xmlns:a16="http://schemas.microsoft.com/office/drawing/2014/main" id="{2A8165E8-7BE4-C556-054E-E687C9596CDA}"/>
              </a:ext>
            </a:extLst>
          </p:cNvPr>
          <p:cNvSpPr>
            <a:spLocks noGrp="1"/>
          </p:cNvSpPr>
          <p:nvPr>
            <p:ph idx="1"/>
          </p:nvPr>
        </p:nvSpPr>
        <p:spPr>
          <a:xfrm>
            <a:off x="745732" y="1589318"/>
            <a:ext cx="10515600" cy="5032375"/>
          </a:xfrm>
        </p:spPr>
        <p:txBody>
          <a:bodyPr>
            <a:normAutofit fontScale="62500" lnSpcReduction="20000"/>
          </a:bodyPr>
          <a:lstStyle/>
          <a:p>
            <a:pPr>
              <a:lnSpc>
                <a:spcPct val="107000"/>
              </a:lnSpc>
              <a:spcAft>
                <a:spcPts val="800"/>
              </a:spcAft>
            </a:pPr>
            <a:r>
              <a:rPr lang="en-GB" sz="3200" i="1" dirty="0">
                <a:effectLst/>
                <a:latin typeface="Calibri" panose="020F0502020204030204" pitchFamily="34" charset="0"/>
                <a:ea typeface="Calibri" panose="020F0502020204030204" pitchFamily="34" charset="0"/>
                <a:cs typeface="Times New Roman" panose="02020603050405020304" pitchFamily="18" charset="0"/>
              </a:rPr>
              <a:t>You can choose the activity which works for you. </a:t>
            </a:r>
            <a:r>
              <a:rPr lang="en-GB" sz="3200" dirty="0">
                <a:effectLst/>
                <a:latin typeface="Calibri" panose="020F0502020204030204" pitchFamily="34" charset="0"/>
                <a:ea typeface="Calibri" panose="020F0502020204030204" pitchFamily="34" charset="0"/>
                <a:cs typeface="Times New Roman" panose="02020603050405020304" pitchFamily="18" charset="0"/>
              </a:rPr>
              <a:t>These are all small group activities:</a:t>
            </a:r>
          </a:p>
          <a:p>
            <a:pPr marL="0" indent="0">
              <a:lnSpc>
                <a:spcPct val="107000"/>
              </a:lnSpc>
              <a:spcAft>
                <a:spcPts val="800"/>
              </a:spcAft>
              <a:buNone/>
            </a:pPr>
            <a:r>
              <a:rPr lang="en-GB" sz="3200" b="1" dirty="0">
                <a:effectLst/>
                <a:latin typeface="Calibri" panose="020F0502020204030204" pitchFamily="34" charset="0"/>
                <a:ea typeface="Calibri" panose="020F0502020204030204" pitchFamily="34" charset="0"/>
                <a:cs typeface="Times New Roman" panose="02020603050405020304" pitchFamily="18" charset="0"/>
              </a:rPr>
              <a:t>Summarising your argument verbally in 2 minutes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3200" dirty="0">
                <a:effectLst/>
                <a:latin typeface="Calibri" panose="020F0502020204030204" pitchFamily="34" charset="0"/>
                <a:ea typeface="Calibri" panose="020F0502020204030204" pitchFamily="34" charset="0"/>
                <a:cs typeface="Times New Roman" panose="02020603050405020304" pitchFamily="18" charset="0"/>
              </a:rPr>
              <a:t>In groups of 3 take it in turns to summarise your main argument in 2 minutes max. Take the chance to ask any questions about issues you are having with drafting or editing. Help each other out by asking questions about sources and how they were useful, structure and argument.</a:t>
            </a:r>
          </a:p>
          <a:p>
            <a:pPr marL="0" indent="0">
              <a:lnSpc>
                <a:spcPct val="107000"/>
              </a:lnSpc>
              <a:spcAft>
                <a:spcPts val="800"/>
              </a:spcAft>
              <a:buNone/>
            </a:pPr>
            <a:r>
              <a:rPr lang="en-GB" sz="3200" b="1" dirty="0">
                <a:effectLst/>
                <a:latin typeface="Calibri" panose="020F0502020204030204" pitchFamily="34" charset="0"/>
                <a:ea typeface="Calibri" panose="020F0502020204030204" pitchFamily="34" charset="0"/>
                <a:cs typeface="Times New Roman" panose="02020603050405020304" pitchFamily="18" charset="0"/>
              </a:rPr>
              <a:t>Having a quick read for argument of your/ each others’ essays.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3200" dirty="0">
                <a:effectLst/>
                <a:latin typeface="Calibri" panose="020F0502020204030204" pitchFamily="34" charset="0"/>
                <a:ea typeface="Calibri" panose="020F0502020204030204" pitchFamily="34" charset="0"/>
                <a:cs typeface="Times New Roman" panose="02020603050405020304" pitchFamily="18" charset="0"/>
              </a:rPr>
              <a:t>EITHER</a:t>
            </a:r>
          </a:p>
          <a:p>
            <a:pPr>
              <a:lnSpc>
                <a:spcPct val="107000"/>
              </a:lnSpc>
              <a:spcAft>
                <a:spcPts val="800"/>
              </a:spcAft>
            </a:pPr>
            <a:r>
              <a:rPr lang="en-GB" sz="3200" i="1" dirty="0">
                <a:effectLst/>
                <a:latin typeface="Calibri" panose="020F0502020204030204" pitchFamily="34" charset="0"/>
                <a:ea typeface="Calibri" panose="020F0502020204030204" pitchFamily="34" charset="0"/>
                <a:cs typeface="Times New Roman" panose="02020603050405020304" pitchFamily="18" charset="0"/>
              </a:rPr>
              <a:t>Read the introduction, conclusion and the start and end of each paragraph. Is the argument clear?</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3200" dirty="0">
                <a:effectLst/>
                <a:latin typeface="Calibri" panose="020F0502020204030204" pitchFamily="34" charset="0"/>
                <a:ea typeface="Calibri" panose="020F0502020204030204" pitchFamily="34" charset="0"/>
                <a:cs typeface="Times New Roman" panose="02020603050405020304" pitchFamily="18" charset="0"/>
              </a:rPr>
              <a:t>OR</a:t>
            </a:r>
          </a:p>
          <a:p>
            <a:pPr>
              <a:lnSpc>
                <a:spcPct val="107000"/>
              </a:lnSpc>
              <a:spcAft>
                <a:spcPts val="800"/>
              </a:spcAft>
            </a:pPr>
            <a:r>
              <a:rPr lang="en-GB" sz="3200" i="1" dirty="0">
                <a:effectLst/>
                <a:latin typeface="Calibri" panose="020F0502020204030204" pitchFamily="34" charset="0"/>
                <a:ea typeface="Calibri" panose="020F0502020204030204" pitchFamily="34" charset="0"/>
                <a:cs typeface="Times New Roman" panose="02020603050405020304" pitchFamily="18" charset="0"/>
              </a:rPr>
              <a:t>Read through what’s written so far and underline the main argument sentences.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3200" dirty="0">
                <a:effectLst/>
                <a:latin typeface="Calibri" panose="020F0502020204030204" pitchFamily="34" charset="0"/>
                <a:ea typeface="Calibri" panose="020F0502020204030204" pitchFamily="34" charset="0"/>
                <a:cs typeface="Times New Roman" panose="02020603050405020304" pitchFamily="18" charset="0"/>
              </a:rPr>
              <a:t>Ask questions about argument and structure to help each other.</a:t>
            </a:r>
          </a:p>
          <a:p>
            <a:endParaRPr lang="en-GB" dirty="0"/>
          </a:p>
        </p:txBody>
      </p:sp>
    </p:spTree>
    <p:extLst>
      <p:ext uri="{BB962C8B-B14F-4D97-AF65-F5344CB8AC3E}">
        <p14:creationId xmlns:p14="http://schemas.microsoft.com/office/powerpoint/2010/main" val="684654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2B00951E-9BC4-7A91-EA31-0AC07D8BDF13}"/>
              </a:ext>
            </a:extLst>
          </p:cNvPr>
          <p:cNvSpPr>
            <a:spLocks noGrp="1"/>
          </p:cNvSpPr>
          <p:nvPr>
            <p:ph idx="1"/>
          </p:nvPr>
        </p:nvSpPr>
        <p:spPr>
          <a:xfrm>
            <a:off x="228599" y="70010"/>
            <a:ext cx="12100389" cy="6717979"/>
          </a:xfrm>
        </p:spPr>
        <p:txBody>
          <a:bodyPr>
            <a:normAutofit fontScale="25000" lnSpcReduction="20000"/>
          </a:bodyPr>
          <a:lstStyle/>
          <a:p>
            <a:pPr marL="0" indent="0">
              <a:buNone/>
            </a:pPr>
            <a:endParaRPr lang="en-GB" sz="2000" baseline="30000" dirty="0">
              <a:solidFill>
                <a:srgbClr val="000000"/>
              </a:solidFill>
              <a:effectLst/>
              <a:ea typeface="Calibri" panose="020F0502020204030204" pitchFamily="34" charset="0"/>
              <a:cs typeface="Biome Light" panose="020B0502040204020203" pitchFamily="34" charset="0"/>
            </a:endParaRPr>
          </a:p>
          <a:p>
            <a:pPr marL="0" indent="0">
              <a:lnSpc>
                <a:spcPct val="120000"/>
              </a:lnSpc>
              <a:spcBef>
                <a:spcPts val="0"/>
              </a:spcBef>
              <a:buNone/>
            </a:pPr>
            <a:r>
              <a:rPr lang="en-GB" sz="8000" b="1" dirty="0">
                <a:ea typeface="Calibri" panose="020F0502020204030204" pitchFamily="34" charset="0"/>
                <a:cs typeface="Biome Light" panose="020B0502040204020203" pitchFamily="34" charset="0"/>
              </a:rPr>
              <a:t>Referencing</a:t>
            </a:r>
          </a:p>
          <a:p>
            <a:pPr marL="0" indent="0">
              <a:lnSpc>
                <a:spcPct val="120000"/>
              </a:lnSpc>
              <a:spcBef>
                <a:spcPts val="0"/>
              </a:spcBef>
              <a:buNone/>
            </a:pPr>
            <a:endParaRPr lang="en-GB" sz="8000" b="1" dirty="0">
              <a:effectLst/>
              <a:ea typeface="Calibri" panose="020F0502020204030204" pitchFamily="34" charset="0"/>
              <a:cs typeface="Biome Light" panose="020B0502040204020203" pitchFamily="34" charset="0"/>
            </a:endParaRPr>
          </a:p>
          <a:p>
            <a:pPr marL="0" indent="0">
              <a:lnSpc>
                <a:spcPct val="120000"/>
              </a:lnSpc>
              <a:spcBef>
                <a:spcPts val="0"/>
              </a:spcBef>
              <a:buNone/>
            </a:pPr>
            <a:r>
              <a:rPr lang="en-GB" sz="8000" dirty="0"/>
              <a:t>Be consistent</a:t>
            </a:r>
          </a:p>
          <a:p>
            <a:pPr marL="0" indent="0">
              <a:lnSpc>
                <a:spcPct val="120000"/>
              </a:lnSpc>
              <a:spcBef>
                <a:spcPts val="0"/>
              </a:spcBef>
              <a:buNone/>
            </a:pPr>
            <a:r>
              <a:rPr lang="en-GB" sz="8000" dirty="0"/>
              <a:t>Don’t repeat the full information every time (only the first time)</a:t>
            </a:r>
          </a:p>
          <a:p>
            <a:pPr marL="0" indent="0">
              <a:lnSpc>
                <a:spcPct val="120000"/>
              </a:lnSpc>
              <a:spcBef>
                <a:spcPts val="0"/>
              </a:spcBef>
              <a:buNone/>
            </a:pPr>
            <a:r>
              <a:rPr lang="en-GB" sz="8000" dirty="0"/>
              <a:t>Make sure everything you have in the footnotes is also in the bibliography.</a:t>
            </a:r>
          </a:p>
          <a:p>
            <a:pPr marL="0" indent="0">
              <a:lnSpc>
                <a:spcPct val="120000"/>
              </a:lnSpc>
              <a:spcBef>
                <a:spcPts val="0"/>
              </a:spcBef>
              <a:buNone/>
            </a:pPr>
            <a:r>
              <a:rPr lang="en-GB" sz="8000" kern="100" dirty="0">
                <a:effectLst/>
                <a:ea typeface="Calibri" panose="020F0502020204030204" pitchFamily="34" charset="0"/>
                <a:cs typeface="Times New Roman" panose="02020603050405020304" pitchFamily="18" charset="0"/>
              </a:rPr>
              <a:t>Article names in Italics/ Book titles in Italics</a:t>
            </a:r>
          </a:p>
          <a:p>
            <a:pPr marL="0" indent="0">
              <a:lnSpc>
                <a:spcPct val="120000"/>
              </a:lnSpc>
              <a:spcBef>
                <a:spcPts val="0"/>
              </a:spcBef>
              <a:buNone/>
            </a:pPr>
            <a:r>
              <a:rPr lang="en-GB" sz="8000" kern="100" dirty="0">
                <a:ea typeface="Calibri" panose="020F0502020204030204" pitchFamily="34" charset="0"/>
                <a:cs typeface="Times New Roman" panose="02020603050405020304" pitchFamily="18" charset="0"/>
              </a:rPr>
              <a:t>Just </a:t>
            </a:r>
            <a:r>
              <a:rPr lang="en-GB" sz="8000" kern="100" dirty="0">
                <a:effectLst/>
                <a:ea typeface="Calibri" panose="020F0502020204030204" pitchFamily="34" charset="0"/>
                <a:cs typeface="Times New Roman" panose="02020603050405020304" pitchFamily="18" charset="0"/>
              </a:rPr>
              <a:t>the book title for a single-authored book. </a:t>
            </a:r>
            <a:r>
              <a:rPr lang="en-GB" sz="8000" kern="100" dirty="0">
                <a:ea typeface="Calibri" panose="020F0502020204030204" pitchFamily="34" charset="0"/>
                <a:cs typeface="Times New Roman" panose="02020603050405020304" pitchFamily="18" charset="0"/>
              </a:rPr>
              <a:t>O</a:t>
            </a:r>
            <a:r>
              <a:rPr lang="en-GB" sz="8000" kern="100" dirty="0">
                <a:effectLst/>
                <a:ea typeface="Calibri" panose="020F0502020204030204" pitchFamily="34" charset="0"/>
                <a:cs typeface="Times New Roman" panose="02020603050405020304" pitchFamily="18" charset="0"/>
              </a:rPr>
              <a:t>nly need chapter titles </a:t>
            </a:r>
            <a:r>
              <a:rPr lang="en-GB" sz="8000" kern="100" dirty="0">
                <a:ea typeface="Calibri" panose="020F0502020204030204" pitchFamily="34" charset="0"/>
                <a:cs typeface="Times New Roman" panose="02020603050405020304" pitchFamily="18" charset="0"/>
              </a:rPr>
              <a:t>for</a:t>
            </a:r>
            <a:r>
              <a:rPr lang="en-GB" sz="8000" kern="100" dirty="0">
                <a:effectLst/>
                <a:ea typeface="Calibri" panose="020F0502020204030204" pitchFamily="34" charset="0"/>
                <a:cs typeface="Times New Roman" panose="02020603050405020304" pitchFamily="18" charset="0"/>
              </a:rPr>
              <a:t> edited volumes. (</a:t>
            </a:r>
            <a:r>
              <a:rPr lang="en-GB" sz="8000" kern="100" dirty="0" err="1">
                <a:effectLst/>
                <a:ea typeface="Calibri" panose="020F0502020204030204" pitchFamily="34" charset="0"/>
                <a:cs typeface="Times New Roman" panose="02020603050405020304" pitchFamily="18" charset="0"/>
              </a:rPr>
              <a:t>eg.</a:t>
            </a:r>
            <a:r>
              <a:rPr lang="en-GB" sz="8000" kern="100" dirty="0">
                <a:effectLst/>
                <a:ea typeface="Calibri" panose="020F0502020204030204" pitchFamily="34" charset="0"/>
                <a:cs typeface="Times New Roman" panose="02020603050405020304" pitchFamily="18" charset="0"/>
              </a:rPr>
              <a:t> different authors wrote different chapters).</a:t>
            </a:r>
            <a:endParaRPr lang="en-GB" sz="8000" dirty="0">
              <a:effectLst/>
              <a:ea typeface="Calibri" panose="020F0502020204030204" pitchFamily="34" charset="0"/>
              <a:cs typeface="Times New Roman" panose="02020603050405020304" pitchFamily="18" charset="0"/>
            </a:endParaRPr>
          </a:p>
          <a:p>
            <a:pPr marL="0" indent="0">
              <a:lnSpc>
                <a:spcPct val="120000"/>
              </a:lnSpc>
              <a:spcBef>
                <a:spcPts val="0"/>
              </a:spcBef>
              <a:buNone/>
            </a:pPr>
            <a:r>
              <a:rPr lang="en-GB" sz="8000" dirty="0"/>
              <a:t>The History Department favours MHRA. You can find the full guide here: </a:t>
            </a:r>
            <a:r>
              <a:rPr lang="en-GB" sz="8000" dirty="0">
                <a:hlinkClick r:id="rId2"/>
              </a:rPr>
              <a:t>https://www.mhra.org.uk/style/</a:t>
            </a:r>
            <a:r>
              <a:rPr lang="en-GB" sz="8000" dirty="0"/>
              <a:t> </a:t>
            </a:r>
          </a:p>
          <a:p>
            <a:pPr marL="0" indent="0">
              <a:lnSpc>
                <a:spcPct val="120000"/>
              </a:lnSpc>
              <a:spcBef>
                <a:spcPts val="0"/>
              </a:spcBef>
              <a:buNone/>
            </a:pPr>
            <a:r>
              <a:rPr lang="en-GB" sz="8000" dirty="0">
                <a:solidFill>
                  <a:srgbClr val="000000"/>
                </a:solidFill>
                <a:ea typeface="Calibri" panose="020F0502020204030204" pitchFamily="34" charset="0"/>
                <a:cs typeface="Biome Light" panose="020B0502040204020203" pitchFamily="34" charset="0"/>
              </a:rPr>
              <a:t>E.g.:</a:t>
            </a:r>
          </a:p>
          <a:p>
            <a:pPr marL="0" indent="0">
              <a:lnSpc>
                <a:spcPct val="120000"/>
              </a:lnSpc>
              <a:spcBef>
                <a:spcPts val="0"/>
              </a:spcBef>
              <a:buNone/>
            </a:pPr>
            <a:r>
              <a:rPr lang="en-GB" sz="8000" dirty="0">
                <a:solidFill>
                  <a:srgbClr val="000000"/>
                </a:solidFill>
                <a:ea typeface="Calibri" panose="020F0502020204030204" pitchFamily="34" charset="0"/>
                <a:cs typeface="Biome Light" panose="020B0502040204020203" pitchFamily="34" charset="0"/>
              </a:rPr>
              <a:t>1. Alan Knight, </a:t>
            </a:r>
            <a:r>
              <a:rPr lang="en-GB" sz="8000" i="1" dirty="0">
                <a:solidFill>
                  <a:srgbClr val="000000"/>
                </a:solidFill>
                <a:ea typeface="Calibri" panose="020F0502020204030204" pitchFamily="34" charset="0"/>
                <a:cs typeface="Biome Light" panose="020B0502040204020203" pitchFamily="34" charset="0"/>
              </a:rPr>
              <a:t>The Mexican Revolution Vol. II </a:t>
            </a:r>
            <a:r>
              <a:rPr lang="en-GB" sz="8000" dirty="0">
                <a:solidFill>
                  <a:srgbClr val="000000"/>
                </a:solidFill>
                <a:ea typeface="Calibri" panose="020F0502020204030204" pitchFamily="34" charset="0"/>
                <a:cs typeface="Biome Light" panose="020B0502040204020203" pitchFamily="34" charset="0"/>
              </a:rPr>
              <a:t>(Cambridge University Press) p. 28.</a:t>
            </a:r>
          </a:p>
          <a:p>
            <a:pPr marL="0" indent="0">
              <a:lnSpc>
                <a:spcPct val="120000"/>
              </a:lnSpc>
              <a:spcBef>
                <a:spcPts val="0"/>
              </a:spcBef>
              <a:buNone/>
            </a:pPr>
            <a:r>
              <a:rPr lang="en-GB" sz="8000" dirty="0">
                <a:solidFill>
                  <a:srgbClr val="000000"/>
                </a:solidFill>
                <a:effectLst/>
                <a:ea typeface="Calibri" panose="020F0502020204030204" pitchFamily="34" charset="0"/>
                <a:cs typeface="Biome Light" panose="020B0502040204020203" pitchFamily="34" charset="0"/>
              </a:rPr>
              <a:t>2. Ibid. 26.</a:t>
            </a:r>
          </a:p>
          <a:p>
            <a:pPr marL="0" indent="0">
              <a:lnSpc>
                <a:spcPct val="120000"/>
              </a:lnSpc>
              <a:spcBef>
                <a:spcPts val="0"/>
              </a:spcBef>
              <a:buNone/>
            </a:pPr>
            <a:r>
              <a:rPr lang="en-GB" sz="8000" dirty="0">
                <a:solidFill>
                  <a:srgbClr val="000000"/>
                </a:solidFill>
                <a:ea typeface="Calibri" panose="020F0502020204030204" pitchFamily="34" charset="0"/>
                <a:cs typeface="Biome Light" panose="020B0502040204020203" pitchFamily="34" charset="0"/>
              </a:rPr>
              <a:t>3. </a:t>
            </a:r>
            <a:r>
              <a:rPr lang="en-US" sz="8000" dirty="0">
                <a:solidFill>
                  <a:srgbClr val="000000"/>
                </a:solidFill>
                <a:effectLst/>
                <a:ea typeface="Calibri" panose="020F0502020204030204" pitchFamily="34" charset="0"/>
                <a:cs typeface="Calibri" panose="020F0502020204030204" pitchFamily="34" charset="0"/>
              </a:rPr>
              <a:t>John Womack, ‘The Mexican Revolution, 1910-1920</a:t>
            </a:r>
            <a:r>
              <a:rPr lang="en-US" sz="8000" dirty="0">
                <a:solidFill>
                  <a:srgbClr val="000000"/>
                </a:solidFill>
                <a:ea typeface="Calibri" panose="020F0502020204030204" pitchFamily="34" charset="0"/>
                <a:cs typeface="Calibri" panose="020F0502020204030204" pitchFamily="34" charset="0"/>
              </a:rPr>
              <a:t>’</a:t>
            </a:r>
            <a:r>
              <a:rPr lang="en-US" sz="8000" dirty="0">
                <a:solidFill>
                  <a:srgbClr val="000000"/>
                </a:solidFill>
                <a:effectLst/>
                <a:ea typeface="Calibri" panose="020F0502020204030204" pitchFamily="34" charset="0"/>
                <a:cs typeface="Calibri" panose="020F0502020204030204" pitchFamily="34" charset="0"/>
              </a:rPr>
              <a:t>, </a:t>
            </a:r>
            <a:r>
              <a:rPr lang="en-US" sz="8000" i="1" dirty="0">
                <a:solidFill>
                  <a:srgbClr val="000000"/>
                </a:solidFill>
                <a:effectLst/>
                <a:ea typeface="Calibri" panose="020F0502020204030204" pitchFamily="34" charset="0"/>
                <a:cs typeface="Calibri" panose="020F0502020204030204" pitchFamily="34" charset="0"/>
              </a:rPr>
              <a:t>Mexico Since Independence</a:t>
            </a:r>
            <a:r>
              <a:rPr lang="en-US" sz="8000" dirty="0">
                <a:solidFill>
                  <a:srgbClr val="000000"/>
                </a:solidFill>
                <a:effectLst/>
                <a:ea typeface="Calibri" panose="020F0502020204030204" pitchFamily="34" charset="0"/>
                <a:cs typeface="Calibri" panose="020F0502020204030204" pitchFamily="34" charset="0"/>
              </a:rPr>
              <a:t> ed. By Leslie Bethell (Cambridge University Press, </a:t>
            </a:r>
            <a:r>
              <a:rPr lang="en-US" sz="8000" dirty="0">
                <a:effectLst/>
                <a:ea typeface="Calibri" panose="020F0502020204030204" pitchFamily="34" charset="0"/>
                <a:cs typeface="Calibri" panose="020F0502020204030204" pitchFamily="34" charset="0"/>
              </a:rPr>
              <a:t>1991), pp. 125-200 (p.</a:t>
            </a:r>
            <a:r>
              <a:rPr lang="en-US" sz="8000" dirty="0">
                <a:solidFill>
                  <a:srgbClr val="000000"/>
                </a:solidFill>
                <a:effectLst/>
                <a:ea typeface="Calibri" panose="020F0502020204030204" pitchFamily="34" charset="0"/>
                <a:cs typeface="Calibri" panose="020F0502020204030204" pitchFamily="34" charset="0"/>
              </a:rPr>
              <a:t>127).</a:t>
            </a:r>
          </a:p>
          <a:p>
            <a:pPr marL="0" indent="0">
              <a:lnSpc>
                <a:spcPct val="120000"/>
              </a:lnSpc>
              <a:spcBef>
                <a:spcPts val="0"/>
              </a:spcBef>
              <a:buNone/>
            </a:pPr>
            <a:r>
              <a:rPr lang="en-US" sz="8000" dirty="0">
                <a:solidFill>
                  <a:srgbClr val="000000"/>
                </a:solidFill>
                <a:ea typeface="Calibri" panose="020F0502020204030204" pitchFamily="34" charset="0"/>
                <a:cs typeface="Calibri" panose="020F0502020204030204" pitchFamily="34" charset="0"/>
              </a:rPr>
              <a:t>4. Knight. </a:t>
            </a:r>
            <a:r>
              <a:rPr lang="en-US" sz="8000" i="1" dirty="0">
                <a:solidFill>
                  <a:srgbClr val="000000"/>
                </a:solidFill>
                <a:ea typeface="Calibri" panose="020F0502020204030204" pitchFamily="34" charset="0"/>
                <a:cs typeface="Calibri" panose="020F0502020204030204" pitchFamily="34" charset="0"/>
              </a:rPr>
              <a:t>The Mexican Revolution, </a:t>
            </a:r>
            <a:r>
              <a:rPr lang="en-US" sz="8000" dirty="0">
                <a:solidFill>
                  <a:srgbClr val="000000"/>
                </a:solidFill>
                <a:ea typeface="Calibri" panose="020F0502020204030204" pitchFamily="34" charset="0"/>
                <a:cs typeface="Calibri" panose="020F0502020204030204" pitchFamily="34" charset="0"/>
              </a:rPr>
              <a:t>1986, p. 42.</a:t>
            </a:r>
          </a:p>
          <a:p>
            <a:pPr marL="0" indent="0">
              <a:lnSpc>
                <a:spcPct val="120000"/>
              </a:lnSpc>
              <a:spcBef>
                <a:spcPts val="0"/>
              </a:spcBef>
              <a:buNone/>
            </a:pPr>
            <a:r>
              <a:rPr lang="en-US" sz="8000" dirty="0">
                <a:solidFill>
                  <a:srgbClr val="000000"/>
                </a:solidFill>
                <a:effectLst/>
                <a:ea typeface="Calibri" panose="020F0502020204030204" pitchFamily="34" charset="0"/>
                <a:cs typeface="Calibri" panose="020F0502020204030204" pitchFamily="34" charset="0"/>
              </a:rPr>
              <a:t>5. Womack</a:t>
            </a:r>
            <a:r>
              <a:rPr lang="en-US" sz="8000" dirty="0">
                <a:solidFill>
                  <a:srgbClr val="000000"/>
                </a:solidFill>
                <a:ea typeface="Calibri" panose="020F0502020204030204" pitchFamily="34" charset="0"/>
                <a:cs typeface="Calibri" panose="020F0502020204030204" pitchFamily="34" charset="0"/>
              </a:rPr>
              <a:t>, “The Mexican Revolution”, 1991, (p.150).</a:t>
            </a:r>
          </a:p>
          <a:p>
            <a:pPr marL="0" indent="0">
              <a:lnSpc>
                <a:spcPct val="120000"/>
              </a:lnSpc>
              <a:spcBef>
                <a:spcPts val="0"/>
              </a:spcBef>
              <a:buNone/>
            </a:pPr>
            <a:r>
              <a:rPr lang="en-GB" sz="8000" kern="0" dirty="0">
                <a:effectLst/>
                <a:ea typeface="Times New Roman" panose="02020603050405020304" pitchFamily="18" charset="0"/>
                <a:cs typeface="Times New Roman" panose="02020603050405020304" pitchFamily="18" charset="0"/>
              </a:rPr>
              <a:t>6. Robert Dahl </a:t>
            </a:r>
            <a:r>
              <a:rPr lang="en-GB" sz="8000" kern="0" dirty="0">
                <a:ea typeface="Times New Roman" panose="02020603050405020304" pitchFamily="18" charset="0"/>
                <a:cs typeface="Times New Roman" panose="02020603050405020304" pitchFamily="18" charset="0"/>
              </a:rPr>
              <a:t>‘</a:t>
            </a:r>
            <a:r>
              <a:rPr lang="en-GB" sz="8000" kern="0" dirty="0">
                <a:effectLst/>
                <a:ea typeface="Times New Roman" panose="02020603050405020304" pitchFamily="18" charset="0"/>
                <a:cs typeface="Times New Roman" panose="02020603050405020304" pitchFamily="18" charset="0"/>
              </a:rPr>
              <a:t>What Political Institutions Does Large-Scale Democracy Require?’ </a:t>
            </a:r>
            <a:r>
              <a:rPr lang="en-GB" sz="8000" i="1" kern="0" dirty="0">
                <a:effectLst/>
                <a:ea typeface="Times New Roman" panose="02020603050405020304" pitchFamily="18" charset="0"/>
                <a:cs typeface="Times New Roman" panose="02020603050405020304" pitchFamily="18" charset="0"/>
              </a:rPr>
              <a:t>Political Science Quarterly</a:t>
            </a:r>
            <a:r>
              <a:rPr lang="en-GB" sz="8000" i="1" kern="100" dirty="0">
                <a:ea typeface="Times New Roman" panose="02020603050405020304" pitchFamily="18" charset="0"/>
                <a:cs typeface="Times New Roman" panose="02020603050405020304" pitchFamily="18" charset="0"/>
              </a:rPr>
              <a:t>, </a:t>
            </a:r>
            <a:r>
              <a:rPr lang="en-GB" sz="8000" kern="0" dirty="0">
                <a:effectLst/>
                <a:ea typeface="Times New Roman" panose="02020603050405020304" pitchFamily="18" charset="0"/>
                <a:cs typeface="Times New Roman" panose="02020603050405020304" pitchFamily="18" charset="0"/>
              </a:rPr>
              <a:t>120. 2, (2005)</a:t>
            </a:r>
            <a:r>
              <a:rPr lang="en-GB" sz="8000" kern="0" dirty="0">
                <a:ea typeface="Times New Roman" panose="02020603050405020304" pitchFamily="18" charset="0"/>
                <a:cs typeface="Times New Roman" panose="02020603050405020304" pitchFamily="18" charset="0"/>
              </a:rPr>
              <a:t> </a:t>
            </a:r>
            <a:r>
              <a:rPr lang="en-GB" sz="8000" kern="0" dirty="0">
                <a:effectLst/>
                <a:ea typeface="Times New Roman" panose="02020603050405020304" pitchFamily="18" charset="0"/>
                <a:cs typeface="Times New Roman" panose="02020603050405020304" pitchFamily="18" charset="0"/>
              </a:rPr>
              <a:t>pp. 187–197 (p190).</a:t>
            </a:r>
            <a:endParaRPr lang="en-GB" sz="8000" kern="100" dirty="0">
              <a:effectLst/>
              <a:ea typeface="Calibri" panose="020F0502020204030204" pitchFamily="34" charset="0"/>
              <a:cs typeface="Times New Roman" panose="02020603050405020304" pitchFamily="18" charset="0"/>
            </a:endParaRPr>
          </a:p>
          <a:p>
            <a:pPr marL="0" indent="0">
              <a:lnSpc>
                <a:spcPct val="120000"/>
              </a:lnSpc>
              <a:spcBef>
                <a:spcPts val="0"/>
              </a:spcBef>
              <a:buNone/>
            </a:pPr>
            <a:r>
              <a:rPr lang="en-GB" sz="8000" kern="100" dirty="0">
                <a:effectLst/>
                <a:ea typeface="Calibri" panose="020F0502020204030204" pitchFamily="34" charset="0"/>
                <a:cs typeface="Times New Roman" panose="02020603050405020304" pitchFamily="18" charset="0"/>
              </a:rPr>
              <a:t>7. Peter </a:t>
            </a:r>
            <a:r>
              <a:rPr lang="en-GB" sz="8000" kern="100" dirty="0" err="1">
                <a:effectLst/>
                <a:ea typeface="Calibri" panose="020F0502020204030204" pitchFamily="34" charset="0"/>
                <a:cs typeface="Times New Roman" panose="02020603050405020304" pitchFamily="18" charset="0"/>
              </a:rPr>
              <a:t>Guardino</a:t>
            </a:r>
            <a:r>
              <a:rPr lang="en-GB" sz="8000" kern="100" dirty="0">
                <a:effectLst/>
                <a:ea typeface="Calibri" panose="020F0502020204030204" pitchFamily="34" charset="0"/>
                <a:cs typeface="Times New Roman" panose="02020603050405020304" pitchFamily="18" charset="0"/>
              </a:rPr>
              <a:t>, </a:t>
            </a:r>
            <a:r>
              <a:rPr lang="en-GB" sz="8000" i="1" kern="100" dirty="0">
                <a:effectLst/>
                <a:ea typeface="Calibri" panose="020F0502020204030204" pitchFamily="34" charset="0"/>
                <a:cs typeface="Times New Roman" panose="02020603050405020304" pitchFamily="18" charset="0"/>
              </a:rPr>
              <a:t>The Time of Liberty: Popular Political Culture in Oaxaca</a:t>
            </a:r>
            <a:r>
              <a:rPr lang="en-GB" sz="8000" kern="100" dirty="0">
                <a:solidFill>
                  <a:srgbClr val="C00000"/>
                </a:solidFill>
                <a:effectLst/>
                <a:ea typeface="Calibri" panose="020F0502020204030204" pitchFamily="34" charset="0"/>
                <a:cs typeface="Times New Roman" panose="02020603050405020304" pitchFamily="18" charset="0"/>
              </a:rPr>
              <a:t> </a:t>
            </a:r>
            <a:r>
              <a:rPr lang="en-GB" sz="8000" kern="100" dirty="0">
                <a:effectLst/>
                <a:ea typeface="Calibri" panose="020F0502020204030204" pitchFamily="34" charset="0"/>
                <a:cs typeface="Times New Roman" panose="02020603050405020304" pitchFamily="18" charset="0"/>
              </a:rPr>
              <a:t> 1750-1850 (Duke University Press, 2005), pp. 1 – 19, </a:t>
            </a:r>
            <a:r>
              <a:rPr lang="en-GB" sz="8000" kern="100" dirty="0">
                <a:ea typeface="Calibri" panose="020F0502020204030204" pitchFamily="34" charset="0"/>
                <a:cs typeface="Times New Roman" panose="02020603050405020304" pitchFamily="18" charset="0"/>
              </a:rPr>
              <a:t>p. </a:t>
            </a:r>
            <a:r>
              <a:rPr lang="en-GB" sz="8000" kern="100" dirty="0">
                <a:effectLst/>
                <a:ea typeface="Calibri" panose="020F0502020204030204" pitchFamily="34" charset="0"/>
                <a:cs typeface="Times New Roman" panose="02020603050405020304" pitchFamily="18" charset="0"/>
              </a:rPr>
              <a:t>156.</a:t>
            </a:r>
          </a:p>
          <a:p>
            <a:pPr marL="0" indent="0">
              <a:lnSpc>
                <a:spcPct val="120000"/>
              </a:lnSpc>
              <a:spcBef>
                <a:spcPts val="0"/>
              </a:spcBef>
              <a:buNone/>
            </a:pPr>
            <a:r>
              <a:rPr lang="en-GB" sz="8000" kern="100" dirty="0">
                <a:effectLst/>
                <a:ea typeface="Calibri" panose="020F0502020204030204" pitchFamily="34" charset="0"/>
                <a:cs typeface="Times New Roman" panose="02020603050405020304" pitchFamily="18" charset="0"/>
              </a:rPr>
              <a:t>8. Brian R. </a:t>
            </a:r>
            <a:r>
              <a:rPr lang="en-GB" sz="8000" kern="100" dirty="0" err="1">
                <a:effectLst/>
                <a:ea typeface="Calibri" panose="020F0502020204030204" pitchFamily="34" charset="0"/>
                <a:cs typeface="Times New Roman" panose="02020603050405020304" pitchFamily="18" charset="0"/>
              </a:rPr>
              <a:t>Hamnett</a:t>
            </a:r>
            <a:r>
              <a:rPr lang="en-GB" sz="8000" kern="100" dirty="0">
                <a:effectLst/>
                <a:ea typeface="Calibri" panose="020F0502020204030204" pitchFamily="34" charset="0"/>
                <a:cs typeface="Times New Roman" panose="02020603050405020304" pitchFamily="18" charset="0"/>
              </a:rPr>
              <a:t>, </a:t>
            </a:r>
            <a:r>
              <a:rPr lang="en-GB" sz="8000" i="1" kern="100" dirty="0">
                <a:effectLst/>
                <a:ea typeface="Calibri" panose="020F0502020204030204" pitchFamily="34" charset="0"/>
                <a:cs typeface="Times New Roman" panose="02020603050405020304" pitchFamily="18" charset="0"/>
              </a:rPr>
              <a:t>A History of Mexico </a:t>
            </a:r>
            <a:r>
              <a:rPr lang="en-GB" sz="8000" kern="100" dirty="0">
                <a:effectLst/>
                <a:ea typeface="Calibri" panose="020F0502020204030204" pitchFamily="34" charset="0"/>
                <a:cs typeface="Times New Roman" panose="02020603050405020304" pitchFamily="18" charset="0"/>
              </a:rPr>
              <a:t>(Cambridge University Press, 2019),  p.189.</a:t>
            </a:r>
          </a:p>
        </p:txBody>
      </p:sp>
    </p:spTree>
    <p:extLst>
      <p:ext uri="{BB962C8B-B14F-4D97-AF65-F5344CB8AC3E}">
        <p14:creationId xmlns:p14="http://schemas.microsoft.com/office/powerpoint/2010/main" val="1037796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427753cb-be06-45cf-ad60-22eadfd2a33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9" ma:contentTypeDescription="Create a new document." ma:contentTypeScope="" ma:versionID="0a7932b8644fbfc9d7b0d2484f910dd0">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01f5d29c7a4bc3b2880b19ed769261ca"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ystemTags" ma:index="25" nillable="true" ma:displayName="MediaServiceSystemTags" ma:hidden="true" ma:internalName="MediaServiceSystemTags" ma:readOnly="true">
      <xsd:simpleType>
        <xsd:restriction base="dms:Note"/>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272DB5C-6CBB-4138-93C5-9AF13BDDB2A9}">
  <ds:schemaRefs>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schemas.microsoft.com/office/infopath/2007/PartnerControls"/>
    <ds:schemaRef ds:uri="427753cb-be06-45cf-ad60-22eadfd2a33e"/>
    <ds:schemaRef ds:uri="11db2d92-1f16-47bb-8804-3a24efa45e06"/>
    <ds:schemaRef ds:uri="http://www.w3.org/XML/1998/namespace"/>
    <ds:schemaRef ds:uri="http://purl.org/dc/dcmitype/"/>
  </ds:schemaRefs>
</ds:datastoreItem>
</file>

<file path=customXml/itemProps2.xml><?xml version="1.0" encoding="utf-8"?>
<ds:datastoreItem xmlns:ds="http://schemas.openxmlformats.org/officeDocument/2006/customXml" ds:itemID="{D01BE4D1-1297-407F-8BF6-AFC9F97687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EC0004-EA42-47C6-BE2D-B7898D2C01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271</TotalTime>
  <Words>911</Words>
  <Application>Microsoft Office PowerPoint</Application>
  <PresentationFormat>Widescreen</PresentationFormat>
  <Paragraphs>46</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Aptos</vt:lpstr>
      <vt:lpstr>Aptos Display</vt:lpstr>
      <vt:lpstr>Arial</vt:lpstr>
      <vt:lpstr>Calibri</vt:lpstr>
      <vt:lpstr>Times New Roman</vt:lpstr>
      <vt:lpstr>Office Theme</vt:lpstr>
      <vt:lpstr>Editing Written Work</vt:lpstr>
      <vt:lpstr>General Tips</vt:lpstr>
      <vt:lpstr>For content and structure</vt:lpstr>
      <vt:lpstr>For syntax</vt:lpstr>
      <vt:lpstr>For grammar and spelling</vt:lpstr>
      <vt:lpstr>Editing activities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Editing Written Work</dc:title>
  <dc:creator>Doyle, Rosie</dc:creator>
  <cp:lastModifiedBy>Doyle, Rosie</cp:lastModifiedBy>
  <cp:revision>2</cp:revision>
  <dcterms:created xsi:type="dcterms:W3CDTF">2024-05-03T07:04:23Z</dcterms:created>
  <dcterms:modified xsi:type="dcterms:W3CDTF">2024-05-06T16:02:09Z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0x010100EF3AD75740C1C64585645ED23F4B391B</vt:lpwstr>
  </property>
</Properties>
</file>