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jpg" ContentType="image/jpe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66" r:id="rId2"/>
    <p:sldId id="269" r:id="rId3"/>
    <p:sldId id="267" r:id="rId4"/>
    <p:sldId id="259" r:id="rId5"/>
    <p:sldId id="270" r:id="rId6"/>
    <p:sldId id="260" r:id="rId7"/>
    <p:sldId id="265" r:id="rId8"/>
    <p:sldId id="271" r:id="rId9"/>
    <p:sldId id="261" r:id="rId10"/>
    <p:sldId id="272" r:id="rId11"/>
    <p:sldId id="273" r:id="rId12"/>
    <p:sldId id="262" r:id="rId13"/>
    <p:sldId id="274" r:id="rId14"/>
    <p:sldId id="275" r:id="rId15"/>
    <p:sldId id="276" r:id="rId16"/>
    <p:sldId id="277" r:id="rId17"/>
    <p:sldId id="263" r:id="rId18"/>
    <p:sldId id="264" r:id="rId19"/>
    <p:sldId id="278" r:id="rId20"/>
    <p:sldId id="268" r:id="rId21"/>
    <p:sldId id="258" r:id="rId22"/>
    <p:sldId id="257" r:id="rId23"/>
    <p:sldId id="279" r:id="rId24"/>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89" d="100"/>
          <a:sy n="89" d="100"/>
        </p:scale>
        <p:origin x="-1544" y="-9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printerSettings" Target="printerSettings/printerSettings1.bin"/><Relationship Id="rId26" Type="http://schemas.openxmlformats.org/officeDocument/2006/relationships/presProps" Target="presProps.xml"/><Relationship Id="rId27" Type="http://schemas.openxmlformats.org/officeDocument/2006/relationships/viewProps" Target="viewProps.xml"/><Relationship Id="rId28" Type="http://schemas.openxmlformats.org/officeDocument/2006/relationships/theme" Target="theme/theme1.xml"/><Relationship Id="rId29"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smtClean="0"/>
              <a:t>Click to edit Master subtitle style</a:t>
            </a:r>
            <a:endParaRPr lang="en-US"/>
          </a:p>
        </p:txBody>
      </p:sp>
      <p:sp>
        <p:nvSpPr>
          <p:cNvPr id="4" name="Date Placeholder 3"/>
          <p:cNvSpPr>
            <a:spLocks noGrp="1"/>
          </p:cNvSpPr>
          <p:nvPr>
            <p:ph type="dt" sz="half" idx="10"/>
          </p:nvPr>
        </p:nvSpPr>
        <p:spPr/>
        <p:txBody>
          <a:bodyPr/>
          <a:lstStyle/>
          <a:p>
            <a:fld id="{AEB2067C-96E3-9148-A832-A2D4BA344D0E}" type="datetimeFigureOut">
              <a:rPr lang="en-US" smtClean="0"/>
              <a:t>03/12/2014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2C4D066-E947-524C-8F41-736B611DA203}" type="slidenum">
              <a:rPr lang="en-US" smtClean="0"/>
              <a:t>‹#›</a:t>
            </a:fld>
            <a:endParaRPr lang="en-US"/>
          </a:p>
        </p:txBody>
      </p:sp>
    </p:spTree>
    <p:extLst>
      <p:ext uri="{BB962C8B-B14F-4D97-AF65-F5344CB8AC3E}">
        <p14:creationId xmlns:p14="http://schemas.microsoft.com/office/powerpoint/2010/main" val="386168776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AEB2067C-96E3-9148-A832-A2D4BA344D0E}" type="datetimeFigureOut">
              <a:rPr lang="en-US" smtClean="0"/>
              <a:t>03/12/2014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2C4D066-E947-524C-8F41-736B611DA203}" type="slidenum">
              <a:rPr lang="en-US" smtClean="0"/>
              <a:t>‹#›</a:t>
            </a:fld>
            <a:endParaRPr lang="en-US"/>
          </a:p>
        </p:txBody>
      </p:sp>
    </p:spTree>
    <p:extLst>
      <p:ext uri="{BB962C8B-B14F-4D97-AF65-F5344CB8AC3E}">
        <p14:creationId xmlns:p14="http://schemas.microsoft.com/office/powerpoint/2010/main" val="359852628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GB"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AEB2067C-96E3-9148-A832-A2D4BA344D0E}" type="datetimeFigureOut">
              <a:rPr lang="en-US" smtClean="0"/>
              <a:t>03/12/2014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2C4D066-E947-524C-8F41-736B611DA203}" type="slidenum">
              <a:rPr lang="en-US" smtClean="0"/>
              <a:t>‹#›</a:t>
            </a:fld>
            <a:endParaRPr lang="en-US"/>
          </a:p>
        </p:txBody>
      </p:sp>
    </p:spTree>
    <p:extLst>
      <p:ext uri="{BB962C8B-B14F-4D97-AF65-F5344CB8AC3E}">
        <p14:creationId xmlns:p14="http://schemas.microsoft.com/office/powerpoint/2010/main" val="425474907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idx="1"/>
          </p:nvPr>
        </p:nvSpPr>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AEB2067C-96E3-9148-A832-A2D4BA344D0E}" type="datetimeFigureOut">
              <a:rPr lang="en-US" smtClean="0"/>
              <a:t>03/12/2014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2C4D066-E947-524C-8F41-736B611DA203}" type="slidenum">
              <a:rPr lang="en-US" smtClean="0"/>
              <a:t>‹#›</a:t>
            </a:fld>
            <a:endParaRPr lang="en-US"/>
          </a:p>
        </p:txBody>
      </p:sp>
    </p:spTree>
    <p:extLst>
      <p:ext uri="{BB962C8B-B14F-4D97-AF65-F5344CB8AC3E}">
        <p14:creationId xmlns:p14="http://schemas.microsoft.com/office/powerpoint/2010/main" val="246336886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smtClean="0"/>
              <a:t>Click to edit Master text styles</a:t>
            </a:r>
          </a:p>
        </p:txBody>
      </p:sp>
      <p:sp>
        <p:nvSpPr>
          <p:cNvPr id="4" name="Date Placeholder 3"/>
          <p:cNvSpPr>
            <a:spLocks noGrp="1"/>
          </p:cNvSpPr>
          <p:nvPr>
            <p:ph type="dt" sz="half" idx="10"/>
          </p:nvPr>
        </p:nvSpPr>
        <p:spPr/>
        <p:txBody>
          <a:bodyPr/>
          <a:lstStyle/>
          <a:p>
            <a:fld id="{AEB2067C-96E3-9148-A832-A2D4BA344D0E}" type="datetimeFigureOut">
              <a:rPr lang="en-US" smtClean="0"/>
              <a:t>03/12/2014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2C4D066-E947-524C-8F41-736B611DA203}" type="slidenum">
              <a:rPr lang="en-US" smtClean="0"/>
              <a:t>‹#›</a:t>
            </a:fld>
            <a:endParaRPr lang="en-US"/>
          </a:p>
        </p:txBody>
      </p:sp>
    </p:spTree>
    <p:extLst>
      <p:ext uri="{BB962C8B-B14F-4D97-AF65-F5344CB8AC3E}">
        <p14:creationId xmlns:p14="http://schemas.microsoft.com/office/powerpoint/2010/main" val="300842054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Date Placeholder 4"/>
          <p:cNvSpPr>
            <a:spLocks noGrp="1"/>
          </p:cNvSpPr>
          <p:nvPr>
            <p:ph type="dt" sz="half" idx="10"/>
          </p:nvPr>
        </p:nvSpPr>
        <p:spPr/>
        <p:txBody>
          <a:bodyPr/>
          <a:lstStyle/>
          <a:p>
            <a:fld id="{AEB2067C-96E3-9148-A832-A2D4BA344D0E}" type="datetimeFigureOut">
              <a:rPr lang="en-US" smtClean="0"/>
              <a:t>03/12/2014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2C4D066-E947-524C-8F41-736B611DA203}" type="slidenum">
              <a:rPr lang="en-US" smtClean="0"/>
              <a:t>‹#›</a:t>
            </a:fld>
            <a:endParaRPr lang="en-US"/>
          </a:p>
        </p:txBody>
      </p:sp>
    </p:spTree>
    <p:extLst>
      <p:ext uri="{BB962C8B-B14F-4D97-AF65-F5344CB8AC3E}">
        <p14:creationId xmlns:p14="http://schemas.microsoft.com/office/powerpoint/2010/main" val="187860848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7" name="Date Placeholder 6"/>
          <p:cNvSpPr>
            <a:spLocks noGrp="1"/>
          </p:cNvSpPr>
          <p:nvPr>
            <p:ph type="dt" sz="half" idx="10"/>
          </p:nvPr>
        </p:nvSpPr>
        <p:spPr/>
        <p:txBody>
          <a:bodyPr/>
          <a:lstStyle/>
          <a:p>
            <a:fld id="{AEB2067C-96E3-9148-A832-A2D4BA344D0E}" type="datetimeFigureOut">
              <a:rPr lang="en-US" smtClean="0"/>
              <a:t>03/12/2014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2C4D066-E947-524C-8F41-736B611DA203}" type="slidenum">
              <a:rPr lang="en-US" smtClean="0"/>
              <a:t>‹#›</a:t>
            </a:fld>
            <a:endParaRPr lang="en-US"/>
          </a:p>
        </p:txBody>
      </p:sp>
    </p:spTree>
    <p:extLst>
      <p:ext uri="{BB962C8B-B14F-4D97-AF65-F5344CB8AC3E}">
        <p14:creationId xmlns:p14="http://schemas.microsoft.com/office/powerpoint/2010/main" val="148207634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Date Placeholder 2"/>
          <p:cNvSpPr>
            <a:spLocks noGrp="1"/>
          </p:cNvSpPr>
          <p:nvPr>
            <p:ph type="dt" sz="half" idx="10"/>
          </p:nvPr>
        </p:nvSpPr>
        <p:spPr/>
        <p:txBody>
          <a:bodyPr/>
          <a:lstStyle/>
          <a:p>
            <a:fld id="{AEB2067C-96E3-9148-A832-A2D4BA344D0E}" type="datetimeFigureOut">
              <a:rPr lang="en-US" smtClean="0"/>
              <a:t>03/12/2014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2C4D066-E947-524C-8F41-736B611DA203}" type="slidenum">
              <a:rPr lang="en-US" smtClean="0"/>
              <a:t>‹#›</a:t>
            </a:fld>
            <a:endParaRPr lang="en-US"/>
          </a:p>
        </p:txBody>
      </p:sp>
    </p:spTree>
    <p:extLst>
      <p:ext uri="{BB962C8B-B14F-4D97-AF65-F5344CB8AC3E}">
        <p14:creationId xmlns:p14="http://schemas.microsoft.com/office/powerpoint/2010/main" val="283063684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EB2067C-96E3-9148-A832-A2D4BA344D0E}" type="datetimeFigureOut">
              <a:rPr lang="en-US" smtClean="0"/>
              <a:t>03/12/2014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2C4D066-E947-524C-8F41-736B611DA203}" type="slidenum">
              <a:rPr lang="en-US" smtClean="0"/>
              <a:t>‹#›</a:t>
            </a:fld>
            <a:endParaRPr lang="en-US"/>
          </a:p>
        </p:txBody>
      </p:sp>
    </p:spTree>
    <p:extLst>
      <p:ext uri="{BB962C8B-B14F-4D97-AF65-F5344CB8AC3E}">
        <p14:creationId xmlns:p14="http://schemas.microsoft.com/office/powerpoint/2010/main" val="51801257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AEB2067C-96E3-9148-A832-A2D4BA344D0E}" type="datetimeFigureOut">
              <a:rPr lang="en-US" smtClean="0"/>
              <a:t>03/12/2014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2C4D066-E947-524C-8F41-736B611DA203}" type="slidenum">
              <a:rPr lang="en-US" smtClean="0"/>
              <a:t>‹#›</a:t>
            </a:fld>
            <a:endParaRPr lang="en-US"/>
          </a:p>
        </p:txBody>
      </p:sp>
    </p:spTree>
    <p:extLst>
      <p:ext uri="{BB962C8B-B14F-4D97-AF65-F5344CB8AC3E}">
        <p14:creationId xmlns:p14="http://schemas.microsoft.com/office/powerpoint/2010/main" val="165134605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AEB2067C-96E3-9148-A832-A2D4BA344D0E}" type="datetimeFigureOut">
              <a:rPr lang="en-US" smtClean="0"/>
              <a:t>03/12/2014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2C4D066-E947-524C-8F41-736B611DA203}" type="slidenum">
              <a:rPr lang="en-US" smtClean="0"/>
              <a:t>‹#›</a:t>
            </a:fld>
            <a:endParaRPr lang="en-US"/>
          </a:p>
        </p:txBody>
      </p:sp>
    </p:spTree>
    <p:extLst>
      <p:ext uri="{BB962C8B-B14F-4D97-AF65-F5344CB8AC3E}">
        <p14:creationId xmlns:p14="http://schemas.microsoft.com/office/powerpoint/2010/main" val="315315947"/>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GB"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EB2067C-96E3-9148-A832-A2D4BA344D0E}" type="datetimeFigureOut">
              <a:rPr lang="en-US" smtClean="0"/>
              <a:t>03/12/2014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2C4D066-E947-524C-8F41-736B611DA203}" type="slidenum">
              <a:rPr lang="en-US" smtClean="0"/>
              <a:t>‹#›</a:t>
            </a:fld>
            <a:endParaRPr lang="en-US"/>
          </a:p>
        </p:txBody>
      </p:sp>
    </p:spTree>
    <p:extLst>
      <p:ext uri="{BB962C8B-B14F-4D97-AF65-F5344CB8AC3E}">
        <p14:creationId xmlns:p14="http://schemas.microsoft.com/office/powerpoint/2010/main" val="178376618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jp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jp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jp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dirty="0" smtClean="0"/>
              <a:t>Domingo Faustino Sarmiento (1811-1888)</a:t>
            </a:r>
            <a:endParaRPr lang="en-US" sz="2800" dirty="0"/>
          </a:p>
        </p:txBody>
      </p:sp>
      <p:pic>
        <p:nvPicPr>
          <p:cNvPr id="5" name="Content Placeholder 4"/>
          <p:cNvPicPr>
            <a:picLocks noGrp="1" noChangeAspect="1"/>
          </p:cNvPicPr>
          <p:nvPr>
            <p:ph idx="1"/>
          </p:nvPr>
        </p:nvPicPr>
        <p:blipFill>
          <a:blip r:embed="rId2"/>
          <a:srcRect l="-91659" r="-91659"/>
          <a:stretch>
            <a:fillRect/>
          </a:stretch>
        </p:blipFill>
        <p:spPr/>
      </p:pic>
    </p:spTree>
    <p:extLst>
      <p:ext uri="{BB962C8B-B14F-4D97-AF65-F5344CB8AC3E}">
        <p14:creationId xmlns:p14="http://schemas.microsoft.com/office/powerpoint/2010/main" val="257956982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b="1" dirty="0" smtClean="0"/>
              <a:t>vocabulary</a:t>
            </a:r>
            <a:endParaRPr lang="en-US" sz="3200" b="1" dirty="0"/>
          </a:p>
        </p:txBody>
      </p:sp>
      <p:sp>
        <p:nvSpPr>
          <p:cNvPr id="3" name="Content Placeholder 2"/>
          <p:cNvSpPr>
            <a:spLocks noGrp="1"/>
          </p:cNvSpPr>
          <p:nvPr>
            <p:ph idx="1"/>
          </p:nvPr>
        </p:nvSpPr>
        <p:spPr/>
        <p:txBody>
          <a:bodyPr/>
          <a:lstStyle/>
          <a:p>
            <a:pPr marL="0" indent="0" algn="ctr">
              <a:buNone/>
            </a:pPr>
            <a:endParaRPr lang="en-US" dirty="0" smtClean="0"/>
          </a:p>
          <a:p>
            <a:pPr marL="0" indent="0" algn="ctr">
              <a:buNone/>
            </a:pPr>
            <a:r>
              <a:rPr lang="en-US" dirty="0" smtClean="0"/>
              <a:t>Liberals</a:t>
            </a:r>
          </a:p>
          <a:p>
            <a:pPr marL="0" indent="0" algn="ctr">
              <a:buNone/>
            </a:pPr>
            <a:endParaRPr lang="en-US" dirty="0"/>
          </a:p>
          <a:p>
            <a:pPr marL="0" indent="0" algn="ctr">
              <a:buNone/>
            </a:pPr>
            <a:r>
              <a:rPr lang="en-US" dirty="0" smtClean="0"/>
              <a:t>Conservatives</a:t>
            </a:r>
          </a:p>
          <a:p>
            <a:pPr marL="0" indent="0" algn="ctr">
              <a:buNone/>
            </a:pPr>
            <a:endParaRPr lang="en-US" dirty="0"/>
          </a:p>
          <a:p>
            <a:pPr marL="0" indent="0" algn="ctr">
              <a:buNone/>
            </a:pPr>
            <a:r>
              <a:rPr lang="en-US" dirty="0" smtClean="0"/>
              <a:t>Caudillos</a:t>
            </a:r>
            <a:endParaRPr lang="en-US" dirty="0"/>
          </a:p>
        </p:txBody>
      </p:sp>
    </p:spTree>
    <p:extLst>
      <p:ext uri="{BB962C8B-B14F-4D97-AF65-F5344CB8AC3E}">
        <p14:creationId xmlns:p14="http://schemas.microsoft.com/office/powerpoint/2010/main" val="105830649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i="1" dirty="0" smtClean="0"/>
              <a:t>El </a:t>
            </a:r>
            <a:r>
              <a:rPr lang="en-US" sz="2800" i="1" dirty="0" err="1" smtClean="0"/>
              <a:t>Aguila</a:t>
            </a:r>
            <a:r>
              <a:rPr lang="en-US" sz="2800" i="1" dirty="0" smtClean="0"/>
              <a:t> Mexicana</a:t>
            </a:r>
            <a:r>
              <a:rPr lang="en-US" sz="2800" dirty="0" smtClean="0"/>
              <a:t>, Mexico City 3 April 1826.</a:t>
            </a:r>
            <a:endParaRPr lang="en-US" sz="2800" i="1" dirty="0"/>
          </a:p>
        </p:txBody>
      </p:sp>
      <p:sp>
        <p:nvSpPr>
          <p:cNvPr id="3" name="Content Placeholder 2"/>
          <p:cNvSpPr>
            <a:spLocks noGrp="1"/>
          </p:cNvSpPr>
          <p:nvPr>
            <p:ph idx="1"/>
          </p:nvPr>
        </p:nvSpPr>
        <p:spPr/>
        <p:txBody>
          <a:bodyPr/>
          <a:lstStyle/>
          <a:p>
            <a:pPr algn="ctr"/>
            <a:endParaRPr lang="en-US" dirty="0" smtClean="0"/>
          </a:p>
          <a:p>
            <a:pPr marL="0" indent="0" algn="ctr">
              <a:buNone/>
            </a:pPr>
            <a:r>
              <a:rPr lang="en-US" dirty="0" smtClean="0"/>
              <a:t>Native peoples are ‘a powerful . . .  obstacle to the progress of our institutions’.</a:t>
            </a:r>
            <a:endParaRPr lang="en-US" dirty="0"/>
          </a:p>
        </p:txBody>
      </p:sp>
    </p:spTree>
    <p:extLst>
      <p:ext uri="{BB962C8B-B14F-4D97-AF65-F5344CB8AC3E}">
        <p14:creationId xmlns:p14="http://schemas.microsoft.com/office/powerpoint/2010/main" val="58664917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i="1" dirty="0" err="1"/>
              <a:t>Gaceta</a:t>
            </a:r>
            <a:r>
              <a:rPr lang="en-GB" sz="2800" i="1" dirty="0"/>
              <a:t> de Guatemala</a:t>
            </a:r>
            <a:r>
              <a:rPr lang="en-GB" sz="2800" dirty="0"/>
              <a:t>, </a:t>
            </a:r>
            <a:r>
              <a:rPr lang="en-GB" sz="2800" dirty="0" smtClean="0"/>
              <a:t>1848</a:t>
            </a:r>
            <a:r>
              <a:rPr lang="en-GB" sz="2800" dirty="0"/>
              <a:t>.</a:t>
            </a:r>
            <a:endParaRPr lang="en-US" sz="2800" dirty="0"/>
          </a:p>
        </p:txBody>
      </p:sp>
      <p:sp>
        <p:nvSpPr>
          <p:cNvPr id="3" name="Content Placeholder 2"/>
          <p:cNvSpPr>
            <a:spLocks noGrp="1"/>
          </p:cNvSpPr>
          <p:nvPr>
            <p:ph idx="1"/>
          </p:nvPr>
        </p:nvSpPr>
        <p:spPr/>
        <p:txBody>
          <a:bodyPr/>
          <a:lstStyle/>
          <a:p>
            <a:pPr marL="0" indent="0">
              <a:buNone/>
            </a:pPr>
            <a:endParaRPr lang="en-GB" dirty="0" smtClean="0"/>
          </a:p>
          <a:p>
            <a:pPr marL="0" indent="0">
              <a:buNone/>
            </a:pPr>
            <a:r>
              <a:rPr lang="en-GB" dirty="0" smtClean="0"/>
              <a:t>Amer</a:t>
            </a:r>
            <a:r>
              <a:rPr lang="en-GB" dirty="0"/>
              <a:t>i</a:t>
            </a:r>
            <a:r>
              <a:rPr lang="en-GB" dirty="0" smtClean="0"/>
              <a:t>ndians </a:t>
            </a:r>
            <a:r>
              <a:rPr lang="en-GB" dirty="0"/>
              <a:t>have been called ‘to participate in the splendid banquet of citizenship, whose delicacies they are unable to digest, and we attempt to govern them with laws that they neither want nor understand’. </a:t>
            </a:r>
            <a:endParaRPr lang="en-US" dirty="0"/>
          </a:p>
        </p:txBody>
      </p:sp>
    </p:spTree>
    <p:extLst>
      <p:ext uri="{BB962C8B-B14F-4D97-AF65-F5344CB8AC3E}">
        <p14:creationId xmlns:p14="http://schemas.microsoft.com/office/powerpoint/2010/main" val="397668727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b="1" dirty="0" smtClean="0"/>
              <a:t>More Key Words</a:t>
            </a:r>
            <a:endParaRPr lang="en-US" sz="3200" b="1" dirty="0"/>
          </a:p>
        </p:txBody>
      </p:sp>
      <p:sp>
        <p:nvSpPr>
          <p:cNvPr id="3" name="Content Placeholder 2"/>
          <p:cNvSpPr>
            <a:spLocks noGrp="1"/>
          </p:cNvSpPr>
          <p:nvPr>
            <p:ph idx="1"/>
          </p:nvPr>
        </p:nvSpPr>
        <p:spPr/>
        <p:txBody>
          <a:bodyPr/>
          <a:lstStyle/>
          <a:p>
            <a:endParaRPr lang="en-US" dirty="0" smtClean="0"/>
          </a:p>
          <a:p>
            <a:endParaRPr lang="en-US" dirty="0"/>
          </a:p>
          <a:p>
            <a:r>
              <a:rPr lang="en-US" dirty="0" smtClean="0"/>
              <a:t>citizenship</a:t>
            </a:r>
          </a:p>
          <a:p>
            <a:r>
              <a:rPr lang="en-US" dirty="0" smtClean="0"/>
              <a:t>nation</a:t>
            </a:r>
          </a:p>
          <a:p>
            <a:endParaRPr lang="en-US" dirty="0"/>
          </a:p>
        </p:txBody>
      </p:sp>
    </p:spTree>
    <p:extLst>
      <p:ext uri="{BB962C8B-B14F-4D97-AF65-F5344CB8AC3E}">
        <p14:creationId xmlns:p14="http://schemas.microsoft.com/office/powerpoint/2010/main" val="223418358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7"/>
            <a:ext cx="8229600" cy="1637397"/>
          </a:xfrm>
        </p:spPr>
        <p:txBody>
          <a:bodyPr>
            <a:normAutofit/>
          </a:bodyPr>
          <a:lstStyle/>
          <a:p>
            <a:r>
              <a:rPr lang="en-US" sz="3600" b="1" dirty="0" smtClean="0"/>
              <a:t>Subaltern Nationalisms;</a:t>
            </a:r>
            <a:br>
              <a:rPr lang="en-US" sz="3600" b="1" dirty="0" smtClean="0"/>
            </a:br>
            <a:r>
              <a:rPr lang="en-US" sz="3600" b="1" dirty="0" smtClean="0"/>
              <a:t>Popular Liberalism</a:t>
            </a:r>
            <a:endParaRPr lang="en-US" sz="3600" b="1" dirty="0"/>
          </a:p>
        </p:txBody>
      </p:sp>
      <p:sp>
        <p:nvSpPr>
          <p:cNvPr id="3" name="Content Placeholder 2"/>
          <p:cNvSpPr>
            <a:spLocks noGrp="1"/>
          </p:cNvSpPr>
          <p:nvPr>
            <p:ph idx="1"/>
          </p:nvPr>
        </p:nvSpPr>
        <p:spPr>
          <a:xfrm>
            <a:off x="457200" y="2425717"/>
            <a:ext cx="8229600" cy="3700446"/>
          </a:xfrm>
        </p:spPr>
        <p:txBody>
          <a:bodyPr/>
          <a:lstStyle/>
          <a:p>
            <a:endParaRPr lang="en-US" dirty="0" smtClean="0"/>
          </a:p>
          <a:p>
            <a:endParaRPr lang="en-US" dirty="0" smtClean="0"/>
          </a:p>
          <a:p>
            <a:endParaRPr lang="en-US" dirty="0"/>
          </a:p>
        </p:txBody>
      </p:sp>
      <p:sp>
        <p:nvSpPr>
          <p:cNvPr id="4" name="Rectangle 3"/>
          <p:cNvSpPr/>
          <p:nvPr/>
        </p:nvSpPr>
        <p:spPr>
          <a:xfrm>
            <a:off x="457200" y="1726539"/>
            <a:ext cx="8229600" cy="4031873"/>
          </a:xfrm>
          <a:prstGeom prst="rect">
            <a:avLst/>
          </a:prstGeom>
        </p:spPr>
        <p:txBody>
          <a:bodyPr wrap="square">
            <a:spAutoFit/>
          </a:bodyPr>
          <a:lstStyle/>
          <a:p>
            <a:endParaRPr lang="en-GB" sz="3200" dirty="0"/>
          </a:p>
          <a:p>
            <a:r>
              <a:rPr lang="en-GB" sz="3200" dirty="0"/>
              <a:t>The indigenous villagers of </a:t>
            </a:r>
            <a:r>
              <a:rPr lang="en-GB" sz="3200" dirty="0" err="1" smtClean="0"/>
              <a:t>Ixtacamaxtitlán</a:t>
            </a:r>
            <a:r>
              <a:rPr lang="en-GB" sz="3200" dirty="0" smtClean="0"/>
              <a:t> (Mexico):</a:t>
            </a:r>
            <a:endParaRPr lang="en-GB" sz="3200" dirty="0"/>
          </a:p>
          <a:p>
            <a:endParaRPr lang="en-GB" sz="3200" dirty="0" smtClean="0"/>
          </a:p>
          <a:p>
            <a:endParaRPr lang="en-GB" sz="3200" dirty="0"/>
          </a:p>
          <a:p>
            <a:r>
              <a:rPr lang="en-GB" sz="3200" dirty="0" smtClean="0"/>
              <a:t> 1871 petition written </a:t>
            </a:r>
            <a:r>
              <a:rPr lang="en-GB" sz="3200" dirty="0"/>
              <a:t>in the name </a:t>
            </a:r>
            <a:r>
              <a:rPr lang="en-GB" sz="3200" dirty="0" smtClean="0"/>
              <a:t>of</a:t>
            </a:r>
          </a:p>
          <a:p>
            <a:endParaRPr lang="en-GB" sz="3200" dirty="0"/>
          </a:p>
          <a:p>
            <a:r>
              <a:rPr lang="en-GB" sz="3200" dirty="0" smtClean="0"/>
              <a:t> </a:t>
            </a:r>
            <a:r>
              <a:rPr lang="en-GB" sz="3200" dirty="0"/>
              <a:t>‘</a:t>
            </a:r>
            <a:r>
              <a:rPr lang="en-GB" sz="3200" b="1" dirty="0"/>
              <a:t>the resident citizens of </a:t>
            </a:r>
            <a:r>
              <a:rPr lang="en-GB" sz="3200" b="1" dirty="0" err="1"/>
              <a:t>Iztacamastitlan</a:t>
            </a:r>
            <a:r>
              <a:rPr lang="en-GB" sz="3200" dirty="0" smtClean="0"/>
              <a:t>’</a:t>
            </a:r>
            <a:r>
              <a:rPr lang="en-GB" sz="3200" dirty="0"/>
              <a:t>.</a:t>
            </a:r>
            <a:endParaRPr lang="en-GB" sz="3200" dirty="0"/>
          </a:p>
        </p:txBody>
      </p:sp>
    </p:spTree>
    <p:extLst>
      <p:ext uri="{BB962C8B-B14F-4D97-AF65-F5344CB8AC3E}">
        <p14:creationId xmlns:p14="http://schemas.microsoft.com/office/powerpoint/2010/main" val="383667026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7"/>
            <a:ext cx="8229600" cy="1637397"/>
          </a:xfrm>
        </p:spPr>
        <p:txBody>
          <a:bodyPr>
            <a:normAutofit/>
          </a:bodyPr>
          <a:lstStyle/>
          <a:p>
            <a:r>
              <a:rPr lang="en-US" sz="3600" b="1" dirty="0" smtClean="0"/>
              <a:t>Subaltern Nationalisms;</a:t>
            </a:r>
            <a:br>
              <a:rPr lang="en-US" sz="3600" b="1" dirty="0" smtClean="0"/>
            </a:br>
            <a:r>
              <a:rPr lang="en-US" sz="3600" b="1" dirty="0" smtClean="0"/>
              <a:t>Popular Liberalism</a:t>
            </a:r>
            <a:endParaRPr lang="en-US" sz="3600" b="1" dirty="0"/>
          </a:p>
        </p:txBody>
      </p:sp>
      <p:sp>
        <p:nvSpPr>
          <p:cNvPr id="3" name="Content Placeholder 2"/>
          <p:cNvSpPr>
            <a:spLocks noGrp="1"/>
          </p:cNvSpPr>
          <p:nvPr>
            <p:ph idx="1"/>
          </p:nvPr>
        </p:nvSpPr>
        <p:spPr>
          <a:xfrm>
            <a:off x="457200" y="2425717"/>
            <a:ext cx="8229600" cy="3700446"/>
          </a:xfrm>
        </p:spPr>
        <p:txBody>
          <a:bodyPr/>
          <a:lstStyle/>
          <a:p>
            <a:endParaRPr lang="en-US" dirty="0" smtClean="0"/>
          </a:p>
          <a:p>
            <a:endParaRPr lang="en-US" dirty="0" smtClean="0"/>
          </a:p>
          <a:p>
            <a:endParaRPr lang="en-US" dirty="0"/>
          </a:p>
        </p:txBody>
      </p:sp>
      <p:sp>
        <p:nvSpPr>
          <p:cNvPr id="4" name="Rectangle 3"/>
          <p:cNvSpPr/>
          <p:nvPr/>
        </p:nvSpPr>
        <p:spPr>
          <a:xfrm>
            <a:off x="457200" y="1726539"/>
            <a:ext cx="8229600" cy="3539430"/>
          </a:xfrm>
          <a:prstGeom prst="rect">
            <a:avLst/>
          </a:prstGeom>
        </p:spPr>
        <p:txBody>
          <a:bodyPr wrap="square">
            <a:spAutoFit/>
          </a:bodyPr>
          <a:lstStyle/>
          <a:p>
            <a:endParaRPr lang="en-GB" sz="3200" dirty="0"/>
          </a:p>
          <a:p>
            <a:r>
              <a:rPr lang="en-GB" sz="3200" dirty="0" smtClean="0"/>
              <a:t>Indigenous </a:t>
            </a:r>
            <a:r>
              <a:rPr lang="en-GB" sz="3200" dirty="0"/>
              <a:t>groups in the Colombian Cauca Valley insisted that they </a:t>
            </a:r>
            <a:r>
              <a:rPr lang="en-GB" sz="3200" dirty="0" smtClean="0"/>
              <a:t>were:</a:t>
            </a:r>
          </a:p>
          <a:p>
            <a:endParaRPr lang="en-GB" sz="3200" dirty="0" smtClean="0"/>
          </a:p>
          <a:p>
            <a:r>
              <a:rPr lang="en-GB" sz="3200" b="1" dirty="0" smtClean="0"/>
              <a:t> </a:t>
            </a:r>
            <a:r>
              <a:rPr lang="en-GB" sz="3200" b="1" dirty="0"/>
              <a:t>‘free citizens, like any other civilized </a:t>
            </a:r>
            <a:r>
              <a:rPr lang="en-GB" sz="3200" b="1" dirty="0" err="1"/>
              <a:t>Caucano</a:t>
            </a:r>
            <a:r>
              <a:rPr lang="en-GB" sz="3200" b="1" dirty="0" smtClean="0"/>
              <a:t>’. </a:t>
            </a:r>
          </a:p>
          <a:p>
            <a:endParaRPr lang="en-GB" sz="3200" b="1" dirty="0"/>
          </a:p>
          <a:p>
            <a:endParaRPr lang="en-GB" sz="3200" dirty="0"/>
          </a:p>
        </p:txBody>
      </p:sp>
    </p:spTree>
    <p:extLst>
      <p:ext uri="{BB962C8B-B14F-4D97-AF65-F5344CB8AC3E}">
        <p14:creationId xmlns:p14="http://schemas.microsoft.com/office/powerpoint/2010/main" val="90883011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marL="0" indent="0"/>
            <a:r>
              <a:rPr lang="en-GB" sz="2800" dirty="0"/>
              <a:t>Victor Bulmer-Thomas, </a:t>
            </a:r>
            <a:r>
              <a:rPr lang="en-GB" sz="2800" i="1" dirty="0"/>
              <a:t>The Economic History of Latin America since Independence</a:t>
            </a:r>
            <a:r>
              <a:rPr lang="en-GB" sz="2800" dirty="0"/>
              <a:t> (Cambridge, 1994), 28</a:t>
            </a:r>
            <a:r>
              <a:rPr lang="en-GB" sz="2800" dirty="0" smtClean="0"/>
              <a:t>.</a:t>
            </a:r>
            <a:br>
              <a:rPr lang="en-GB" sz="2800" dirty="0" smtClean="0"/>
            </a:br>
            <a:endParaRPr lang="en-GB" sz="2800" dirty="0"/>
          </a:p>
        </p:txBody>
      </p:sp>
      <p:sp>
        <p:nvSpPr>
          <p:cNvPr id="3" name="Content Placeholder 2"/>
          <p:cNvSpPr>
            <a:spLocks noGrp="1"/>
          </p:cNvSpPr>
          <p:nvPr>
            <p:ph idx="1"/>
          </p:nvPr>
        </p:nvSpPr>
        <p:spPr/>
        <p:txBody>
          <a:bodyPr/>
          <a:lstStyle/>
          <a:p>
            <a:pPr marL="0" indent="0">
              <a:buNone/>
            </a:pPr>
            <a:endParaRPr lang="en-GB" dirty="0" smtClean="0"/>
          </a:p>
          <a:p>
            <a:pPr marL="0" indent="0">
              <a:buNone/>
            </a:pPr>
            <a:r>
              <a:rPr lang="en-GB" dirty="0" smtClean="0"/>
              <a:t>‘</a:t>
            </a:r>
            <a:r>
              <a:rPr lang="en-GB" dirty="0"/>
              <a:t>P</a:t>
            </a:r>
            <a:r>
              <a:rPr lang="en-GB" dirty="0" smtClean="0"/>
              <a:t>olitical </a:t>
            </a:r>
            <a:r>
              <a:rPr lang="en-GB" dirty="0"/>
              <a:t>independence gave the new republics the right to change many aspects of the colonial economy.  The prime candidate was the external trade monopoly, which had deprived Latin America of the chance to sell in the best-paying market and buy in the least expensive.</a:t>
            </a:r>
            <a:r>
              <a:rPr lang="en-GB" dirty="0" smtClean="0"/>
              <a:t>’</a:t>
            </a:r>
            <a:endParaRPr lang="en-US" dirty="0"/>
          </a:p>
        </p:txBody>
      </p:sp>
    </p:spTree>
    <p:extLst>
      <p:ext uri="{BB962C8B-B14F-4D97-AF65-F5344CB8AC3E}">
        <p14:creationId xmlns:p14="http://schemas.microsoft.com/office/powerpoint/2010/main" val="296163893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274637"/>
            <a:ext cx="8229600" cy="2036927"/>
          </a:xfrm>
        </p:spPr>
        <p:txBody>
          <a:bodyPr>
            <a:normAutofit fontScale="90000"/>
          </a:bodyPr>
          <a:lstStyle/>
          <a:p>
            <a:r>
              <a:rPr lang="en-GB" dirty="0" smtClean="0"/>
              <a:t>total </a:t>
            </a:r>
            <a:r>
              <a:rPr lang="en-GB" dirty="0"/>
              <a:t>value of British exports to Latin </a:t>
            </a:r>
            <a:r>
              <a:rPr lang="en-GB" dirty="0" smtClean="0"/>
              <a:t>America</a:t>
            </a:r>
            <a:br>
              <a:rPr lang="en-GB" dirty="0" smtClean="0"/>
            </a:br>
            <a:endParaRPr lang="en-US" dirty="0"/>
          </a:p>
        </p:txBody>
      </p:sp>
      <p:sp>
        <p:nvSpPr>
          <p:cNvPr id="5" name="Text Placeholder 4"/>
          <p:cNvSpPr>
            <a:spLocks noGrp="1"/>
          </p:cNvSpPr>
          <p:nvPr>
            <p:ph type="body" idx="1"/>
          </p:nvPr>
        </p:nvSpPr>
        <p:spPr/>
        <p:txBody>
          <a:bodyPr/>
          <a:lstStyle/>
          <a:p>
            <a:endParaRPr lang="en-US" dirty="0"/>
          </a:p>
        </p:txBody>
      </p:sp>
      <p:sp>
        <p:nvSpPr>
          <p:cNvPr id="6" name="Content Placeholder 5"/>
          <p:cNvSpPr>
            <a:spLocks noGrp="1"/>
          </p:cNvSpPr>
          <p:nvPr>
            <p:ph sz="half" idx="2"/>
          </p:nvPr>
        </p:nvSpPr>
        <p:spPr/>
        <p:txBody>
          <a:bodyPr/>
          <a:lstStyle/>
          <a:p>
            <a:pPr marL="0" indent="0">
              <a:buNone/>
            </a:pPr>
            <a:endParaRPr lang="en-GB" dirty="0" smtClean="0"/>
          </a:p>
          <a:p>
            <a:pPr marL="0" indent="0">
              <a:buNone/>
            </a:pPr>
            <a:r>
              <a:rPr lang="en-GB" b="1" dirty="0"/>
              <a:t>1804-1806 </a:t>
            </a:r>
            <a:endParaRPr lang="en-US" b="1" dirty="0"/>
          </a:p>
          <a:p>
            <a:pPr marL="0" indent="0">
              <a:buNone/>
            </a:pPr>
            <a:endParaRPr lang="en-GB" dirty="0"/>
          </a:p>
          <a:p>
            <a:pPr marL="0" indent="0">
              <a:buNone/>
            </a:pPr>
            <a:endParaRPr lang="en-GB" dirty="0" smtClean="0"/>
          </a:p>
          <a:p>
            <a:pPr marL="0" indent="0">
              <a:buNone/>
            </a:pPr>
            <a:r>
              <a:rPr lang="en-GB" dirty="0" smtClean="0"/>
              <a:t>£</a:t>
            </a:r>
            <a:r>
              <a:rPr lang="en-GB" dirty="0"/>
              <a:t>1,125,000 </a:t>
            </a:r>
            <a:endParaRPr lang="en-GB" dirty="0" smtClean="0"/>
          </a:p>
          <a:p>
            <a:pPr marL="0" indent="0">
              <a:buNone/>
            </a:pPr>
            <a:endParaRPr lang="en-US" dirty="0"/>
          </a:p>
        </p:txBody>
      </p:sp>
      <p:sp>
        <p:nvSpPr>
          <p:cNvPr id="7" name="Text Placeholder 6"/>
          <p:cNvSpPr>
            <a:spLocks noGrp="1"/>
          </p:cNvSpPr>
          <p:nvPr>
            <p:ph type="body" sz="quarter" idx="3"/>
          </p:nvPr>
        </p:nvSpPr>
        <p:spPr/>
        <p:txBody>
          <a:bodyPr/>
          <a:lstStyle/>
          <a:p>
            <a:endParaRPr lang="en-GB" dirty="0"/>
          </a:p>
        </p:txBody>
      </p:sp>
      <p:sp>
        <p:nvSpPr>
          <p:cNvPr id="8" name="Content Placeholder 7"/>
          <p:cNvSpPr>
            <a:spLocks noGrp="1"/>
          </p:cNvSpPr>
          <p:nvPr>
            <p:ph sz="quarter" idx="4"/>
          </p:nvPr>
        </p:nvSpPr>
        <p:spPr/>
        <p:txBody>
          <a:bodyPr/>
          <a:lstStyle/>
          <a:p>
            <a:pPr marL="0" indent="0">
              <a:buNone/>
            </a:pPr>
            <a:endParaRPr lang="en-GB" dirty="0" smtClean="0"/>
          </a:p>
          <a:p>
            <a:pPr marL="0" indent="0">
              <a:buNone/>
            </a:pPr>
            <a:r>
              <a:rPr lang="en-GB" b="1" dirty="0"/>
              <a:t>1824-1826</a:t>
            </a:r>
            <a:endParaRPr lang="en-US" b="1" dirty="0"/>
          </a:p>
          <a:p>
            <a:pPr marL="0" indent="0">
              <a:buNone/>
            </a:pPr>
            <a:endParaRPr lang="en-GB" dirty="0"/>
          </a:p>
          <a:p>
            <a:pPr marL="0" indent="0">
              <a:buNone/>
            </a:pPr>
            <a:endParaRPr lang="en-GB" dirty="0" smtClean="0"/>
          </a:p>
          <a:p>
            <a:pPr marL="0" indent="0">
              <a:buNone/>
            </a:pPr>
            <a:r>
              <a:rPr lang="en-GB" dirty="0" smtClean="0"/>
              <a:t>£</a:t>
            </a:r>
            <a:r>
              <a:rPr lang="en-GB" dirty="0"/>
              <a:t>5,009,000</a:t>
            </a:r>
            <a:endParaRPr lang="en-US" dirty="0"/>
          </a:p>
        </p:txBody>
      </p:sp>
    </p:spTree>
    <p:extLst>
      <p:ext uri="{BB962C8B-B14F-4D97-AF65-F5344CB8AC3E}">
        <p14:creationId xmlns:p14="http://schemas.microsoft.com/office/powerpoint/2010/main" val="255288036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normAutofit fontScale="90000"/>
          </a:bodyPr>
          <a:lstStyle/>
          <a:p>
            <a:r>
              <a:rPr lang="en-GB" sz="2800" dirty="0"/>
              <a:t>John </a:t>
            </a:r>
            <a:r>
              <a:rPr lang="en-GB" sz="2800" dirty="0" err="1"/>
              <a:t>Miers</a:t>
            </a:r>
            <a:r>
              <a:rPr lang="en-GB" sz="2800" dirty="0"/>
              <a:t>, </a:t>
            </a:r>
            <a:r>
              <a:rPr lang="en-GB" sz="2800" i="1" dirty="0"/>
              <a:t>Travels in Chile and La Plata</a:t>
            </a:r>
            <a:r>
              <a:rPr lang="en-GB" sz="2800" dirty="0"/>
              <a:t>, 2 vols. (London, 1826), </a:t>
            </a:r>
            <a:r>
              <a:rPr lang="en-GB" sz="2800" dirty="0" smtClean="0"/>
              <a:t>vol., p. 159</a:t>
            </a:r>
            <a:r>
              <a:rPr lang="en-GB" sz="2800" dirty="0"/>
              <a:t>.</a:t>
            </a:r>
            <a:br>
              <a:rPr lang="en-GB" sz="2800" dirty="0"/>
            </a:br>
            <a:endParaRPr lang="en-US" sz="2800" dirty="0"/>
          </a:p>
        </p:txBody>
      </p:sp>
      <p:sp>
        <p:nvSpPr>
          <p:cNvPr id="8" name="Content Placeholder 7"/>
          <p:cNvSpPr>
            <a:spLocks noGrp="1"/>
          </p:cNvSpPr>
          <p:nvPr>
            <p:ph idx="1"/>
          </p:nvPr>
        </p:nvSpPr>
        <p:spPr/>
        <p:txBody>
          <a:bodyPr/>
          <a:lstStyle/>
          <a:p>
            <a:pPr marL="0" indent="0">
              <a:buNone/>
            </a:pPr>
            <a:endParaRPr lang="en-GB" dirty="0" smtClean="0"/>
          </a:p>
          <a:p>
            <a:pPr marL="0" indent="0">
              <a:buNone/>
            </a:pPr>
            <a:r>
              <a:rPr lang="en-GB" dirty="0" smtClean="0"/>
              <a:t>General </a:t>
            </a:r>
            <a:r>
              <a:rPr lang="en-GB" dirty="0"/>
              <a:t>José de San Martín’s study in Mendoza was ‘very neatly furnished in the European manner; the furniture was all English: he had handsome commodes, tables, &amp;c. of rose-wood, inlaid with brass, neat chairs to match, and a Brussels carpet’. </a:t>
            </a:r>
            <a:endParaRPr lang="en-US" dirty="0"/>
          </a:p>
        </p:txBody>
      </p:sp>
    </p:spTree>
    <p:extLst>
      <p:ext uri="{BB962C8B-B14F-4D97-AF65-F5344CB8AC3E}">
        <p14:creationId xmlns:p14="http://schemas.microsoft.com/office/powerpoint/2010/main" val="171735296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Vocabulary</a:t>
            </a:r>
            <a:endParaRPr lang="en-US" dirty="0"/>
          </a:p>
        </p:txBody>
      </p:sp>
      <p:sp>
        <p:nvSpPr>
          <p:cNvPr id="3" name="Content Placeholder 2"/>
          <p:cNvSpPr>
            <a:spLocks noGrp="1"/>
          </p:cNvSpPr>
          <p:nvPr>
            <p:ph idx="1"/>
          </p:nvPr>
        </p:nvSpPr>
        <p:spPr/>
        <p:txBody>
          <a:bodyPr/>
          <a:lstStyle/>
          <a:p>
            <a:pPr algn="ctr"/>
            <a:endParaRPr lang="en-US" dirty="0" smtClean="0"/>
          </a:p>
          <a:p>
            <a:pPr algn="ctr"/>
            <a:endParaRPr lang="en-US" dirty="0" smtClean="0"/>
          </a:p>
          <a:p>
            <a:pPr algn="ctr"/>
            <a:r>
              <a:rPr lang="en-US" dirty="0" smtClean="0"/>
              <a:t>‘</a:t>
            </a:r>
            <a:r>
              <a:rPr lang="en-US" dirty="0" err="1" smtClean="0"/>
              <a:t>civilising</a:t>
            </a:r>
            <a:r>
              <a:rPr lang="en-US" dirty="0" smtClean="0"/>
              <a:t> goods’</a:t>
            </a:r>
          </a:p>
          <a:p>
            <a:pPr algn="ctr"/>
            <a:endParaRPr lang="en-US" dirty="0"/>
          </a:p>
          <a:p>
            <a:pPr algn="ctr"/>
            <a:r>
              <a:rPr lang="en-US" dirty="0" smtClean="0"/>
              <a:t>‘</a:t>
            </a:r>
            <a:r>
              <a:rPr lang="en-US" dirty="0" err="1" smtClean="0"/>
              <a:t>modernising</a:t>
            </a:r>
            <a:r>
              <a:rPr lang="en-US" dirty="0" smtClean="0"/>
              <a:t> goods’</a:t>
            </a:r>
          </a:p>
          <a:p>
            <a:pPr algn="ctr"/>
            <a:endParaRPr lang="en-US" dirty="0"/>
          </a:p>
        </p:txBody>
      </p:sp>
    </p:spTree>
    <p:extLst>
      <p:ext uri="{BB962C8B-B14F-4D97-AF65-F5344CB8AC3E}">
        <p14:creationId xmlns:p14="http://schemas.microsoft.com/office/powerpoint/2010/main" val="341562918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639478"/>
          </a:xfrm>
        </p:spPr>
        <p:txBody>
          <a:bodyPr>
            <a:normAutofit/>
          </a:bodyPr>
          <a:lstStyle/>
          <a:p>
            <a:r>
              <a:rPr lang="en-US" sz="2800" dirty="0" smtClean="0"/>
              <a:t>Domingo Faustino Sarmiento, </a:t>
            </a:r>
            <a:r>
              <a:rPr lang="en-US" sz="2800" i="1" dirty="0" err="1" smtClean="0"/>
              <a:t>Civilisation</a:t>
            </a:r>
            <a:r>
              <a:rPr lang="en-US" sz="2800" i="1" dirty="0" smtClean="0"/>
              <a:t> or Barbarism: The Life of Juan </a:t>
            </a:r>
            <a:r>
              <a:rPr lang="en-US" sz="2800" i="1" dirty="0" err="1" smtClean="0"/>
              <a:t>Facundo</a:t>
            </a:r>
            <a:r>
              <a:rPr lang="en-US" sz="2800" i="1" dirty="0" smtClean="0"/>
              <a:t> </a:t>
            </a:r>
            <a:r>
              <a:rPr lang="en-US" sz="2800" i="1" dirty="0" err="1" smtClean="0"/>
              <a:t>Quiroga</a:t>
            </a:r>
            <a:r>
              <a:rPr lang="en-US" sz="2800" i="1" dirty="0" smtClean="0"/>
              <a:t> </a:t>
            </a:r>
            <a:r>
              <a:rPr lang="en-US" sz="2800" dirty="0" smtClean="0"/>
              <a:t>(1845)</a:t>
            </a:r>
            <a:endParaRPr lang="en-US" sz="2800" i="1" dirty="0"/>
          </a:p>
        </p:txBody>
      </p:sp>
      <p:pic>
        <p:nvPicPr>
          <p:cNvPr id="4" name="Content Placeholder 3"/>
          <p:cNvPicPr>
            <a:picLocks noGrp="1" noChangeAspect="1"/>
          </p:cNvPicPr>
          <p:nvPr>
            <p:ph idx="1"/>
          </p:nvPr>
        </p:nvPicPr>
        <p:blipFill>
          <a:blip r:embed="rId2"/>
          <a:srcRect l="-95359" r="-95359"/>
          <a:stretch>
            <a:fillRect/>
          </a:stretch>
        </p:blipFill>
        <p:spPr>
          <a:xfrm>
            <a:off x="457200" y="1914116"/>
            <a:ext cx="8229600" cy="4525963"/>
          </a:xfrm>
        </p:spPr>
      </p:pic>
    </p:spTree>
    <p:extLst>
      <p:ext uri="{BB962C8B-B14F-4D97-AF65-F5344CB8AC3E}">
        <p14:creationId xmlns:p14="http://schemas.microsoft.com/office/powerpoint/2010/main" val="273383325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7"/>
            <a:ext cx="8229600" cy="1439713"/>
          </a:xfrm>
        </p:spPr>
        <p:txBody>
          <a:bodyPr>
            <a:noAutofit/>
          </a:bodyPr>
          <a:lstStyle/>
          <a:p>
            <a:r>
              <a:rPr lang="en-US" sz="2400" dirty="0"/>
              <a:t>‘</a:t>
            </a:r>
            <a:r>
              <a:rPr lang="en-US" sz="2400" dirty="0" err="1"/>
              <a:t>Civilisation</a:t>
            </a:r>
            <a:r>
              <a:rPr lang="en-US" sz="2400" dirty="0" smtClean="0"/>
              <a:t>’ ? :</a:t>
            </a:r>
            <a:r>
              <a:rPr lang="en-US" sz="2400" dirty="0"/>
              <a:t/>
            </a:r>
            <a:br>
              <a:rPr lang="en-US" sz="2400" dirty="0"/>
            </a:br>
            <a:r>
              <a:rPr lang="en-US" sz="2400" dirty="0" smtClean="0"/>
              <a:t/>
            </a:r>
            <a:br>
              <a:rPr lang="en-US" sz="2400" dirty="0" smtClean="0"/>
            </a:br>
            <a:r>
              <a:rPr lang="en-US" sz="2400" dirty="0" smtClean="0"/>
              <a:t>The </a:t>
            </a:r>
            <a:r>
              <a:rPr lang="en-GB" sz="2400" dirty="0" smtClean="0"/>
              <a:t>Bridge over the </a:t>
            </a:r>
            <a:r>
              <a:rPr lang="en-GB" sz="2400" dirty="0" err="1" smtClean="0"/>
              <a:t>Metlac</a:t>
            </a:r>
            <a:r>
              <a:rPr lang="en-GB" sz="2400" dirty="0" smtClean="0"/>
              <a:t> Canyon, Veracruz State, Mexico</a:t>
            </a:r>
            <a:br>
              <a:rPr lang="en-GB" sz="2400" dirty="0" smtClean="0"/>
            </a:br>
            <a:r>
              <a:rPr lang="en-GB" sz="2400" dirty="0" smtClean="0"/>
              <a:t>built in 1873 </a:t>
            </a:r>
            <a:endParaRPr lang="en-US" sz="2400" dirty="0"/>
          </a:p>
        </p:txBody>
      </p:sp>
      <p:pic>
        <p:nvPicPr>
          <p:cNvPr id="4" name="Content Placeholder 3" descr="metlacbrigde.jpg"/>
          <p:cNvPicPr>
            <a:picLocks noGrp="1" noChangeAspect="1"/>
          </p:cNvPicPr>
          <p:nvPr>
            <p:ph idx="1"/>
          </p:nvPr>
        </p:nvPicPr>
        <p:blipFill>
          <a:blip r:embed="rId2">
            <a:extLst>
              <a:ext uri="{28A0092B-C50C-407E-A947-70E740481C1C}">
                <a14:useLocalDpi xmlns:a14="http://schemas.microsoft.com/office/drawing/2010/main" val="0"/>
              </a:ext>
            </a:extLst>
          </a:blip>
          <a:srcRect l="-23995" r="-23995"/>
          <a:stretch>
            <a:fillRect/>
          </a:stretch>
        </p:blipFill>
        <p:spPr>
          <a:xfrm>
            <a:off x="-1198210" y="1714350"/>
            <a:ext cx="8975204" cy="4936016"/>
          </a:xfrm>
          <a:prstGeom prst="rect">
            <a:avLst/>
          </a:prstGeom>
        </p:spPr>
      </p:pic>
      <p:sp>
        <p:nvSpPr>
          <p:cNvPr id="5" name="Rectangle 4"/>
          <p:cNvSpPr/>
          <p:nvPr/>
        </p:nvSpPr>
        <p:spPr>
          <a:xfrm>
            <a:off x="6678723" y="1869229"/>
            <a:ext cx="2112075" cy="2585323"/>
          </a:xfrm>
          <a:prstGeom prst="rect">
            <a:avLst/>
          </a:prstGeom>
        </p:spPr>
        <p:txBody>
          <a:bodyPr wrap="square">
            <a:spAutoFit/>
          </a:bodyPr>
          <a:lstStyle/>
          <a:p>
            <a:r>
              <a:rPr lang="en-US" dirty="0"/>
              <a:t>The Raymond Special on the </a:t>
            </a:r>
            <a:r>
              <a:rPr lang="en-US" dirty="0" err="1"/>
              <a:t>Metlac</a:t>
            </a:r>
            <a:r>
              <a:rPr lang="en-US" dirty="0"/>
              <a:t> Bridge, </a:t>
            </a:r>
            <a:r>
              <a:rPr lang="en-US" dirty="0" smtClean="0"/>
              <a:t>Veracruz, Mexico, ca. 1897. Charles Burlingame Waite</a:t>
            </a:r>
            <a:r>
              <a:rPr lang="en-US" dirty="0"/>
              <a:t>. Gelatin silver print. Getty Research Institute.</a:t>
            </a:r>
          </a:p>
        </p:txBody>
      </p:sp>
    </p:spTree>
    <p:extLst>
      <p:ext uri="{BB962C8B-B14F-4D97-AF65-F5344CB8AC3E}">
        <p14:creationId xmlns:p14="http://schemas.microsoft.com/office/powerpoint/2010/main" val="225622583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dirty="0" smtClean="0"/>
              <a:t>‘Barbarism’:</a:t>
            </a:r>
            <a:br>
              <a:rPr lang="en-GB" sz="2800" dirty="0" smtClean="0"/>
            </a:br>
            <a:r>
              <a:rPr lang="en-GB" sz="2800" dirty="0" smtClean="0"/>
              <a:t>Crossing </a:t>
            </a:r>
            <a:r>
              <a:rPr lang="en-GB" sz="2800" dirty="0"/>
              <a:t>the Quindío Pass in the Colombian </a:t>
            </a:r>
            <a:r>
              <a:rPr lang="en-GB" sz="2800" dirty="0" smtClean="0"/>
              <a:t>Andes</a:t>
            </a:r>
            <a:endParaRPr lang="en-US" sz="2800" dirty="0"/>
          </a:p>
        </p:txBody>
      </p:sp>
      <p:pic>
        <p:nvPicPr>
          <p:cNvPr id="4" name="Content Placeholder 3" descr="paso del quindío2.jpg"/>
          <p:cNvPicPr>
            <a:picLocks noGrp="1" noChangeAspect="1"/>
          </p:cNvPicPr>
          <p:nvPr>
            <p:ph idx="1"/>
          </p:nvPr>
        </p:nvPicPr>
        <p:blipFill>
          <a:blip r:embed="rId2">
            <a:extLst>
              <a:ext uri="{28A0092B-C50C-407E-A947-70E740481C1C}">
                <a14:useLocalDpi xmlns:a14="http://schemas.microsoft.com/office/drawing/2010/main" val="0"/>
              </a:ext>
            </a:extLst>
          </a:blip>
          <a:srcRect l="-16141" r="-16141"/>
          <a:stretch>
            <a:fillRect/>
          </a:stretch>
        </p:blipFill>
        <p:spPr/>
      </p:pic>
    </p:spTree>
    <p:extLst>
      <p:ext uri="{BB962C8B-B14F-4D97-AF65-F5344CB8AC3E}">
        <p14:creationId xmlns:p14="http://schemas.microsoft.com/office/powerpoint/2010/main" val="17594536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dirty="0"/>
              <a:t>‘Barbarism’:</a:t>
            </a:r>
            <a:br>
              <a:rPr lang="en-GB" sz="2800" dirty="0"/>
            </a:br>
            <a:r>
              <a:rPr lang="en-GB" sz="2800" dirty="0"/>
              <a:t>Crossing the Quindío Pass in the Colombian </a:t>
            </a:r>
            <a:r>
              <a:rPr lang="en-GB" sz="2800" dirty="0" smtClean="0"/>
              <a:t>Andes</a:t>
            </a:r>
            <a:endParaRPr lang="en-US" sz="2800" dirty="0"/>
          </a:p>
        </p:txBody>
      </p:sp>
      <p:pic>
        <p:nvPicPr>
          <p:cNvPr id="4" name="Content Placeholder 3" descr="pasodelquindío.jpg"/>
          <p:cNvPicPr>
            <a:picLocks noGrp="1" noChangeAspect="1"/>
          </p:cNvPicPr>
          <p:nvPr>
            <p:ph idx="1"/>
          </p:nvPr>
        </p:nvPicPr>
        <p:blipFill>
          <a:blip r:embed="rId2">
            <a:extLst>
              <a:ext uri="{28A0092B-C50C-407E-A947-70E740481C1C}">
                <a14:useLocalDpi xmlns:a14="http://schemas.microsoft.com/office/drawing/2010/main" val="0"/>
              </a:ext>
            </a:extLst>
          </a:blip>
          <a:srcRect l="-96301" r="-96301"/>
          <a:stretch>
            <a:fillRect/>
          </a:stretch>
        </p:blipFill>
        <p:spPr/>
      </p:pic>
    </p:spTree>
    <p:extLst>
      <p:ext uri="{BB962C8B-B14F-4D97-AF65-F5344CB8AC3E}">
        <p14:creationId xmlns:p14="http://schemas.microsoft.com/office/powerpoint/2010/main" val="385702201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dirty="0" smtClean="0"/>
          </a:p>
          <a:p>
            <a:r>
              <a:rPr lang="en-US" smtClean="0"/>
              <a:t>European migrants</a:t>
            </a:r>
            <a:endParaRPr lang="en-US"/>
          </a:p>
        </p:txBody>
      </p:sp>
    </p:spTree>
    <p:extLst>
      <p:ext uri="{BB962C8B-B14F-4D97-AF65-F5344CB8AC3E}">
        <p14:creationId xmlns:p14="http://schemas.microsoft.com/office/powerpoint/2010/main" val="208845829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2800" dirty="0" smtClean="0"/>
              <a:t>Juan Manuel de Rosas</a:t>
            </a:r>
            <a:br>
              <a:rPr lang="en-US" sz="2800" dirty="0" smtClean="0"/>
            </a:br>
            <a:r>
              <a:rPr lang="en-US" sz="2800" dirty="0" smtClean="0"/>
              <a:t> (1793-1877)</a:t>
            </a:r>
            <a:br>
              <a:rPr lang="en-US" sz="2800" dirty="0" smtClean="0"/>
            </a:br>
            <a:r>
              <a:rPr lang="en-US" sz="2800" dirty="0" smtClean="0"/>
              <a:t>(Portrait by Raymond </a:t>
            </a:r>
            <a:r>
              <a:rPr lang="en-US" sz="2800" dirty="0" err="1" smtClean="0"/>
              <a:t>Monvoisin</a:t>
            </a:r>
            <a:r>
              <a:rPr lang="en-US" sz="2800" dirty="0" smtClean="0"/>
              <a:t>, 1842)</a:t>
            </a:r>
            <a:endParaRPr lang="en-US" sz="2800" dirty="0"/>
          </a:p>
        </p:txBody>
      </p:sp>
      <p:pic>
        <p:nvPicPr>
          <p:cNvPr id="4" name="Content Placeholder 3"/>
          <p:cNvPicPr>
            <a:picLocks noGrp="1" noChangeAspect="1"/>
          </p:cNvPicPr>
          <p:nvPr>
            <p:ph idx="1"/>
          </p:nvPr>
        </p:nvPicPr>
        <p:blipFill>
          <a:blip r:embed="rId2"/>
          <a:srcRect l="-67060" r="-67060"/>
          <a:stretch>
            <a:fillRect/>
          </a:stretch>
        </p:blipFill>
        <p:spPr/>
      </p:pic>
    </p:spTree>
    <p:extLst>
      <p:ext uri="{BB962C8B-B14F-4D97-AF65-F5344CB8AC3E}">
        <p14:creationId xmlns:p14="http://schemas.microsoft.com/office/powerpoint/2010/main" val="37569996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1600" dirty="0"/>
              <a:t>Domingo Faustino Sarmiento, </a:t>
            </a:r>
            <a:r>
              <a:rPr lang="en-GB" sz="1600" i="1" dirty="0" err="1"/>
              <a:t>Facundo</a:t>
            </a:r>
            <a:r>
              <a:rPr lang="en-GB" sz="1600" i="1" dirty="0"/>
              <a:t>, or, Civilization and Barbarism</a:t>
            </a:r>
            <a:r>
              <a:rPr lang="en-GB" sz="1600" dirty="0"/>
              <a:t>, trans. Mary Mann (London, 1998 [1868]), 54-5.</a:t>
            </a:r>
            <a:endParaRPr lang="en-US" sz="1600" dirty="0"/>
          </a:p>
        </p:txBody>
      </p:sp>
      <p:sp>
        <p:nvSpPr>
          <p:cNvPr id="3" name="Content Placeholder 2"/>
          <p:cNvSpPr>
            <a:spLocks noGrp="1"/>
          </p:cNvSpPr>
          <p:nvPr>
            <p:ph idx="1"/>
          </p:nvPr>
        </p:nvSpPr>
        <p:spPr/>
        <p:txBody>
          <a:bodyPr/>
          <a:lstStyle/>
          <a:p>
            <a:pPr marL="0" indent="0">
              <a:buNone/>
            </a:pPr>
            <a:endParaRPr lang="en-GB" dirty="0" smtClean="0"/>
          </a:p>
          <a:p>
            <a:pPr marL="0" indent="0">
              <a:buNone/>
            </a:pPr>
            <a:endParaRPr lang="en-GB" dirty="0"/>
          </a:p>
          <a:p>
            <a:pPr marL="0" indent="0">
              <a:buNone/>
            </a:pPr>
            <a:r>
              <a:rPr lang="en-GB" dirty="0" smtClean="0"/>
              <a:t>During </a:t>
            </a:r>
            <a:r>
              <a:rPr lang="en-GB" dirty="0"/>
              <a:t>the colonial period, ‘two distinct, rival and incompatible forms of society, two differing kinds of civilisation existed. . . : one being wholly Spanish, European and cultivated, the other barbarous, American and almost wholly of native growth’.  </a:t>
            </a:r>
          </a:p>
          <a:p>
            <a:pPr marL="0" indent="0">
              <a:buNone/>
            </a:pPr>
            <a:endParaRPr lang="en-US" dirty="0"/>
          </a:p>
        </p:txBody>
      </p:sp>
    </p:spTree>
    <p:extLst>
      <p:ext uri="{BB962C8B-B14F-4D97-AF65-F5344CB8AC3E}">
        <p14:creationId xmlns:p14="http://schemas.microsoft.com/office/powerpoint/2010/main" val="229981124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Key Words</a:t>
            </a:r>
            <a:endParaRPr lang="en-US" dirty="0"/>
          </a:p>
        </p:txBody>
      </p:sp>
      <p:sp>
        <p:nvSpPr>
          <p:cNvPr id="3" name="Content Placeholder 2"/>
          <p:cNvSpPr>
            <a:spLocks noGrp="1"/>
          </p:cNvSpPr>
          <p:nvPr>
            <p:ph idx="1"/>
          </p:nvPr>
        </p:nvSpPr>
        <p:spPr/>
        <p:txBody>
          <a:bodyPr/>
          <a:lstStyle/>
          <a:p>
            <a:pPr algn="ctr"/>
            <a:endParaRPr lang="en-US" dirty="0" smtClean="0"/>
          </a:p>
          <a:p>
            <a:pPr algn="ctr"/>
            <a:endParaRPr lang="en-US" dirty="0"/>
          </a:p>
          <a:p>
            <a:pPr algn="ctr"/>
            <a:r>
              <a:rPr lang="en-US" dirty="0" err="1" smtClean="0"/>
              <a:t>Civilisation</a:t>
            </a:r>
            <a:endParaRPr lang="en-US" dirty="0" smtClean="0"/>
          </a:p>
          <a:p>
            <a:pPr algn="ctr"/>
            <a:endParaRPr lang="en-US" dirty="0" smtClean="0"/>
          </a:p>
          <a:p>
            <a:pPr algn="ctr"/>
            <a:r>
              <a:rPr lang="en-US" dirty="0" smtClean="0"/>
              <a:t>Progress</a:t>
            </a:r>
            <a:endParaRPr lang="en-US" dirty="0"/>
          </a:p>
        </p:txBody>
      </p:sp>
    </p:spTree>
    <p:extLst>
      <p:ext uri="{BB962C8B-B14F-4D97-AF65-F5344CB8AC3E}">
        <p14:creationId xmlns:p14="http://schemas.microsoft.com/office/powerpoint/2010/main" val="414095578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1800" dirty="0"/>
              <a:t>Deputy </a:t>
            </a:r>
            <a:r>
              <a:rPr lang="en-GB" sz="1800" dirty="0" err="1"/>
              <a:t>Lozana</a:t>
            </a:r>
            <a:r>
              <a:rPr lang="en-GB" sz="1800" dirty="0"/>
              <a:t>, session of 13 Sept. 1878, in </a:t>
            </a:r>
            <a:r>
              <a:rPr lang="en-GB" sz="1800" i="1" dirty="0" err="1"/>
              <a:t>Congreso</a:t>
            </a:r>
            <a:r>
              <a:rPr lang="en-GB" sz="1800" dirty="0"/>
              <a:t> </a:t>
            </a:r>
            <a:r>
              <a:rPr lang="en-GB" sz="1800" i="1" dirty="0"/>
              <a:t>Nacional</a:t>
            </a:r>
            <a:r>
              <a:rPr lang="en-GB" sz="1800" dirty="0"/>
              <a:t>: </a:t>
            </a:r>
            <a:r>
              <a:rPr lang="en-GB" sz="1800" i="1" dirty="0" err="1"/>
              <a:t>Cámara</a:t>
            </a:r>
            <a:r>
              <a:rPr lang="en-GB" sz="1800" dirty="0"/>
              <a:t> </a:t>
            </a:r>
            <a:r>
              <a:rPr lang="en-GB" sz="1800" i="1" dirty="0"/>
              <a:t>de</a:t>
            </a:r>
            <a:r>
              <a:rPr lang="en-GB" sz="1800" dirty="0"/>
              <a:t> </a:t>
            </a:r>
            <a:r>
              <a:rPr lang="en-GB" sz="1800" i="1" dirty="0" err="1"/>
              <a:t>Diputados</a:t>
            </a:r>
            <a:r>
              <a:rPr lang="en-GB" sz="1800" dirty="0"/>
              <a:t>, </a:t>
            </a:r>
            <a:r>
              <a:rPr lang="en-GB" sz="1800" i="1" dirty="0" err="1"/>
              <a:t>Sesión</a:t>
            </a:r>
            <a:r>
              <a:rPr lang="en-GB" sz="1800" dirty="0"/>
              <a:t> </a:t>
            </a:r>
            <a:r>
              <a:rPr lang="en-GB" sz="1800" i="1" dirty="0"/>
              <a:t>de</a:t>
            </a:r>
            <a:r>
              <a:rPr lang="en-GB" sz="1800" dirty="0"/>
              <a:t> </a:t>
            </a:r>
            <a:r>
              <a:rPr lang="en-GB" sz="1800" i="1" dirty="0"/>
              <a:t>1878</a:t>
            </a:r>
            <a:r>
              <a:rPr lang="en-GB" sz="1800" dirty="0"/>
              <a:t>, 2 </a:t>
            </a:r>
            <a:r>
              <a:rPr lang="en-GB" sz="1800" dirty="0" err="1"/>
              <a:t>vols</a:t>
            </a:r>
            <a:r>
              <a:rPr lang="en-GB" sz="1800" dirty="0"/>
              <a:t> (Buenos Aires, 1879), vol. 2.</a:t>
            </a:r>
            <a:br>
              <a:rPr lang="en-GB" sz="1800" dirty="0"/>
            </a:br>
            <a:endParaRPr lang="en-US" sz="1800" dirty="0"/>
          </a:p>
        </p:txBody>
      </p:sp>
      <p:sp>
        <p:nvSpPr>
          <p:cNvPr id="3" name="Content Placeholder 2"/>
          <p:cNvSpPr>
            <a:spLocks noGrp="1"/>
          </p:cNvSpPr>
          <p:nvPr>
            <p:ph idx="1"/>
          </p:nvPr>
        </p:nvSpPr>
        <p:spPr/>
        <p:txBody>
          <a:bodyPr/>
          <a:lstStyle/>
          <a:p>
            <a:pPr marL="0" indent="0">
              <a:buNone/>
            </a:pPr>
            <a:endParaRPr lang="en-GB" dirty="0" smtClean="0"/>
          </a:p>
          <a:p>
            <a:pPr marL="0" indent="0">
              <a:buNone/>
            </a:pPr>
            <a:endParaRPr lang="en-GB" dirty="0"/>
          </a:p>
          <a:p>
            <a:pPr marL="0" indent="0">
              <a:buNone/>
            </a:pPr>
            <a:r>
              <a:rPr lang="en-GB" dirty="0" smtClean="0"/>
              <a:t>‘</a:t>
            </a:r>
            <a:r>
              <a:rPr lang="en-GB" dirty="0"/>
              <a:t>If anything justifies our fight against the original owners of this land [the Amerindians], it is the goal of civilising them’. </a:t>
            </a:r>
            <a:endParaRPr lang="en-GB" dirty="0" smtClean="0"/>
          </a:p>
          <a:p>
            <a:pPr marL="0" indent="0">
              <a:buNone/>
            </a:pPr>
            <a:endParaRPr lang="en-GB" dirty="0"/>
          </a:p>
          <a:p>
            <a:pPr marL="0" indent="0">
              <a:buNone/>
            </a:pPr>
            <a:r>
              <a:rPr lang="en-GB" dirty="0" smtClean="0"/>
              <a:t>		‘</a:t>
            </a:r>
            <a:r>
              <a:rPr lang="en-GB" dirty="0" smtClean="0"/>
              <a:t>Conquest of the Desert’</a:t>
            </a:r>
            <a:endParaRPr lang="en-US" dirty="0"/>
          </a:p>
        </p:txBody>
      </p:sp>
    </p:spTree>
    <p:extLst>
      <p:ext uri="{BB962C8B-B14F-4D97-AF65-F5344CB8AC3E}">
        <p14:creationId xmlns:p14="http://schemas.microsoft.com/office/powerpoint/2010/main" val="270052442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dirty="0" smtClean="0"/>
              <a:t>Juan Bautista </a:t>
            </a:r>
            <a:r>
              <a:rPr lang="en-US" sz="2800" dirty="0" err="1" smtClean="0"/>
              <a:t>Alberdi</a:t>
            </a:r>
            <a:r>
              <a:rPr lang="en-US" sz="2800" dirty="0" smtClean="0"/>
              <a:t> (1810-1884)</a:t>
            </a:r>
            <a:endParaRPr lang="en-US" sz="2800" dirty="0"/>
          </a:p>
        </p:txBody>
      </p:sp>
      <p:pic>
        <p:nvPicPr>
          <p:cNvPr id="4" name="Content Placeholder 3"/>
          <p:cNvPicPr>
            <a:picLocks noGrp="1" noChangeAspect="1"/>
          </p:cNvPicPr>
          <p:nvPr>
            <p:ph idx="1"/>
          </p:nvPr>
        </p:nvPicPr>
        <p:blipFill>
          <a:blip r:embed="rId2"/>
          <a:srcRect l="-66556" r="-66556"/>
          <a:stretch>
            <a:fillRect/>
          </a:stretch>
        </p:blipFill>
        <p:spPr/>
      </p:pic>
    </p:spTree>
    <p:extLst>
      <p:ext uri="{BB962C8B-B14F-4D97-AF65-F5344CB8AC3E}">
        <p14:creationId xmlns:p14="http://schemas.microsoft.com/office/powerpoint/2010/main" val="323242328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7"/>
            <a:ext cx="8229600" cy="1266405"/>
          </a:xfrm>
        </p:spPr>
        <p:txBody>
          <a:bodyPr>
            <a:normAutofit fontScale="90000"/>
          </a:bodyPr>
          <a:lstStyle/>
          <a:p>
            <a:r>
              <a:rPr lang="en-US" sz="2800" dirty="0" smtClean="0"/>
              <a:t>Juan Bautista </a:t>
            </a:r>
            <a:r>
              <a:rPr lang="en-US" sz="2800" dirty="0" err="1" smtClean="0"/>
              <a:t>Alberdi</a:t>
            </a:r>
            <a:r>
              <a:rPr lang="en-US" sz="2800" dirty="0" smtClean="0"/>
              <a:t>, </a:t>
            </a:r>
            <a:r>
              <a:rPr lang="en-US" sz="2800" i="1" dirty="0" smtClean="0"/>
              <a:t>Political and Economic </a:t>
            </a:r>
            <a:r>
              <a:rPr lang="en-US" sz="2800" i="1" dirty="0" err="1" smtClean="0"/>
              <a:t>Organisation</a:t>
            </a:r>
            <a:r>
              <a:rPr lang="en-US" sz="2800" i="1" dirty="0" smtClean="0"/>
              <a:t> of the Argentine Confederation</a:t>
            </a:r>
            <a:br>
              <a:rPr lang="en-US" sz="2800" i="1" dirty="0" smtClean="0"/>
            </a:br>
            <a:r>
              <a:rPr lang="en-US" sz="2800" dirty="0" smtClean="0"/>
              <a:t> (1856 edition)</a:t>
            </a:r>
            <a:endParaRPr lang="en-US" sz="2800" dirty="0"/>
          </a:p>
        </p:txBody>
      </p:sp>
      <p:pic>
        <p:nvPicPr>
          <p:cNvPr id="4" name="Content Placeholder 3"/>
          <p:cNvPicPr>
            <a:picLocks noGrp="1" noChangeAspect="1"/>
          </p:cNvPicPr>
          <p:nvPr>
            <p:ph idx="1"/>
          </p:nvPr>
        </p:nvPicPr>
        <p:blipFill>
          <a:blip r:embed="rId2"/>
          <a:srcRect l="-95161" r="-95161"/>
          <a:stretch>
            <a:fillRect/>
          </a:stretch>
        </p:blipFill>
        <p:spPr>
          <a:xfrm>
            <a:off x="457200" y="2332037"/>
            <a:ext cx="8229600" cy="4525963"/>
          </a:xfrm>
        </p:spPr>
      </p:pic>
    </p:spTree>
    <p:extLst>
      <p:ext uri="{BB962C8B-B14F-4D97-AF65-F5344CB8AC3E}">
        <p14:creationId xmlns:p14="http://schemas.microsoft.com/office/powerpoint/2010/main" val="301917423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sz="2800" dirty="0"/>
              <a:t>Juan Bautista </a:t>
            </a:r>
            <a:r>
              <a:rPr lang="en-GB" sz="2800" dirty="0" err="1"/>
              <a:t>Alberdi</a:t>
            </a:r>
            <a:r>
              <a:rPr lang="en-GB" sz="2800" dirty="0"/>
              <a:t>, </a:t>
            </a:r>
            <a:r>
              <a:rPr lang="en-GB" sz="2800" i="1" dirty="0"/>
              <a:t>Bases y </a:t>
            </a:r>
            <a:r>
              <a:rPr lang="en-GB" sz="2800" i="1" dirty="0" err="1"/>
              <a:t>puntos</a:t>
            </a:r>
            <a:r>
              <a:rPr lang="en-GB" sz="2800" i="1" dirty="0"/>
              <a:t> de </a:t>
            </a:r>
            <a:r>
              <a:rPr lang="en-GB" sz="2800" i="1" dirty="0" err="1"/>
              <a:t>partida</a:t>
            </a:r>
            <a:r>
              <a:rPr lang="en-GB" sz="2800" i="1" dirty="0"/>
              <a:t> </a:t>
            </a:r>
            <a:r>
              <a:rPr lang="en-GB" sz="2800" i="1" dirty="0" err="1"/>
              <a:t>para</a:t>
            </a:r>
            <a:r>
              <a:rPr lang="en-GB" sz="2800" i="1" dirty="0"/>
              <a:t> la </a:t>
            </a:r>
            <a:r>
              <a:rPr lang="en-GB" sz="2800" i="1" dirty="0" err="1"/>
              <a:t>organización</a:t>
            </a:r>
            <a:r>
              <a:rPr lang="en-GB" sz="2800" i="1" dirty="0"/>
              <a:t> política de la República Argentina</a:t>
            </a:r>
            <a:r>
              <a:rPr lang="en-GB" sz="2800" dirty="0"/>
              <a:t> (Buenos Aires, 1966 [1852]), 60-</a:t>
            </a:r>
            <a:r>
              <a:rPr lang="en-GB" sz="2800" dirty="0" smtClean="0"/>
              <a:t>2.</a:t>
            </a:r>
            <a:endParaRPr lang="en-US" sz="2800" dirty="0"/>
          </a:p>
        </p:txBody>
      </p:sp>
      <p:sp>
        <p:nvSpPr>
          <p:cNvPr id="3" name="Content Placeholder 2"/>
          <p:cNvSpPr>
            <a:spLocks noGrp="1"/>
          </p:cNvSpPr>
          <p:nvPr>
            <p:ph idx="1"/>
          </p:nvPr>
        </p:nvSpPr>
        <p:spPr/>
        <p:txBody>
          <a:bodyPr/>
          <a:lstStyle/>
          <a:p>
            <a:pPr marL="0" indent="0">
              <a:buNone/>
            </a:pPr>
            <a:endParaRPr lang="en-GB" dirty="0" smtClean="0"/>
          </a:p>
          <a:p>
            <a:pPr marL="0" indent="0">
              <a:buNone/>
            </a:pPr>
            <a:endParaRPr lang="en-GB" dirty="0"/>
          </a:p>
          <a:p>
            <a:pPr marL="0" indent="0">
              <a:buNone/>
            </a:pPr>
            <a:r>
              <a:rPr lang="en-GB" dirty="0" smtClean="0"/>
              <a:t>‘</a:t>
            </a:r>
            <a:r>
              <a:rPr lang="en-GB" dirty="0"/>
              <a:t>All the civilisation in our land is European. . . In America everything that is not European is barbarous: this is the only distinction that matters</a:t>
            </a:r>
            <a:r>
              <a:rPr lang="en-GB" dirty="0" smtClean="0"/>
              <a:t>’. </a:t>
            </a:r>
            <a:endParaRPr lang="en-GB" dirty="0"/>
          </a:p>
          <a:p>
            <a:pPr marL="0" indent="0">
              <a:buNone/>
            </a:pPr>
            <a:endParaRPr lang="en-US" dirty="0"/>
          </a:p>
        </p:txBody>
      </p:sp>
    </p:spTree>
    <p:extLst>
      <p:ext uri="{BB962C8B-B14F-4D97-AF65-F5344CB8AC3E}">
        <p14:creationId xmlns:p14="http://schemas.microsoft.com/office/powerpoint/2010/main" val="331359953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1056</TotalTime>
  <Words>613</Words>
  <Application>Microsoft Macintosh PowerPoint</Application>
  <PresentationFormat>On-screen Show (4:3)</PresentationFormat>
  <Paragraphs>87</Paragraphs>
  <Slides>23</Slides>
  <Notes>0</Notes>
  <HiddenSlides>0</HiddenSlides>
  <MMClips>0</MMClips>
  <ScaleCrop>false</ScaleCrop>
  <HeadingPairs>
    <vt:vector size="4" baseType="variant">
      <vt:variant>
        <vt:lpstr>Theme</vt:lpstr>
      </vt:variant>
      <vt:variant>
        <vt:i4>1</vt:i4>
      </vt:variant>
      <vt:variant>
        <vt:lpstr>Slide Titles</vt:lpstr>
      </vt:variant>
      <vt:variant>
        <vt:i4>23</vt:i4>
      </vt:variant>
    </vt:vector>
  </HeadingPairs>
  <TitlesOfParts>
    <vt:vector size="24" baseType="lpstr">
      <vt:lpstr>Office Theme</vt:lpstr>
      <vt:lpstr>Domingo Faustino Sarmiento (1811-1888)</vt:lpstr>
      <vt:lpstr>Domingo Faustino Sarmiento, Civilisation or Barbarism: The Life of Juan Facundo Quiroga (1845)</vt:lpstr>
      <vt:lpstr>Juan Manuel de Rosas  (1793-1877) (Portrait by Raymond Monvoisin, 1842)</vt:lpstr>
      <vt:lpstr>Domingo Faustino Sarmiento, Facundo, or, Civilization and Barbarism, trans. Mary Mann (London, 1998 [1868]), 54-5.</vt:lpstr>
      <vt:lpstr>Key Words</vt:lpstr>
      <vt:lpstr>Deputy Lozana, session of 13 Sept. 1878, in Congreso Nacional: Cámara de Diputados, Sesión de 1878, 2 vols (Buenos Aires, 1879), vol. 2. </vt:lpstr>
      <vt:lpstr>Juan Bautista Alberdi (1810-1884)</vt:lpstr>
      <vt:lpstr>Juan Bautista Alberdi, Political and Economic Organisation of the Argentine Confederation  (1856 edition)</vt:lpstr>
      <vt:lpstr>Juan Bautista Alberdi, Bases y puntos de partida para la organización política de la República Argentina (Buenos Aires, 1966 [1852]), 60-2.</vt:lpstr>
      <vt:lpstr>vocabulary</vt:lpstr>
      <vt:lpstr>El Aguila Mexicana, Mexico City 3 April 1826.</vt:lpstr>
      <vt:lpstr>Gaceta de Guatemala, 1848.</vt:lpstr>
      <vt:lpstr>More Key Words</vt:lpstr>
      <vt:lpstr>Subaltern Nationalisms; Popular Liberalism</vt:lpstr>
      <vt:lpstr>Subaltern Nationalisms; Popular Liberalism</vt:lpstr>
      <vt:lpstr>Victor Bulmer-Thomas, The Economic History of Latin America since Independence (Cambridge, 1994), 28. </vt:lpstr>
      <vt:lpstr>total value of British exports to Latin America </vt:lpstr>
      <vt:lpstr>John Miers, Travels in Chile and La Plata, 2 vols. (London, 1826), vol., p. 159. </vt:lpstr>
      <vt:lpstr>Vocabulary</vt:lpstr>
      <vt:lpstr>‘Civilisation’ ? :  The Bridge over the Metlac Canyon, Veracruz State, Mexico built in 1873 </vt:lpstr>
      <vt:lpstr>‘Barbarism’: Crossing the Quindío Pass in the Colombian Andes</vt:lpstr>
      <vt:lpstr>‘Barbarism’: Crossing the Quindío Pass in the Colombian Andes</vt:lpstr>
      <vt:lpstr>PowerPoint Presentation</vt:lpstr>
    </vt:vector>
  </TitlesOfParts>
  <Company>University of Warwick</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Rebecca Earle</dc:creator>
  <cp:lastModifiedBy>Rebecca Earle</cp:lastModifiedBy>
  <cp:revision>61</cp:revision>
  <dcterms:created xsi:type="dcterms:W3CDTF">2011-12-06T10:46:53Z</dcterms:created>
  <dcterms:modified xsi:type="dcterms:W3CDTF">2014-12-03T09:23:17Z</dcterms:modified>
</cp:coreProperties>
</file>