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8" r:id="rId2"/>
    <p:sldId id="265" r:id="rId3"/>
    <p:sldId id="266" r:id="rId4"/>
    <p:sldId id="267" r:id="rId5"/>
    <p:sldId id="259" r:id="rId6"/>
    <p:sldId id="257" r:id="rId7"/>
    <p:sldId id="269" r:id="rId8"/>
    <p:sldId id="270" r:id="rId9"/>
    <p:sldId id="258" r:id="rId10"/>
    <p:sldId id="272" r:id="rId11"/>
    <p:sldId id="273" r:id="rId12"/>
    <p:sldId id="274" r:id="rId13"/>
    <p:sldId id="275" r:id="rId14"/>
    <p:sldId id="262" r:id="rId15"/>
    <p:sldId id="276" r:id="rId16"/>
    <p:sldId id="263" r:id="rId17"/>
    <p:sldId id="264" r:id="rId18"/>
    <p:sldId id="277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588"/>
  </p:normalViewPr>
  <p:slideViewPr>
    <p:cSldViewPr snapToGrid="0" snapToObjects="1">
      <p:cViewPr>
        <p:scale>
          <a:sx n="70" d="100"/>
          <a:sy n="70" d="100"/>
        </p:scale>
        <p:origin x="1640" y="9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F14AC0-106E-3745-A935-474D185266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0B458BC-728E-5C45-A8B3-9DEE81EDC6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A36BB-65A0-3444-A94E-6900C91593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D2BB4-BE47-BE43-8CFB-4CCEEDDDD81D}" type="datetimeFigureOut">
              <a:rPr lang="en-US" smtClean="0"/>
              <a:t>1/8/25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DFB51D-6DF6-C948-95B8-0A68C2005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19BE63-2A52-5546-9947-EDC0F0BAC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40F3-4DDE-3D41-802B-085A175EB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614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7BF09-B4EA-6A40-8155-61841D9B3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9142B1-A7D8-8E4D-B2D2-E08B99C4DB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AFD24-B42F-6547-A078-CE6922F2C7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D2BB4-BE47-BE43-8CFB-4CCEEDDDD81D}" type="datetimeFigureOut">
              <a:rPr lang="en-US" smtClean="0"/>
              <a:t>1/8/25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A4DBA0-278A-3B40-A0AC-D534BB0BD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64C956-6A03-C640-AA0B-7E7CB2BE2D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40F3-4DDE-3D41-802B-085A175EB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160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355B4D1-E37A-F549-8FE4-2CE78FBC749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9EE316-39F2-7B4D-9F68-8673DB5F45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37E166-F364-684D-A9A8-1E4B6ED78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D2BB4-BE47-BE43-8CFB-4CCEEDDDD81D}" type="datetimeFigureOut">
              <a:rPr lang="en-US" smtClean="0"/>
              <a:t>1/8/25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2D4E23-A84D-D544-8038-F13254263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62F992-10AF-7440-BBCB-BE3D75DC3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40F3-4DDE-3D41-802B-085A175EB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576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ADF5B7-72E2-BF44-9F10-536C665DE6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BF3207-DCA9-FA47-A799-5AAA55109F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5CC041-D0A0-F246-976E-18963058B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D2BB4-BE47-BE43-8CFB-4CCEEDDDD81D}" type="datetimeFigureOut">
              <a:rPr lang="en-US" smtClean="0"/>
              <a:t>1/8/25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832F04-1344-C64A-8A62-0143EEE89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48CD05-B99A-5D4D-A38D-0898967FE4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40F3-4DDE-3D41-802B-085A175EB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821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5BD794-81B4-3B4D-B77D-963237D0B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DF5890-CCCC-D047-89FE-403994CFD3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1669FE-E049-EF42-8999-F054CE536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D2BB4-BE47-BE43-8CFB-4CCEEDDDD81D}" type="datetimeFigureOut">
              <a:rPr lang="en-US" smtClean="0"/>
              <a:t>1/8/25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A5654C-6C6F-BC47-956D-BB3B1F75AB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E2B98E-14E5-6540-A489-33942ED12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40F3-4DDE-3D41-802B-085A175EB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509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3EB266-3559-1046-A032-674F3F7560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1F0506-38C5-FF43-BE32-DD94223959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7F794F-5DDD-634B-9BF8-225E820754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D49ECF-443E-7D49-9D56-D8E59C5BE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D2BB4-BE47-BE43-8CFB-4CCEEDDDD81D}" type="datetimeFigureOut">
              <a:rPr lang="en-US" smtClean="0"/>
              <a:t>1/8/25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C76709-DC44-594B-800D-4C6CE84B7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181393-6C73-3049-BC2C-415E80EC8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40F3-4DDE-3D41-802B-085A175EB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948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3E91A3-2F5D-AC48-9E8B-08F24B4CD7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81B1B8-CF39-5242-95B9-E9CA44F5B7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DD67B1-26BB-604C-863F-616A954A0C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8A362BA-8176-984A-8F92-48378DBAA9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4B837A-D250-A64E-BD69-52B5C5D9CF6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622C385-27DD-0446-BE7C-8040C4B9D3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D2BB4-BE47-BE43-8CFB-4CCEEDDDD81D}" type="datetimeFigureOut">
              <a:rPr lang="en-US" smtClean="0"/>
              <a:t>1/8/25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F3282C6-6F65-AF45-90EF-3EA4F9B62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DBEAD27-A775-0B4D-8F3F-E75BE8C7D1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40F3-4DDE-3D41-802B-085A175EB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331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2463DA-1090-3547-B66F-FBC40B7D9B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9BC62B6-7DB1-E642-8EC0-3A606C293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D2BB4-BE47-BE43-8CFB-4CCEEDDDD81D}" type="datetimeFigureOut">
              <a:rPr lang="en-US" smtClean="0"/>
              <a:t>1/8/25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0263B2-EB9C-8C48-B89B-9AED555DA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E45937-14B6-1143-AF31-6EE38CD09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40F3-4DDE-3D41-802B-085A175EB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05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D2DDEC-1D20-FE4A-8910-043A4A2D4F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D2BB4-BE47-BE43-8CFB-4CCEEDDDD81D}" type="datetimeFigureOut">
              <a:rPr lang="en-US" smtClean="0"/>
              <a:t>1/8/25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4BB4A1D-A099-ED40-A0BA-48A2AF523A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ED2BD4-25B3-B04F-80E9-76E2F1B91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40F3-4DDE-3D41-802B-085A175EB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792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DD1311-C987-AB48-BB53-675E456F65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8D4427-B27B-E542-90DC-50E20FC33F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54A4C2-F502-5C4A-B755-ED61D13A0D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C07B41-4417-794E-8C96-E8D13C9C89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D2BB4-BE47-BE43-8CFB-4CCEEDDDD81D}" type="datetimeFigureOut">
              <a:rPr lang="en-US" smtClean="0"/>
              <a:t>1/8/25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F278BE-B3DE-0D4C-BE36-71859C399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00FECE-B79D-2F44-BF89-8BB827F461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40F3-4DDE-3D41-802B-085A175EB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274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29B96-E464-7147-A4D0-ECDFE487A6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4E789CF-9191-8B41-9A43-5DF492BE61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EE98EA-B201-3246-A7C9-AF68CE409D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133BB7-D9E2-674B-AEC8-680399406B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D2BB4-BE47-BE43-8CFB-4CCEEDDDD81D}" type="datetimeFigureOut">
              <a:rPr lang="en-US" smtClean="0"/>
              <a:t>1/8/25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1197F4-D490-0642-B85C-FF69BC133D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BD781C-A505-814B-A599-E1346D633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40F3-4DDE-3D41-802B-085A175EB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050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E6909DA-9E4F-254F-9C73-86B3AA681B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4221A8-D5CD-1943-AA23-192229EB56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4F47C5-C7B5-7F43-9DBA-E285523780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DD2BB4-BE47-BE43-8CFB-4CCEEDDDD81D}" type="datetimeFigureOut">
              <a:rPr lang="en-US" smtClean="0"/>
              <a:t>1/8/25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670C6B-167C-1042-8769-AF95BE87F0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92AE70-1BFA-F744-8217-B917029C95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540F3-4DDE-3D41-802B-085A175EB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120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DA02AAA-D7CB-7349-B5BD-04834057DA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4858" b="13726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0EB9ABF9-0B9F-CB49-A60F-9CB456DC5304}"/>
              </a:ext>
            </a:extLst>
          </p:cNvPr>
          <p:cNvSpPr txBox="1">
            <a:spLocks/>
          </p:cNvSpPr>
          <p:nvPr/>
        </p:nvSpPr>
        <p:spPr>
          <a:xfrm>
            <a:off x="1524000" y="-267526"/>
            <a:ext cx="9144000" cy="29005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FFFFFF"/>
                </a:solidFill>
              </a:rPr>
              <a:t>Nation-Building in 19</a:t>
            </a:r>
            <a:r>
              <a:rPr lang="en-US" baseline="30000" dirty="0">
                <a:solidFill>
                  <a:srgbClr val="FFFFFF"/>
                </a:solidFill>
              </a:rPr>
              <a:t>th</a:t>
            </a:r>
            <a:r>
              <a:rPr lang="en-US" dirty="0">
                <a:solidFill>
                  <a:srgbClr val="FFFFFF"/>
                </a:solidFill>
              </a:rPr>
              <a:t> Century Latin America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4AB63B54-710A-F84D-8847-D2655173B529}"/>
              </a:ext>
            </a:extLst>
          </p:cNvPr>
          <p:cNvSpPr txBox="1">
            <a:spLocks/>
          </p:cNvSpPr>
          <p:nvPr/>
        </p:nvSpPr>
        <p:spPr>
          <a:xfrm>
            <a:off x="1524000" y="4891242"/>
            <a:ext cx="9144000" cy="10983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>
                <a:solidFill>
                  <a:srgbClr val="FFFFFF"/>
                </a:solidFill>
              </a:rPr>
              <a:t>Latin America Themes and Problems. </a:t>
            </a:r>
          </a:p>
          <a:p>
            <a:pPr marL="0" indent="0" algn="ctr">
              <a:buNone/>
            </a:pPr>
            <a:r>
              <a:rPr lang="en-US" dirty="0">
                <a:solidFill>
                  <a:srgbClr val="FFFFFF"/>
                </a:solidFill>
              </a:rPr>
              <a:t>Dr. Camilo Uribe </a:t>
            </a:r>
            <a:r>
              <a:rPr lang="en-US" dirty="0" err="1">
                <a:solidFill>
                  <a:srgbClr val="FFFFFF"/>
                </a:solidFill>
              </a:rPr>
              <a:t>Botta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21964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82" name="Rectangle 7181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184" name="Group 7183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7185" name="Rectangle 7184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86" name="Rectangle 7185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188" name="Rectangle 7187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65D9912-2D6C-A248-8206-0992D54E28B7}"/>
              </a:ext>
            </a:extLst>
          </p:cNvPr>
          <p:cNvSpPr txBox="1"/>
          <p:nvPr/>
        </p:nvSpPr>
        <p:spPr>
          <a:xfrm>
            <a:off x="590719" y="2330505"/>
            <a:ext cx="4559425" cy="39795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/>
              <a:t>Provincia</a:t>
            </a:r>
            <a:r>
              <a:rPr lang="en-US" sz="2000" dirty="0"/>
              <a:t> de </a:t>
            </a:r>
            <a:r>
              <a:rPr lang="en-US" sz="2000"/>
              <a:t>Tundama</a:t>
            </a:r>
            <a:br>
              <a:rPr lang="en-US" sz="2000" dirty="0"/>
            </a:br>
            <a:r>
              <a:rPr lang="en-US" sz="2000" dirty="0"/>
              <a:t>1850</a:t>
            </a:r>
            <a:endParaRPr lang="en-US" sz="2000"/>
          </a:p>
        </p:txBody>
      </p:sp>
      <p:sp>
        <p:nvSpPr>
          <p:cNvPr id="7190" name="Rectangle 7189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92" name="Rectangle 7191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72" name="Picture 4">
            <a:extLst>
              <a:ext uri="{FF2B5EF4-FFF2-40B4-BE49-F238E27FC236}">
                <a16:creationId xmlns:a16="http://schemas.microsoft.com/office/drawing/2014/main" id="{A0DE427B-CDC3-1C42-B532-E8E1F227E6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6941"/>
          <a:stretch/>
        </p:blipFill>
        <p:spPr bwMode="auto">
          <a:xfrm>
            <a:off x="5977788" y="799352"/>
            <a:ext cx="5425410" cy="5259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32B1917-EDDC-3446-9703-7C18360305A2}"/>
              </a:ext>
            </a:extLst>
          </p:cNvPr>
          <p:cNvSpPr txBox="1"/>
          <p:nvPr/>
        </p:nvSpPr>
        <p:spPr>
          <a:xfrm>
            <a:off x="969264" y="1481328"/>
            <a:ext cx="1163588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400" dirty="0"/>
              <a:t>Maps</a:t>
            </a:r>
          </a:p>
        </p:txBody>
      </p:sp>
    </p:spTree>
    <p:extLst>
      <p:ext uri="{BB962C8B-B14F-4D97-AF65-F5344CB8AC3E}">
        <p14:creationId xmlns:p14="http://schemas.microsoft.com/office/powerpoint/2010/main" val="38782825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0" name="Picture 8">
            <a:extLst>
              <a:ext uri="{FF2B5EF4-FFF2-40B4-BE49-F238E27FC236}">
                <a16:creationId xmlns:a16="http://schemas.microsoft.com/office/drawing/2014/main" id="{377D8F3F-9664-8445-A0B0-6BA0C6C22D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84110" y="321734"/>
            <a:ext cx="3772948" cy="2905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>
            <a:extLst>
              <a:ext uri="{FF2B5EF4-FFF2-40B4-BE49-F238E27FC236}">
                <a16:creationId xmlns:a16="http://schemas.microsoft.com/office/drawing/2014/main" id="{FD9E321E-AC64-B844-864A-BFDBD7A83A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19657" y="3631096"/>
            <a:ext cx="3901851" cy="276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13" name="Rectangle 8204">
            <a:extLst>
              <a:ext uri="{FF2B5EF4-FFF2-40B4-BE49-F238E27FC236}">
                <a16:creationId xmlns:a16="http://schemas.microsoft.com/office/drawing/2014/main" id="{799448F2-0E5B-42DA-B2D1-11A14E947B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50280" y="0"/>
            <a:ext cx="9144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14" name="Rectangle 8206">
            <a:extLst>
              <a:ext uri="{FF2B5EF4-FFF2-40B4-BE49-F238E27FC236}">
                <a16:creationId xmlns:a16="http://schemas.microsoft.com/office/drawing/2014/main" id="{4E8A7552-20E1-4F34-ADAB-C1DB6634D4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383280"/>
            <a:ext cx="6126480" cy="914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2EB3FB85-C0FF-7A4D-AC21-2DA695FFEA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12118" y="321734"/>
            <a:ext cx="4218595" cy="6069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6">
            <a:extLst>
              <a:ext uri="{FF2B5EF4-FFF2-40B4-BE49-F238E27FC236}">
                <a16:creationId xmlns:a16="http://schemas.microsoft.com/office/drawing/2014/main" id="{6B1E40FB-A06B-A84E-B0F4-35697D22F71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526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245" name="Rectangle 9240">
            <a:extLst>
              <a:ext uri="{FF2B5EF4-FFF2-40B4-BE49-F238E27FC236}">
                <a16:creationId xmlns:a16="http://schemas.microsoft.com/office/drawing/2014/main" id="{45352925-4751-4F5E-B434-C1C0CE9171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46" name="Rectangle 9242">
            <a:extLst>
              <a:ext uri="{FF2B5EF4-FFF2-40B4-BE49-F238E27FC236}">
                <a16:creationId xmlns:a16="http://schemas.microsoft.com/office/drawing/2014/main" id="{128B0C87-106B-4BC6-B780-21399D3813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218" name="Picture 2" descr="A drawing of a person and person playing instruments&#10;&#10;Description automatically generated">
            <a:extLst>
              <a:ext uri="{FF2B5EF4-FFF2-40B4-BE49-F238E27FC236}">
                <a16:creationId xmlns:a16="http://schemas.microsoft.com/office/drawing/2014/main" id="{AB54B73A-0BE3-D641-9B7B-D21A04A4F3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94" b="6875"/>
          <a:stretch/>
        </p:blipFill>
        <p:spPr bwMode="auto">
          <a:xfrm>
            <a:off x="20" y="10"/>
            <a:ext cx="6095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A group of people in a dress&#10;&#10;Description automatically generated">
            <a:extLst>
              <a:ext uri="{FF2B5EF4-FFF2-40B4-BE49-F238E27FC236}">
                <a16:creationId xmlns:a16="http://schemas.microsoft.com/office/drawing/2014/main" id="{AFBA646A-5DD3-4949-B53F-DEF9E28435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06" r="2" b="2"/>
          <a:stretch/>
        </p:blipFill>
        <p:spPr bwMode="auto">
          <a:xfrm>
            <a:off x="6094180" y="10"/>
            <a:ext cx="609600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EC7E64E-5D8C-064A-90F4-14F7A9C0C3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-365760"/>
            <a:ext cx="10515600" cy="127101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52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Civilization vs. Barbarism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DEB9805-4C37-7340-860A-01122B6FB1D7}"/>
              </a:ext>
            </a:extLst>
          </p:cNvPr>
          <p:cNvSpPr/>
          <p:nvPr/>
        </p:nvSpPr>
        <p:spPr>
          <a:xfrm>
            <a:off x="5096256" y="5380662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>
                <a:latin typeface="Baskerville" panose="02020502070401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“two distinct, rival and incompatible forms of society, two differing kinds of civilisation existed. . . : one being wholly Spanish, European and cultivated, the other barbarous, American and almost wholly of native growth’.</a:t>
            </a:r>
            <a:r>
              <a:rPr lang="en-GB" dirty="0">
                <a:effectLst/>
              </a:rPr>
              <a:t> </a:t>
            </a:r>
          </a:p>
          <a:p>
            <a:r>
              <a:rPr lang="en-GB" dirty="0"/>
              <a:t>Sarmiento. </a:t>
            </a:r>
            <a:r>
              <a:rPr lang="en-GB" i="1" dirty="0"/>
              <a:t>Facundo. </a:t>
            </a:r>
            <a:r>
              <a:rPr lang="en-GB" dirty="0"/>
              <a:t>54-5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63889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269" name="Rectangle 10268">
            <a:extLst>
              <a:ext uri="{FF2B5EF4-FFF2-40B4-BE49-F238E27FC236}">
                <a16:creationId xmlns:a16="http://schemas.microsoft.com/office/drawing/2014/main" id="{3A930249-8242-4E2B-AF17-C018264883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71" name="Rectangle 10270">
            <a:extLst>
              <a:ext uri="{FF2B5EF4-FFF2-40B4-BE49-F238E27FC236}">
                <a16:creationId xmlns:a16="http://schemas.microsoft.com/office/drawing/2014/main" id="{A5BDD999-C5E1-4B3E-A710-7686738191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pic>
        <p:nvPicPr>
          <p:cNvPr id="10246" name="Picture 6" descr="A group of people standing in front of a window&#10;&#10;Description automatically generated">
            <a:extLst>
              <a:ext uri="{FF2B5EF4-FFF2-40B4-BE49-F238E27FC236}">
                <a16:creationId xmlns:a16="http://schemas.microsoft.com/office/drawing/2014/main" id="{F20DC378-F441-D346-9CF4-404ECDBDF9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72" r="2" b="2"/>
          <a:stretch/>
        </p:blipFill>
        <p:spPr bwMode="auto">
          <a:xfrm>
            <a:off x="-4084" y="10"/>
            <a:ext cx="609905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2" name="Picture 12" descr="A person in a white dress&#10;&#10;Description automatically generated">
            <a:extLst>
              <a:ext uri="{FF2B5EF4-FFF2-40B4-BE49-F238E27FC236}">
                <a16:creationId xmlns:a16="http://schemas.microsoft.com/office/drawing/2014/main" id="{3D21E3CD-1943-CC4A-B214-C72734803A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958"/>
          <a:stretch/>
        </p:blipFill>
        <p:spPr bwMode="auto">
          <a:xfrm>
            <a:off x="6096844" y="10"/>
            <a:ext cx="6095156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ACAAAE6-E7BA-EC47-B83B-3FC8BD4E22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8181" y="-962469"/>
            <a:ext cx="9795637" cy="221588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2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Homogeneity vs. Heterogeneity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548D1F4-6CEE-D145-9493-3D190EA9B39F}"/>
              </a:ext>
            </a:extLst>
          </p:cNvPr>
          <p:cNvSpPr/>
          <p:nvPr/>
        </p:nvSpPr>
        <p:spPr>
          <a:xfrm>
            <a:off x="6266688" y="5103664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>
                <a:latin typeface="Baskerville" panose="02020502070401020303" pitchFamily="18" charset="0"/>
                <a:cs typeface="Times New Roman" panose="02020603050405020304" pitchFamily="18" charset="0"/>
              </a:rPr>
              <a:t>“When the absorption of the indigenous race by the European has been completed, which will not take much longer, an homogenous, vigorous, and well-formed race will result, whose character will be halfway between the impetuousness of the Spaniard and the patience of the Chibcha Indian”</a:t>
            </a:r>
          </a:p>
          <a:p>
            <a:r>
              <a:rPr lang="en-GB" dirty="0">
                <a:latin typeface="Baskerville" panose="02020502070401020303" pitchFamily="18" charset="0"/>
                <a:cs typeface="Times New Roman" panose="02020603050405020304" pitchFamily="18" charset="0"/>
              </a:rPr>
              <a:t>Manuel </a:t>
            </a:r>
            <a:r>
              <a:rPr lang="en-GB" dirty="0" err="1">
                <a:latin typeface="Baskerville" panose="02020502070401020303" pitchFamily="18" charset="0"/>
                <a:cs typeface="Times New Roman" panose="02020603050405020304" pitchFamily="18" charset="0"/>
              </a:rPr>
              <a:t>Ancízar</a:t>
            </a:r>
            <a:r>
              <a:rPr lang="en-GB" dirty="0">
                <a:latin typeface="Baskerville" panose="02020502070401020303" pitchFamily="18" charset="0"/>
                <a:cs typeface="Times New Roman" panose="02020603050405020304" pitchFamily="18" charset="0"/>
              </a:rPr>
              <a:t>. </a:t>
            </a:r>
            <a:r>
              <a:rPr lang="en-GB" i="1" dirty="0" err="1">
                <a:latin typeface="Baskerville" panose="02020502070401020303" pitchFamily="18" charset="0"/>
                <a:cs typeface="Times New Roman" panose="02020603050405020304" pitchFamily="18" charset="0"/>
              </a:rPr>
              <a:t>Peregrinación</a:t>
            </a:r>
            <a:r>
              <a:rPr lang="en-GB" i="1" dirty="0">
                <a:latin typeface="Baskerville" panose="02020502070401020303" pitchFamily="18" charset="0"/>
                <a:cs typeface="Times New Roman" panose="02020603050405020304" pitchFamily="18" charset="0"/>
              </a:rPr>
              <a:t> del Alpha</a:t>
            </a:r>
            <a:r>
              <a:rPr lang="en-GB" dirty="0">
                <a:latin typeface="Baskerville" panose="02020502070401020303" pitchFamily="18" charset="0"/>
                <a:cs typeface="Times New Roman" panose="02020603050405020304" pitchFamily="18" charset="0"/>
              </a:rPr>
              <a:t>. I. 120. </a:t>
            </a:r>
          </a:p>
        </p:txBody>
      </p:sp>
    </p:spTree>
    <p:extLst>
      <p:ext uri="{BB962C8B-B14F-4D97-AF65-F5344CB8AC3E}">
        <p14:creationId xmlns:p14="http://schemas.microsoft.com/office/powerpoint/2010/main" val="35958801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307" name="Rectangle 11306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AD4421-99EC-8F4D-9D4A-4D1422F3C9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560" y="856180"/>
            <a:ext cx="4560584" cy="1128068"/>
          </a:xfrm>
        </p:spPr>
        <p:txBody>
          <a:bodyPr anchor="ctr">
            <a:normAutofit/>
          </a:bodyPr>
          <a:lstStyle/>
          <a:p>
            <a:r>
              <a:rPr lang="en-US" sz="3700"/>
              <a:t>The vanguard of democracy	</a:t>
            </a:r>
          </a:p>
        </p:txBody>
      </p:sp>
      <p:grpSp>
        <p:nvGrpSpPr>
          <p:cNvPr id="11309" name="Group 11308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11310" name="Rectangle 11309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11" name="Rectangle 11310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313" name="Rectangle 11312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39CF41-5DD8-D74E-ADA6-5A975ACD33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719" y="2330505"/>
            <a:ext cx="4559425" cy="3979585"/>
          </a:xfrm>
        </p:spPr>
        <p:txBody>
          <a:bodyPr anchor="ctr">
            <a:normAutofit/>
          </a:bodyPr>
          <a:lstStyle/>
          <a:p>
            <a:r>
              <a:rPr lang="en-US" sz="2000"/>
              <a:t>Democratic, republican project </a:t>
            </a:r>
            <a:br>
              <a:rPr lang="en-US" sz="2000"/>
            </a:br>
            <a:r>
              <a:rPr lang="en-US" sz="2000"/>
              <a:t>(Exception Brazil. More of that in the seminars)</a:t>
            </a:r>
          </a:p>
          <a:p>
            <a:r>
              <a:rPr lang="en-US" sz="2000"/>
              <a:t>Universal suffrage</a:t>
            </a:r>
          </a:p>
          <a:p>
            <a:pPr lvl="1"/>
            <a:r>
              <a:rPr lang="en-US" sz="2000"/>
              <a:t>Colombia 1853</a:t>
            </a:r>
          </a:p>
          <a:p>
            <a:pPr lvl="1"/>
            <a:r>
              <a:rPr lang="en-US" sz="2000"/>
              <a:t>Mexico 1857</a:t>
            </a:r>
          </a:p>
          <a:p>
            <a:pPr marL="0" indent="0">
              <a:buNone/>
            </a:pPr>
            <a:endParaRPr lang="en-US" sz="2000"/>
          </a:p>
          <a:p>
            <a:endParaRPr lang="en-US" sz="2000"/>
          </a:p>
        </p:txBody>
      </p:sp>
      <p:sp>
        <p:nvSpPr>
          <p:cNvPr id="11315" name="Rectangle 11314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17" name="Rectangle 11316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icture 4">
            <a:extLst>
              <a:ext uri="{FF2B5EF4-FFF2-40B4-BE49-F238E27FC236}">
                <a16:creationId xmlns:a16="http://schemas.microsoft.com/office/drawing/2014/main" id="{76A77BC9-9D1E-FE46-86A8-2BA88DE3EE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24"/>
          <a:stretch/>
        </p:blipFill>
        <p:spPr bwMode="auto">
          <a:xfrm>
            <a:off x="6096000" y="220413"/>
            <a:ext cx="4601669" cy="6416537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30389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324" name="Rectangle 12323">
            <a:extLst>
              <a:ext uri="{FF2B5EF4-FFF2-40B4-BE49-F238E27FC236}">
                <a16:creationId xmlns:a16="http://schemas.microsoft.com/office/drawing/2014/main" id="{71A784BF-09DB-448D-99FC-B49DFC6605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326" name="Rectangle 12325">
            <a:extLst>
              <a:ext uri="{FF2B5EF4-FFF2-40B4-BE49-F238E27FC236}">
                <a16:creationId xmlns:a16="http://schemas.microsoft.com/office/drawing/2014/main" id="{917859B3-4C91-478D-929D-BB6433F908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4416" y="4218905"/>
            <a:ext cx="11167447" cy="2089317"/>
          </a:xfrm>
          <a:prstGeom prst="rect">
            <a:avLst/>
          </a:prstGeom>
          <a:ln w="12700">
            <a:solidFill>
              <a:srgbClr val="DEDEDE"/>
            </a:solidFill>
          </a:ln>
          <a:effectLst>
            <a:outerShdw blurRad="50800" dist="38100" dir="2700000" algn="tl" rotWithShape="0">
              <a:schemeClr val="bg2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290" name="Picture 2">
            <a:extLst>
              <a:ext uri="{FF2B5EF4-FFF2-40B4-BE49-F238E27FC236}">
                <a16:creationId xmlns:a16="http://schemas.microsoft.com/office/drawing/2014/main" id="{FA26435B-395C-BE42-9F48-5591568C02E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30" r="-2" b="4530"/>
          <a:stretch/>
        </p:blipFill>
        <p:spPr bwMode="auto">
          <a:xfrm>
            <a:off x="8260060" y="0"/>
            <a:ext cx="3931920" cy="4965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00" name="Picture 12">
            <a:extLst>
              <a:ext uri="{FF2B5EF4-FFF2-40B4-BE49-F238E27FC236}">
                <a16:creationId xmlns:a16="http://schemas.microsoft.com/office/drawing/2014/main" id="{C519410D-4DEE-CB44-8675-D8735D10651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-427" r="2" b="2874"/>
          <a:stretch/>
        </p:blipFill>
        <p:spPr bwMode="auto">
          <a:xfrm>
            <a:off x="4207599" y="-53743"/>
            <a:ext cx="3931920" cy="4965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328" name="Rectangle 12327">
            <a:extLst>
              <a:ext uri="{FF2B5EF4-FFF2-40B4-BE49-F238E27FC236}">
                <a16:creationId xmlns:a16="http://schemas.microsoft.com/office/drawing/2014/main" id="{6283FBD2-A663-469F-855C-06D86E3C11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408" y="4911519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330" name="Rectangle 12329">
            <a:extLst>
              <a:ext uri="{FF2B5EF4-FFF2-40B4-BE49-F238E27FC236}">
                <a16:creationId xmlns:a16="http://schemas.microsoft.com/office/drawing/2014/main" id="{8A1279FC-7441-4E55-B082-2774E6316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398520" y="5254418"/>
            <a:ext cx="14630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D0F320E-9877-E44B-B150-BE7C566389F2}"/>
              </a:ext>
            </a:extLst>
          </p:cNvPr>
          <p:cNvSpPr/>
          <p:nvPr/>
        </p:nvSpPr>
        <p:spPr>
          <a:xfrm>
            <a:off x="789562" y="4716045"/>
            <a:ext cx="3054126" cy="16459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Petitions from subaltern groups.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406FD26-20E0-E646-97E6-5F45A2A55194}"/>
              </a:ext>
            </a:extLst>
          </p:cNvPr>
          <p:cNvSpPr/>
          <p:nvPr/>
        </p:nvSpPr>
        <p:spPr>
          <a:xfrm>
            <a:off x="4441905" y="4982814"/>
            <a:ext cx="7434392" cy="11842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GB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“We are free citizens, like any other civilized </a:t>
            </a:r>
            <a:r>
              <a:rPr lang="en-GB" sz="2000" i="1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Caucano</a:t>
            </a:r>
            <a:r>
              <a:rPr lang="en-GB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.”</a:t>
            </a:r>
          </a:p>
          <a:p>
            <a:pPr algn="just">
              <a:lnSpc>
                <a:spcPct val="200000"/>
              </a:lnSpc>
            </a:pPr>
            <a:r>
              <a:rPr lang="en-GB" dirty="0">
                <a:ea typeface="Calibri" panose="020F0502020204030204" pitchFamily="34" charset="0"/>
                <a:cs typeface="Times New Roman" panose="02020603050405020304" pitchFamily="18" charset="0"/>
              </a:rPr>
              <a:t>Indigenous group petition in 1874. </a:t>
            </a:r>
          </a:p>
        </p:txBody>
      </p:sp>
      <p:pic>
        <p:nvPicPr>
          <p:cNvPr id="12302" name="Picture 14">
            <a:extLst>
              <a:ext uri="{FF2B5EF4-FFF2-40B4-BE49-F238E27FC236}">
                <a16:creationId xmlns:a16="http://schemas.microsoft.com/office/drawing/2014/main" id="{B6A43583-9DBB-6844-A680-0BD667A66F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4" y="23176"/>
            <a:ext cx="3910307" cy="4959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2061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C81BB9-0B71-EC4B-9E29-EEB9D4F553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560" y="856180"/>
            <a:ext cx="4560584" cy="1128068"/>
          </a:xfrm>
        </p:spPr>
        <p:txBody>
          <a:bodyPr anchor="ctr">
            <a:normAutofit/>
          </a:bodyPr>
          <a:lstStyle/>
          <a:p>
            <a:r>
              <a:rPr lang="en-US" sz="3700"/>
              <a:t>The material culture of civilization.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A232F2-7332-5347-8B07-6B802F198E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719" y="2330505"/>
            <a:ext cx="4559425" cy="3979585"/>
          </a:xfrm>
        </p:spPr>
        <p:txBody>
          <a:bodyPr anchor="ctr">
            <a:normAutofit/>
          </a:bodyPr>
          <a:lstStyle/>
          <a:p>
            <a:r>
              <a:rPr lang="en-US" sz="2000" dirty="0"/>
              <a:t>Civilizing goods: </a:t>
            </a:r>
          </a:p>
          <a:p>
            <a:r>
              <a:rPr lang="en-US" sz="2000" dirty="0"/>
              <a:t>National production. </a:t>
            </a:r>
          </a:p>
          <a:p>
            <a:pPr lvl="1"/>
            <a:r>
              <a:rPr lang="en-US" sz="1600" dirty="0"/>
              <a:t>Hats in Colombia, for example. </a:t>
            </a:r>
          </a:p>
          <a:p>
            <a:r>
              <a:rPr lang="en-US" sz="2000" dirty="0"/>
              <a:t>Imported goods. Elite AND popular consumption. Mostly British. </a:t>
            </a:r>
          </a:p>
          <a:p>
            <a:pPr lvl="1"/>
            <a:r>
              <a:rPr lang="en-US" sz="2000" dirty="0"/>
              <a:t>European goods are considered a powerful emblem of civilization.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 descr="Tipos y costumbres de la Nueva Granada. 60 acuarelas y dibujos descubiertos  en Londres muestran cómo eran los colombianos al comenzar la República | La  Red Cultural del Banco de la República">
            <a:extLst>
              <a:ext uri="{FF2B5EF4-FFF2-40B4-BE49-F238E27FC236}">
                <a16:creationId xmlns:a16="http://schemas.microsoft.com/office/drawing/2014/main" id="{B185EB74-1B28-6A4F-A833-6B55029208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84" r="9453" b="1"/>
          <a:stretch/>
        </p:blipFill>
        <p:spPr bwMode="auto">
          <a:xfrm>
            <a:off x="5977788" y="799352"/>
            <a:ext cx="5425410" cy="5259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53279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343" name="Rectangle 14342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338" name="Picture 2" descr="A drawing of people working in a room&#10;&#10;Description automatically generated">
            <a:extLst>
              <a:ext uri="{FF2B5EF4-FFF2-40B4-BE49-F238E27FC236}">
                <a16:creationId xmlns:a16="http://schemas.microsoft.com/office/drawing/2014/main" id="{B5C2F9DE-CD66-1E45-AC0E-C16D782302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53" b="1557"/>
          <a:stretch/>
        </p:blipFill>
        <p:spPr bwMode="auto">
          <a:xfrm>
            <a:off x="2522356" y="10"/>
            <a:ext cx="966964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45" name="Rectangle 14344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3A8A984-0520-8A4B-AABD-EA3981D652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9288" y="-457835"/>
            <a:ext cx="3822189" cy="1899912"/>
          </a:xfrm>
        </p:spPr>
        <p:txBody>
          <a:bodyPr>
            <a:normAutofit/>
          </a:bodyPr>
          <a:lstStyle/>
          <a:p>
            <a:r>
              <a:rPr lang="en-US" sz="4000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F601E8-E186-9E43-883D-4994CA6094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9288" y="1097280"/>
            <a:ext cx="4261101" cy="5079683"/>
          </a:xfrm>
        </p:spPr>
        <p:txBody>
          <a:bodyPr>
            <a:normAutofit/>
          </a:bodyPr>
          <a:lstStyle/>
          <a:p>
            <a:r>
              <a:rPr lang="en-GB" sz="1800" b="1" dirty="0"/>
              <a:t>Nation-Building Challenges</a:t>
            </a:r>
            <a:r>
              <a:rPr lang="en-GB" sz="1800" dirty="0"/>
              <a:t>: Latin American nations faced immense difficulties in forging unity amidst regionalism, diversity, and colonial legacies, making the creation of shared symbols and national identities a fragmented process.</a:t>
            </a:r>
          </a:p>
          <a:p>
            <a:r>
              <a:rPr lang="en-GB" sz="1800" b="1" dirty="0"/>
              <a:t>Democratic Vanguard</a:t>
            </a:r>
            <a:r>
              <a:rPr lang="en-GB" sz="1800" dirty="0"/>
              <a:t>: The region pioneered inclusive democratic reforms, with marginalized groups actively participating and reshaping the meanings of citizenship, challenging traditional hierarchies.</a:t>
            </a:r>
          </a:p>
          <a:p>
            <a:r>
              <a:rPr lang="en-GB" sz="1800" b="1" dirty="0"/>
              <a:t>Legacies and Lessons</a:t>
            </a:r>
            <a:r>
              <a:rPr lang="en-GB" sz="1800" dirty="0"/>
              <a:t>: The nation-building experience reveal a region at the crossroads of tradition and modernity, grappling with its past while striving to articulate a vision for the future.</a:t>
            </a:r>
          </a:p>
          <a:p>
            <a:endParaRPr lang="en-GB" sz="1400" dirty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6288364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370" name="Rectangle 15366">
            <a:extLst>
              <a:ext uri="{FF2B5EF4-FFF2-40B4-BE49-F238E27FC236}">
                <a16:creationId xmlns:a16="http://schemas.microsoft.com/office/drawing/2014/main" id="{C1DD1A8A-57D5-4A81-AD04-532B043C5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362" name="Picture 2">
            <a:extLst>
              <a:ext uri="{FF2B5EF4-FFF2-40B4-BE49-F238E27FC236}">
                <a16:creationId xmlns:a16="http://schemas.microsoft.com/office/drawing/2014/main" id="{DE1060FF-3341-F540-8581-53D1FB5708D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93" b="8812"/>
          <a:stretch/>
        </p:blipFill>
        <p:spPr bwMode="auto">
          <a:xfrm>
            <a:off x="30480" y="-216397"/>
            <a:ext cx="12191999" cy="815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9" name="Rectangle 15368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C8EFED1-92CB-4246-A4ED-F8A3E82F4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325550"/>
            <a:ext cx="10058400" cy="3574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200">
                <a:solidFill>
                  <a:srgbClr val="FFFFFF"/>
                </a:solidFill>
              </a:rPr>
              <a:t>¡Gracias!</a:t>
            </a:r>
          </a:p>
        </p:txBody>
      </p:sp>
    </p:spTree>
    <p:extLst>
      <p:ext uri="{BB962C8B-B14F-4D97-AF65-F5344CB8AC3E}">
        <p14:creationId xmlns:p14="http://schemas.microsoft.com/office/powerpoint/2010/main" val="1673527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ectangle 27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931179C-D61B-A841-A9BD-F93F35FA471A}"/>
              </a:ext>
            </a:extLst>
          </p:cNvPr>
          <p:cNvSpPr/>
          <p:nvPr/>
        </p:nvSpPr>
        <p:spPr>
          <a:xfrm>
            <a:off x="590719" y="2330505"/>
            <a:ext cx="4559425" cy="39795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000" b="0" i="1" u="none" strike="noStrike" dirty="0">
                <a:effectLst/>
              </a:rPr>
              <a:t>Simón Bolívar </a:t>
            </a:r>
            <a:r>
              <a:rPr lang="en-US" sz="2000" b="0" i="1" u="none" strike="noStrike" dirty="0" err="1">
                <a:effectLst/>
              </a:rPr>
              <a:t>Libertador</a:t>
            </a:r>
            <a:r>
              <a:rPr lang="en-US" sz="2000" b="0" i="1" u="none" strike="noStrike" dirty="0">
                <a:effectLst/>
              </a:rPr>
              <a:t> y Padre de la Patria</a:t>
            </a:r>
            <a:br>
              <a:rPr lang="en-US" sz="2000" b="0" i="0" u="none" strike="noStrike" dirty="0">
                <a:effectLst/>
              </a:rPr>
            </a:br>
            <a:r>
              <a:rPr lang="en-US" sz="2000" b="0" i="0" u="none" strike="noStrike" dirty="0">
                <a:effectLst/>
              </a:rPr>
              <a:t>Figueroa, Pedro José. 1819.</a:t>
            </a:r>
            <a:br>
              <a:rPr lang="en-US" sz="2000" b="0" i="0" u="none" strike="noStrike" dirty="0">
                <a:effectLst/>
              </a:rPr>
            </a:br>
            <a:r>
              <a:rPr lang="en-US" sz="2000" b="0" i="0" u="none" strike="noStrike" dirty="0">
                <a:effectLst/>
              </a:rPr>
              <a:t>Casa Museo Quinta de Bolívar. </a:t>
            </a:r>
            <a:br>
              <a:rPr lang="en-US" sz="2000" b="0" i="0" u="none" strike="noStrike" dirty="0">
                <a:effectLst/>
              </a:rPr>
            </a:br>
            <a:r>
              <a:rPr lang="en-US" sz="2000" b="0" i="0" u="none" strike="noStrike" dirty="0">
                <a:effectLst/>
              </a:rPr>
              <a:t>Bogotá, Colombia.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 descr="A painting of two people&#10;&#10;Description automatically generated">
            <a:extLst>
              <a:ext uri="{FF2B5EF4-FFF2-40B4-BE49-F238E27FC236}">
                <a16:creationId xmlns:a16="http://schemas.microsoft.com/office/drawing/2014/main" id="{C9BDF76E-F8E2-2045-9FB3-72C37EF8D5F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26" r="894"/>
          <a:stretch/>
        </p:blipFill>
        <p:spPr>
          <a:xfrm>
            <a:off x="5705108" y="-635"/>
            <a:ext cx="5347757" cy="685799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4006285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Close-up of a painting of a person&#10;&#10;Description automatically generated">
            <a:extLst>
              <a:ext uri="{FF2B5EF4-FFF2-40B4-BE49-F238E27FC236}">
                <a16:creationId xmlns:a16="http://schemas.microsoft.com/office/drawing/2014/main" id="{DF712B90-9569-0540-AE2E-4271525B9E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01573" y="287840"/>
            <a:ext cx="8988853" cy="6282319"/>
          </a:xfrm>
        </p:spPr>
      </p:pic>
    </p:spTree>
    <p:extLst>
      <p:ext uri="{BB962C8B-B14F-4D97-AF65-F5344CB8AC3E}">
        <p14:creationId xmlns:p14="http://schemas.microsoft.com/office/powerpoint/2010/main" val="3640604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5" descr="Close-up of a painting of a person&#10;&#10;Description automatically generated">
            <a:extLst>
              <a:ext uri="{FF2B5EF4-FFF2-40B4-BE49-F238E27FC236}">
                <a16:creationId xmlns:a16="http://schemas.microsoft.com/office/drawing/2014/main" id="{CB20371B-394C-F247-AFB3-7C374D4B36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481227" y="829707"/>
            <a:ext cx="8988853" cy="628231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83DD036-A755-7443-B243-19E383D510D1}"/>
              </a:ext>
            </a:extLst>
          </p:cNvPr>
          <p:cNvSpPr txBox="1"/>
          <p:nvPr/>
        </p:nvSpPr>
        <p:spPr>
          <a:xfrm>
            <a:off x="7552266" y="6011334"/>
            <a:ext cx="28054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King Ferdinand VII of Spain?</a:t>
            </a:r>
          </a:p>
          <a:p>
            <a:r>
              <a:rPr lang="en-US" dirty="0"/>
              <a:t>Pablo </a:t>
            </a:r>
            <a:r>
              <a:rPr lang="en-US" dirty="0" err="1"/>
              <a:t>Morillo</a:t>
            </a:r>
            <a:r>
              <a:rPr lang="en-US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47003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6" name="Rectangle 1030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D1C5026-79D3-5245-978C-A63881DB1D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560" y="856180"/>
            <a:ext cx="4560584" cy="1128068"/>
          </a:xfrm>
        </p:spPr>
        <p:txBody>
          <a:bodyPr anchor="ctr">
            <a:normAutofit/>
          </a:bodyPr>
          <a:lstStyle/>
          <a:p>
            <a:r>
              <a:rPr lang="en-US" sz="4000"/>
              <a:t>Lecture structure.</a:t>
            </a:r>
          </a:p>
        </p:txBody>
      </p:sp>
      <p:grpSp>
        <p:nvGrpSpPr>
          <p:cNvPr id="1038" name="Group 1032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1034" name="Rectangle 1033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5" name="Rectangle 1034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37" name="Rectangle 1036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1D664A-4732-F542-9793-E835BC3DC6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719" y="2330505"/>
            <a:ext cx="4559425" cy="3979585"/>
          </a:xfrm>
        </p:spPr>
        <p:txBody>
          <a:bodyPr anchor="ctr">
            <a:normAutofit/>
          </a:bodyPr>
          <a:lstStyle/>
          <a:p>
            <a:r>
              <a:rPr lang="en-US" sz="2000"/>
              <a:t>Symbols of the nation</a:t>
            </a:r>
          </a:p>
          <a:p>
            <a:endParaRPr lang="en-US" sz="2000"/>
          </a:p>
          <a:p>
            <a:r>
              <a:rPr lang="en-US" sz="2000"/>
              <a:t>Civilization vs. Barbarism. Homogeneity vs. Heterogeneity</a:t>
            </a:r>
          </a:p>
          <a:p>
            <a:endParaRPr lang="en-US" sz="2000"/>
          </a:p>
          <a:p>
            <a:r>
              <a:rPr lang="en-US" sz="2000"/>
              <a:t>Latin America at the Vanguard of Democracy </a:t>
            </a:r>
          </a:p>
          <a:p>
            <a:endParaRPr lang="en-US" sz="2000"/>
          </a:p>
          <a:p>
            <a:r>
              <a:rPr lang="en-US" sz="2000"/>
              <a:t>The material culture of civilization.</a:t>
            </a:r>
          </a:p>
          <a:p>
            <a:endParaRPr lang="en-US" sz="2000"/>
          </a:p>
          <a:p>
            <a:endParaRPr lang="en-US" sz="2000"/>
          </a:p>
        </p:txBody>
      </p:sp>
      <p:sp>
        <p:nvSpPr>
          <p:cNvPr id="1039" name="Rectangle 1038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1" name="Rectangle 1040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DB40211F-06CF-A840-9F3A-000DF6A956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4263" y="511393"/>
            <a:ext cx="4543407" cy="5834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41048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79" name="Rectangle 2078">
            <a:extLst>
              <a:ext uri="{FF2B5EF4-FFF2-40B4-BE49-F238E27FC236}">
                <a16:creationId xmlns:a16="http://schemas.microsoft.com/office/drawing/2014/main" id="{C1DD1A8A-57D5-4A81-AD04-532B043C5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6" name="Picture 8" descr="A close-up of a stone building&#10;&#10;Description automatically generated">
            <a:extLst>
              <a:ext uri="{FF2B5EF4-FFF2-40B4-BE49-F238E27FC236}">
                <a16:creationId xmlns:a16="http://schemas.microsoft.com/office/drawing/2014/main" id="{D832F75F-0FFA-6244-8B6E-76755EBA8B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3"/>
          <a:stretch/>
        </p:blipFill>
        <p:spPr bwMode="auto">
          <a:xfrm>
            <a:off x="-3047" y="10"/>
            <a:ext cx="12191999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81" name="Rectangle 2080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DB6FAA7-3FAC-0741-BFDF-B65D75B152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325550"/>
            <a:ext cx="10058400" cy="3574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200">
                <a:solidFill>
                  <a:srgbClr val="FFFFFF"/>
                </a:solidFill>
              </a:rPr>
              <a:t>Symbols of the nation. </a:t>
            </a:r>
          </a:p>
        </p:txBody>
      </p:sp>
    </p:spTree>
    <p:extLst>
      <p:ext uri="{BB962C8B-B14F-4D97-AF65-F5344CB8AC3E}">
        <p14:creationId xmlns:p14="http://schemas.microsoft.com/office/powerpoint/2010/main" val="28238123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undefined">
            <a:extLst>
              <a:ext uri="{FF2B5EF4-FFF2-40B4-BE49-F238E27FC236}">
                <a16:creationId xmlns:a16="http://schemas.microsoft.com/office/drawing/2014/main" id="{ADED529A-94C7-8041-A721-4FF69DE772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564" y="100013"/>
            <a:ext cx="2863545" cy="3328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undefined">
            <a:extLst>
              <a:ext uri="{FF2B5EF4-FFF2-40B4-BE49-F238E27FC236}">
                <a16:creationId xmlns:a16="http://schemas.microsoft.com/office/drawing/2014/main" id="{3EB674E0-699E-F944-BDC2-E57475EE0F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316" y="100013"/>
            <a:ext cx="2957559" cy="3328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undefined">
            <a:extLst>
              <a:ext uri="{FF2B5EF4-FFF2-40B4-BE49-F238E27FC236}">
                <a16:creationId xmlns:a16="http://schemas.microsoft.com/office/drawing/2014/main" id="{56A8EBA0-5E00-2543-8F27-ADC88AF5F3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9082" y="260743"/>
            <a:ext cx="2731121" cy="3268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undefined">
            <a:extLst>
              <a:ext uri="{FF2B5EF4-FFF2-40B4-BE49-F238E27FC236}">
                <a16:creationId xmlns:a16="http://schemas.microsoft.com/office/drawing/2014/main" id="{076DDBB8-C83E-4D4D-ABAF-64581E0FD1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564" y="3614737"/>
            <a:ext cx="3252209" cy="2986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undefined">
            <a:extLst>
              <a:ext uri="{FF2B5EF4-FFF2-40B4-BE49-F238E27FC236}">
                <a16:creationId xmlns:a16="http://schemas.microsoft.com/office/drawing/2014/main" id="{EDCBD3B4-B8F5-C849-970D-53D98BCB37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25" y="3737014"/>
            <a:ext cx="2957559" cy="3015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undefined">
            <a:extLst>
              <a:ext uri="{FF2B5EF4-FFF2-40B4-BE49-F238E27FC236}">
                <a16:creationId xmlns:a16="http://schemas.microsoft.com/office/drawing/2014/main" id="{717E4CFE-ADF1-EF48-941C-167AAAED45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9082" y="3737014"/>
            <a:ext cx="2578609" cy="3114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91291DD-12F3-CD4C-A9AF-1010FFB09B7C}"/>
              </a:ext>
            </a:extLst>
          </p:cNvPr>
          <p:cNvSpPr txBox="1"/>
          <p:nvPr/>
        </p:nvSpPr>
        <p:spPr>
          <a:xfrm>
            <a:off x="257175" y="207168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1819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B2D3B8-3060-3643-9698-2B509AADC623}"/>
              </a:ext>
            </a:extLst>
          </p:cNvPr>
          <p:cNvSpPr txBox="1"/>
          <p:nvPr/>
        </p:nvSpPr>
        <p:spPr>
          <a:xfrm>
            <a:off x="4356753" y="279558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1820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8A05059-A3BF-6F4C-AE61-3EB274244353}"/>
              </a:ext>
            </a:extLst>
          </p:cNvPr>
          <p:cNvSpPr txBox="1"/>
          <p:nvPr/>
        </p:nvSpPr>
        <p:spPr>
          <a:xfrm>
            <a:off x="8052710" y="279558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1821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BA9477D-3566-A943-A2CD-FF17C669A49C}"/>
              </a:ext>
            </a:extLst>
          </p:cNvPr>
          <p:cNvSpPr txBox="1"/>
          <p:nvPr/>
        </p:nvSpPr>
        <p:spPr>
          <a:xfrm>
            <a:off x="164821" y="6231493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1834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35BB619-DE11-2747-8F8C-ED6799E913F9}"/>
              </a:ext>
            </a:extLst>
          </p:cNvPr>
          <p:cNvSpPr txBox="1"/>
          <p:nvPr/>
        </p:nvSpPr>
        <p:spPr>
          <a:xfrm>
            <a:off x="4322761" y="6278881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1854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98C62A0-75F3-2546-AEC1-CF3180AB3406}"/>
              </a:ext>
            </a:extLst>
          </p:cNvPr>
          <p:cNvSpPr txBox="1"/>
          <p:nvPr/>
        </p:nvSpPr>
        <p:spPr>
          <a:xfrm>
            <a:off x="8052710" y="6231493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1863</a:t>
            </a:r>
          </a:p>
        </p:txBody>
      </p:sp>
    </p:spTree>
    <p:extLst>
      <p:ext uri="{BB962C8B-B14F-4D97-AF65-F5344CB8AC3E}">
        <p14:creationId xmlns:p14="http://schemas.microsoft.com/office/powerpoint/2010/main" val="2833375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3" grpId="0"/>
      <p:bldP spid="14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DA06A-1CAF-7C4A-93DF-B23B4C34A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2649AA-6205-5643-993D-40F1DE8BE1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21CE1C6D-D2FE-4644-8DCE-20340B0A8A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13939"/>
          <a:stretch/>
        </p:blipFill>
        <p:spPr bwMode="auto">
          <a:xfrm>
            <a:off x="-1" y="10"/>
            <a:ext cx="6096001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mérica Latina en 1826">
            <a:extLst>
              <a:ext uri="{FF2B5EF4-FFF2-40B4-BE49-F238E27FC236}">
                <a16:creationId xmlns:a16="http://schemas.microsoft.com/office/drawing/2014/main" id="{6E8580DC-64A3-9948-AADC-32B5150F8E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79" r="-2" b="12362"/>
          <a:stretch/>
        </p:blipFill>
        <p:spPr bwMode="auto">
          <a:xfrm>
            <a:off x="6094476" y="10"/>
            <a:ext cx="6094477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47991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156" name="Rectangle 5155">
            <a:extLst>
              <a:ext uri="{FF2B5EF4-FFF2-40B4-BE49-F238E27FC236}">
                <a16:creationId xmlns:a16="http://schemas.microsoft.com/office/drawing/2014/main" id="{C1DD1A8A-57D5-4A81-AD04-532B043C5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4" name="Picture 4">
            <a:extLst>
              <a:ext uri="{FF2B5EF4-FFF2-40B4-BE49-F238E27FC236}">
                <a16:creationId xmlns:a16="http://schemas.microsoft.com/office/drawing/2014/main" id="{0CA3B2ED-AC06-0740-8E66-718C1B9326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69"/>
          <a:stretch/>
        </p:blipFill>
        <p:spPr bwMode="auto">
          <a:xfrm>
            <a:off x="-3047" y="10"/>
            <a:ext cx="12191999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58" name="Rectangle 5157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5D7CBE-08FA-244C-B8C3-8372DCA8DA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3752" y="-276507"/>
            <a:ext cx="10058400" cy="26173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200" dirty="0">
                <a:solidFill>
                  <a:srgbClr val="FFFFFF"/>
                </a:solidFill>
              </a:rPr>
              <a:t> The Chorographic Commission of the Republic of New Granada. </a:t>
            </a:r>
            <a:br>
              <a:rPr lang="en-US" sz="5200" dirty="0">
                <a:solidFill>
                  <a:srgbClr val="FFFFFF"/>
                </a:solidFill>
              </a:rPr>
            </a:br>
            <a:r>
              <a:rPr lang="en-US" sz="5200" dirty="0">
                <a:solidFill>
                  <a:srgbClr val="FFFFFF"/>
                </a:solidFill>
              </a:rPr>
              <a:t>1850-1863</a:t>
            </a:r>
          </a:p>
        </p:txBody>
      </p:sp>
    </p:spTree>
    <p:extLst>
      <p:ext uri="{BB962C8B-B14F-4D97-AF65-F5344CB8AC3E}">
        <p14:creationId xmlns:p14="http://schemas.microsoft.com/office/powerpoint/2010/main" val="25631454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417</Words>
  <Application>Microsoft Macintosh PowerPoint</Application>
  <PresentationFormat>Widescreen</PresentationFormat>
  <Paragraphs>49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Baskerville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Lecture structure.</vt:lpstr>
      <vt:lpstr>Symbols of the nation. </vt:lpstr>
      <vt:lpstr>PowerPoint Presentation</vt:lpstr>
      <vt:lpstr>PowerPoint Presentation</vt:lpstr>
      <vt:lpstr> The Chorographic Commission of the Republic of New Granada.  1850-1863</vt:lpstr>
      <vt:lpstr>PowerPoint Presentation</vt:lpstr>
      <vt:lpstr>PowerPoint Presentation</vt:lpstr>
      <vt:lpstr>Civilization vs. Barbarism</vt:lpstr>
      <vt:lpstr>Homogeneity vs. Heterogeneity</vt:lpstr>
      <vt:lpstr>The vanguard of democracy </vt:lpstr>
      <vt:lpstr>PowerPoint Presentation</vt:lpstr>
      <vt:lpstr>The material culture of civilization.</vt:lpstr>
      <vt:lpstr>Conclusions</vt:lpstr>
      <vt:lpstr>¡Gracias!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URIBE BOTTA, CAMILO (PGR)</dc:creator>
  <cp:lastModifiedBy>URIBE BOTTA, CAMILO (PGR)</cp:lastModifiedBy>
  <cp:revision>1</cp:revision>
  <dcterms:created xsi:type="dcterms:W3CDTF">2025-01-09T00:34:01Z</dcterms:created>
  <dcterms:modified xsi:type="dcterms:W3CDTF">2025-01-09T00:37:11Z</dcterms:modified>
</cp:coreProperties>
</file>