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256" r:id="rId5"/>
    <p:sldId id="365" r:id="rId6"/>
    <p:sldId id="257" r:id="rId7"/>
    <p:sldId id="313" r:id="rId8"/>
    <p:sldId id="366" r:id="rId9"/>
    <p:sldId id="278" r:id="rId10"/>
    <p:sldId id="279" r:id="rId11"/>
    <p:sldId id="280" r:id="rId12"/>
    <p:sldId id="333" r:id="rId13"/>
    <p:sldId id="258" r:id="rId14"/>
    <p:sldId id="259" r:id="rId15"/>
    <p:sldId id="260" r:id="rId16"/>
    <p:sldId id="322" r:id="rId17"/>
    <p:sldId id="262" r:id="rId18"/>
    <p:sldId id="263" r:id="rId19"/>
    <p:sldId id="320" r:id="rId20"/>
    <p:sldId id="264" r:id="rId21"/>
    <p:sldId id="315" r:id="rId22"/>
    <p:sldId id="318" r:id="rId23"/>
    <p:sldId id="285" r:id="rId24"/>
    <p:sldId id="287" r:id="rId25"/>
    <p:sldId id="316" r:id="rId26"/>
    <p:sldId id="346" r:id="rId27"/>
    <p:sldId id="269" r:id="rId28"/>
    <p:sldId id="290" r:id="rId29"/>
    <p:sldId id="270" r:id="rId30"/>
    <p:sldId id="293" r:id="rId31"/>
    <p:sldId id="294" r:id="rId32"/>
    <p:sldId id="295" r:id="rId33"/>
    <p:sldId id="369" r:id="rId34"/>
    <p:sldId id="310" r:id="rId35"/>
    <p:sldId id="297" r:id="rId36"/>
    <p:sldId id="300" r:id="rId37"/>
    <p:sldId id="328" r:id="rId38"/>
    <p:sldId id="368" r:id="rId39"/>
    <p:sldId id="298"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06A"/>
    <a:srgbClr val="E0945C"/>
    <a:srgbClr val="ECB376"/>
    <a:srgbClr val="FF9359"/>
    <a:srgbClr val="DE804D"/>
    <a:srgbClr val="F2895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16" autoAdjust="0"/>
    <p:restoredTop sz="94628"/>
  </p:normalViewPr>
  <p:slideViewPr>
    <p:cSldViewPr>
      <p:cViewPr varScale="1">
        <p:scale>
          <a:sx n="114" d="100"/>
          <a:sy n="114" d="100"/>
        </p:scale>
        <p:origin x="156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C85DA47-7A4A-B445-A2AC-64EE25695A0E}" type="datetimeFigureOut">
              <a:rPr lang="en-US"/>
              <a:pPr>
                <a:defRPr/>
              </a:pPr>
              <a:t>2/9/26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AC5FAD1-60FA-B64E-B34D-09A96834A7F8}" type="slidenum">
              <a:rPr lang="en-US"/>
              <a:pPr>
                <a:defRPr/>
              </a:pPr>
              <a:t>‹#›</a:t>
            </a:fld>
            <a:endParaRPr lang="en-US" dirty="0"/>
          </a:p>
        </p:txBody>
      </p:sp>
    </p:spTree>
    <p:extLst>
      <p:ext uri="{BB962C8B-B14F-4D97-AF65-F5344CB8AC3E}">
        <p14:creationId xmlns:p14="http://schemas.microsoft.com/office/powerpoint/2010/main" val="23251795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B044AA4F-9A0C-6947-BC3B-DBD3CEE18E9A}" type="datetimeFigureOut">
              <a:rPr lang="en-US"/>
              <a:pPr>
                <a:defRPr/>
              </a:pPr>
              <a:t>2/9/26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5165A4D-AB9B-5B44-AB3F-C6C016423BB7}" type="slidenum">
              <a:rPr lang="en-US"/>
              <a:pPr>
                <a:defRPr/>
              </a:pPr>
              <a:t>‹#›</a:t>
            </a:fld>
            <a:endParaRPr lang="en-US" dirty="0"/>
          </a:p>
        </p:txBody>
      </p:sp>
    </p:spTree>
    <p:extLst>
      <p:ext uri="{BB962C8B-B14F-4D97-AF65-F5344CB8AC3E}">
        <p14:creationId xmlns:p14="http://schemas.microsoft.com/office/powerpoint/2010/main" val="1459426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BE126A4-4BBA-B141-86BF-AB82EFF71710}" type="datetimeFigureOut">
              <a:rPr lang="en-US"/>
              <a:pPr>
                <a:defRPr/>
              </a:pPr>
              <a:t>2/9/26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D49E000-5258-AD47-9076-6033C5BF3626}" type="slidenum">
              <a:rPr lang="en-US"/>
              <a:pPr>
                <a:defRPr/>
              </a:pPr>
              <a:t>‹#›</a:t>
            </a:fld>
            <a:endParaRPr lang="en-US" dirty="0"/>
          </a:p>
        </p:txBody>
      </p:sp>
    </p:spTree>
    <p:extLst>
      <p:ext uri="{BB962C8B-B14F-4D97-AF65-F5344CB8AC3E}">
        <p14:creationId xmlns:p14="http://schemas.microsoft.com/office/powerpoint/2010/main" val="245647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73EA405-C15B-BA44-B611-C6CB4DA82E5B}" type="datetimeFigureOut">
              <a:rPr lang="en-US"/>
              <a:pPr>
                <a:defRPr/>
              </a:pPr>
              <a:t>2/9/26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EE6CEC3-2AE6-0E47-AC4B-48BCE9FF4052}" type="slidenum">
              <a:rPr lang="en-US"/>
              <a:pPr>
                <a:defRPr/>
              </a:pPr>
              <a:t>‹#›</a:t>
            </a:fld>
            <a:endParaRPr lang="en-US" dirty="0"/>
          </a:p>
        </p:txBody>
      </p:sp>
    </p:spTree>
    <p:extLst>
      <p:ext uri="{BB962C8B-B14F-4D97-AF65-F5344CB8AC3E}">
        <p14:creationId xmlns:p14="http://schemas.microsoft.com/office/powerpoint/2010/main" val="16567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A4A2D78-9F58-2044-B4D0-8995F237AF02}" type="datetimeFigureOut">
              <a:rPr lang="en-US"/>
              <a:pPr>
                <a:defRPr/>
              </a:pPr>
              <a:t>2/9/26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8C6DC1-8488-3343-96D9-D16BBFE0E429}" type="slidenum">
              <a:rPr lang="en-US"/>
              <a:pPr>
                <a:defRPr/>
              </a:pPr>
              <a:t>‹#›</a:t>
            </a:fld>
            <a:endParaRPr lang="en-US" dirty="0"/>
          </a:p>
        </p:txBody>
      </p:sp>
    </p:spTree>
    <p:extLst>
      <p:ext uri="{BB962C8B-B14F-4D97-AF65-F5344CB8AC3E}">
        <p14:creationId xmlns:p14="http://schemas.microsoft.com/office/powerpoint/2010/main" val="2646957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3B0EF76-C1AB-A244-9BE5-0E32425D5106}" type="datetimeFigureOut">
              <a:rPr lang="en-US"/>
              <a:pPr>
                <a:defRPr/>
              </a:pPr>
              <a:t>2/9/26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DB0C127-EAFD-0B4A-AB34-9493131D6725}" type="slidenum">
              <a:rPr lang="en-US"/>
              <a:pPr>
                <a:defRPr/>
              </a:pPr>
              <a:t>‹#›</a:t>
            </a:fld>
            <a:endParaRPr lang="en-US" dirty="0"/>
          </a:p>
        </p:txBody>
      </p:sp>
    </p:spTree>
    <p:extLst>
      <p:ext uri="{BB962C8B-B14F-4D97-AF65-F5344CB8AC3E}">
        <p14:creationId xmlns:p14="http://schemas.microsoft.com/office/powerpoint/2010/main" val="3394551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15D379C-846E-3F42-A709-EC5E1F7AAF92}" type="datetimeFigureOut">
              <a:rPr lang="en-US"/>
              <a:pPr>
                <a:defRPr/>
              </a:pPr>
              <a:t>2/9/26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B313FC5-FBBB-3645-8B91-A6BF4D24AD02}" type="slidenum">
              <a:rPr lang="en-US"/>
              <a:pPr>
                <a:defRPr/>
              </a:pPr>
              <a:t>‹#›</a:t>
            </a:fld>
            <a:endParaRPr lang="en-US" dirty="0"/>
          </a:p>
        </p:txBody>
      </p:sp>
    </p:spTree>
    <p:extLst>
      <p:ext uri="{BB962C8B-B14F-4D97-AF65-F5344CB8AC3E}">
        <p14:creationId xmlns:p14="http://schemas.microsoft.com/office/powerpoint/2010/main" val="4147767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F7B20BD9-CF8C-8843-8E3E-30ED2B924B2B}" type="datetimeFigureOut">
              <a:rPr lang="en-US"/>
              <a:pPr>
                <a:defRPr/>
              </a:pPr>
              <a:t>2/9/26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B1217FF-4429-E049-8100-46727E70C633}" type="slidenum">
              <a:rPr lang="en-US"/>
              <a:pPr>
                <a:defRPr/>
              </a:pPr>
              <a:t>‹#›</a:t>
            </a:fld>
            <a:endParaRPr lang="en-US" dirty="0"/>
          </a:p>
        </p:txBody>
      </p:sp>
    </p:spTree>
    <p:extLst>
      <p:ext uri="{BB962C8B-B14F-4D97-AF65-F5344CB8AC3E}">
        <p14:creationId xmlns:p14="http://schemas.microsoft.com/office/powerpoint/2010/main" val="958288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C83545B-F87A-B043-9FA8-144E2426605B}" type="datetimeFigureOut">
              <a:rPr lang="en-US"/>
              <a:pPr>
                <a:defRPr/>
              </a:pPr>
              <a:t>2/9/26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DE5CFE2-F8CC-8041-999B-8A2AAA590893}" type="slidenum">
              <a:rPr lang="en-US"/>
              <a:pPr>
                <a:defRPr/>
              </a:pPr>
              <a:t>‹#›</a:t>
            </a:fld>
            <a:endParaRPr lang="en-US" dirty="0"/>
          </a:p>
        </p:txBody>
      </p:sp>
    </p:spTree>
    <p:extLst>
      <p:ext uri="{BB962C8B-B14F-4D97-AF65-F5344CB8AC3E}">
        <p14:creationId xmlns:p14="http://schemas.microsoft.com/office/powerpoint/2010/main" val="2260885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191E565-6F0D-5F41-8E83-4864E7A917F0}" type="datetimeFigureOut">
              <a:rPr lang="en-US"/>
              <a:pPr>
                <a:defRPr/>
              </a:pPr>
              <a:t>2/9/26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17ED513-0FB7-9A46-95D1-9BC8AD8BACA1}" type="slidenum">
              <a:rPr lang="en-US"/>
              <a:pPr>
                <a:defRPr/>
              </a:pPr>
              <a:t>‹#›</a:t>
            </a:fld>
            <a:endParaRPr lang="en-US" dirty="0"/>
          </a:p>
        </p:txBody>
      </p:sp>
    </p:spTree>
    <p:extLst>
      <p:ext uri="{BB962C8B-B14F-4D97-AF65-F5344CB8AC3E}">
        <p14:creationId xmlns:p14="http://schemas.microsoft.com/office/powerpoint/2010/main" val="2845797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3FFB232-AA28-8C4E-A543-690661C745EB}" type="datetimeFigureOut">
              <a:rPr lang="en-US"/>
              <a:pPr>
                <a:defRPr/>
              </a:pPr>
              <a:t>2/9/26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09B6CE9-64C1-9C4B-8465-F84155F539F6}" type="slidenum">
              <a:rPr lang="en-US"/>
              <a:pPr>
                <a:defRPr/>
              </a:pPr>
              <a:t>‹#›</a:t>
            </a:fld>
            <a:endParaRPr lang="en-US" dirty="0"/>
          </a:p>
        </p:txBody>
      </p:sp>
    </p:spTree>
    <p:extLst>
      <p:ext uri="{BB962C8B-B14F-4D97-AF65-F5344CB8AC3E}">
        <p14:creationId xmlns:p14="http://schemas.microsoft.com/office/powerpoint/2010/main" val="1555579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0750020-E176-B446-B667-798FD9683CA5}" type="datetimeFigureOut">
              <a:rPr lang="en-US"/>
              <a:pPr>
                <a:defRPr/>
              </a:pPr>
              <a:t>2/9/26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1974688-8476-DE4B-A070-28FE0E936D37}" type="slidenum">
              <a:rPr lang="en-US"/>
              <a:pPr>
                <a:defRPr/>
              </a:pPr>
              <a:t>‹#›</a:t>
            </a:fld>
            <a:endParaRPr lang="en-US" dirty="0"/>
          </a:p>
        </p:txBody>
      </p:sp>
    </p:spTree>
    <p:extLst>
      <p:ext uri="{BB962C8B-B14F-4D97-AF65-F5344CB8AC3E}">
        <p14:creationId xmlns:p14="http://schemas.microsoft.com/office/powerpoint/2010/main" val="126844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cs typeface="+mn-cs"/>
              </a:defRPr>
            </a:lvl1pPr>
          </a:lstStyle>
          <a:p>
            <a:pPr>
              <a:defRPr/>
            </a:pPr>
            <a:fld id="{DEBA552E-F7F0-3D47-8FB3-4801B5DA82D0}" type="datetimeFigureOut">
              <a:rPr lang="en-US"/>
              <a:pPr>
                <a:defRPr/>
              </a:pPr>
              <a:t>2/9/26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cs typeface="+mn-cs"/>
              </a:defRPr>
            </a:lvl1pPr>
          </a:lstStyle>
          <a:p>
            <a:pPr>
              <a:defRPr/>
            </a:pPr>
            <a:fld id="{D7B4AD17-E87C-CD4D-92DF-DEB78BC12EF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microsoft.com/office/2007/relationships/hdphoto" Target="../media/hdphoto4.wdp"/></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7" Type="http://schemas.microsoft.com/office/2007/relationships/hdphoto" Target="../media/hdphoto5.wdp"/><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0" y="1295400"/>
            <a:ext cx="9144000" cy="1470025"/>
          </a:xfrm>
        </p:spPr>
        <p:txBody>
          <a:bodyPr/>
          <a:lstStyle/>
          <a:p>
            <a:pPr eaLnBrk="1" hangingPunct="1"/>
            <a:r>
              <a:rPr lang="en-US" sz="4800" b="1" spc="300" dirty="0">
                <a:solidFill>
                  <a:srgbClr val="DE804D"/>
                </a:solidFill>
                <a:latin typeface="Futura Condensed"/>
                <a:cs typeface="Futura Condensed"/>
              </a:rPr>
              <a:t>THE MEXICAN REVOLUTION</a:t>
            </a:r>
            <a:br>
              <a:rPr lang="en-US" sz="4800" b="1" spc="300" dirty="0">
                <a:solidFill>
                  <a:srgbClr val="DE804D"/>
                </a:solidFill>
                <a:latin typeface="Futura Condensed"/>
                <a:cs typeface="Futura Condensed"/>
              </a:rPr>
            </a:br>
            <a:r>
              <a:rPr lang="en-US" sz="3800" b="1" dirty="0">
                <a:solidFill>
                  <a:srgbClr val="DE804D"/>
                </a:solidFill>
                <a:latin typeface="Futura Condensed"/>
                <a:cs typeface="Futura Condensed"/>
              </a:rPr>
              <a:t>and</a:t>
            </a:r>
            <a:r>
              <a:rPr lang="en-US" sz="3800" b="1" spc="300" dirty="0">
                <a:solidFill>
                  <a:srgbClr val="DE804D"/>
                </a:solidFill>
                <a:latin typeface="Futura Condensed"/>
                <a:cs typeface="Futura Condensed"/>
              </a:rPr>
              <a:t> </a:t>
            </a:r>
            <a:r>
              <a:rPr lang="en-US" sz="3800" b="1" dirty="0">
                <a:solidFill>
                  <a:srgbClr val="DE804D"/>
                </a:solidFill>
                <a:latin typeface="Futura Condensed"/>
                <a:cs typeface="Futura Condensed"/>
              </a:rPr>
              <a:t>LATIN AMERICA (1910=1940)</a:t>
            </a:r>
          </a:p>
        </p:txBody>
      </p:sp>
      <p:pic>
        <p:nvPicPr>
          <p:cNvPr id="2" name="Imagen 1" descr="IMG_2953.JPG"/>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3030" b="65422"/>
          <a:stretch/>
        </p:blipFill>
        <p:spPr>
          <a:xfrm>
            <a:off x="91272" y="2819400"/>
            <a:ext cx="8976528" cy="2322765"/>
          </a:xfrm>
          <a:prstGeom prst="rect">
            <a:avLst/>
          </a:prstGeom>
          <a:ln>
            <a:solidFill>
              <a:srgbClr val="404040"/>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2" descr="http://www.gutenberg.org/files/20959/20959-h/images/27.jpg"/>
          <p:cNvPicPr>
            <a:picLocks noChangeAspect="1" noChangeArrowheads="1"/>
          </p:cNvPicPr>
          <p:nvPr/>
        </p:nvPicPr>
        <p:blipFill>
          <a:blip r:embed="rId2">
            <a:alphaModFix amt="47000"/>
            <a:extLst>
              <a:ext uri="{28A0092B-C50C-407E-A947-70E740481C1C}">
                <a14:useLocalDpi xmlns:a14="http://schemas.microsoft.com/office/drawing/2010/main" val="0"/>
              </a:ext>
            </a:extLst>
          </a:blip>
          <a:srcRect/>
          <a:stretch>
            <a:fillRect/>
          </a:stretch>
        </p:blipFill>
        <p:spPr bwMode="auto">
          <a:xfrm>
            <a:off x="3955928" y="76200"/>
            <a:ext cx="5111872" cy="6727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Content Placeholder 2"/>
          <p:cNvSpPr>
            <a:spLocks noGrp="1"/>
          </p:cNvSpPr>
          <p:nvPr>
            <p:ph idx="1"/>
          </p:nvPr>
        </p:nvSpPr>
        <p:spPr>
          <a:xfrm>
            <a:off x="228600" y="1600200"/>
            <a:ext cx="8763000" cy="4525963"/>
          </a:xfrm>
        </p:spPr>
        <p:txBody>
          <a:bodyPr/>
          <a:lstStyle/>
          <a:p>
            <a:pPr algn="just" eaLnBrk="1" hangingPunct="1"/>
            <a:r>
              <a:rPr lang="en-US" sz="3000" dirty="0">
                <a:solidFill>
                  <a:schemeClr val="bg1">
                    <a:lumMod val="85000"/>
                  </a:schemeClr>
                </a:solidFill>
                <a:latin typeface="Helvetica Light"/>
                <a:cs typeface="Helvetica Light"/>
              </a:rPr>
              <a:t>In 1908 Porfirio Diaz gives an interview with U.S. James Creelman, where he claims:</a:t>
            </a:r>
          </a:p>
          <a:p>
            <a:pPr marL="0" indent="0" algn="just" eaLnBrk="1" hangingPunct="1">
              <a:buNone/>
            </a:pPr>
            <a:endParaRPr lang="en-US" altLang="ja-JP" sz="1000" dirty="0">
              <a:solidFill>
                <a:schemeClr val="bg1">
                  <a:lumMod val="85000"/>
                </a:schemeClr>
              </a:solidFill>
              <a:latin typeface="Helvetica Light"/>
              <a:cs typeface="Helvetica Light"/>
            </a:endParaRPr>
          </a:p>
          <a:p>
            <a:pPr marL="0" indent="0" algn="ctr" eaLnBrk="1" hangingPunct="1">
              <a:buNone/>
              <a:tabLst>
                <a:tab pos="7885113" algn="l"/>
              </a:tabLst>
            </a:pPr>
            <a:r>
              <a:rPr lang="ja-JP" altLang="en-US" sz="2800" i="1" dirty="0">
                <a:solidFill>
                  <a:schemeClr val="bg1">
                    <a:lumMod val="85000"/>
                  </a:schemeClr>
                </a:solidFill>
                <a:latin typeface="Helvetica Light"/>
                <a:cs typeface="Helvetica Light"/>
              </a:rPr>
              <a:t>“</a:t>
            </a:r>
            <a:r>
              <a:rPr lang="en-US" altLang="ja-JP" sz="2800" i="1" dirty="0">
                <a:solidFill>
                  <a:schemeClr val="bg1">
                    <a:lumMod val="85000"/>
                  </a:schemeClr>
                </a:solidFill>
                <a:latin typeface="Helvetica Light"/>
                <a:cs typeface="Helvetica Light"/>
              </a:rPr>
              <a:t>if an opposition party were to arise in the Republic, I would regard it as a blessing and not an evil</a:t>
            </a:r>
            <a:r>
              <a:rPr lang="ja-JP" altLang="en-US" sz="2800" i="1" dirty="0">
                <a:solidFill>
                  <a:schemeClr val="bg1">
                    <a:lumMod val="85000"/>
                  </a:schemeClr>
                </a:solidFill>
                <a:latin typeface="Helvetica Light"/>
                <a:cs typeface="Helvetica Light"/>
              </a:rPr>
              <a:t>”</a:t>
            </a:r>
            <a:endParaRPr lang="en-US" altLang="ja-JP" sz="2800" i="1" dirty="0">
              <a:solidFill>
                <a:schemeClr val="bg1">
                  <a:lumMod val="85000"/>
                </a:schemeClr>
              </a:solidFill>
              <a:latin typeface="Helvetica Light"/>
              <a:cs typeface="Helvetica Light"/>
            </a:endParaRPr>
          </a:p>
          <a:p>
            <a:pPr marL="0" indent="0" algn="just" eaLnBrk="1" hangingPunct="1">
              <a:buNone/>
            </a:pPr>
            <a:endParaRPr lang="en-US" sz="1000" dirty="0">
              <a:solidFill>
                <a:schemeClr val="bg1">
                  <a:lumMod val="85000"/>
                </a:schemeClr>
              </a:solidFill>
              <a:latin typeface="Helvetica Light"/>
              <a:cs typeface="Helvetica Light"/>
            </a:endParaRPr>
          </a:p>
          <a:p>
            <a:pPr algn="just" eaLnBrk="1" hangingPunct="1"/>
            <a:r>
              <a:rPr lang="en-US" sz="3000" dirty="0">
                <a:solidFill>
                  <a:schemeClr val="bg1">
                    <a:lumMod val="85000"/>
                  </a:schemeClr>
                </a:solidFill>
                <a:latin typeface="Helvetica Light"/>
                <a:cs typeface="Helvetica Light"/>
              </a:rPr>
              <a:t>This encourages first General Bernardo Reyes and then Francisco Madero to attempt to run for office.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alphaModFix/>
          </a:blip>
          <a:stretch>
            <a:fillRect/>
          </a:stretch>
        </p:blipFill>
        <p:spPr>
          <a:xfrm>
            <a:off x="5562600" y="990600"/>
            <a:ext cx="3386318" cy="4038600"/>
          </a:xfrm>
          <a:prstGeom prst="rect">
            <a:avLst/>
          </a:prstGeom>
          <a:ln>
            <a:solidFill>
              <a:schemeClr val="tx1">
                <a:lumMod val="85000"/>
                <a:lumOff val="15000"/>
              </a:schemeClr>
            </a:solidFill>
          </a:ln>
        </p:spPr>
      </p:pic>
      <p:sp>
        <p:nvSpPr>
          <p:cNvPr id="8" name="Content Placeholder 2"/>
          <p:cNvSpPr txBox="1">
            <a:spLocks/>
          </p:cNvSpPr>
          <p:nvPr/>
        </p:nvSpPr>
        <p:spPr bwMode="auto">
          <a:xfrm>
            <a:off x="533400" y="1219200"/>
            <a:ext cx="5722445" cy="548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80000"/>
              </a:lnSpc>
            </a:pPr>
            <a:r>
              <a:rPr lang="en-US" sz="2800" dirty="0">
                <a:solidFill>
                  <a:srgbClr val="D9D9D9"/>
                </a:solidFill>
                <a:latin typeface="Didot"/>
                <a:cs typeface="Didot"/>
              </a:rPr>
              <a:t>Son of a rich, politically-powerless family from northern state of Coahuila. </a:t>
            </a:r>
          </a:p>
          <a:p>
            <a:pPr eaLnBrk="1" hangingPunct="1">
              <a:lnSpc>
                <a:spcPct val="80000"/>
              </a:lnSpc>
            </a:pPr>
            <a:endParaRPr lang="en-US" sz="2800" dirty="0">
              <a:solidFill>
                <a:srgbClr val="D9D9D9"/>
              </a:solidFill>
              <a:latin typeface="Didot"/>
              <a:cs typeface="Didot"/>
            </a:endParaRPr>
          </a:p>
          <a:p>
            <a:pPr eaLnBrk="1" hangingPunct="1">
              <a:lnSpc>
                <a:spcPct val="80000"/>
              </a:lnSpc>
            </a:pPr>
            <a:r>
              <a:rPr lang="en-US" sz="2800" dirty="0">
                <a:solidFill>
                  <a:srgbClr val="D9D9D9"/>
                </a:solidFill>
                <a:latin typeface="Didot"/>
                <a:cs typeface="Didot"/>
              </a:rPr>
              <a:t>1909 Published </a:t>
            </a:r>
            <a:r>
              <a:rPr lang="en-GB" sz="2800" dirty="0">
                <a:solidFill>
                  <a:srgbClr val="D9D9D9"/>
                </a:solidFill>
                <a:latin typeface="Didot"/>
                <a:cs typeface="Didot"/>
              </a:rPr>
              <a:t>“</a:t>
            </a:r>
            <a:r>
              <a:rPr lang="en-US" altLang="ja-JP" sz="2800" dirty="0">
                <a:solidFill>
                  <a:srgbClr val="D9D9D9"/>
                </a:solidFill>
                <a:latin typeface="Didot"/>
                <a:cs typeface="Didot"/>
              </a:rPr>
              <a:t>The Presidential Succession of 1910</a:t>
            </a:r>
            <a:r>
              <a:rPr lang="ja-JP" altLang="en-US" sz="2800" dirty="0">
                <a:solidFill>
                  <a:srgbClr val="D9D9D9"/>
                </a:solidFill>
                <a:latin typeface="Didot"/>
                <a:cs typeface="Didot"/>
              </a:rPr>
              <a:t>”</a:t>
            </a:r>
            <a:r>
              <a:rPr lang="en-US" altLang="ja-JP" sz="2800" dirty="0">
                <a:solidFill>
                  <a:srgbClr val="D9D9D9"/>
                </a:solidFill>
                <a:latin typeface="Didot"/>
                <a:cs typeface="Didot"/>
              </a:rPr>
              <a:t>, which called for greater democratic freedoms and the elected vice-president to become Diaz</a:t>
            </a:r>
            <a:r>
              <a:rPr lang="ja-JP" altLang="en-US" sz="2800" dirty="0">
                <a:solidFill>
                  <a:srgbClr val="D9D9D9"/>
                </a:solidFill>
                <a:latin typeface="Didot"/>
                <a:cs typeface="Didot"/>
              </a:rPr>
              <a:t>’</a:t>
            </a:r>
            <a:r>
              <a:rPr lang="en-US" altLang="ja-JP" sz="2800" dirty="0">
                <a:solidFill>
                  <a:srgbClr val="D9D9D9"/>
                </a:solidFill>
                <a:latin typeface="Didot"/>
                <a:cs typeface="Didot"/>
              </a:rPr>
              <a:t>s successor. </a:t>
            </a:r>
          </a:p>
          <a:p>
            <a:pPr eaLnBrk="1" hangingPunct="1">
              <a:lnSpc>
                <a:spcPct val="80000"/>
              </a:lnSpc>
            </a:pPr>
            <a:endParaRPr lang="en-US" sz="2800" dirty="0">
              <a:solidFill>
                <a:srgbClr val="D9D9D9"/>
              </a:solidFill>
              <a:latin typeface="Didot"/>
              <a:cs typeface="Didot"/>
            </a:endParaRPr>
          </a:p>
          <a:p>
            <a:pPr eaLnBrk="1" hangingPunct="1">
              <a:lnSpc>
                <a:spcPct val="80000"/>
              </a:lnSpc>
            </a:pPr>
            <a:r>
              <a:rPr lang="en-US" sz="2800" dirty="0">
                <a:solidFill>
                  <a:srgbClr val="D9D9D9"/>
                </a:solidFill>
                <a:latin typeface="Didot"/>
                <a:cs typeface="Didot"/>
              </a:rPr>
              <a:t>Started the Anti-Reelectionist party to promote himself as presidential candidate.</a:t>
            </a:r>
          </a:p>
        </p:txBody>
      </p:sp>
      <p:sp>
        <p:nvSpPr>
          <p:cNvPr id="10" name="Title 1"/>
          <p:cNvSpPr txBox="1">
            <a:spLocks/>
          </p:cNvSpPr>
          <p:nvPr/>
        </p:nvSpPr>
        <p:spPr bwMode="auto">
          <a:xfrm>
            <a:off x="0" y="0"/>
            <a:ext cx="91440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sz="3200" b="1" spc="300" dirty="0">
                <a:solidFill>
                  <a:srgbClr val="F28952"/>
                </a:solidFill>
                <a:latin typeface="Didot"/>
                <a:cs typeface="Didot"/>
              </a:rPr>
              <a:t>FRANCISCO MADERO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457200"/>
            <a:ext cx="9144000" cy="1600200"/>
          </a:xfrm>
        </p:spPr>
        <p:txBody>
          <a:bodyPr/>
          <a:lstStyle/>
          <a:p>
            <a:pPr eaLnBrk="1" hangingPunct="1"/>
            <a:r>
              <a:rPr lang="en-US" sz="3400" b="1" spc="300" dirty="0">
                <a:solidFill>
                  <a:srgbClr val="FF9359"/>
                </a:solidFill>
                <a:latin typeface="Didot"/>
                <a:cs typeface="Didot"/>
              </a:rPr>
              <a:t>Francisco Madero</a:t>
            </a:r>
            <a:r>
              <a:rPr lang="ja-JP" altLang="en-US" sz="3400" b="1" spc="300" dirty="0">
                <a:solidFill>
                  <a:srgbClr val="FF9359"/>
                </a:solidFill>
                <a:latin typeface="Didot"/>
                <a:cs typeface="Didot"/>
              </a:rPr>
              <a:t>’</a:t>
            </a:r>
            <a:r>
              <a:rPr lang="en-US" altLang="ja-JP" sz="3400" b="1" spc="300" dirty="0">
                <a:solidFill>
                  <a:srgbClr val="FF9359"/>
                </a:solidFill>
                <a:latin typeface="Didot"/>
                <a:cs typeface="Didot"/>
              </a:rPr>
              <a:t>s campaign was well-received</a:t>
            </a:r>
            <a:endParaRPr lang="en-US" sz="3400" b="1" spc="300" dirty="0">
              <a:solidFill>
                <a:srgbClr val="FF9359"/>
              </a:solidFill>
              <a:latin typeface="Didot"/>
              <a:cs typeface="Didot"/>
            </a:endParaRPr>
          </a:p>
        </p:txBody>
      </p:sp>
      <p:sp>
        <p:nvSpPr>
          <p:cNvPr id="7" name="Content Placeholder 2"/>
          <p:cNvSpPr>
            <a:spLocks noGrp="1"/>
          </p:cNvSpPr>
          <p:nvPr>
            <p:ph idx="1"/>
          </p:nvPr>
        </p:nvSpPr>
        <p:spPr>
          <a:xfrm>
            <a:off x="762000" y="2133600"/>
            <a:ext cx="8077200" cy="3886200"/>
          </a:xfrm>
        </p:spPr>
        <p:txBody>
          <a:bodyPr/>
          <a:lstStyle/>
          <a:p>
            <a:pPr eaLnBrk="1" hangingPunct="1">
              <a:lnSpc>
                <a:spcPct val="90000"/>
              </a:lnSpc>
            </a:pPr>
            <a:r>
              <a:rPr lang="en-US" sz="2800" dirty="0">
                <a:solidFill>
                  <a:schemeClr val="bg1">
                    <a:lumMod val="85000"/>
                  </a:schemeClr>
                </a:solidFill>
                <a:latin typeface="Didot"/>
                <a:cs typeface="Didot"/>
              </a:rPr>
              <a:t>A crowd of 10,000 welcomed Madero in Guadalajara, and throng of 25,000 in Puebla.</a:t>
            </a:r>
          </a:p>
          <a:p>
            <a:pPr eaLnBrk="1" hangingPunct="1">
              <a:lnSpc>
                <a:spcPct val="90000"/>
              </a:lnSpc>
            </a:pPr>
            <a:endParaRPr lang="en-US" sz="1200" dirty="0">
              <a:solidFill>
                <a:schemeClr val="bg1">
                  <a:lumMod val="85000"/>
                </a:schemeClr>
              </a:solidFill>
              <a:latin typeface="Didot"/>
              <a:cs typeface="Didot"/>
            </a:endParaRPr>
          </a:p>
          <a:p>
            <a:pPr eaLnBrk="1" hangingPunct="1">
              <a:lnSpc>
                <a:spcPct val="90000"/>
              </a:lnSpc>
            </a:pPr>
            <a:r>
              <a:rPr lang="en-US" sz="2800" dirty="0">
                <a:solidFill>
                  <a:schemeClr val="bg1">
                    <a:lumMod val="85000"/>
                  </a:schemeClr>
                </a:solidFill>
                <a:latin typeface="Didot"/>
                <a:cs typeface="Didot"/>
              </a:rPr>
              <a:t>Diaz responds with heavy-handed repression – anti-reelection clubs are banned; state committees are jailed; and Madero arrested</a:t>
            </a:r>
          </a:p>
          <a:p>
            <a:pPr marL="0" indent="0" eaLnBrk="1" hangingPunct="1">
              <a:lnSpc>
                <a:spcPct val="90000"/>
              </a:lnSpc>
              <a:buNone/>
            </a:pPr>
            <a:endParaRPr lang="en-US" sz="1200" dirty="0">
              <a:solidFill>
                <a:schemeClr val="bg1">
                  <a:lumMod val="85000"/>
                </a:schemeClr>
              </a:solidFill>
              <a:latin typeface="Didot"/>
              <a:cs typeface="Didot"/>
            </a:endParaRPr>
          </a:p>
          <a:p>
            <a:pPr eaLnBrk="1" hangingPunct="1">
              <a:lnSpc>
                <a:spcPct val="90000"/>
              </a:lnSpc>
            </a:pPr>
            <a:r>
              <a:rPr lang="en-US" sz="2800" dirty="0">
                <a:solidFill>
                  <a:schemeClr val="bg1">
                    <a:lumMod val="85000"/>
                  </a:schemeClr>
                </a:solidFill>
                <a:latin typeface="Didot"/>
                <a:cs typeface="Didot"/>
              </a:rPr>
              <a:t>Election results: Due to electoral fraud, Porfirio Diaz won by a landslide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400" y="228600"/>
            <a:ext cx="5791200" cy="1066800"/>
          </a:xfrm>
        </p:spPr>
        <p:txBody>
          <a:bodyPr/>
          <a:lstStyle/>
          <a:p>
            <a:pPr eaLnBrk="1" hangingPunct="1"/>
            <a:r>
              <a:rPr lang="en-US" b="1" spc="300" dirty="0">
                <a:solidFill>
                  <a:srgbClr val="DE804D"/>
                </a:solidFill>
                <a:latin typeface="Futura Condensed"/>
                <a:cs typeface="Futura Condensed"/>
              </a:rPr>
              <a:t>NOVEMBER 1910</a:t>
            </a:r>
          </a:p>
        </p:txBody>
      </p:sp>
      <p:sp>
        <p:nvSpPr>
          <p:cNvPr id="8" name="Content Placeholder 2"/>
          <p:cNvSpPr>
            <a:spLocks noGrp="1"/>
          </p:cNvSpPr>
          <p:nvPr>
            <p:ph idx="1"/>
          </p:nvPr>
        </p:nvSpPr>
        <p:spPr>
          <a:xfrm>
            <a:off x="304800" y="1295400"/>
            <a:ext cx="5334000" cy="5334000"/>
          </a:xfrm>
        </p:spPr>
        <p:txBody>
          <a:bodyPr rtlCol="0">
            <a:normAutofit fontScale="62500" lnSpcReduction="20000"/>
          </a:bodyPr>
          <a:lstStyle/>
          <a:p>
            <a:pPr eaLnBrk="1" fontAlgn="auto" hangingPunct="1">
              <a:spcAft>
                <a:spcPts val="0"/>
              </a:spcAft>
              <a:buFont typeface="Arial" pitchFamily="34" charset="0"/>
              <a:buChar char="•"/>
              <a:defRPr/>
            </a:pPr>
            <a:r>
              <a:rPr lang="en-US" sz="4500" dirty="0">
                <a:solidFill>
                  <a:schemeClr val="bg1">
                    <a:lumMod val="85000"/>
                  </a:schemeClr>
                </a:solidFill>
                <a:latin typeface="Didot"/>
                <a:ea typeface="+mn-ea"/>
                <a:cs typeface="Didot"/>
              </a:rPr>
              <a:t>Madero escapes house arrest and plans military revolt. </a:t>
            </a:r>
          </a:p>
          <a:p>
            <a:pPr eaLnBrk="1" fontAlgn="auto" hangingPunct="1">
              <a:spcAft>
                <a:spcPts val="0"/>
              </a:spcAft>
              <a:buFont typeface="Arial" pitchFamily="34" charset="0"/>
              <a:buChar char="•"/>
              <a:defRPr/>
            </a:pPr>
            <a:endParaRPr lang="en-US" sz="4500" dirty="0">
              <a:solidFill>
                <a:schemeClr val="bg1">
                  <a:lumMod val="85000"/>
                </a:schemeClr>
              </a:solidFill>
              <a:latin typeface="Didot"/>
              <a:ea typeface="+mn-ea"/>
              <a:cs typeface="Didot"/>
            </a:endParaRPr>
          </a:p>
          <a:p>
            <a:pPr eaLnBrk="1" fontAlgn="auto" hangingPunct="1">
              <a:spcAft>
                <a:spcPts val="0"/>
              </a:spcAft>
              <a:buFont typeface="Arial" pitchFamily="34" charset="0"/>
              <a:buChar char="•"/>
              <a:defRPr/>
            </a:pPr>
            <a:r>
              <a:rPr lang="en-US" sz="4500" dirty="0">
                <a:solidFill>
                  <a:schemeClr val="bg1">
                    <a:lumMod val="85000"/>
                  </a:schemeClr>
                </a:solidFill>
                <a:latin typeface="Didot"/>
                <a:ea typeface="+mn-ea"/>
                <a:cs typeface="Didot"/>
              </a:rPr>
              <a:t>He writes the </a:t>
            </a:r>
            <a:r>
              <a:rPr lang="en-US" sz="4500" b="1" dirty="0">
                <a:solidFill>
                  <a:srgbClr val="F28952"/>
                </a:solidFill>
                <a:latin typeface="Didot"/>
                <a:ea typeface="+mn-ea"/>
                <a:cs typeface="Didot"/>
              </a:rPr>
              <a:t>Plan de San Luis Potosi </a:t>
            </a:r>
            <a:r>
              <a:rPr lang="en-US" sz="4500" dirty="0">
                <a:solidFill>
                  <a:schemeClr val="bg1">
                    <a:lumMod val="85000"/>
                  </a:schemeClr>
                </a:solidFill>
                <a:latin typeface="Didot"/>
                <a:ea typeface="+mn-ea"/>
                <a:cs typeface="Didot"/>
              </a:rPr>
              <a:t>calling for the insurrection of those that had voted for him and wished greater political freedom.</a:t>
            </a:r>
          </a:p>
          <a:p>
            <a:pPr eaLnBrk="1" fontAlgn="auto" hangingPunct="1">
              <a:spcAft>
                <a:spcPts val="0"/>
              </a:spcAft>
              <a:buFont typeface="Arial" pitchFamily="34" charset="0"/>
              <a:buChar char="•"/>
              <a:defRPr/>
            </a:pPr>
            <a:endParaRPr lang="en-US" sz="4500" dirty="0">
              <a:solidFill>
                <a:schemeClr val="bg1">
                  <a:lumMod val="85000"/>
                </a:schemeClr>
              </a:solidFill>
              <a:latin typeface="Didot"/>
              <a:ea typeface="+mn-ea"/>
              <a:cs typeface="Didot"/>
            </a:endParaRPr>
          </a:p>
          <a:p>
            <a:pPr eaLnBrk="1" fontAlgn="auto" hangingPunct="1">
              <a:spcAft>
                <a:spcPts val="0"/>
              </a:spcAft>
              <a:buFont typeface="Arial" pitchFamily="34" charset="0"/>
              <a:buChar char="•"/>
              <a:defRPr/>
            </a:pPr>
            <a:r>
              <a:rPr lang="en-US" sz="4500" b="1" dirty="0">
                <a:solidFill>
                  <a:srgbClr val="F28952"/>
                </a:solidFill>
                <a:latin typeface="Didot"/>
                <a:ea typeface="+mn-ea"/>
                <a:cs typeface="Didot"/>
              </a:rPr>
              <a:t>18 November 1910</a:t>
            </a:r>
            <a:r>
              <a:rPr lang="en-US" sz="4500" dirty="0">
                <a:solidFill>
                  <a:schemeClr val="bg1">
                    <a:lumMod val="85000"/>
                  </a:schemeClr>
                </a:solidFill>
                <a:latin typeface="Didot"/>
                <a:ea typeface="+mn-ea"/>
                <a:cs typeface="Didot"/>
              </a:rPr>
              <a:t>:  first shots fired in Puebla. Aquiles Serdan is the first martyr of the Revolution</a:t>
            </a:r>
          </a:p>
          <a:p>
            <a:pPr eaLnBrk="1" fontAlgn="auto" hangingPunct="1">
              <a:spcAft>
                <a:spcPts val="0"/>
              </a:spcAft>
              <a:buFont typeface="Arial" pitchFamily="34" charset="0"/>
              <a:buNone/>
              <a:defRPr/>
            </a:pPr>
            <a:r>
              <a:rPr lang="en-US" dirty="0">
                <a:ea typeface="+mn-ea"/>
                <a:cs typeface="+mn-cs"/>
              </a:rPr>
              <a:t> </a:t>
            </a:r>
          </a:p>
        </p:txBody>
      </p:sp>
      <p:pic>
        <p:nvPicPr>
          <p:cNvPr id="10" name="Imagen 9"/>
          <p:cNvPicPr>
            <a:picLocks noChangeAspect="1"/>
          </p:cNvPicPr>
          <p:nvPr/>
        </p:nvPicPr>
        <p:blipFill rotWithShape="1">
          <a:blip r:embed="rId2">
            <a:alphaModFix/>
            <a:extLst>
              <a:ext uri="{BEBA8EAE-BF5A-486C-A8C5-ECC9F3942E4B}">
                <a14:imgProps xmlns:a14="http://schemas.microsoft.com/office/drawing/2010/main">
                  <a14:imgLayer r:embed="rId3">
                    <a14:imgEffect>
                      <a14:saturation sat="0"/>
                    </a14:imgEffect>
                    <a14:imgEffect>
                      <a14:brightnessContrast bright="20000" contrast="-20000"/>
                    </a14:imgEffect>
                  </a14:imgLayer>
                </a14:imgProps>
              </a:ext>
            </a:extLst>
          </a:blip>
          <a:srcRect l="40501" t="6226" r="11531" b="30688"/>
          <a:stretch/>
        </p:blipFill>
        <p:spPr>
          <a:xfrm>
            <a:off x="5762666" y="76200"/>
            <a:ext cx="3305134" cy="6682584"/>
          </a:xfrm>
          <a:prstGeom prst="rect">
            <a:avLst/>
          </a:prstGeom>
          <a:ln>
            <a:solidFill>
              <a:srgbClr val="404040"/>
            </a:solidFill>
          </a:ln>
        </p:spPr>
      </p:pic>
    </p:spTree>
    <p:extLst>
      <p:ext uri="{BB962C8B-B14F-4D97-AF65-F5344CB8AC3E}">
        <p14:creationId xmlns:p14="http://schemas.microsoft.com/office/powerpoint/2010/main" val="596711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609600" y="19050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fontScale="70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fontAlgn="auto" hangingPunct="1">
              <a:spcAft>
                <a:spcPts val="0"/>
              </a:spcAft>
              <a:buFont typeface="Arial" pitchFamily="34" charset="0"/>
              <a:buChar char="•"/>
              <a:defRPr/>
            </a:pPr>
            <a:r>
              <a:rPr lang="en-US" dirty="0">
                <a:solidFill>
                  <a:schemeClr val="bg1">
                    <a:lumMod val="85000"/>
                  </a:schemeClr>
                </a:solidFill>
                <a:latin typeface="Didot"/>
                <a:ea typeface="+mn-ea"/>
                <a:cs typeface="Didot"/>
              </a:rPr>
              <a:t>The middle-class revolution of Madero supporters in the cities fails.</a:t>
            </a:r>
          </a:p>
          <a:p>
            <a:pPr eaLnBrk="1" fontAlgn="auto" hangingPunct="1">
              <a:spcAft>
                <a:spcPts val="0"/>
              </a:spcAft>
              <a:buFont typeface="Arial" pitchFamily="34" charset="0"/>
              <a:buChar char="•"/>
              <a:defRPr/>
            </a:pPr>
            <a:endParaRPr lang="en-US" dirty="0">
              <a:solidFill>
                <a:schemeClr val="bg1">
                  <a:lumMod val="85000"/>
                </a:schemeClr>
              </a:solidFill>
              <a:latin typeface="Didot"/>
              <a:ea typeface="+mn-ea"/>
              <a:cs typeface="Didot"/>
            </a:endParaRPr>
          </a:p>
          <a:p>
            <a:pPr eaLnBrk="1" fontAlgn="auto" hangingPunct="1">
              <a:spcAft>
                <a:spcPts val="0"/>
              </a:spcAft>
              <a:buFont typeface="Arial" pitchFamily="34" charset="0"/>
              <a:buChar char="•"/>
              <a:defRPr/>
            </a:pPr>
            <a:r>
              <a:rPr lang="en-US" dirty="0">
                <a:solidFill>
                  <a:schemeClr val="bg1">
                    <a:lumMod val="85000"/>
                  </a:schemeClr>
                </a:solidFill>
                <a:latin typeface="Didot"/>
                <a:ea typeface="+mn-ea"/>
                <a:cs typeface="Didot"/>
              </a:rPr>
              <a:t>However, to the surprise of many, including Madero, the insurrection succeeded in the northern mountains ranges of Chihuahua, Durango, and Coahuila. </a:t>
            </a:r>
          </a:p>
          <a:p>
            <a:pPr eaLnBrk="1" fontAlgn="auto" hangingPunct="1">
              <a:spcAft>
                <a:spcPts val="0"/>
              </a:spcAft>
              <a:buFont typeface="Arial" pitchFamily="34" charset="0"/>
              <a:buChar char="•"/>
              <a:defRPr/>
            </a:pPr>
            <a:endParaRPr lang="en-US" dirty="0">
              <a:solidFill>
                <a:schemeClr val="bg1">
                  <a:lumMod val="85000"/>
                </a:schemeClr>
              </a:solidFill>
              <a:latin typeface="Didot"/>
              <a:ea typeface="+mn-ea"/>
              <a:cs typeface="Didot"/>
            </a:endParaRPr>
          </a:p>
          <a:p>
            <a:pPr eaLnBrk="1" fontAlgn="auto" hangingPunct="1">
              <a:spcAft>
                <a:spcPts val="0"/>
              </a:spcAft>
              <a:buFont typeface="Arial" pitchFamily="34" charset="0"/>
              <a:buChar char="•"/>
              <a:defRPr/>
            </a:pPr>
            <a:r>
              <a:rPr lang="en-US" dirty="0">
                <a:solidFill>
                  <a:schemeClr val="bg1">
                    <a:lumMod val="85000"/>
                  </a:schemeClr>
                </a:solidFill>
                <a:latin typeface="Didot"/>
                <a:ea typeface="+mn-ea"/>
                <a:cs typeface="Didot"/>
              </a:rPr>
              <a:t>Here miners unemployed; villagers dispossessed by cotton and cattle haciendas. </a:t>
            </a:r>
          </a:p>
          <a:p>
            <a:pPr eaLnBrk="1" fontAlgn="auto" hangingPunct="1">
              <a:spcAft>
                <a:spcPts val="0"/>
              </a:spcAft>
              <a:buFont typeface="Arial" pitchFamily="34" charset="0"/>
              <a:buChar char="•"/>
              <a:defRPr/>
            </a:pPr>
            <a:endParaRPr lang="en-US" dirty="0">
              <a:solidFill>
                <a:schemeClr val="bg1">
                  <a:lumMod val="85000"/>
                </a:schemeClr>
              </a:solidFill>
              <a:latin typeface="Didot"/>
              <a:ea typeface="+mn-ea"/>
              <a:cs typeface="Didot"/>
            </a:endParaRPr>
          </a:p>
          <a:p>
            <a:pPr eaLnBrk="1" fontAlgn="auto" hangingPunct="1">
              <a:spcAft>
                <a:spcPts val="0"/>
              </a:spcAft>
              <a:buFont typeface="Arial" pitchFamily="34" charset="0"/>
              <a:buChar char="•"/>
              <a:defRPr/>
            </a:pPr>
            <a:r>
              <a:rPr lang="en-US" dirty="0">
                <a:solidFill>
                  <a:schemeClr val="bg1">
                    <a:lumMod val="85000"/>
                  </a:schemeClr>
                </a:solidFill>
                <a:latin typeface="Didot"/>
                <a:ea typeface="+mn-ea"/>
                <a:cs typeface="Didot"/>
              </a:rPr>
              <a:t>Led by men by Pascual Orozco in Chihuahua and Domingo and Mariano Arrieta in Durango. </a:t>
            </a:r>
          </a:p>
        </p:txBody>
      </p:sp>
      <p:sp>
        <p:nvSpPr>
          <p:cNvPr id="8" name="Title 1"/>
          <p:cNvSpPr txBox="1">
            <a:spLocks/>
          </p:cNvSpPr>
          <p:nvPr/>
        </p:nvSpPr>
        <p:spPr bwMode="auto">
          <a:xfrm>
            <a:off x="23091" y="609600"/>
            <a:ext cx="9120909"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sz="3200" dirty="0">
                <a:solidFill>
                  <a:srgbClr val="F28952"/>
                </a:solidFill>
                <a:latin typeface="Calibri" charset="0"/>
              </a:rPr>
              <a:t>20 November 1910 </a:t>
            </a:r>
            <a:br>
              <a:rPr lang="en-US" sz="4000" dirty="0">
                <a:latin typeface="Calibri" charset="0"/>
              </a:rPr>
            </a:br>
            <a:r>
              <a:rPr lang="en-US" sz="4000" b="1" spc="300" dirty="0">
                <a:solidFill>
                  <a:srgbClr val="F28952"/>
                </a:solidFill>
                <a:latin typeface="Futura Condensed"/>
                <a:cs typeface="Futura Condensed"/>
              </a:rPr>
              <a:t>The Revolution begins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http://www.nevadaobserver.com/Mexican%20Revolution%20-%20People/Genovevo%20de%20la%20O_%20Pablo%20Gonzalez%20and%20Jacinto%20Trevino.jpg"/>
          <p:cNvPicPr>
            <a:picLocks noChangeAspect="1" noChangeArrowheads="1"/>
          </p:cNvPicPr>
          <p:nvPr/>
        </p:nvPicPr>
        <p:blipFill rotWithShape="1">
          <a:blip r:embed="rId2" cstate="email">
            <a:alphaModFix amt="62000"/>
            <a:extLst>
              <a:ext uri="{28A0092B-C50C-407E-A947-70E740481C1C}">
                <a14:useLocalDpi xmlns:a14="http://schemas.microsoft.com/office/drawing/2010/main" val="0"/>
              </a:ext>
            </a:extLst>
          </a:blip>
          <a:srcRect l="18335" r="45642"/>
          <a:stretch/>
        </p:blipFill>
        <p:spPr bwMode="auto">
          <a:xfrm>
            <a:off x="3962400" y="762000"/>
            <a:ext cx="2466975" cy="5108090"/>
          </a:xfrm>
          <a:prstGeom prst="rect">
            <a:avLst/>
          </a:prstGeom>
          <a:noFill/>
          <a:ln w="9525">
            <a:solidFill>
              <a:schemeClr val="tx1">
                <a:lumMod val="75000"/>
                <a:lumOff val="25000"/>
              </a:schemeClr>
            </a:solidFill>
            <a:miter lim="800000"/>
            <a:headEnd/>
            <a:tailEnd/>
          </a:ln>
          <a:extLst>
            <a:ext uri="{909E8E84-426E-40dd-AFC4-6F175D3DCCD1}">
              <a14:hiddenFill xmlns:a14="http://schemas.microsoft.com/office/drawing/2010/main" xmlns="">
                <a:solidFill>
                  <a:srgbClr val="FFFFFF"/>
                </a:solidFill>
              </a14:hiddenFill>
            </a:ext>
          </a:extLst>
        </p:spPr>
      </p:pic>
      <p:pic>
        <p:nvPicPr>
          <p:cNvPr id="3" name="Imagen 2"/>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26312" t="2627" r="24457" b="28355"/>
          <a:stretch/>
        </p:blipFill>
        <p:spPr>
          <a:xfrm>
            <a:off x="6477000" y="762000"/>
            <a:ext cx="2565354" cy="5105400"/>
          </a:xfrm>
          <a:prstGeom prst="rect">
            <a:avLst/>
          </a:prstGeom>
          <a:ln>
            <a:solidFill>
              <a:srgbClr val="404040"/>
            </a:solidFill>
          </a:ln>
        </p:spPr>
      </p:pic>
      <p:sp>
        <p:nvSpPr>
          <p:cNvPr id="8" name="Title 1"/>
          <p:cNvSpPr txBox="1">
            <a:spLocks/>
          </p:cNvSpPr>
          <p:nvPr/>
        </p:nvSpPr>
        <p:spPr bwMode="auto">
          <a:xfrm>
            <a:off x="381000" y="533400"/>
            <a:ext cx="4495800"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ctr" anchorCtr="0" compatLnSpc="1">
            <a:prstTxWarp prst="textNoShape">
              <a:avLst/>
            </a:prstTxWarp>
            <a:noAutofit/>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fontAlgn="auto" hangingPunct="1">
              <a:spcAft>
                <a:spcPts val="0"/>
              </a:spcAft>
              <a:defRPr/>
            </a:pPr>
            <a:r>
              <a:rPr lang="en-US" sz="3200" dirty="0">
                <a:solidFill>
                  <a:srgbClr val="FF9359"/>
                </a:solidFill>
                <a:latin typeface="Didot"/>
                <a:ea typeface="+mj-ea"/>
                <a:cs typeface="Didot"/>
              </a:rPr>
              <a:t>The revolution also succeeded in the sugar plantation region of Morelos</a:t>
            </a:r>
          </a:p>
        </p:txBody>
      </p:sp>
      <p:sp>
        <p:nvSpPr>
          <p:cNvPr id="10" name="Content Placeholder 2"/>
          <p:cNvSpPr txBox="1">
            <a:spLocks/>
          </p:cNvSpPr>
          <p:nvPr/>
        </p:nvSpPr>
        <p:spPr bwMode="auto">
          <a:xfrm>
            <a:off x="381000" y="2819400"/>
            <a:ext cx="4495800" cy="330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Font typeface="Arial" charset="0"/>
              <a:buNone/>
            </a:pPr>
            <a:r>
              <a:rPr lang="en-US" sz="3000" dirty="0">
                <a:solidFill>
                  <a:srgbClr val="D9D9D9"/>
                </a:solidFill>
                <a:latin typeface="Didot"/>
                <a:cs typeface="Didot"/>
              </a:rPr>
              <a:t>Here the Revolution was led by peasants like </a:t>
            </a:r>
            <a:r>
              <a:rPr lang="en-US" sz="3000" dirty="0">
                <a:solidFill>
                  <a:srgbClr val="DE804D"/>
                </a:solidFill>
                <a:latin typeface="Didot"/>
                <a:cs typeface="Didot"/>
              </a:rPr>
              <a:t>Emiliano Zapata</a:t>
            </a:r>
            <a:r>
              <a:rPr lang="en-US" sz="3000" dirty="0">
                <a:solidFill>
                  <a:srgbClr val="D9D9D9"/>
                </a:solidFill>
                <a:latin typeface="Didot"/>
                <a:cs typeface="Didot"/>
              </a:rPr>
              <a:t> and </a:t>
            </a:r>
            <a:r>
              <a:rPr lang="en-US" sz="3000" dirty="0">
                <a:solidFill>
                  <a:srgbClr val="DE804D"/>
                </a:solidFill>
                <a:latin typeface="Didot"/>
                <a:cs typeface="Didot"/>
              </a:rPr>
              <a:t>Genovevo de la O</a:t>
            </a:r>
            <a:r>
              <a:rPr lang="en-US" sz="3000" dirty="0">
                <a:solidFill>
                  <a:srgbClr val="D9D9D9"/>
                </a:solidFill>
                <a:latin typeface="Didot"/>
                <a:cs typeface="Didot"/>
              </a:rPr>
              <a:t>, who had seen their village communal lands stolen by hacendados</a:t>
            </a:r>
            <a:r>
              <a:rPr lang="en-US" sz="3000" dirty="0">
                <a:solidFill>
                  <a:srgbClr val="D9D9D9"/>
                </a:solidFill>
                <a:latin typeface="Calibri"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6"/>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19"/>
          <a:stretch/>
        </p:blipFill>
        <p:spPr bwMode="auto">
          <a:xfrm>
            <a:off x="20" y="1282"/>
            <a:ext cx="9143980" cy="685671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sp>
        <p:nvSpPr>
          <p:cNvPr id="2" name="Rectangle 1">
            <a:extLst>
              <a:ext uri="{FF2B5EF4-FFF2-40B4-BE49-F238E27FC236}">
                <a16:creationId xmlns:a16="http://schemas.microsoft.com/office/drawing/2014/main" id="{6AD4F705-3A9B-814D-A77D-CDF58B8C07A1}"/>
              </a:ext>
            </a:extLst>
          </p:cNvPr>
          <p:cNvSpPr/>
          <p:nvPr/>
        </p:nvSpPr>
        <p:spPr>
          <a:xfrm>
            <a:off x="0" y="4876800"/>
            <a:ext cx="3352800" cy="1981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dirty="0"/>
          </a:p>
        </p:txBody>
      </p:sp>
      <p:pic>
        <p:nvPicPr>
          <p:cNvPr id="7" name="Imagen 5" descr="MAPA REVMEX.jpg">
            <a:extLst>
              <a:ext uri="{FF2B5EF4-FFF2-40B4-BE49-F238E27FC236}">
                <a16:creationId xmlns:a16="http://schemas.microsoft.com/office/drawing/2014/main" id="{79DA2DD6-2338-3441-B8D7-26657C68D52E}"/>
              </a:ext>
            </a:extLst>
          </p:cNvPr>
          <p:cNvPicPr>
            <a:picLocks noChangeAspect="1"/>
          </p:cNvPicPr>
          <p:nvPr/>
        </p:nvPicPr>
        <p:blipFill rotWithShape="1">
          <a:blip r:embed="rId3">
            <a:extLst>
              <a:ext uri="{28A0092B-C50C-407E-A947-70E740481C1C}">
                <a14:useLocalDpi xmlns:a14="http://schemas.microsoft.com/office/drawing/2010/main" val="0"/>
              </a:ext>
            </a:extLst>
          </a:blip>
          <a:srcRect t="80135" r="78030"/>
          <a:stretch/>
        </p:blipFill>
        <p:spPr>
          <a:xfrm>
            <a:off x="346620" y="4965595"/>
            <a:ext cx="2659560" cy="1803610"/>
          </a:xfrm>
          <a:prstGeom prst="rect">
            <a:avLst/>
          </a:prstGeom>
          <a:ln>
            <a:solidFill>
              <a:srgbClr val="E0945C"/>
            </a:solidFill>
          </a:ln>
        </p:spPr>
      </p:pic>
    </p:spTree>
    <p:extLst>
      <p:ext uri="{BB962C8B-B14F-4D97-AF65-F5344CB8AC3E}">
        <p14:creationId xmlns:p14="http://schemas.microsoft.com/office/powerpoint/2010/main" val="2563901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762000"/>
            <a:ext cx="8229600" cy="1143000"/>
          </a:xfrm>
        </p:spPr>
        <p:txBody>
          <a:bodyPr/>
          <a:lstStyle/>
          <a:p>
            <a:pPr eaLnBrk="1" hangingPunct="1"/>
            <a:r>
              <a:rPr lang="en-US" sz="3800" dirty="0">
                <a:solidFill>
                  <a:srgbClr val="FF9359"/>
                </a:solidFill>
                <a:latin typeface="Didot"/>
                <a:cs typeface="Didot"/>
              </a:rPr>
              <a:t>Diaz</a:t>
            </a:r>
            <a:r>
              <a:rPr lang="ja-JP" altLang="en-US" sz="3800" dirty="0">
                <a:solidFill>
                  <a:srgbClr val="FF9359"/>
                </a:solidFill>
                <a:latin typeface="Didot"/>
                <a:cs typeface="Didot"/>
              </a:rPr>
              <a:t>’</a:t>
            </a:r>
            <a:r>
              <a:rPr lang="en-US" altLang="ja-JP" sz="3800" dirty="0">
                <a:solidFill>
                  <a:srgbClr val="FF9359"/>
                </a:solidFill>
                <a:latin typeface="Didot"/>
                <a:cs typeface="Didot"/>
              </a:rPr>
              <a:t>s army crumbles, and with capture of Ciudad Juarez he resigns</a:t>
            </a:r>
            <a:endParaRPr lang="en-US" sz="3800" dirty="0">
              <a:solidFill>
                <a:srgbClr val="FF9359"/>
              </a:solidFill>
              <a:latin typeface="Didot"/>
              <a:cs typeface="Didot"/>
            </a:endParaRPr>
          </a:p>
        </p:txBody>
      </p:sp>
      <p:sp>
        <p:nvSpPr>
          <p:cNvPr id="26626" name="Content Placeholder 2"/>
          <p:cNvSpPr>
            <a:spLocks noGrp="1"/>
          </p:cNvSpPr>
          <p:nvPr>
            <p:ph idx="1"/>
          </p:nvPr>
        </p:nvSpPr>
        <p:spPr>
          <a:xfrm>
            <a:off x="457200" y="2057400"/>
            <a:ext cx="8229600" cy="4525963"/>
          </a:xfrm>
        </p:spPr>
        <p:txBody>
          <a:bodyPr/>
          <a:lstStyle/>
          <a:p>
            <a:pPr algn="just" eaLnBrk="1" hangingPunct="1"/>
            <a:r>
              <a:rPr lang="en-US" sz="2800" dirty="0">
                <a:solidFill>
                  <a:schemeClr val="bg1">
                    <a:lumMod val="85000"/>
                  </a:schemeClr>
                </a:solidFill>
                <a:latin typeface="Helvetica Light"/>
                <a:cs typeface="Helvetica Light"/>
              </a:rPr>
              <a:t>New elections held in October 1911 and Madero comes to power with 98 per cent of the vote.</a:t>
            </a:r>
          </a:p>
          <a:p>
            <a:pPr marL="0" indent="0" algn="just" eaLnBrk="1" hangingPunct="1">
              <a:buNone/>
            </a:pPr>
            <a:endParaRPr lang="en-US" sz="2800" dirty="0">
              <a:solidFill>
                <a:schemeClr val="bg1">
                  <a:lumMod val="85000"/>
                </a:schemeClr>
              </a:solidFill>
              <a:latin typeface="Helvetica Light"/>
              <a:cs typeface="Helvetica Light"/>
            </a:endParaRPr>
          </a:p>
          <a:p>
            <a:pPr algn="just" eaLnBrk="1" hangingPunct="1"/>
            <a:r>
              <a:rPr lang="en-US" sz="2800" dirty="0">
                <a:solidFill>
                  <a:schemeClr val="bg1">
                    <a:lumMod val="85000"/>
                  </a:schemeClr>
                </a:solidFill>
                <a:latin typeface="Helvetica Light"/>
                <a:cs typeface="Helvetica Light"/>
              </a:rPr>
              <a:t>BUT, the middle class had come to power on the back of the fighting done by the miners and peasants.  The miners and peasants now demanded their grievances were answered.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pPr>
              <a:lnSpc>
                <a:spcPct val="80000"/>
              </a:lnSpc>
            </a:pPr>
            <a:r>
              <a:rPr lang="en-US" sz="3400" dirty="0">
                <a:solidFill>
                  <a:srgbClr val="F28952"/>
                </a:solidFill>
                <a:latin typeface="Didot"/>
                <a:cs typeface="Didot"/>
              </a:rPr>
              <a:t>1911-1920 </a:t>
            </a:r>
            <a:br>
              <a:rPr lang="en-US" sz="3400" dirty="0">
                <a:solidFill>
                  <a:srgbClr val="F28952"/>
                </a:solidFill>
                <a:latin typeface="Didot"/>
                <a:cs typeface="Didot"/>
              </a:rPr>
            </a:br>
            <a:r>
              <a:rPr lang="en-US" dirty="0">
                <a:solidFill>
                  <a:srgbClr val="F28952"/>
                </a:solidFill>
                <a:latin typeface="Didot"/>
                <a:cs typeface="Didot"/>
              </a:rPr>
              <a:t>Revolutionary civil war</a:t>
            </a:r>
          </a:p>
        </p:txBody>
      </p:sp>
      <p:sp>
        <p:nvSpPr>
          <p:cNvPr id="5" name="Content Placeholder 2"/>
          <p:cNvSpPr txBox="1">
            <a:spLocks/>
          </p:cNvSpPr>
          <p:nvPr/>
        </p:nvSpPr>
        <p:spPr bwMode="auto">
          <a:xfrm>
            <a:off x="762000" y="1371600"/>
            <a:ext cx="7696200" cy="533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r>
              <a:rPr lang="en-US" sz="2000" dirty="0">
                <a:solidFill>
                  <a:schemeClr val="bg1">
                    <a:lumMod val="85000"/>
                  </a:schemeClr>
                </a:solidFill>
                <a:latin typeface="Helvetica Light"/>
                <a:cs typeface="Helvetica Light"/>
              </a:rPr>
              <a:t>The tensions between the aims of the middle-class revolutionaries and their peasant fighters causes fragmentation of revolutionary forces.</a:t>
            </a:r>
          </a:p>
          <a:p>
            <a:pPr marL="0" indent="0">
              <a:buFont typeface="Arial" charset="0"/>
              <a:buNone/>
            </a:pPr>
            <a:endParaRPr lang="en-US" sz="2000" dirty="0">
              <a:solidFill>
                <a:schemeClr val="bg1">
                  <a:lumMod val="85000"/>
                </a:schemeClr>
              </a:solidFill>
              <a:latin typeface="Helvetica Light"/>
              <a:cs typeface="Helvetica Light"/>
            </a:endParaRPr>
          </a:p>
          <a:p>
            <a:pPr marL="0" indent="0" algn="ctr">
              <a:buFont typeface="Arial" charset="0"/>
              <a:buNone/>
            </a:pPr>
            <a:r>
              <a:rPr lang="en-US" sz="2000" dirty="0">
                <a:solidFill>
                  <a:schemeClr val="bg1">
                    <a:lumMod val="85000"/>
                  </a:schemeClr>
                </a:solidFill>
                <a:latin typeface="Helvetica"/>
                <a:cs typeface="Helvetica"/>
              </a:rPr>
              <a:t>Francisco Madero</a:t>
            </a:r>
            <a:r>
              <a:rPr lang="en-US" sz="2000" dirty="0">
                <a:solidFill>
                  <a:schemeClr val="bg1">
                    <a:lumMod val="85000"/>
                  </a:schemeClr>
                </a:solidFill>
                <a:latin typeface="Helvetica Light"/>
                <a:cs typeface="Helvetica Light"/>
              </a:rPr>
              <a:t> (d. 1913) – middle class revolutionaries.</a:t>
            </a:r>
          </a:p>
          <a:p>
            <a:pPr marL="0" indent="0" algn="ctr">
              <a:buFont typeface="Arial" charset="0"/>
              <a:buNone/>
            </a:pPr>
            <a:r>
              <a:rPr lang="en-US" sz="2000" dirty="0">
                <a:solidFill>
                  <a:schemeClr val="bg1">
                    <a:lumMod val="85000"/>
                  </a:schemeClr>
                </a:solidFill>
                <a:latin typeface="Helvetica"/>
                <a:cs typeface="Helvetica"/>
              </a:rPr>
              <a:t>Venustiano Carranza </a:t>
            </a:r>
            <a:r>
              <a:rPr lang="en-US" sz="2000" dirty="0">
                <a:solidFill>
                  <a:schemeClr val="bg1">
                    <a:lumMod val="85000"/>
                  </a:schemeClr>
                </a:solidFill>
                <a:latin typeface="Helvetica Light"/>
                <a:cs typeface="Helvetica Light"/>
              </a:rPr>
              <a:t>(d. 1920) – middle class revolutionaries.</a:t>
            </a:r>
          </a:p>
          <a:p>
            <a:pPr marL="0" indent="0" algn="ctr">
              <a:buFont typeface="Arial" charset="0"/>
              <a:buNone/>
            </a:pPr>
            <a:r>
              <a:rPr lang="en-US" sz="2000" dirty="0">
                <a:solidFill>
                  <a:schemeClr val="bg1">
                    <a:lumMod val="85000"/>
                  </a:schemeClr>
                </a:solidFill>
                <a:latin typeface="Helvetica"/>
                <a:cs typeface="Helvetica"/>
              </a:rPr>
              <a:t>Alvaro Obregon </a:t>
            </a:r>
            <a:r>
              <a:rPr lang="en-US" sz="2000" dirty="0">
                <a:solidFill>
                  <a:schemeClr val="bg1">
                    <a:lumMod val="85000"/>
                  </a:schemeClr>
                </a:solidFill>
                <a:latin typeface="Helvetica Light"/>
                <a:cs typeface="Helvetica Light"/>
              </a:rPr>
              <a:t>(d. 1928) – middle class revolutionaries and some peasant supporters</a:t>
            </a:r>
          </a:p>
          <a:p>
            <a:pPr marL="0" indent="0" algn="ctr">
              <a:lnSpc>
                <a:spcPct val="60000"/>
              </a:lnSpc>
              <a:buFont typeface="Arial" charset="0"/>
              <a:buNone/>
            </a:pPr>
            <a:endParaRPr lang="en-US" sz="2000" dirty="0">
              <a:solidFill>
                <a:schemeClr val="bg1">
                  <a:lumMod val="85000"/>
                </a:schemeClr>
              </a:solidFill>
              <a:latin typeface="Helvetica Light"/>
              <a:cs typeface="Helvetica Light"/>
            </a:endParaRPr>
          </a:p>
          <a:p>
            <a:pPr marL="0" indent="0" algn="ctr">
              <a:buFont typeface="Arial" charset="0"/>
              <a:buNone/>
            </a:pPr>
            <a:r>
              <a:rPr lang="en-US" sz="2000" dirty="0">
                <a:solidFill>
                  <a:schemeClr val="bg1">
                    <a:lumMod val="85000"/>
                  </a:schemeClr>
                </a:solidFill>
                <a:latin typeface="Helvetica Light"/>
                <a:cs typeface="Helvetica Light"/>
              </a:rPr>
              <a:t>Vs</a:t>
            </a:r>
          </a:p>
          <a:p>
            <a:pPr marL="0" indent="0" algn="ctr">
              <a:lnSpc>
                <a:spcPct val="50000"/>
              </a:lnSpc>
              <a:buFont typeface="Arial" charset="0"/>
              <a:buNone/>
            </a:pPr>
            <a:endParaRPr lang="en-US" sz="2000" dirty="0">
              <a:solidFill>
                <a:schemeClr val="bg1">
                  <a:lumMod val="85000"/>
                </a:schemeClr>
              </a:solidFill>
              <a:latin typeface="Helvetica Light"/>
              <a:cs typeface="Helvetica Light"/>
            </a:endParaRPr>
          </a:p>
          <a:p>
            <a:pPr marL="0" indent="0" algn="ctr">
              <a:buFont typeface="Arial" charset="0"/>
              <a:buNone/>
            </a:pPr>
            <a:r>
              <a:rPr lang="en-US" sz="2000" b="1" dirty="0">
                <a:solidFill>
                  <a:schemeClr val="bg1">
                    <a:lumMod val="85000"/>
                  </a:schemeClr>
                </a:solidFill>
                <a:latin typeface="Helvetica Light"/>
                <a:cs typeface="Helvetica Light"/>
              </a:rPr>
              <a:t>Emiliano Zapata </a:t>
            </a:r>
            <a:r>
              <a:rPr lang="en-US" sz="2000" dirty="0">
                <a:solidFill>
                  <a:schemeClr val="bg1">
                    <a:lumMod val="85000"/>
                  </a:schemeClr>
                </a:solidFill>
                <a:latin typeface="Helvetica Light"/>
                <a:cs typeface="Helvetica Light"/>
              </a:rPr>
              <a:t>(d. 1919) – peasants from southern state of Morelos</a:t>
            </a:r>
          </a:p>
          <a:p>
            <a:pPr marL="0" indent="0" algn="ctr">
              <a:buFont typeface="Arial" charset="0"/>
              <a:buNone/>
            </a:pPr>
            <a:r>
              <a:rPr lang="en-US" sz="2000" b="1" dirty="0">
                <a:solidFill>
                  <a:schemeClr val="bg1">
                    <a:lumMod val="85000"/>
                  </a:schemeClr>
                </a:solidFill>
                <a:latin typeface="Helvetica Light"/>
                <a:cs typeface="Helvetica Light"/>
              </a:rPr>
              <a:t>Pancho Villa </a:t>
            </a:r>
            <a:r>
              <a:rPr lang="en-US" sz="2000" dirty="0">
                <a:solidFill>
                  <a:schemeClr val="bg1">
                    <a:lumMod val="85000"/>
                  </a:schemeClr>
                </a:solidFill>
                <a:latin typeface="Helvetica Light"/>
                <a:cs typeface="Helvetica Light"/>
              </a:rPr>
              <a:t>(d. 1923) – peasants from northern states of Chihuahua and Durango</a:t>
            </a:r>
          </a:p>
          <a:p>
            <a:pPr marL="0" indent="0">
              <a:buFont typeface="Arial" charset="0"/>
              <a:buNone/>
            </a:pPr>
            <a:endParaRPr lang="en-US" sz="2000" dirty="0">
              <a:latin typeface="Calibri" charset="0"/>
            </a:endParaRPr>
          </a:p>
          <a:p>
            <a:pPr marL="0" indent="0">
              <a:buFont typeface="Arial" charset="0"/>
              <a:buNone/>
            </a:pPr>
            <a:endParaRPr lang="en-US" sz="2000" dirty="0">
              <a:latin typeface="Calibri" charset="0"/>
            </a:endParaRPr>
          </a:p>
          <a:p>
            <a:pPr marL="0" indent="0">
              <a:buFont typeface="Arial" charset="0"/>
              <a:buNone/>
            </a:pPr>
            <a:endParaRPr lang="en-US" dirty="0">
              <a:latin typeface="Calibri" charset="0"/>
            </a:endParaRPr>
          </a:p>
          <a:p>
            <a:pPr marL="0" indent="0">
              <a:buFont typeface="Arial" charset="0"/>
              <a:buNone/>
            </a:pPr>
            <a:endParaRPr lang="en-US" dirty="0">
              <a:latin typeface="Calibri"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alphaModFix/>
          </a:blip>
          <a:srcRect l="6476" r="8027" b="15442"/>
          <a:stretch/>
        </p:blipFill>
        <p:spPr>
          <a:xfrm>
            <a:off x="295068" y="304800"/>
            <a:ext cx="2676732" cy="3157263"/>
          </a:xfrm>
          <a:prstGeom prst="rect">
            <a:avLst/>
          </a:prstGeom>
          <a:ln>
            <a:solidFill>
              <a:srgbClr val="262626"/>
            </a:solidFill>
          </a:ln>
        </p:spPr>
      </p:pic>
      <p:pic>
        <p:nvPicPr>
          <p:cNvPr id="6" name="Imagen 5"/>
          <p:cNvPicPr>
            <a:picLocks noChangeAspect="1"/>
          </p:cNvPicPr>
          <p:nvPr/>
        </p:nvPicPr>
        <p:blipFill rotWithShape="1">
          <a:blip r:embed="rId3"/>
          <a:srcRect t="1" b="11356"/>
          <a:stretch/>
        </p:blipFill>
        <p:spPr>
          <a:xfrm>
            <a:off x="304800" y="3429000"/>
            <a:ext cx="2667000" cy="3154812"/>
          </a:xfrm>
          <a:prstGeom prst="rect">
            <a:avLst/>
          </a:prstGeom>
          <a:ln>
            <a:solidFill>
              <a:srgbClr val="262626"/>
            </a:solidFill>
          </a:ln>
        </p:spPr>
      </p:pic>
      <p:pic>
        <p:nvPicPr>
          <p:cNvPr id="7" name="Imagen 6"/>
          <p:cNvPicPr>
            <a:picLocks noChangeAspect="1"/>
          </p:cNvPicPr>
          <p:nvPr/>
        </p:nvPicPr>
        <p:blipFill rotWithShape="1">
          <a:blip r:embed="rId4"/>
          <a:srcRect l="4214" t="2734" r="-1"/>
          <a:stretch/>
        </p:blipFill>
        <p:spPr>
          <a:xfrm>
            <a:off x="3257550" y="1790580"/>
            <a:ext cx="2628900" cy="3276840"/>
          </a:xfrm>
          <a:prstGeom prst="rect">
            <a:avLst/>
          </a:prstGeom>
          <a:ln>
            <a:solidFill>
              <a:srgbClr val="262626"/>
            </a:solidFill>
          </a:ln>
        </p:spPr>
      </p:pic>
      <p:pic>
        <p:nvPicPr>
          <p:cNvPr id="9" name="Imagen 8"/>
          <p:cNvPicPr>
            <a:picLocks noChangeAspect="1"/>
          </p:cNvPicPr>
          <p:nvPr/>
        </p:nvPicPr>
        <p:blipFill rotWithShape="1">
          <a:blip r:embed="rId5"/>
          <a:srcRect l="28252" t="4301" r="28429" b="1950"/>
          <a:stretch/>
        </p:blipFill>
        <p:spPr>
          <a:xfrm>
            <a:off x="6172200" y="3352800"/>
            <a:ext cx="2667000" cy="3246616"/>
          </a:xfrm>
          <a:prstGeom prst="rect">
            <a:avLst/>
          </a:prstGeom>
          <a:ln>
            <a:solidFill>
              <a:srgbClr val="262626"/>
            </a:solidFill>
          </a:ln>
        </p:spPr>
      </p:pic>
      <p:pic>
        <p:nvPicPr>
          <p:cNvPr id="10" name="Imagen 9"/>
          <p:cNvPicPr>
            <a:picLocks noChangeAspect="1"/>
          </p:cNvPicPr>
          <p:nvPr/>
        </p:nvPicPr>
        <p:blipFill rotWithShape="1">
          <a:blip r:embed="rId6">
            <a:extLst>
              <a:ext uri="{BEBA8EAE-BF5A-486C-A8C5-ECC9F3942E4B}">
                <a14:imgProps xmlns:a14="http://schemas.microsoft.com/office/drawing/2010/main">
                  <a14:imgLayer r:embed="rId7">
                    <a14:imgEffect>
                      <a14:saturation sat="0"/>
                    </a14:imgEffect>
                  </a14:imgLayer>
                </a14:imgProps>
              </a:ext>
            </a:extLst>
          </a:blip>
          <a:srcRect l="24638" t="16447" r="18878" b="30768"/>
          <a:stretch/>
        </p:blipFill>
        <p:spPr>
          <a:xfrm>
            <a:off x="6172200" y="304800"/>
            <a:ext cx="2667000" cy="3117474"/>
          </a:xfrm>
          <a:prstGeom prst="rect">
            <a:avLst/>
          </a:prstGeom>
          <a:ln>
            <a:solidFill>
              <a:srgbClr val="262626"/>
            </a:solidFill>
          </a:ln>
        </p:spPr>
      </p:pic>
      <p:sp>
        <p:nvSpPr>
          <p:cNvPr id="2" name="Rectángulo 1"/>
          <p:cNvSpPr/>
          <p:nvPr/>
        </p:nvSpPr>
        <p:spPr>
          <a:xfrm>
            <a:off x="304800" y="2971800"/>
            <a:ext cx="2667000" cy="400110"/>
          </a:xfrm>
          <a:prstGeom prst="rect">
            <a:avLst/>
          </a:prstGeom>
          <a:solidFill>
            <a:schemeClr val="tx1">
              <a:lumMod val="75000"/>
              <a:lumOff val="25000"/>
            </a:schemeClr>
          </a:solidFill>
        </p:spPr>
        <p:txBody>
          <a:bodyPr wrap="square">
            <a:spAutoFit/>
          </a:bodyPr>
          <a:lstStyle/>
          <a:p>
            <a:pPr marL="0" indent="0" algn="ctr">
              <a:buFont typeface="Arial" charset="0"/>
              <a:buNone/>
            </a:pPr>
            <a:r>
              <a:rPr lang="en-US" sz="2000" dirty="0">
                <a:solidFill>
                  <a:srgbClr val="FFB06A"/>
                </a:solidFill>
                <a:latin typeface="Didot"/>
                <a:cs typeface="Didot"/>
              </a:rPr>
              <a:t>Francisco Madero </a:t>
            </a:r>
          </a:p>
        </p:txBody>
      </p:sp>
      <p:sp>
        <p:nvSpPr>
          <p:cNvPr id="3" name="Rectángulo 2"/>
          <p:cNvSpPr/>
          <p:nvPr/>
        </p:nvSpPr>
        <p:spPr>
          <a:xfrm>
            <a:off x="381000" y="6019800"/>
            <a:ext cx="2590800" cy="400110"/>
          </a:xfrm>
          <a:prstGeom prst="rect">
            <a:avLst/>
          </a:prstGeom>
          <a:solidFill>
            <a:srgbClr val="404040"/>
          </a:solidFill>
        </p:spPr>
        <p:txBody>
          <a:bodyPr wrap="square">
            <a:spAutoFit/>
          </a:bodyPr>
          <a:lstStyle/>
          <a:p>
            <a:pPr marL="0" indent="0" algn="ctr">
              <a:buFont typeface="Arial" charset="0"/>
              <a:buNone/>
            </a:pPr>
            <a:r>
              <a:rPr lang="en-US" sz="2000" dirty="0">
                <a:solidFill>
                  <a:srgbClr val="FFB06A"/>
                </a:solidFill>
                <a:latin typeface="Didot"/>
                <a:cs typeface="Didot"/>
              </a:rPr>
              <a:t>Venustiano Carranza</a:t>
            </a:r>
          </a:p>
        </p:txBody>
      </p:sp>
      <p:sp>
        <p:nvSpPr>
          <p:cNvPr id="4" name="Rectángulo 3"/>
          <p:cNvSpPr/>
          <p:nvPr/>
        </p:nvSpPr>
        <p:spPr>
          <a:xfrm>
            <a:off x="3276600" y="4572000"/>
            <a:ext cx="2590800" cy="400110"/>
          </a:xfrm>
          <a:prstGeom prst="rect">
            <a:avLst/>
          </a:prstGeom>
          <a:solidFill>
            <a:srgbClr val="404040"/>
          </a:solidFill>
        </p:spPr>
        <p:txBody>
          <a:bodyPr wrap="square">
            <a:spAutoFit/>
          </a:bodyPr>
          <a:lstStyle/>
          <a:p>
            <a:pPr marL="0" indent="0" algn="ctr">
              <a:buFont typeface="Arial" charset="0"/>
              <a:buNone/>
            </a:pPr>
            <a:r>
              <a:rPr lang="en-US" sz="2000" dirty="0">
                <a:solidFill>
                  <a:srgbClr val="FFB06A"/>
                </a:solidFill>
                <a:latin typeface="Didot"/>
                <a:cs typeface="Didot"/>
              </a:rPr>
              <a:t>Alvaro Obregon</a:t>
            </a:r>
          </a:p>
        </p:txBody>
      </p:sp>
      <p:sp>
        <p:nvSpPr>
          <p:cNvPr id="8" name="Rectángulo 7"/>
          <p:cNvSpPr/>
          <p:nvPr/>
        </p:nvSpPr>
        <p:spPr>
          <a:xfrm>
            <a:off x="6172200" y="2971800"/>
            <a:ext cx="2667000" cy="400110"/>
          </a:xfrm>
          <a:prstGeom prst="rect">
            <a:avLst/>
          </a:prstGeom>
          <a:solidFill>
            <a:srgbClr val="404040"/>
          </a:solidFill>
        </p:spPr>
        <p:txBody>
          <a:bodyPr wrap="square">
            <a:spAutoFit/>
          </a:bodyPr>
          <a:lstStyle/>
          <a:p>
            <a:pPr marL="0" indent="0" algn="ctr">
              <a:buFont typeface="Arial" charset="0"/>
              <a:buNone/>
            </a:pPr>
            <a:r>
              <a:rPr lang="en-US" sz="2000" dirty="0">
                <a:solidFill>
                  <a:srgbClr val="FFB06A"/>
                </a:solidFill>
                <a:latin typeface="Didot"/>
                <a:cs typeface="Didot"/>
              </a:rPr>
              <a:t>Emiliano Zapata </a:t>
            </a:r>
          </a:p>
        </p:txBody>
      </p:sp>
      <p:sp>
        <p:nvSpPr>
          <p:cNvPr id="11" name="Rectángulo 10"/>
          <p:cNvSpPr/>
          <p:nvPr/>
        </p:nvSpPr>
        <p:spPr>
          <a:xfrm>
            <a:off x="6172200" y="6046113"/>
            <a:ext cx="2667000" cy="430887"/>
          </a:xfrm>
          <a:prstGeom prst="rect">
            <a:avLst/>
          </a:prstGeom>
          <a:solidFill>
            <a:srgbClr val="404040"/>
          </a:solidFill>
        </p:spPr>
        <p:txBody>
          <a:bodyPr wrap="square">
            <a:spAutoFit/>
          </a:bodyPr>
          <a:lstStyle/>
          <a:p>
            <a:pPr marL="0" indent="0" algn="ctr">
              <a:buFont typeface="Arial" charset="0"/>
              <a:buNone/>
            </a:pPr>
            <a:r>
              <a:rPr lang="en-US" sz="2200" dirty="0">
                <a:solidFill>
                  <a:srgbClr val="FFB06A"/>
                </a:solidFill>
                <a:latin typeface="Didot"/>
                <a:cs typeface="Didot"/>
              </a:rPr>
              <a:t>Pancho Villa</a:t>
            </a:r>
          </a:p>
        </p:txBody>
      </p:sp>
    </p:spTree>
    <p:extLst>
      <p:ext uri="{BB962C8B-B14F-4D97-AF65-F5344CB8AC3E}">
        <p14:creationId xmlns:p14="http://schemas.microsoft.com/office/powerpoint/2010/main" val="348140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384D9-90FE-8DC0-B664-CF855E6A8B13}"/>
              </a:ext>
            </a:extLst>
          </p:cNvPr>
          <p:cNvSpPr>
            <a:spLocks noGrp="1"/>
          </p:cNvSpPr>
          <p:nvPr>
            <p:ph type="title"/>
          </p:nvPr>
        </p:nvSpPr>
        <p:spPr/>
        <p:txBody>
          <a:bodyPr/>
          <a:lstStyle/>
          <a:p>
            <a:r>
              <a:rPr lang="en-US" dirty="0">
                <a:solidFill>
                  <a:schemeClr val="bg1"/>
                </a:solidFill>
              </a:rPr>
              <a:t>The Mexican Revolution, 1910-1940</a:t>
            </a:r>
          </a:p>
        </p:txBody>
      </p:sp>
      <p:sp>
        <p:nvSpPr>
          <p:cNvPr id="3" name="Content Placeholder 2">
            <a:extLst>
              <a:ext uri="{FF2B5EF4-FFF2-40B4-BE49-F238E27FC236}">
                <a16:creationId xmlns:a16="http://schemas.microsoft.com/office/drawing/2014/main" id="{87C3E33A-44F5-F772-C479-4B640E3585D9}"/>
              </a:ext>
            </a:extLst>
          </p:cNvPr>
          <p:cNvSpPr>
            <a:spLocks noGrp="1"/>
          </p:cNvSpPr>
          <p:nvPr>
            <p:ph idx="1"/>
          </p:nvPr>
        </p:nvSpPr>
        <p:spPr/>
        <p:txBody>
          <a:bodyPr/>
          <a:lstStyle/>
          <a:p>
            <a:pPr marL="0" indent="0">
              <a:buNone/>
            </a:pPr>
            <a:endParaRPr lang="en-US" dirty="0">
              <a:solidFill>
                <a:schemeClr val="bg1"/>
              </a:solidFill>
            </a:endParaRPr>
          </a:p>
          <a:p>
            <a:r>
              <a:rPr lang="en-US" sz="2000" dirty="0">
                <a:solidFill>
                  <a:schemeClr val="bg1"/>
                </a:solidFill>
              </a:rPr>
              <a:t>The world’s first twentieth century Revolution</a:t>
            </a:r>
          </a:p>
          <a:p>
            <a:endParaRPr lang="en-US" sz="2000" dirty="0">
              <a:solidFill>
                <a:schemeClr val="bg1"/>
              </a:solidFill>
            </a:endParaRPr>
          </a:p>
          <a:p>
            <a:r>
              <a:rPr lang="en-US" sz="2000" dirty="0">
                <a:solidFill>
                  <a:schemeClr val="bg1"/>
                </a:solidFill>
              </a:rPr>
              <a:t>Relatively bloody (1m dead)</a:t>
            </a:r>
          </a:p>
          <a:p>
            <a:endParaRPr lang="en-US" sz="2000" dirty="0">
              <a:solidFill>
                <a:schemeClr val="bg1"/>
              </a:solidFill>
            </a:endParaRPr>
          </a:p>
          <a:p>
            <a:r>
              <a:rPr lang="en-US" sz="2000" dirty="0">
                <a:solidFill>
                  <a:schemeClr val="bg1"/>
                </a:solidFill>
              </a:rPr>
              <a:t>Though influenced by communism, socialism and anarchism, Revolutionary Mexico developed a distinct political economy which balanced capitalism with </a:t>
            </a:r>
          </a:p>
          <a:p>
            <a:pPr lvl="1"/>
            <a:r>
              <a:rPr lang="en-US" sz="1600" dirty="0">
                <a:solidFill>
                  <a:schemeClr val="bg1"/>
                </a:solidFill>
              </a:rPr>
              <a:t>Massive land reform</a:t>
            </a:r>
          </a:p>
          <a:p>
            <a:pPr lvl="1"/>
            <a:r>
              <a:rPr lang="en-US" sz="1600" dirty="0" err="1">
                <a:solidFill>
                  <a:schemeClr val="bg1"/>
                </a:solidFill>
              </a:rPr>
              <a:t>Labour</a:t>
            </a:r>
            <a:r>
              <a:rPr lang="en-US" sz="1600" dirty="0">
                <a:solidFill>
                  <a:schemeClr val="bg1"/>
                </a:solidFill>
              </a:rPr>
              <a:t> rights</a:t>
            </a:r>
          </a:p>
          <a:p>
            <a:pPr lvl="1"/>
            <a:r>
              <a:rPr lang="en-US" sz="1600" dirty="0">
                <a:solidFill>
                  <a:schemeClr val="bg1"/>
                </a:solidFill>
              </a:rPr>
              <a:t>Some democracy</a:t>
            </a:r>
          </a:p>
          <a:p>
            <a:endParaRPr lang="en-US" dirty="0">
              <a:solidFill>
                <a:schemeClr val="bg1"/>
              </a:solidFill>
            </a:endParaRPr>
          </a:p>
        </p:txBody>
      </p:sp>
    </p:spTree>
    <p:extLst>
      <p:ext uri="{BB962C8B-B14F-4D97-AF65-F5344CB8AC3E}">
        <p14:creationId xmlns:p14="http://schemas.microsoft.com/office/powerpoint/2010/main" val="2458399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t="2963" b="2963"/>
          <a:stretch/>
        </p:blipFill>
        <p:spPr>
          <a:xfrm>
            <a:off x="809052" y="457200"/>
            <a:ext cx="7525896" cy="6135929"/>
          </a:xfrm>
          <a:prstGeom prst="rect">
            <a:avLst/>
          </a:prstGeom>
          <a:ln>
            <a:solidFill>
              <a:srgbClr val="404040"/>
            </a:solidFill>
          </a:ln>
        </p:spPr>
      </p:pic>
      <p:sp>
        <p:nvSpPr>
          <p:cNvPr id="8" name="Title 1"/>
          <p:cNvSpPr>
            <a:spLocks noGrp="1"/>
          </p:cNvSpPr>
          <p:nvPr>
            <p:ph type="title"/>
          </p:nvPr>
        </p:nvSpPr>
        <p:spPr>
          <a:xfrm>
            <a:off x="4648200" y="304800"/>
            <a:ext cx="4114800" cy="1096962"/>
          </a:xfrm>
          <a:solidFill>
            <a:schemeClr val="tx1">
              <a:lumMod val="85000"/>
              <a:lumOff val="15000"/>
            </a:schemeClr>
          </a:solidFill>
        </p:spPr>
        <p:txBody>
          <a:bodyPr/>
          <a:lstStyle/>
          <a:p>
            <a:pPr algn="r" eaLnBrk="1" hangingPunct="1"/>
            <a:r>
              <a:rPr lang="en-US" sz="2800" dirty="0">
                <a:solidFill>
                  <a:srgbClr val="FF9359"/>
                </a:solidFill>
                <a:latin typeface="Didot"/>
                <a:cs typeface="Didot"/>
              </a:rPr>
              <a:t>Villa &amp; Zapata at the Presidential Palace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0" y="685800"/>
            <a:ext cx="9144000" cy="1143000"/>
          </a:xfrm>
        </p:spPr>
        <p:txBody>
          <a:bodyPr/>
          <a:lstStyle/>
          <a:p>
            <a:pPr eaLnBrk="1" hangingPunct="1"/>
            <a:r>
              <a:rPr lang="en-US" b="1" spc="300" dirty="0">
                <a:solidFill>
                  <a:srgbClr val="FF9359"/>
                </a:solidFill>
                <a:latin typeface="Futura Condensed"/>
                <a:cs typeface="Futura Condensed"/>
              </a:rPr>
              <a:t>PANCHO VILLA</a:t>
            </a:r>
            <a:r>
              <a:rPr lang="en-US" sz="3200" b="1" spc="300" dirty="0">
                <a:solidFill>
                  <a:srgbClr val="FF9359"/>
                </a:solidFill>
                <a:latin typeface="Futura Condensed"/>
                <a:cs typeface="Futura Condensed"/>
              </a:rPr>
              <a:t>:</a:t>
            </a:r>
            <a:br>
              <a:rPr lang="en-US" b="1" spc="300" dirty="0">
                <a:solidFill>
                  <a:srgbClr val="FF9359"/>
                </a:solidFill>
                <a:latin typeface="Futura Condensed"/>
                <a:cs typeface="Futura Condensed"/>
              </a:rPr>
            </a:br>
            <a:r>
              <a:rPr lang="en-US" sz="3200" b="1" spc="300" dirty="0">
                <a:solidFill>
                  <a:srgbClr val="FF9359"/>
                </a:solidFill>
                <a:latin typeface="Futura Condensed"/>
                <a:cs typeface="Futura Condensed"/>
              </a:rPr>
              <a:t>film star</a:t>
            </a:r>
          </a:p>
        </p:txBody>
      </p:sp>
      <p:pic>
        <p:nvPicPr>
          <p:cNvPr id="2" name="Imagen 1"/>
          <p:cNvPicPr>
            <a:picLocks noChangeAspect="1"/>
          </p:cNvPicPr>
          <p:nvPr/>
        </p:nvPicPr>
        <p:blipFill>
          <a:blip r:embed="rId2"/>
          <a:stretch>
            <a:fillRect/>
          </a:stretch>
        </p:blipFill>
        <p:spPr>
          <a:xfrm>
            <a:off x="836103" y="1981200"/>
            <a:ext cx="7471794" cy="4240243"/>
          </a:xfrm>
          <a:prstGeom prst="rect">
            <a:avLst/>
          </a:prstGeom>
          <a:ln>
            <a:solidFill>
              <a:srgbClr val="404040"/>
            </a:solid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609600" y="838200"/>
            <a:ext cx="7924800"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r>
              <a:rPr lang="en-US" dirty="0">
                <a:solidFill>
                  <a:schemeClr val="bg1">
                    <a:lumMod val="85000"/>
                  </a:schemeClr>
                </a:solidFill>
                <a:latin typeface="Didot"/>
                <a:cs typeface="Didot"/>
              </a:rPr>
              <a:t>At times right wing supporters of Porfirio Díaz take advantage of these divisions to establish their own counter-revolutionary regime</a:t>
            </a:r>
            <a:endParaRPr lang="en-US" dirty="0">
              <a:solidFill>
                <a:srgbClr val="FF9359"/>
              </a:solidFill>
              <a:latin typeface="Didot"/>
              <a:cs typeface="Didot"/>
            </a:endParaRPr>
          </a:p>
        </p:txBody>
      </p:sp>
      <p:sp>
        <p:nvSpPr>
          <p:cNvPr id="4" name="Rectángulo 3"/>
          <p:cNvSpPr/>
          <p:nvPr/>
        </p:nvSpPr>
        <p:spPr>
          <a:xfrm>
            <a:off x="76200" y="3048000"/>
            <a:ext cx="3352800" cy="1200328"/>
          </a:xfrm>
          <a:prstGeom prst="rect">
            <a:avLst/>
          </a:prstGeom>
        </p:spPr>
        <p:txBody>
          <a:bodyPr wrap="square">
            <a:spAutoFit/>
          </a:bodyPr>
          <a:lstStyle/>
          <a:p>
            <a:pPr marL="0" indent="0" algn="ctr">
              <a:buFont typeface="Arial" charset="0"/>
              <a:buNone/>
            </a:pPr>
            <a:r>
              <a:rPr lang="en-US" sz="2400" dirty="0">
                <a:solidFill>
                  <a:srgbClr val="FF9359"/>
                </a:solidFill>
                <a:latin typeface="Didot"/>
                <a:cs typeface="Didot"/>
              </a:rPr>
              <a:t>e.g. </a:t>
            </a:r>
          </a:p>
          <a:p>
            <a:pPr marL="0" indent="0" algn="ctr">
              <a:buFont typeface="Arial" charset="0"/>
              <a:buNone/>
            </a:pPr>
            <a:r>
              <a:rPr lang="en-US" sz="2400" b="1" dirty="0">
                <a:solidFill>
                  <a:srgbClr val="FF9359"/>
                </a:solidFill>
                <a:latin typeface="Didot"/>
                <a:cs typeface="Didot"/>
              </a:rPr>
              <a:t>Victoriano Huerta (1913-1914</a:t>
            </a:r>
            <a:r>
              <a:rPr lang="en-US" sz="2400" dirty="0">
                <a:solidFill>
                  <a:srgbClr val="FF9359"/>
                </a:solidFill>
                <a:latin typeface="Didot"/>
                <a:cs typeface="Didot"/>
              </a:rPr>
              <a:t>)</a:t>
            </a:r>
          </a:p>
        </p:txBody>
      </p:sp>
      <p:pic>
        <p:nvPicPr>
          <p:cNvPr id="6" name="Picture 2" descr="http://www.latinamericanstudies.org/mexican-revolution/huerta-4.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00400" y="2743200"/>
            <a:ext cx="5357773" cy="3581400"/>
          </a:xfrm>
          <a:prstGeom prst="rect">
            <a:avLst/>
          </a:prstGeom>
          <a:noFill/>
          <a:ln w="9525">
            <a:solidFill>
              <a:srgbClr val="595959"/>
            </a:solidFill>
            <a:miter lim="800000"/>
            <a:headEnd/>
            <a:tailEnd/>
          </a:ln>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133600"/>
            <a:ext cx="9144000" cy="1866900"/>
          </a:xfrm>
        </p:spPr>
        <p:txBody>
          <a:bodyPr/>
          <a:lstStyle/>
          <a:p>
            <a:r>
              <a:rPr lang="en-GB" b="1" spc="300" dirty="0">
                <a:solidFill>
                  <a:srgbClr val="D9D9D9"/>
                </a:solidFill>
                <a:latin typeface="Futura Condensed"/>
                <a:cs typeface="Futura Condensed"/>
              </a:rPr>
              <a:t>HOW DOES IT END? </a:t>
            </a:r>
            <a:br>
              <a:rPr lang="en-US" dirty="0"/>
            </a:br>
            <a:endParaRPr lang="en-GB" dirty="0"/>
          </a:p>
        </p:txBody>
      </p:sp>
    </p:spTree>
    <p:extLst>
      <p:ext uri="{BB962C8B-B14F-4D97-AF65-F5344CB8AC3E}">
        <p14:creationId xmlns:p14="http://schemas.microsoft.com/office/powerpoint/2010/main" val="29885774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447800"/>
          </a:xfrm>
        </p:spPr>
        <p:txBody>
          <a:bodyPr rtlCol="0">
            <a:normAutofit/>
          </a:bodyPr>
          <a:lstStyle/>
          <a:p>
            <a:pPr eaLnBrk="1" fontAlgn="auto" hangingPunct="1">
              <a:spcAft>
                <a:spcPts val="0"/>
              </a:spcAft>
              <a:defRPr/>
            </a:pPr>
            <a:r>
              <a:rPr lang="en-US" sz="2800" dirty="0">
                <a:solidFill>
                  <a:srgbClr val="FF9359"/>
                </a:solidFill>
                <a:latin typeface="Didot"/>
                <a:ea typeface="+mj-ea"/>
                <a:cs typeface="Didot"/>
              </a:rPr>
              <a:t>CARRANCISTAS</a:t>
            </a:r>
            <a:r>
              <a:rPr lang="en-US" sz="3400" dirty="0">
                <a:solidFill>
                  <a:srgbClr val="FF9359"/>
                </a:solidFill>
                <a:latin typeface="Didot"/>
                <a:ea typeface="+mj-ea"/>
                <a:cs typeface="Didot"/>
              </a:rPr>
              <a:t> manage to gain control through co-option and coercion</a:t>
            </a:r>
          </a:p>
        </p:txBody>
      </p:sp>
      <p:sp>
        <p:nvSpPr>
          <p:cNvPr id="3" name="Content Placeholder 2"/>
          <p:cNvSpPr>
            <a:spLocks noGrp="1"/>
          </p:cNvSpPr>
          <p:nvPr>
            <p:ph idx="1"/>
          </p:nvPr>
        </p:nvSpPr>
        <p:spPr>
          <a:xfrm>
            <a:off x="457200" y="1905000"/>
            <a:ext cx="8229600" cy="4525963"/>
          </a:xfrm>
        </p:spPr>
        <p:txBody>
          <a:bodyPr rtlCol="0">
            <a:normAutofit/>
          </a:bodyPr>
          <a:lstStyle/>
          <a:p>
            <a:pPr eaLnBrk="1" fontAlgn="auto" hangingPunct="1">
              <a:spcAft>
                <a:spcPts val="0"/>
              </a:spcAft>
              <a:buFont typeface="Arial" pitchFamily="34" charset="0"/>
              <a:buChar char="•"/>
              <a:defRPr/>
            </a:pPr>
            <a:r>
              <a:rPr lang="en-US" dirty="0">
                <a:solidFill>
                  <a:srgbClr val="D9D9D9"/>
                </a:solidFill>
                <a:latin typeface="Didot"/>
                <a:ea typeface="+mn-ea"/>
                <a:cs typeface="Didot"/>
              </a:rPr>
              <a:t>Co-option</a:t>
            </a:r>
          </a:p>
          <a:p>
            <a:pPr eaLnBrk="1" fontAlgn="auto" hangingPunct="1">
              <a:spcAft>
                <a:spcPts val="0"/>
              </a:spcAft>
              <a:buFont typeface="Arial" pitchFamily="34" charset="0"/>
              <a:buChar char="•"/>
              <a:defRPr/>
            </a:pPr>
            <a:r>
              <a:rPr lang="en-US" dirty="0">
                <a:solidFill>
                  <a:srgbClr val="D9D9D9"/>
                </a:solidFill>
                <a:latin typeface="Didot"/>
                <a:ea typeface="+mn-ea"/>
                <a:cs typeface="Didot"/>
              </a:rPr>
              <a:t>The Carrancistas implement limited social reform.</a:t>
            </a:r>
          </a:p>
          <a:p>
            <a:pPr eaLnBrk="1" fontAlgn="auto" hangingPunct="1">
              <a:spcAft>
                <a:spcPts val="0"/>
              </a:spcAft>
              <a:buFont typeface="Arial" pitchFamily="34" charset="0"/>
              <a:buChar char="•"/>
              <a:defRPr/>
            </a:pPr>
            <a:r>
              <a:rPr lang="en-US" dirty="0">
                <a:solidFill>
                  <a:srgbClr val="D9D9D9"/>
                </a:solidFill>
                <a:latin typeface="Didot"/>
                <a:ea typeface="+mn-ea"/>
                <a:cs typeface="Didot"/>
              </a:rPr>
              <a:t>The Constitution of 1917:</a:t>
            </a:r>
          </a:p>
          <a:p>
            <a:pPr lvl="1" eaLnBrk="1" fontAlgn="auto" hangingPunct="1">
              <a:spcAft>
                <a:spcPts val="0"/>
              </a:spcAft>
              <a:buFont typeface="Arial" pitchFamily="34" charset="0"/>
              <a:buChar char="–"/>
              <a:defRPr/>
            </a:pPr>
            <a:r>
              <a:rPr lang="en-US" dirty="0">
                <a:solidFill>
                  <a:srgbClr val="D9D9D9"/>
                </a:solidFill>
                <a:latin typeface="Didot"/>
                <a:ea typeface="+mn-ea"/>
                <a:cs typeface="Didot"/>
              </a:rPr>
              <a:t>Article 3 calls for free, lay education</a:t>
            </a:r>
          </a:p>
          <a:p>
            <a:pPr lvl="1" eaLnBrk="1" fontAlgn="auto" hangingPunct="1">
              <a:spcAft>
                <a:spcPts val="0"/>
              </a:spcAft>
              <a:buFont typeface="Arial" pitchFamily="34" charset="0"/>
              <a:buChar char="–"/>
              <a:defRPr/>
            </a:pPr>
            <a:r>
              <a:rPr lang="en-US" dirty="0">
                <a:solidFill>
                  <a:srgbClr val="D9D9D9"/>
                </a:solidFill>
                <a:latin typeface="Didot"/>
                <a:ea typeface="+mn-ea"/>
                <a:cs typeface="Didot"/>
              </a:rPr>
              <a:t>Article 27 promises agrarian reform and the return of communal lands</a:t>
            </a:r>
          </a:p>
          <a:p>
            <a:pPr lvl="1" eaLnBrk="1" fontAlgn="auto" hangingPunct="1">
              <a:spcAft>
                <a:spcPts val="0"/>
              </a:spcAft>
              <a:buFont typeface="Arial" pitchFamily="34" charset="0"/>
              <a:buChar char="–"/>
              <a:defRPr/>
            </a:pPr>
            <a:r>
              <a:rPr lang="en-US" dirty="0">
                <a:solidFill>
                  <a:srgbClr val="D9D9D9"/>
                </a:solidFill>
                <a:latin typeface="Didot"/>
                <a:ea typeface="+mn-ea"/>
                <a:cs typeface="Didot"/>
              </a:rPr>
              <a:t>Article 123 was a charter of workers rights.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z="3800" i="1" dirty="0">
                <a:solidFill>
                  <a:srgbClr val="FF9359"/>
                </a:solidFill>
                <a:latin typeface="Didot"/>
                <a:cs typeface="Didot"/>
              </a:rPr>
              <a:t>Carranza signs the Constitution</a:t>
            </a:r>
          </a:p>
        </p:txBody>
      </p:sp>
      <p:pic>
        <p:nvPicPr>
          <p:cNvPr id="3379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795" r="267"/>
          <a:stretch/>
        </p:blipFill>
        <p:spPr>
          <a:xfrm>
            <a:off x="2057400" y="1447800"/>
            <a:ext cx="5037542" cy="4525963"/>
          </a:xfrm>
          <a:prstGeom prst="rect">
            <a:avLst/>
          </a:prstGeom>
          <a:solidFill>
            <a:srgbClr val="FFFFFF">
              <a:shade val="85000"/>
            </a:srgbClr>
          </a:solidFill>
          <a:ln w="6350" cap="sq" cmpd="sng">
            <a:solidFill>
              <a:schemeClr val="tx1">
                <a:lumMod val="75000"/>
                <a:lumOff val="2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823" name="Rectangle 34822">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17" name="Title 1"/>
          <p:cNvSpPr>
            <a:spLocks noGrp="1"/>
          </p:cNvSpPr>
          <p:nvPr>
            <p:ph type="title"/>
          </p:nvPr>
        </p:nvSpPr>
        <p:spPr>
          <a:xfrm>
            <a:off x="628650" y="345810"/>
            <a:ext cx="3840421" cy="1325563"/>
          </a:xfrm>
        </p:spPr>
        <p:txBody>
          <a:bodyPr>
            <a:normAutofit/>
          </a:bodyPr>
          <a:lstStyle/>
          <a:p>
            <a:pPr eaLnBrk="1" hangingPunct="1"/>
            <a:r>
              <a:rPr lang="en-US" b="1" spc="300">
                <a:latin typeface="Futura Condensed"/>
                <a:cs typeface="Futura Condensed"/>
              </a:rPr>
              <a:t>Coercion</a:t>
            </a:r>
          </a:p>
        </p:txBody>
      </p:sp>
      <p:sp>
        <p:nvSpPr>
          <p:cNvPr id="34818" name="Content Placeholder 2"/>
          <p:cNvSpPr>
            <a:spLocks noGrp="1"/>
          </p:cNvSpPr>
          <p:nvPr>
            <p:ph idx="1"/>
          </p:nvPr>
        </p:nvSpPr>
        <p:spPr>
          <a:xfrm>
            <a:off x="628650" y="1825625"/>
            <a:ext cx="3819146" cy="4351338"/>
          </a:xfrm>
        </p:spPr>
        <p:txBody>
          <a:bodyPr>
            <a:normAutofit lnSpcReduction="10000"/>
          </a:bodyPr>
          <a:lstStyle/>
          <a:p>
            <a:pPr eaLnBrk="1" hangingPunct="1">
              <a:lnSpc>
                <a:spcPct val="90000"/>
              </a:lnSpc>
            </a:pPr>
            <a:r>
              <a:rPr lang="en-US" sz="2500">
                <a:latin typeface="Helvetica Light"/>
                <a:cs typeface="Helvetica Light"/>
              </a:rPr>
              <a:t>Rebel leaders were tracked down and killed from 1917 onwards.</a:t>
            </a:r>
          </a:p>
          <a:p>
            <a:pPr eaLnBrk="1" hangingPunct="1">
              <a:lnSpc>
                <a:spcPct val="90000"/>
              </a:lnSpc>
            </a:pPr>
            <a:endParaRPr lang="en-US" sz="2500">
              <a:latin typeface="Helvetica Light"/>
              <a:cs typeface="Helvetica Light"/>
            </a:endParaRPr>
          </a:p>
          <a:p>
            <a:pPr eaLnBrk="1" hangingPunct="1">
              <a:lnSpc>
                <a:spcPct val="90000"/>
              </a:lnSpc>
            </a:pPr>
            <a:r>
              <a:rPr lang="en-US" sz="2500">
                <a:latin typeface="Helvetica Light"/>
                <a:cs typeface="Helvetica Light"/>
              </a:rPr>
              <a:t>1919 Zapata is betrayed and murdered</a:t>
            </a:r>
          </a:p>
          <a:p>
            <a:pPr eaLnBrk="1" hangingPunct="1">
              <a:lnSpc>
                <a:spcPct val="90000"/>
              </a:lnSpc>
            </a:pPr>
            <a:endParaRPr lang="en-US" sz="2500">
              <a:latin typeface="Helvetica Light"/>
              <a:cs typeface="Helvetica Light"/>
            </a:endParaRPr>
          </a:p>
          <a:p>
            <a:pPr eaLnBrk="1" hangingPunct="1">
              <a:lnSpc>
                <a:spcPct val="90000"/>
              </a:lnSpc>
            </a:pPr>
            <a:r>
              <a:rPr lang="en-US" sz="2500">
                <a:latin typeface="Helvetica Light"/>
                <a:cs typeface="Helvetica Light"/>
              </a:rPr>
              <a:t>1923 Villa is murdered by a hit squad in his ranch in Chihuahua</a:t>
            </a:r>
          </a:p>
        </p:txBody>
      </p:sp>
      <p:sp>
        <p:nvSpPr>
          <p:cNvPr id="34825" name="Oval 34824">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15426" y="1364732"/>
            <a:ext cx="710616"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 name="Picture 2" descr="A group of men with a wounded person&#10;&#10;AI-generated content may be incorrect.">
            <a:extLst>
              <a:ext uri="{FF2B5EF4-FFF2-40B4-BE49-F238E27FC236}">
                <a16:creationId xmlns:a16="http://schemas.microsoft.com/office/drawing/2014/main" id="{FB9090CD-FE25-2BE6-BA7E-60AFE584A835}"/>
              </a:ext>
            </a:extLst>
          </p:cNvPr>
          <p:cNvPicPr>
            <a:picLocks noChangeAspect="1"/>
          </p:cNvPicPr>
          <p:nvPr/>
        </p:nvPicPr>
        <p:blipFill>
          <a:blip r:embed="rId2">
            <a:extLst>
              <a:ext uri="{28A0092B-C50C-407E-A947-70E740481C1C}">
                <a14:useLocalDpi xmlns:a14="http://schemas.microsoft.com/office/drawing/2010/main" val="0"/>
              </a:ext>
            </a:extLst>
          </a:blip>
          <a:srcRect r="-1" b="7268"/>
          <a:stretch>
            <a:fillRect/>
          </a:stretch>
        </p:blipFill>
        <p:spPr>
          <a:xfrm>
            <a:off x="5925944" y="2727729"/>
            <a:ext cx="3218056"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34827" name="Arc 34826">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4022954" y="-170491"/>
            <a:ext cx="4021193" cy="3015895"/>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 name="Picture 4" descr="A group of people in a car&#10;&#10;AI-generated content may be incorrect.">
            <a:extLst>
              <a:ext uri="{FF2B5EF4-FFF2-40B4-BE49-F238E27FC236}">
                <a16:creationId xmlns:a16="http://schemas.microsoft.com/office/drawing/2014/main" id="{1A758FFF-DC3E-863C-DD1A-6BCCF3CF78AE}"/>
              </a:ext>
            </a:extLst>
          </p:cNvPr>
          <p:cNvPicPr>
            <a:picLocks noChangeAspect="1"/>
          </p:cNvPicPr>
          <p:nvPr/>
        </p:nvPicPr>
        <p:blipFill>
          <a:blip r:embed="rId3">
            <a:extLst>
              <a:ext uri="{28A0092B-C50C-407E-A947-70E740481C1C}">
                <a14:useLocalDpi xmlns:a14="http://schemas.microsoft.com/office/drawing/2010/main" val="0"/>
              </a:ext>
            </a:extLst>
          </a:blip>
          <a:srcRect l="20363" r="23915" b="-1"/>
          <a:stretch>
            <a:fillRect/>
          </a:stretch>
        </p:blipFill>
        <p:spPr>
          <a:xfrm>
            <a:off x="4696205" y="1"/>
            <a:ext cx="2639484"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533400"/>
            <a:ext cx="8229600" cy="1143000"/>
          </a:xfrm>
        </p:spPr>
        <p:txBody>
          <a:bodyPr/>
          <a:lstStyle/>
          <a:p>
            <a:r>
              <a:rPr lang="en-US" dirty="0">
                <a:solidFill>
                  <a:srgbClr val="FF9359"/>
                </a:solidFill>
                <a:latin typeface="Futura Condensed"/>
                <a:cs typeface="Futura Condensed"/>
              </a:rPr>
              <a:t>The Revolutionary Regime, 1920-1940</a:t>
            </a:r>
          </a:p>
        </p:txBody>
      </p:sp>
      <p:sp>
        <p:nvSpPr>
          <p:cNvPr id="3" name="Content Placeholder 2"/>
          <p:cNvSpPr>
            <a:spLocks noGrp="1"/>
          </p:cNvSpPr>
          <p:nvPr>
            <p:ph idx="1"/>
          </p:nvPr>
        </p:nvSpPr>
        <p:spPr>
          <a:xfrm>
            <a:off x="457200" y="1524000"/>
            <a:ext cx="8229600" cy="5257800"/>
          </a:xfrm>
        </p:spPr>
        <p:txBody>
          <a:bodyPr/>
          <a:lstStyle/>
          <a:p>
            <a:pPr marL="742950" indent="-742950" algn="ctr">
              <a:buAutoNum type="arabicPeriod"/>
              <a:defRPr/>
            </a:pPr>
            <a:r>
              <a:rPr lang="en-US" sz="3800" spc="300" dirty="0">
                <a:solidFill>
                  <a:srgbClr val="F28952"/>
                </a:solidFill>
                <a:latin typeface="Didot"/>
                <a:cs typeface="Didot"/>
              </a:rPr>
              <a:t>Land reform</a:t>
            </a:r>
          </a:p>
          <a:p>
            <a:pPr marL="0" indent="0" algn="ctr">
              <a:buNone/>
              <a:defRPr/>
            </a:pPr>
            <a:endParaRPr lang="en-US" sz="1000" spc="300" dirty="0">
              <a:solidFill>
                <a:srgbClr val="F28952"/>
              </a:solidFill>
              <a:latin typeface="Didot"/>
              <a:cs typeface="Didot"/>
            </a:endParaRPr>
          </a:p>
          <a:p>
            <a:pPr>
              <a:defRPr/>
            </a:pPr>
            <a:endParaRPr lang="en-US" sz="2600" dirty="0">
              <a:solidFill>
                <a:schemeClr val="bg1">
                  <a:lumMod val="85000"/>
                </a:schemeClr>
              </a:solidFill>
              <a:latin typeface="Helvetica Light"/>
              <a:cs typeface="Helvetica Light"/>
            </a:endParaRPr>
          </a:p>
          <a:p>
            <a:pPr>
              <a:defRPr/>
            </a:pPr>
            <a:r>
              <a:rPr lang="en-US" sz="2600" dirty="0">
                <a:solidFill>
                  <a:schemeClr val="bg1">
                    <a:lumMod val="85000"/>
                  </a:schemeClr>
                </a:solidFill>
                <a:latin typeface="Helvetica Light"/>
                <a:cs typeface="Helvetica Light"/>
              </a:rPr>
              <a:t>The haciendas were to be divided up into </a:t>
            </a:r>
            <a:r>
              <a:rPr lang="en-US" sz="2600" i="1" dirty="0">
                <a:solidFill>
                  <a:schemeClr val="bg1">
                    <a:lumMod val="85000"/>
                  </a:schemeClr>
                </a:solidFill>
                <a:latin typeface="Helvetica Light"/>
                <a:cs typeface="Helvetica Light"/>
              </a:rPr>
              <a:t>ejidos</a:t>
            </a:r>
            <a:r>
              <a:rPr lang="en-US" sz="2600" dirty="0">
                <a:solidFill>
                  <a:schemeClr val="bg1">
                    <a:lumMod val="85000"/>
                  </a:schemeClr>
                </a:solidFill>
                <a:latin typeface="Helvetica Light"/>
                <a:cs typeface="Helvetica Light"/>
              </a:rPr>
              <a:t>. </a:t>
            </a:r>
          </a:p>
          <a:p>
            <a:pPr>
              <a:defRPr/>
            </a:pPr>
            <a:r>
              <a:rPr lang="en-US" sz="2600" dirty="0">
                <a:solidFill>
                  <a:schemeClr val="bg1">
                    <a:lumMod val="85000"/>
                  </a:schemeClr>
                </a:solidFill>
                <a:latin typeface="Helvetica Light"/>
                <a:cs typeface="Helvetica Light"/>
              </a:rPr>
              <a:t>The land could be split between the individual members of the ejido (the ejidatarios) or worked communally.</a:t>
            </a:r>
          </a:p>
          <a:p>
            <a:pPr>
              <a:defRPr/>
            </a:pPr>
            <a:r>
              <a:rPr lang="en-US" sz="2600" dirty="0">
                <a:solidFill>
                  <a:schemeClr val="bg1">
                    <a:lumMod val="85000"/>
                  </a:schemeClr>
                </a:solidFill>
                <a:latin typeface="Helvetica Light"/>
                <a:cs typeface="Helvetica Light"/>
              </a:rPr>
              <a:t>Prevaricated over, attacked, forgotten about, delayed until 1934-1940 when President Lázaro Cardenas gives out 18 million hectares to 1 million peasants</a:t>
            </a:r>
          </a:p>
          <a:p>
            <a:pPr marL="0" indent="0">
              <a:buFont typeface="Arial" charset="0"/>
              <a:buNone/>
              <a:defRPr/>
            </a:pPr>
            <a:endParaRPr lang="en-US" sz="2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0" y="533400"/>
            <a:ext cx="9144000" cy="1143000"/>
          </a:xfrm>
        </p:spPr>
        <p:txBody>
          <a:bodyPr/>
          <a:lstStyle/>
          <a:p>
            <a:r>
              <a:rPr lang="en-US" sz="3800" dirty="0">
                <a:solidFill>
                  <a:srgbClr val="FF9359"/>
                </a:solidFill>
                <a:latin typeface="Didot"/>
                <a:cs typeface="Didot"/>
              </a:rPr>
              <a:t>2. </a:t>
            </a:r>
            <a:r>
              <a:rPr lang="en-US" sz="3800" spc="300" dirty="0">
                <a:solidFill>
                  <a:srgbClr val="FF9359"/>
                </a:solidFill>
                <a:latin typeface="Didot"/>
                <a:cs typeface="Didot"/>
              </a:rPr>
              <a:t>Labor Reform</a:t>
            </a:r>
          </a:p>
        </p:txBody>
      </p:sp>
      <p:sp>
        <p:nvSpPr>
          <p:cNvPr id="38914" name="Content Placeholder 2"/>
          <p:cNvSpPr>
            <a:spLocks noGrp="1"/>
          </p:cNvSpPr>
          <p:nvPr>
            <p:ph idx="1"/>
          </p:nvPr>
        </p:nvSpPr>
        <p:spPr>
          <a:xfrm>
            <a:off x="457200" y="1600200"/>
            <a:ext cx="8229600" cy="4525963"/>
          </a:xfrm>
        </p:spPr>
        <p:txBody>
          <a:bodyPr/>
          <a:lstStyle/>
          <a:p>
            <a:pPr algn="just"/>
            <a:r>
              <a:rPr lang="en-US" sz="2400" dirty="0">
                <a:solidFill>
                  <a:schemeClr val="bg1">
                    <a:lumMod val="85000"/>
                  </a:schemeClr>
                </a:solidFill>
                <a:latin typeface="Helvetica Light"/>
                <a:cs typeface="Helvetica Light"/>
              </a:rPr>
              <a:t>Although industrial workers (except miners) did not play a key role in the Revolution, Article 123 of the 1917 Constitution made far-reaching labor reforms</a:t>
            </a:r>
          </a:p>
          <a:p>
            <a:pPr algn="just"/>
            <a:endParaRPr lang="en-US" sz="2400" dirty="0">
              <a:solidFill>
                <a:schemeClr val="bg1">
                  <a:lumMod val="85000"/>
                </a:schemeClr>
              </a:solidFill>
              <a:latin typeface="Helvetica Light"/>
              <a:cs typeface="Helvetica Light"/>
            </a:endParaRPr>
          </a:p>
          <a:p>
            <a:pPr algn="just"/>
            <a:r>
              <a:rPr lang="en-US" sz="2400" dirty="0">
                <a:solidFill>
                  <a:schemeClr val="bg1">
                    <a:lumMod val="85000"/>
                  </a:schemeClr>
                </a:solidFill>
                <a:latin typeface="Helvetica Light"/>
                <a:cs typeface="Helvetica Light"/>
              </a:rPr>
              <a:t>These included the eight-hour day, the right to strike, the right to a day’s rest per week, and the right to indemnification following termination of work. </a:t>
            </a:r>
          </a:p>
          <a:p>
            <a:pPr algn="just"/>
            <a:endParaRPr lang="en-US" sz="2400" dirty="0">
              <a:solidFill>
                <a:schemeClr val="bg1">
                  <a:lumMod val="85000"/>
                </a:schemeClr>
              </a:solidFill>
              <a:latin typeface="Helvetica Light"/>
              <a:cs typeface="Helvetica Light"/>
            </a:endParaRPr>
          </a:p>
          <a:p>
            <a:pPr algn="just"/>
            <a:r>
              <a:rPr lang="en-US" sz="2400" dirty="0">
                <a:solidFill>
                  <a:schemeClr val="bg1">
                    <a:lumMod val="85000"/>
                  </a:schemeClr>
                </a:solidFill>
                <a:latin typeface="Helvetica Light"/>
                <a:cs typeface="Helvetica Light"/>
              </a:rPr>
              <a:t>Again, these were predominantly introduced under President Cárdenas</a:t>
            </a:r>
          </a:p>
          <a:p>
            <a:endParaRPr lang="en-US" dirty="0">
              <a:latin typeface="Calibri" charset="0"/>
            </a:endParaRPr>
          </a:p>
          <a:p>
            <a:endParaRPr lang="en-US" dirty="0">
              <a:latin typeface="Calibri" charset="0"/>
            </a:endParaRPr>
          </a:p>
          <a:p>
            <a:endParaRPr lang="en-US" dirty="0">
              <a:latin typeface="Calibri"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0" y="685800"/>
            <a:ext cx="9144000" cy="1143000"/>
          </a:xfrm>
        </p:spPr>
        <p:txBody>
          <a:bodyPr/>
          <a:lstStyle/>
          <a:p>
            <a:r>
              <a:rPr lang="en-US" sz="3800" dirty="0">
                <a:solidFill>
                  <a:srgbClr val="FF9359"/>
                </a:solidFill>
                <a:latin typeface="Didot"/>
                <a:cs typeface="Didot"/>
              </a:rPr>
              <a:t>3. </a:t>
            </a:r>
            <a:r>
              <a:rPr lang="en-US" sz="3800" spc="300" dirty="0">
                <a:solidFill>
                  <a:srgbClr val="FF9359"/>
                </a:solidFill>
                <a:latin typeface="Didot"/>
                <a:cs typeface="Didot"/>
              </a:rPr>
              <a:t>Anticlerical reform</a:t>
            </a:r>
          </a:p>
        </p:txBody>
      </p:sp>
      <p:sp>
        <p:nvSpPr>
          <p:cNvPr id="39938" name="Content Placeholder 2"/>
          <p:cNvSpPr>
            <a:spLocks noGrp="1"/>
          </p:cNvSpPr>
          <p:nvPr>
            <p:ph idx="1"/>
          </p:nvPr>
        </p:nvSpPr>
        <p:spPr>
          <a:xfrm>
            <a:off x="457200" y="1905000"/>
            <a:ext cx="8229600" cy="4525963"/>
          </a:xfrm>
        </p:spPr>
        <p:txBody>
          <a:bodyPr/>
          <a:lstStyle/>
          <a:p>
            <a:pPr algn="just"/>
            <a:r>
              <a:rPr lang="en-US" sz="3000" dirty="0">
                <a:solidFill>
                  <a:schemeClr val="bg1">
                    <a:lumMod val="85000"/>
                  </a:schemeClr>
                </a:solidFill>
                <a:latin typeface="Helvetica Light"/>
                <a:cs typeface="Helvetica Light"/>
              </a:rPr>
              <a:t>Revolutionaries were often highly anticlerical and wanted to shift people’s loyalty from the church to the state.</a:t>
            </a:r>
          </a:p>
          <a:p>
            <a:pPr algn="just"/>
            <a:endParaRPr lang="en-US" sz="1000" dirty="0">
              <a:solidFill>
                <a:schemeClr val="bg1">
                  <a:lumMod val="85000"/>
                </a:schemeClr>
              </a:solidFill>
              <a:latin typeface="Helvetica Light"/>
              <a:cs typeface="Helvetica Light"/>
            </a:endParaRPr>
          </a:p>
          <a:p>
            <a:pPr algn="just"/>
            <a:r>
              <a:rPr lang="en-US" sz="3000" dirty="0">
                <a:solidFill>
                  <a:schemeClr val="bg1">
                    <a:lumMod val="85000"/>
                  </a:schemeClr>
                </a:solidFill>
                <a:latin typeface="Helvetica Light"/>
                <a:cs typeface="Helvetica Light"/>
              </a:rPr>
              <a:t>Prevented religious education, burned saints, closed churches. </a:t>
            </a:r>
          </a:p>
          <a:p>
            <a:pPr marL="0" indent="0" algn="just">
              <a:buNone/>
            </a:pPr>
            <a:endParaRPr lang="en-US" sz="1000" dirty="0">
              <a:solidFill>
                <a:schemeClr val="bg1">
                  <a:lumMod val="85000"/>
                </a:schemeClr>
              </a:solidFill>
              <a:latin typeface="Helvetica Light"/>
              <a:cs typeface="Helvetica Light"/>
            </a:endParaRPr>
          </a:p>
          <a:p>
            <a:pPr algn="just"/>
            <a:r>
              <a:rPr lang="en-US" sz="3000" dirty="0">
                <a:solidFill>
                  <a:schemeClr val="bg1">
                    <a:lumMod val="85000"/>
                  </a:schemeClr>
                </a:solidFill>
                <a:latin typeface="Helvetica Light"/>
                <a:cs typeface="Helvetica Light"/>
              </a:rPr>
              <a:t>This generates two major religious uprisings – the </a:t>
            </a:r>
            <a:r>
              <a:rPr lang="en-US" sz="3000" i="1" dirty="0">
                <a:solidFill>
                  <a:schemeClr val="bg1">
                    <a:lumMod val="85000"/>
                  </a:schemeClr>
                </a:solidFill>
                <a:latin typeface="Helvetica Light"/>
                <a:cs typeface="Helvetica Light"/>
              </a:rPr>
              <a:t>Cristiadas</a:t>
            </a:r>
            <a:r>
              <a:rPr lang="en-US" sz="3000" dirty="0">
                <a:solidFill>
                  <a:schemeClr val="bg1">
                    <a:lumMod val="85000"/>
                  </a:schemeClr>
                </a:solidFill>
                <a:latin typeface="Helvetica Light"/>
                <a:cs typeface="Helvetica Light"/>
              </a:rPr>
              <a:t> 1926-1929 and 1932-1936.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533400"/>
            <a:ext cx="8229600" cy="1143000"/>
          </a:xfrm>
        </p:spPr>
        <p:txBody>
          <a:bodyPr/>
          <a:lstStyle/>
          <a:p>
            <a:pPr eaLnBrk="1" hangingPunct="1"/>
            <a:r>
              <a:rPr lang="en-US" b="1" spc="300" dirty="0">
                <a:solidFill>
                  <a:srgbClr val="F28952"/>
                </a:solidFill>
                <a:latin typeface="Futura Condensed"/>
                <a:cs typeface="Futura Condensed"/>
              </a:rPr>
              <a:t>MOTIVES</a:t>
            </a:r>
          </a:p>
        </p:txBody>
      </p:sp>
      <p:sp>
        <p:nvSpPr>
          <p:cNvPr id="3" name="Content Placeholder 2"/>
          <p:cNvSpPr>
            <a:spLocks noGrp="1"/>
          </p:cNvSpPr>
          <p:nvPr>
            <p:ph idx="1"/>
          </p:nvPr>
        </p:nvSpPr>
        <p:spPr>
          <a:xfrm>
            <a:off x="457200" y="1600200"/>
            <a:ext cx="8229600" cy="4953000"/>
          </a:xfrm>
        </p:spPr>
        <p:txBody>
          <a:bodyPr rtlCol="0">
            <a:normAutofit lnSpcReduction="10000"/>
          </a:bodyPr>
          <a:lstStyle/>
          <a:p>
            <a:pPr marL="514350" indent="-514350" eaLnBrk="1" fontAlgn="auto" hangingPunct="1">
              <a:spcAft>
                <a:spcPts val="0"/>
              </a:spcAft>
              <a:buFont typeface="+mj-lt"/>
              <a:buAutoNum type="arabicPeriod"/>
              <a:defRPr/>
            </a:pPr>
            <a:r>
              <a:rPr lang="en-US" sz="3000" dirty="0">
                <a:solidFill>
                  <a:schemeClr val="bg1">
                    <a:lumMod val="95000"/>
                  </a:schemeClr>
                </a:solidFill>
                <a:latin typeface="Calibri Light" panose="020F0302020204030204" pitchFamily="34" charset="0"/>
                <a:cs typeface="Calibri Light" panose="020F0302020204030204" pitchFamily="34" charset="0"/>
              </a:rPr>
              <a:t>Discontent among rural poor who were thrown off their lands and forced to work on haciendas as </a:t>
            </a:r>
            <a:r>
              <a:rPr lang="en-US" sz="3000" i="1" dirty="0" err="1">
                <a:solidFill>
                  <a:schemeClr val="bg1">
                    <a:lumMod val="95000"/>
                  </a:schemeClr>
                </a:solidFill>
                <a:latin typeface="Calibri Light" panose="020F0302020204030204" pitchFamily="34" charset="0"/>
                <a:cs typeface="Calibri Light" panose="020F0302020204030204" pitchFamily="34" charset="0"/>
              </a:rPr>
              <a:t>peones</a:t>
            </a:r>
            <a:endParaRPr lang="en-US" sz="3000" i="1" dirty="0">
              <a:solidFill>
                <a:schemeClr val="bg1">
                  <a:lumMod val="95000"/>
                </a:schemeClr>
              </a:solidFill>
              <a:latin typeface="Calibri Light" panose="020F0302020204030204" pitchFamily="34" charset="0"/>
              <a:cs typeface="Calibri Light" panose="020F0302020204030204" pitchFamily="34" charset="0"/>
            </a:endParaRPr>
          </a:p>
          <a:p>
            <a:pPr marL="514350" indent="-514350" eaLnBrk="1" fontAlgn="auto" hangingPunct="1">
              <a:spcAft>
                <a:spcPts val="0"/>
              </a:spcAft>
              <a:buFont typeface="+mj-lt"/>
              <a:buAutoNum type="arabicPeriod"/>
              <a:defRPr/>
            </a:pPr>
            <a:endParaRPr lang="en-US" sz="3000" i="1" dirty="0">
              <a:solidFill>
                <a:schemeClr val="bg1">
                  <a:lumMod val="95000"/>
                </a:schemeClr>
              </a:solidFill>
              <a:latin typeface="Calibri Light" panose="020F0302020204030204" pitchFamily="34" charset="0"/>
              <a:cs typeface="Calibri Light" panose="020F0302020204030204" pitchFamily="34" charset="0"/>
            </a:endParaRPr>
          </a:p>
          <a:p>
            <a:pPr marL="514350" indent="-514350" eaLnBrk="1" fontAlgn="auto" hangingPunct="1">
              <a:spcAft>
                <a:spcPts val="0"/>
              </a:spcAft>
              <a:buFont typeface="+mj-lt"/>
              <a:buAutoNum type="arabicPeriod"/>
              <a:defRPr/>
            </a:pPr>
            <a:r>
              <a:rPr lang="en-US" sz="3000" dirty="0">
                <a:solidFill>
                  <a:schemeClr val="bg1">
                    <a:lumMod val="95000"/>
                  </a:schemeClr>
                </a:solidFill>
                <a:latin typeface="Calibri Light" panose="020F0302020204030204" pitchFamily="34" charset="0"/>
                <a:ea typeface="+mn-ea"/>
                <a:cs typeface="Calibri Light" panose="020F0302020204030204" pitchFamily="34" charset="0"/>
              </a:rPr>
              <a:t>Discontent among the urban poor forced to work long hours for low wages, while living in dangerous slums</a:t>
            </a:r>
          </a:p>
          <a:p>
            <a:pPr marL="514350" indent="-514350" eaLnBrk="1" fontAlgn="auto" hangingPunct="1">
              <a:spcAft>
                <a:spcPts val="0"/>
              </a:spcAft>
              <a:buFont typeface="+mj-lt"/>
              <a:buAutoNum type="arabicPeriod"/>
              <a:defRPr/>
            </a:pPr>
            <a:endParaRPr lang="en-US" sz="3000" dirty="0">
              <a:solidFill>
                <a:schemeClr val="bg1">
                  <a:lumMod val="95000"/>
                </a:schemeClr>
              </a:solidFill>
              <a:latin typeface="Calibri Light" panose="020F0302020204030204" pitchFamily="34" charset="0"/>
              <a:ea typeface="+mn-ea"/>
              <a:cs typeface="Calibri Light" panose="020F0302020204030204" pitchFamily="34" charset="0"/>
            </a:endParaRPr>
          </a:p>
          <a:p>
            <a:pPr marL="514350" indent="-514350" eaLnBrk="1" fontAlgn="auto" hangingPunct="1">
              <a:spcAft>
                <a:spcPts val="0"/>
              </a:spcAft>
              <a:buFont typeface="+mj-lt"/>
              <a:buAutoNum type="arabicPeriod"/>
              <a:defRPr/>
            </a:pPr>
            <a:r>
              <a:rPr lang="en-US" sz="3000" dirty="0">
                <a:solidFill>
                  <a:schemeClr val="bg1">
                    <a:lumMod val="95000"/>
                  </a:schemeClr>
                </a:solidFill>
                <a:latin typeface="Calibri Light" panose="020F0302020204030204" pitchFamily="34" charset="0"/>
                <a:ea typeface="+mn-ea"/>
                <a:cs typeface="Calibri Light" panose="020F0302020204030204" pitchFamily="34" charset="0"/>
              </a:rPr>
              <a:t>Discontent among the politically-excluded elites and middle classes</a:t>
            </a:r>
          </a:p>
          <a:p>
            <a:pPr eaLnBrk="1" fontAlgn="auto" hangingPunct="1">
              <a:spcAft>
                <a:spcPts val="0"/>
              </a:spcAft>
              <a:buFont typeface="Arial" pitchFamily="34" charset="0"/>
              <a:buChar char="•"/>
              <a:defRPr/>
            </a:pPr>
            <a:endParaRPr lang="en-US" dirty="0">
              <a:ea typeface="+mn-ea"/>
              <a:cs typeface="+mn-cs"/>
            </a:endParaRPr>
          </a:p>
          <a:p>
            <a:pPr eaLnBrk="1" fontAlgn="auto" hangingPunct="1">
              <a:spcAft>
                <a:spcPts val="0"/>
              </a:spcAft>
              <a:buFont typeface="Arial" pitchFamily="34" charset="0"/>
              <a:buChar char="•"/>
              <a:defRPr/>
            </a:pPr>
            <a:endParaRPr lang="en-US" dirty="0">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94128-9537-BB8C-DDF4-BFA88F69BEEF}"/>
              </a:ext>
            </a:extLst>
          </p:cNvPr>
          <p:cNvSpPr>
            <a:spLocks noGrp="1"/>
          </p:cNvSpPr>
          <p:nvPr>
            <p:ph type="title"/>
          </p:nvPr>
        </p:nvSpPr>
        <p:spPr/>
        <p:txBody>
          <a:bodyPr/>
          <a:lstStyle/>
          <a:p>
            <a:r>
              <a:rPr lang="en-US" dirty="0">
                <a:solidFill>
                  <a:schemeClr val="bg1"/>
                </a:solidFill>
              </a:rPr>
              <a:t>4. Other reforms</a:t>
            </a:r>
          </a:p>
        </p:txBody>
      </p:sp>
      <p:sp>
        <p:nvSpPr>
          <p:cNvPr id="3" name="Content Placeholder 2">
            <a:extLst>
              <a:ext uri="{FF2B5EF4-FFF2-40B4-BE49-F238E27FC236}">
                <a16:creationId xmlns:a16="http://schemas.microsoft.com/office/drawing/2014/main" id="{D23F6B15-BF7A-C6E9-1D38-58378A0B3F67}"/>
              </a:ext>
            </a:extLst>
          </p:cNvPr>
          <p:cNvSpPr>
            <a:spLocks noGrp="1"/>
          </p:cNvSpPr>
          <p:nvPr>
            <p:ph idx="1"/>
          </p:nvPr>
        </p:nvSpPr>
        <p:spPr/>
        <p:txBody>
          <a:bodyPr/>
          <a:lstStyle/>
          <a:p>
            <a:r>
              <a:rPr lang="en-US" dirty="0">
                <a:solidFill>
                  <a:schemeClr val="bg1"/>
                </a:solidFill>
              </a:rPr>
              <a:t>Nationalization of oil (1938) and railways (1936)</a:t>
            </a:r>
          </a:p>
          <a:p>
            <a:r>
              <a:rPr lang="en-US" dirty="0">
                <a:solidFill>
                  <a:schemeClr val="bg1"/>
                </a:solidFill>
              </a:rPr>
              <a:t>Education</a:t>
            </a:r>
          </a:p>
          <a:p>
            <a:r>
              <a:rPr lang="en-US" dirty="0">
                <a:solidFill>
                  <a:schemeClr val="bg1"/>
                </a:solidFill>
              </a:rPr>
              <a:t>Indigenismo</a:t>
            </a:r>
          </a:p>
          <a:p>
            <a:r>
              <a:rPr lang="en-US" dirty="0">
                <a:solidFill>
                  <a:schemeClr val="bg1"/>
                </a:solidFill>
              </a:rPr>
              <a:t>Women’s rights (?)</a:t>
            </a:r>
          </a:p>
          <a:p>
            <a:r>
              <a:rPr lang="en-US" dirty="0">
                <a:solidFill>
                  <a:schemeClr val="bg1"/>
                </a:solidFill>
              </a:rPr>
              <a:t>Healthcare</a:t>
            </a:r>
          </a:p>
        </p:txBody>
      </p:sp>
    </p:spTree>
    <p:extLst>
      <p:ext uri="{BB962C8B-B14F-4D97-AF65-F5344CB8AC3E}">
        <p14:creationId xmlns:p14="http://schemas.microsoft.com/office/powerpoint/2010/main" val="1218528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0" y="838200"/>
            <a:ext cx="9144000" cy="1143000"/>
          </a:xfrm>
        </p:spPr>
        <p:txBody>
          <a:bodyPr/>
          <a:lstStyle/>
          <a:p>
            <a:r>
              <a:rPr lang="en-US" spc="300" dirty="0">
                <a:solidFill>
                  <a:srgbClr val="FF9359"/>
                </a:solidFill>
                <a:latin typeface="Didot"/>
                <a:cs typeface="Didot"/>
              </a:rPr>
              <a:t>INTERNATIONAL EFFECTS 1. Political inspiration</a:t>
            </a:r>
          </a:p>
        </p:txBody>
      </p:sp>
      <p:sp>
        <p:nvSpPr>
          <p:cNvPr id="53250" name="Content Placeholder 2"/>
          <p:cNvSpPr>
            <a:spLocks noGrp="1"/>
          </p:cNvSpPr>
          <p:nvPr>
            <p:ph idx="1"/>
          </p:nvPr>
        </p:nvSpPr>
        <p:spPr>
          <a:xfrm>
            <a:off x="647700" y="2209800"/>
            <a:ext cx="7848600" cy="3276600"/>
          </a:xfrm>
        </p:spPr>
        <p:txBody>
          <a:bodyPr/>
          <a:lstStyle/>
          <a:p>
            <a:r>
              <a:rPr lang="en-US" sz="2300" dirty="0">
                <a:solidFill>
                  <a:schemeClr val="bg1">
                    <a:lumMod val="85000"/>
                  </a:schemeClr>
                </a:solidFill>
                <a:latin typeface="Helvetica Light"/>
                <a:cs typeface="Helvetica Light"/>
              </a:rPr>
              <a:t>“Mexico provided them a formula for how to create a modern nation – use the sovereignty over resources to raise revenue , (wither through taxation or nationalization) and use the money for two things – to distribute a “social wage” and to pay for public health care, public education and other kinds of welfare and to invest in local industry to modernize the economy.” Greg Grandin, America, América. e.g. Nicaragua, Cuba, Peru, Guatemala, Chile, Bolivia, United States</a:t>
            </a:r>
          </a:p>
          <a:p>
            <a:endParaRPr lang="en-US" sz="3000" dirty="0">
              <a:solidFill>
                <a:schemeClr val="bg1">
                  <a:lumMod val="85000"/>
                </a:schemeClr>
              </a:solidFill>
              <a:latin typeface="Helvetica Light"/>
              <a:cs typeface="Helvetica Light"/>
            </a:endParaRPr>
          </a:p>
          <a:p>
            <a:endParaRPr lang="en-US" sz="3000" dirty="0">
              <a:solidFill>
                <a:schemeClr val="bg1">
                  <a:lumMod val="85000"/>
                </a:schemeClr>
              </a:solidFill>
              <a:latin typeface="Helvetica Light"/>
              <a:cs typeface="Helvetica Ligh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57200" y="381000"/>
            <a:ext cx="8229600" cy="1143000"/>
          </a:xfrm>
        </p:spPr>
        <p:txBody>
          <a:bodyPr/>
          <a:lstStyle/>
          <a:p>
            <a:br>
              <a:rPr lang="en-US" b="1" spc="300" dirty="0">
                <a:solidFill>
                  <a:srgbClr val="DE804D"/>
                </a:solidFill>
                <a:latin typeface="Futura Condensed"/>
                <a:cs typeface="Futura Condensed"/>
              </a:rPr>
            </a:br>
            <a:r>
              <a:rPr lang="en-US" b="1" spc="300" dirty="0">
                <a:solidFill>
                  <a:srgbClr val="DE804D"/>
                </a:solidFill>
                <a:latin typeface="Futura Condensed"/>
                <a:cs typeface="Futura Condensed"/>
              </a:rPr>
              <a:t>2. Art for the Masses</a:t>
            </a:r>
            <a:br>
              <a:rPr lang="en-US" b="1" spc="300" dirty="0">
                <a:solidFill>
                  <a:srgbClr val="DE804D"/>
                </a:solidFill>
                <a:latin typeface="Futura Condensed"/>
                <a:cs typeface="Futura Condensed"/>
              </a:rPr>
            </a:br>
            <a:endParaRPr lang="en-GB" dirty="0"/>
          </a:p>
        </p:txBody>
      </p:sp>
      <p:pic>
        <p:nvPicPr>
          <p:cNvPr id="7" name="Imagen 6"/>
          <p:cNvPicPr>
            <a:picLocks noChangeAspect="1"/>
          </p:cNvPicPr>
          <p:nvPr/>
        </p:nvPicPr>
        <p:blipFill>
          <a:blip r:embed="rId2">
            <a:alphaModFix amt="70000"/>
          </a:blip>
          <a:stretch>
            <a:fillRect/>
          </a:stretch>
        </p:blipFill>
        <p:spPr>
          <a:xfrm>
            <a:off x="0" y="1518215"/>
            <a:ext cx="9144000" cy="5324354"/>
          </a:xfrm>
          <a:prstGeom prst="rect">
            <a:avLst/>
          </a:prstGeom>
        </p:spPr>
      </p:pic>
      <p:sp>
        <p:nvSpPr>
          <p:cNvPr id="9" name="Content Placeholder 2"/>
          <p:cNvSpPr>
            <a:spLocks noGrp="1"/>
          </p:cNvSpPr>
          <p:nvPr>
            <p:ph idx="1"/>
          </p:nvPr>
        </p:nvSpPr>
        <p:spPr>
          <a:xfrm>
            <a:off x="533400" y="1600200"/>
            <a:ext cx="8077200" cy="5029199"/>
          </a:xfrm>
        </p:spPr>
        <p:txBody>
          <a:bodyPr/>
          <a:lstStyle/>
          <a:p>
            <a:pPr marL="0" indent="0" algn="just">
              <a:buNone/>
            </a:pPr>
            <a:endParaRPr lang="en-US" sz="2200" dirty="0">
              <a:solidFill>
                <a:schemeClr val="bg1">
                  <a:lumMod val="85000"/>
                </a:schemeClr>
              </a:solidFill>
              <a:latin typeface="Helvetica Light"/>
              <a:cs typeface="Helvetica Light"/>
            </a:endParaRPr>
          </a:p>
          <a:p>
            <a:pPr marL="0" indent="0" algn="just">
              <a:buNone/>
            </a:pPr>
            <a:r>
              <a:rPr lang="en-US" sz="2800" dirty="0">
                <a:solidFill>
                  <a:schemeClr val="bg1">
                    <a:lumMod val="85000"/>
                  </a:schemeClr>
                </a:solidFill>
                <a:latin typeface="Helvetica Light"/>
                <a:cs typeface="Helvetica Light"/>
              </a:rPr>
              <a:t>The pro-peasant, pro-worker and pro-indigenous aims of the revolution were popularised around the world by major </a:t>
            </a:r>
            <a:r>
              <a:rPr lang="en-US" sz="3000" dirty="0">
                <a:solidFill>
                  <a:schemeClr val="bg1">
                    <a:lumMod val="85000"/>
                  </a:schemeClr>
                </a:solidFill>
                <a:latin typeface="Helvetica Light"/>
                <a:cs typeface="Helvetica Light"/>
              </a:rPr>
              <a:t>revolutionary muralists, </a:t>
            </a:r>
            <a:r>
              <a:rPr lang="en-US" sz="3400" dirty="0">
                <a:solidFill>
                  <a:srgbClr val="FFB06A"/>
                </a:solidFill>
                <a:latin typeface="Helvetica Light"/>
                <a:cs typeface="Helvetica Light"/>
              </a:rPr>
              <a:t>Diego Rivera, Jose Clemente Orozco </a:t>
            </a:r>
            <a:r>
              <a:rPr lang="en-US" sz="2800" dirty="0">
                <a:solidFill>
                  <a:schemeClr val="bg1">
                    <a:lumMod val="85000"/>
                  </a:schemeClr>
                </a:solidFill>
                <a:latin typeface="Helvetica Light"/>
                <a:cs typeface="Helvetica Light"/>
              </a:rPr>
              <a:t>and</a:t>
            </a:r>
            <a:r>
              <a:rPr lang="en-US" sz="3400" dirty="0">
                <a:solidFill>
                  <a:srgbClr val="F28952"/>
                </a:solidFill>
                <a:latin typeface="Helvetica Light"/>
                <a:cs typeface="Helvetica Light"/>
              </a:rPr>
              <a:t> </a:t>
            </a:r>
            <a:r>
              <a:rPr lang="en-US" sz="3400" dirty="0">
                <a:solidFill>
                  <a:srgbClr val="FFB06A"/>
                </a:solidFill>
                <a:latin typeface="Helvetica Light"/>
                <a:cs typeface="Helvetica Light"/>
              </a:rPr>
              <a:t>David Siqueiros</a:t>
            </a:r>
            <a:r>
              <a:rPr lang="en-US" sz="3000" dirty="0">
                <a:solidFill>
                  <a:srgbClr val="FFB06A"/>
                </a:solidFill>
                <a:latin typeface="Helvetica Light"/>
                <a:cs typeface="Helvetica Light"/>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266700" y="304800"/>
            <a:ext cx="86106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dirty="0">
                <a:solidFill>
                  <a:srgbClr val="DE804D"/>
                </a:solidFill>
                <a:latin typeface="Didot"/>
                <a:cs typeface="Didot"/>
              </a:rPr>
              <a:t>Diego Rivera, </a:t>
            </a:r>
            <a:r>
              <a:rPr lang="en-US" sz="2600" i="1" dirty="0">
                <a:solidFill>
                  <a:srgbClr val="DE804D"/>
                </a:solidFill>
                <a:latin typeface="Didot"/>
                <a:cs typeface="Didot"/>
              </a:rPr>
              <a:t>The History of Mexico</a:t>
            </a:r>
            <a:r>
              <a:rPr lang="en-US" sz="2600" dirty="0">
                <a:solidFill>
                  <a:srgbClr val="DE804D"/>
                </a:solidFill>
                <a:latin typeface="Didot"/>
                <a:cs typeface="Didot"/>
              </a:rPr>
              <a:t>, Mural, National Palace, 1928</a:t>
            </a:r>
          </a:p>
        </p:txBody>
      </p:sp>
      <p:pic>
        <p:nvPicPr>
          <p:cNvPr id="7" name="Imagen 6"/>
          <p:cNvPicPr>
            <a:picLocks noChangeAspect="1"/>
          </p:cNvPicPr>
          <p:nvPr/>
        </p:nvPicPr>
        <p:blipFill rotWithShape="1">
          <a:blip r:embed="rId2"/>
          <a:srcRect b="12148"/>
          <a:stretch/>
        </p:blipFill>
        <p:spPr>
          <a:xfrm>
            <a:off x="190500" y="1600200"/>
            <a:ext cx="8763000" cy="4737545"/>
          </a:xfrm>
          <a:prstGeom prst="rect">
            <a:avLst/>
          </a:prstGeom>
          <a:ln>
            <a:solidFill>
              <a:srgbClr val="404040"/>
            </a:solid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rotWithShape="1">
          <a:blip r:embed="rId2"/>
          <a:srcRect l="3174" r="6491" b="-1"/>
          <a:stretch/>
        </p:blipFill>
        <p:spPr>
          <a:xfrm>
            <a:off x="-2285" y="10"/>
            <a:ext cx="9143999" cy="6857990"/>
          </a:xfrm>
          <a:prstGeom prst="rect">
            <a:avLst/>
          </a:prstGeom>
        </p:spPr>
      </p:pic>
      <p:sp>
        <p:nvSpPr>
          <p:cNvPr id="12" name="Rectangle 1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9143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bwMode="auto">
          <a:xfrm>
            <a:off x="797814" y="5369748"/>
            <a:ext cx="7543800" cy="699928"/>
          </a:xfrm>
          <a:prstGeom prst="rect">
            <a:avLst/>
          </a:prstGeom>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lIns="91440" tIns="45720" rIns="91440" bIns="45720" numCol="1" rtlCol="0" anchor="b" anchorCtr="0" compatLnSpc="1">
            <a:prstTxWarp prst="textNoShape">
              <a:avLst/>
            </a:prstTxWarp>
            <a:normAutofit lnSpcReduction="100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lnSpc>
                <a:spcPct val="90000"/>
              </a:lnSpc>
              <a:spcAft>
                <a:spcPts val="600"/>
              </a:spcAft>
            </a:pPr>
            <a:r>
              <a:rPr lang="en-US" sz="4500" dirty="0">
                <a:solidFill>
                  <a:srgbClr val="FFFFFF"/>
                </a:solidFill>
                <a:ea typeface="+mj-ea"/>
                <a:cs typeface="+mj-cs"/>
              </a:rPr>
              <a:t>José Clemente OROZCO</a:t>
            </a:r>
          </a:p>
        </p:txBody>
      </p:sp>
    </p:spTree>
    <p:extLst>
      <p:ext uri="{BB962C8B-B14F-4D97-AF65-F5344CB8AC3E}">
        <p14:creationId xmlns:p14="http://schemas.microsoft.com/office/powerpoint/2010/main" val="38846777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F438E-1959-2F58-0DEF-433182EAF830}"/>
              </a:ext>
            </a:extLst>
          </p:cNvPr>
          <p:cNvSpPr>
            <a:spLocks noGrp="1"/>
          </p:cNvSpPr>
          <p:nvPr>
            <p:ph type="title"/>
          </p:nvPr>
        </p:nvSpPr>
        <p:spPr/>
        <p:txBody>
          <a:bodyPr/>
          <a:lstStyle/>
          <a:p>
            <a:endParaRPr lang="en-US"/>
          </a:p>
        </p:txBody>
      </p:sp>
      <p:pic>
        <p:nvPicPr>
          <p:cNvPr id="5" name="Content Placeholder 4" descr="A mural on a building&#10;&#10;AI-generated content may be incorrect.">
            <a:extLst>
              <a:ext uri="{FF2B5EF4-FFF2-40B4-BE49-F238E27FC236}">
                <a16:creationId xmlns:a16="http://schemas.microsoft.com/office/drawing/2014/main" id="{AFE840C4-18B7-C5AC-81DA-8027AF640A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829" y="1295400"/>
            <a:ext cx="8722341" cy="3963193"/>
          </a:xfrm>
        </p:spPr>
      </p:pic>
    </p:spTree>
    <p:extLst>
      <p:ext uri="{BB962C8B-B14F-4D97-AF65-F5344CB8AC3E}">
        <p14:creationId xmlns:p14="http://schemas.microsoft.com/office/powerpoint/2010/main" val="4033350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685800"/>
            <a:ext cx="8229600" cy="1143000"/>
          </a:xfrm>
        </p:spPr>
        <p:txBody>
          <a:bodyPr/>
          <a:lstStyle/>
          <a:p>
            <a:r>
              <a:rPr lang="en-US" sz="3600" spc="300" dirty="0">
                <a:solidFill>
                  <a:srgbClr val="FF9359"/>
                </a:solidFill>
                <a:latin typeface="Didot"/>
                <a:cs typeface="Didot"/>
              </a:rPr>
              <a:t>3. Mexico became a hub for political rebels and artists</a:t>
            </a:r>
          </a:p>
        </p:txBody>
      </p:sp>
      <p:sp>
        <p:nvSpPr>
          <p:cNvPr id="50178" name="Content Placeholder 4"/>
          <p:cNvSpPr>
            <a:spLocks noGrp="1"/>
          </p:cNvSpPr>
          <p:nvPr>
            <p:ph idx="1"/>
          </p:nvPr>
        </p:nvSpPr>
        <p:spPr>
          <a:xfrm>
            <a:off x="457200" y="2133600"/>
            <a:ext cx="8229600" cy="4525963"/>
          </a:xfrm>
        </p:spPr>
        <p:txBody>
          <a:bodyPr/>
          <a:lstStyle/>
          <a:p>
            <a:pPr algn="just"/>
            <a:r>
              <a:rPr lang="en-US" sz="3000" dirty="0">
                <a:solidFill>
                  <a:schemeClr val="bg1">
                    <a:lumMod val="85000"/>
                  </a:schemeClr>
                </a:solidFill>
                <a:latin typeface="Helvetica Light"/>
                <a:cs typeface="Helvetica Light"/>
              </a:rPr>
              <a:t>Many future political leaders flocked to Mexico to experience the revolution first hand. E.g. M.N. Roy, leader of the Indian communist party, Augusto Cesar Sandino, liberator of Nicaragua. </a:t>
            </a:r>
          </a:p>
          <a:p>
            <a:pPr algn="just"/>
            <a:endParaRPr lang="en-US" sz="3000" dirty="0">
              <a:solidFill>
                <a:schemeClr val="bg1">
                  <a:lumMod val="85000"/>
                </a:schemeClr>
              </a:solidFill>
              <a:latin typeface="Helvetica Light"/>
              <a:cs typeface="Helvetica Light"/>
            </a:endParaRPr>
          </a:p>
          <a:p>
            <a:pPr algn="just"/>
            <a:r>
              <a:rPr lang="en-US" sz="3000" dirty="0">
                <a:solidFill>
                  <a:schemeClr val="bg1">
                    <a:lumMod val="85000"/>
                  </a:schemeClr>
                </a:solidFill>
                <a:latin typeface="Helvetica Light"/>
                <a:cs typeface="Helvetica Light"/>
              </a:rPr>
              <a:t>At the same time, many European and US artists also flocked to Mexico. E.g. Tina Modotti, Edward Weston, Anita Brenner.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z="4000" b="1" spc="300" dirty="0">
                <a:solidFill>
                  <a:srgbClr val="DE804D"/>
                </a:solidFill>
                <a:latin typeface="Futura Condensed"/>
                <a:cs typeface="Futura Condensed"/>
              </a:rPr>
              <a:t>1. AGRARIAN DISCONTENT</a:t>
            </a:r>
          </a:p>
        </p:txBody>
      </p:sp>
      <p:sp>
        <p:nvSpPr>
          <p:cNvPr id="16386" name="Content Placeholder 2"/>
          <p:cNvSpPr>
            <a:spLocks noGrp="1"/>
          </p:cNvSpPr>
          <p:nvPr>
            <p:ph idx="1"/>
          </p:nvPr>
        </p:nvSpPr>
        <p:spPr>
          <a:xfrm>
            <a:off x="457200" y="1600201"/>
            <a:ext cx="8534400" cy="3810000"/>
          </a:xfrm>
        </p:spPr>
        <p:txBody>
          <a:bodyPr/>
          <a:lstStyle/>
          <a:p>
            <a:r>
              <a:rPr lang="en-US" sz="1400" dirty="0">
                <a:solidFill>
                  <a:schemeClr val="bg1">
                    <a:lumMod val="85000"/>
                  </a:schemeClr>
                </a:solidFill>
                <a:latin typeface="Helvetica Light"/>
                <a:cs typeface="Helvetica Light"/>
              </a:rPr>
              <a:t>How do you force Mexican peasants off their lands and get them to work for wages? </a:t>
            </a:r>
          </a:p>
          <a:p>
            <a:endParaRPr lang="en-US" sz="1400" dirty="0">
              <a:solidFill>
                <a:schemeClr val="bg1">
                  <a:lumMod val="85000"/>
                </a:schemeClr>
              </a:solidFill>
              <a:latin typeface="Helvetica Light"/>
              <a:cs typeface="Helvetica Light"/>
            </a:endParaRPr>
          </a:p>
          <a:p>
            <a:r>
              <a:rPr lang="en-US" sz="1400" b="1" dirty="0">
                <a:solidFill>
                  <a:schemeClr val="bg1">
                    <a:lumMod val="85000"/>
                  </a:schemeClr>
                </a:solidFill>
                <a:latin typeface="Helvetica Light"/>
                <a:cs typeface="Helvetica Light"/>
              </a:rPr>
              <a:t>NEW LAWS </a:t>
            </a:r>
            <a:r>
              <a:rPr lang="en-US" sz="1400" dirty="0">
                <a:solidFill>
                  <a:schemeClr val="bg1">
                    <a:lumMod val="85000"/>
                  </a:schemeClr>
                </a:solidFill>
                <a:latin typeface="Helvetica Light"/>
                <a:cs typeface="Helvetica Light"/>
              </a:rPr>
              <a:t>which prohibit owning land communally. Everyone has to own land privately. This creates a market in land. </a:t>
            </a:r>
          </a:p>
          <a:p>
            <a:endParaRPr lang="en-US" sz="1400" dirty="0">
              <a:solidFill>
                <a:schemeClr val="bg1">
                  <a:lumMod val="85000"/>
                </a:schemeClr>
              </a:solidFill>
              <a:latin typeface="Helvetica Light"/>
              <a:cs typeface="Helvetica Light"/>
            </a:endParaRPr>
          </a:p>
          <a:p>
            <a:r>
              <a:rPr lang="en-US" sz="1400" dirty="0">
                <a:solidFill>
                  <a:schemeClr val="bg1">
                    <a:lumMod val="85000"/>
                  </a:schemeClr>
                </a:solidFill>
                <a:latin typeface="Helvetica Light"/>
                <a:cs typeface="Helvetica Light"/>
              </a:rPr>
              <a:t>DEBT which forces peasants to sell their lands and then work for wages to pay off their debts. </a:t>
            </a:r>
          </a:p>
          <a:p>
            <a:endParaRPr lang="en-US" sz="1400" dirty="0">
              <a:solidFill>
                <a:schemeClr val="bg1">
                  <a:lumMod val="85000"/>
                </a:schemeClr>
              </a:solidFill>
              <a:latin typeface="Helvetica Light"/>
              <a:cs typeface="Helvetica Light"/>
            </a:endParaRPr>
          </a:p>
          <a:p>
            <a:r>
              <a:rPr lang="en-US" sz="1400" dirty="0">
                <a:solidFill>
                  <a:schemeClr val="bg1">
                    <a:lumMod val="85000"/>
                  </a:schemeClr>
                </a:solidFill>
                <a:latin typeface="Helvetica Light"/>
                <a:cs typeface="Helvetica Light"/>
              </a:rPr>
              <a:t>Rich buy up lands, and form large “haciendas”; communal villages are swallowed up; Mexicans work as debt peons on haciendas. </a:t>
            </a:r>
          </a:p>
          <a:p>
            <a:endParaRPr lang="en-US" sz="1400" dirty="0">
              <a:solidFill>
                <a:schemeClr val="bg1">
                  <a:lumMod val="85000"/>
                </a:schemeClr>
              </a:solidFill>
              <a:latin typeface="Helvetica Light"/>
              <a:cs typeface="Helvetica Light"/>
            </a:endParaRPr>
          </a:p>
          <a:p>
            <a:endParaRPr lang="en-US" sz="1400" dirty="0">
              <a:solidFill>
                <a:schemeClr val="bg1">
                  <a:lumMod val="85000"/>
                </a:schemeClr>
              </a:solidFill>
              <a:latin typeface="Helvetica Light"/>
              <a:cs typeface="Helvetica Light"/>
            </a:endParaRPr>
          </a:p>
          <a:p>
            <a:endParaRPr lang="en-US" sz="1400" dirty="0">
              <a:solidFill>
                <a:schemeClr val="bg1">
                  <a:lumMod val="85000"/>
                </a:schemeClr>
              </a:solidFill>
              <a:latin typeface="Helvetica Light"/>
              <a:cs typeface="Helvetica Light"/>
            </a:endParaRPr>
          </a:p>
          <a:p>
            <a:endParaRPr lang="en-US" sz="1400" dirty="0">
              <a:solidFill>
                <a:schemeClr val="bg1">
                  <a:lumMod val="85000"/>
                </a:schemeClr>
              </a:solidFill>
              <a:latin typeface="Helvetica Light"/>
              <a:cs typeface="Helvetica Light"/>
            </a:endParaRPr>
          </a:p>
          <a:p>
            <a:endParaRPr lang="en-US" sz="1400" dirty="0">
              <a:solidFill>
                <a:schemeClr val="bg1">
                  <a:lumMod val="85000"/>
                </a:schemeClr>
              </a:solidFill>
              <a:latin typeface="Helvetica Light"/>
              <a:cs typeface="Helvetica Light"/>
            </a:endParaRPr>
          </a:p>
          <a:p>
            <a:endParaRPr lang="en-US" sz="1400" dirty="0">
              <a:solidFill>
                <a:schemeClr val="bg1">
                  <a:lumMod val="85000"/>
                </a:schemeClr>
              </a:solidFill>
              <a:latin typeface="Helvetica Light"/>
              <a:cs typeface="Helvetica Light"/>
            </a:endParaRPr>
          </a:p>
          <a:p>
            <a:endParaRPr lang="en-US" sz="2000" dirty="0">
              <a:latin typeface="Calibri" charset="0"/>
            </a:endParaRPr>
          </a:p>
        </p:txBody>
      </p:sp>
      <p:pic>
        <p:nvPicPr>
          <p:cNvPr id="2" name="Picture 1">
            <a:extLst>
              <a:ext uri="{FF2B5EF4-FFF2-40B4-BE49-F238E27FC236}">
                <a16:creationId xmlns:a16="http://schemas.microsoft.com/office/drawing/2014/main" id="{D4E8838B-CD8E-45CA-AA73-18A843B3B4A5}"/>
              </a:ext>
            </a:extLst>
          </p:cNvPr>
          <p:cNvPicPr>
            <a:picLocks noChangeAspect="1"/>
          </p:cNvPicPr>
          <p:nvPr/>
        </p:nvPicPr>
        <p:blipFill>
          <a:blip r:embed="rId2"/>
          <a:stretch>
            <a:fillRect/>
          </a:stretch>
        </p:blipFill>
        <p:spPr>
          <a:xfrm>
            <a:off x="4706532" y="4276271"/>
            <a:ext cx="4437467" cy="2437141"/>
          </a:xfrm>
          <a:prstGeom prst="rect">
            <a:avLst/>
          </a:prstGeom>
        </p:spPr>
      </p:pic>
      <p:pic>
        <p:nvPicPr>
          <p:cNvPr id="4" name="Picture 3" descr="A group of men carrying baskets on their backs&#10;&#10;AI-generated content may be incorrect.">
            <a:extLst>
              <a:ext uri="{FF2B5EF4-FFF2-40B4-BE49-F238E27FC236}">
                <a16:creationId xmlns:a16="http://schemas.microsoft.com/office/drawing/2014/main" id="{6355C5BA-A05A-5656-E285-AECF5C3AFE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99" y="4336188"/>
            <a:ext cx="4249333" cy="242712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Slide Background Fill">
            <a:extLst>
              <a:ext uri="{FF2B5EF4-FFF2-40B4-BE49-F238E27FC236}">
                <a16:creationId xmlns:a16="http://schemas.microsoft.com/office/drawing/2014/main" id="{03AF1C04-3FEF-41BD-BB84-2F263765BE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8" y="0"/>
            <a:ext cx="914171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8B7E2868-35E1-49CE-8B95-53EC7E5C76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36" y="0"/>
            <a:ext cx="9141711" cy="6858000"/>
            <a:chOff x="-2848" y="0"/>
            <a:chExt cx="12188949" cy="6858000"/>
          </a:xfrm>
        </p:grpSpPr>
        <p:sp>
          <p:nvSpPr>
            <p:cNvPr id="30" name="Color Cover">
              <a:extLst>
                <a:ext uri="{FF2B5EF4-FFF2-40B4-BE49-F238E27FC236}">
                  <a16:creationId xmlns:a16="http://schemas.microsoft.com/office/drawing/2014/main" id="{50F4B6F8-4DC9-42B5-A432-E9E033E85F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5">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lor Cover">
              <a:extLst>
                <a:ext uri="{FF2B5EF4-FFF2-40B4-BE49-F238E27FC236}">
                  <a16:creationId xmlns:a16="http://schemas.microsoft.com/office/drawing/2014/main" id="{A2F3AC0B-5D73-4F2B-BF2D-5FE70C9452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6">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0DC1A56D-7117-4E48-B6DD-53C32E58558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8459" y="598259"/>
            <a:ext cx="8167081" cy="5680742"/>
            <a:chOff x="651279" y="598259"/>
            <a:chExt cx="10889442" cy="5680742"/>
          </a:xfrm>
        </p:grpSpPr>
        <p:sp>
          <p:nvSpPr>
            <p:cNvPr id="34" name="Color">
              <a:extLst>
                <a:ext uri="{FF2B5EF4-FFF2-40B4-BE49-F238E27FC236}">
                  <a16:creationId xmlns:a16="http://schemas.microsoft.com/office/drawing/2014/main" id="{54604AB5-AB8A-4179-877B-54A1DD68FF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olor">
              <a:extLst>
                <a:ext uri="{FF2B5EF4-FFF2-40B4-BE49-F238E27FC236}">
                  <a16:creationId xmlns:a16="http://schemas.microsoft.com/office/drawing/2014/main" id="{E4089B00-1B33-4CA3-AFCD-ADB13413D3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descr="A map of the country of mexico&#10;&#10;AI-generated content may be incorrect.">
            <a:extLst>
              <a:ext uri="{FF2B5EF4-FFF2-40B4-BE49-F238E27FC236}">
                <a16:creationId xmlns:a16="http://schemas.microsoft.com/office/drawing/2014/main" id="{8B87F5E0-2ADE-D5FD-BAD5-CF3511A90814}"/>
              </a:ext>
            </a:extLst>
          </p:cNvPr>
          <p:cNvPicPr>
            <a:picLocks noChangeAspect="1"/>
          </p:cNvPicPr>
          <p:nvPr/>
        </p:nvPicPr>
        <p:blipFill>
          <a:blip r:embed="rId2">
            <a:extLst>
              <a:ext uri="{28A0092B-C50C-407E-A947-70E740481C1C}">
                <a14:useLocalDpi xmlns:a14="http://schemas.microsoft.com/office/drawing/2010/main" val="0"/>
              </a:ext>
            </a:extLst>
          </a:blip>
          <a:srcRect t="10857" r="6" b="5944"/>
          <a:stretch>
            <a:fillRect/>
          </a:stretch>
        </p:blipFill>
        <p:spPr>
          <a:xfrm>
            <a:off x="577206" y="3429000"/>
            <a:ext cx="4748082" cy="2794733"/>
          </a:xfrm>
          <a:prstGeom prst="rect">
            <a:avLst/>
          </a:prstGeom>
        </p:spPr>
      </p:pic>
      <p:pic>
        <p:nvPicPr>
          <p:cNvPr id="7" name="Picture 6" descr="A couple of men in a field&#10;&#10;AI-generated content may be incorrect.">
            <a:extLst>
              <a:ext uri="{FF2B5EF4-FFF2-40B4-BE49-F238E27FC236}">
                <a16:creationId xmlns:a16="http://schemas.microsoft.com/office/drawing/2014/main" id="{DE49A096-943B-5C70-12EC-3D9DC5A88EF3}"/>
              </a:ext>
            </a:extLst>
          </p:cNvPr>
          <p:cNvPicPr>
            <a:picLocks noChangeAspect="1"/>
          </p:cNvPicPr>
          <p:nvPr/>
        </p:nvPicPr>
        <p:blipFill>
          <a:blip r:embed="rId3">
            <a:extLst>
              <a:ext uri="{28A0092B-C50C-407E-A947-70E740481C1C}">
                <a14:useLocalDpi xmlns:a14="http://schemas.microsoft.com/office/drawing/2010/main" val="0"/>
              </a:ext>
            </a:extLst>
          </a:blip>
          <a:srcRect t="24029" r="6" b="7"/>
          <a:stretch>
            <a:fillRect/>
          </a:stretch>
        </p:blipFill>
        <p:spPr>
          <a:xfrm>
            <a:off x="5527030" y="1703265"/>
            <a:ext cx="2892612" cy="1642622"/>
          </a:xfrm>
          <a:prstGeom prst="rect">
            <a:avLst/>
          </a:prstGeom>
        </p:spPr>
      </p:pic>
      <p:pic>
        <p:nvPicPr>
          <p:cNvPr id="5" name="Content Placeholder 4" descr="A building with a chimney&#10;&#10;AI-generated content may be incorrect.">
            <a:extLst>
              <a:ext uri="{FF2B5EF4-FFF2-40B4-BE49-F238E27FC236}">
                <a16:creationId xmlns:a16="http://schemas.microsoft.com/office/drawing/2014/main" id="{AF93F063-FB06-BB94-B5C2-0B66BE03AE48}"/>
              </a:ext>
            </a:extLst>
          </p:cNvPr>
          <p:cNvPicPr>
            <a:picLocks noChangeAspect="1"/>
          </p:cNvPicPr>
          <p:nvPr/>
        </p:nvPicPr>
        <p:blipFill>
          <a:blip r:embed="rId4">
            <a:extLst>
              <a:ext uri="{28A0092B-C50C-407E-A947-70E740481C1C}">
                <a14:useLocalDpi xmlns:a14="http://schemas.microsoft.com/office/drawing/2010/main" val="0"/>
              </a:ext>
            </a:extLst>
          </a:blip>
          <a:srcRect t="2512" r="6" b="7"/>
          <a:stretch>
            <a:fillRect/>
          </a:stretch>
        </p:blipFill>
        <p:spPr>
          <a:xfrm>
            <a:off x="5544108" y="4333424"/>
            <a:ext cx="2892612" cy="1642622"/>
          </a:xfrm>
          <a:prstGeom prst="rect">
            <a:avLst/>
          </a:prstGeom>
        </p:spPr>
      </p:pic>
      <p:grpSp>
        <p:nvGrpSpPr>
          <p:cNvPr id="37" name="Group 36">
            <a:extLst>
              <a:ext uri="{FF2B5EF4-FFF2-40B4-BE49-F238E27FC236}">
                <a16:creationId xmlns:a16="http://schemas.microsoft.com/office/drawing/2014/main" id="{BA6EB601-F826-41B9-BFDF-C3CE2738D9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38" name="Freeform: Shape 37">
              <a:extLst>
                <a:ext uri="{FF2B5EF4-FFF2-40B4-BE49-F238E27FC236}">
                  <a16:creationId xmlns:a16="http://schemas.microsoft.com/office/drawing/2014/main" id="{9F8883C6-082F-48CC-B465-2EE2E6BD93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9" name="Freeform: Shape 38">
              <a:extLst>
                <a:ext uri="{FF2B5EF4-FFF2-40B4-BE49-F238E27FC236}">
                  <a16:creationId xmlns:a16="http://schemas.microsoft.com/office/drawing/2014/main" id="{F34063B8-85B3-47CA-8995-48143C31B4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Freeform: Shape 39">
              <a:extLst>
                <a:ext uri="{FF2B5EF4-FFF2-40B4-BE49-F238E27FC236}">
                  <a16:creationId xmlns:a16="http://schemas.microsoft.com/office/drawing/2014/main" id="{98C3FD0B-9560-4904-BFFB-261A9B19B0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AE31A3E0-FCC2-4C6D-96FC-06D95D189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5018F1C5-73EB-4516-A0B5-D27B581A82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A2CCE7C6-9E6D-4B49-91ED-43B3FD3323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351E56CF-C858-40F2-AE1F-228C473BE0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6659D4AA-818A-5ECB-6576-E693B7D026D8}"/>
              </a:ext>
            </a:extLst>
          </p:cNvPr>
          <p:cNvSpPr>
            <a:spLocks noGrp="1"/>
          </p:cNvSpPr>
          <p:nvPr>
            <p:ph type="title"/>
          </p:nvPr>
        </p:nvSpPr>
        <p:spPr>
          <a:xfrm>
            <a:off x="761238" y="819015"/>
            <a:ext cx="4366152" cy="2353362"/>
          </a:xfrm>
        </p:spPr>
        <p:txBody>
          <a:bodyPr vert="horz" lIns="91440" tIns="45720" rIns="91440" bIns="45720" rtlCol="0" anchor="b">
            <a:normAutofit/>
          </a:bodyPr>
          <a:lstStyle/>
          <a:p>
            <a:pPr algn="l" eaLnBrk="1" hangingPunct="1">
              <a:lnSpc>
                <a:spcPct val="90000"/>
              </a:lnSpc>
            </a:pPr>
            <a:r>
              <a:rPr lang="en-US" sz="2900" kern="1200">
                <a:solidFill>
                  <a:schemeClr val="bg1"/>
                </a:solidFill>
                <a:latin typeface="+mj-lt"/>
                <a:ea typeface="+mj-ea"/>
                <a:cs typeface="+mj-cs"/>
              </a:rPr>
              <a:t>Particularly bad where you could cultivate sugar (Morelos) , cotton (Coahuila) or cattle (Chihuahua) for U.S. market</a:t>
            </a:r>
          </a:p>
        </p:txBody>
      </p:sp>
      <p:sp>
        <p:nvSpPr>
          <p:cNvPr id="24" name="Content Placeholder 23">
            <a:extLst>
              <a:ext uri="{FF2B5EF4-FFF2-40B4-BE49-F238E27FC236}">
                <a16:creationId xmlns:a16="http://schemas.microsoft.com/office/drawing/2014/main" id="{5C76FB03-B2D6-6F98-5FD9-2BB4E45142E3}"/>
              </a:ext>
            </a:extLst>
          </p:cNvPr>
          <p:cNvSpPr>
            <a:spLocks noGrp="1"/>
          </p:cNvSpPr>
          <p:nvPr>
            <p:ph idx="1"/>
          </p:nvPr>
        </p:nvSpPr>
        <p:spPr>
          <a:xfrm>
            <a:off x="761238" y="3442089"/>
            <a:ext cx="4366152" cy="2596896"/>
          </a:xfrm>
        </p:spPr>
        <p:txBody>
          <a:bodyPr anchor="t">
            <a:normAutofit/>
          </a:bodyPr>
          <a:lstStyle/>
          <a:p>
            <a:endParaRPr lang="en-US" sz="1600">
              <a:solidFill>
                <a:schemeClr val="bg1"/>
              </a:solidFill>
            </a:endParaRPr>
          </a:p>
        </p:txBody>
      </p:sp>
    </p:spTree>
    <p:extLst>
      <p:ext uri="{BB962C8B-B14F-4D97-AF65-F5344CB8AC3E}">
        <p14:creationId xmlns:p14="http://schemas.microsoft.com/office/powerpoint/2010/main" val="3805235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0" y="685800"/>
            <a:ext cx="9144000" cy="1143000"/>
          </a:xfrm>
        </p:spPr>
        <p:txBody>
          <a:bodyPr/>
          <a:lstStyle/>
          <a:p>
            <a:r>
              <a:rPr lang="en-US" sz="4000" b="1" dirty="0">
                <a:solidFill>
                  <a:srgbClr val="DE804D"/>
                </a:solidFill>
                <a:latin typeface="Futura Condensed"/>
                <a:cs typeface="Futura Condensed"/>
              </a:rPr>
              <a:t>2. INCREASING WORKER DISCONTENT</a:t>
            </a:r>
          </a:p>
        </p:txBody>
      </p:sp>
      <p:sp>
        <p:nvSpPr>
          <p:cNvPr id="17410" name="Content Placeholder 2"/>
          <p:cNvSpPr>
            <a:spLocks noGrp="1"/>
          </p:cNvSpPr>
          <p:nvPr>
            <p:ph idx="1"/>
          </p:nvPr>
        </p:nvSpPr>
        <p:spPr>
          <a:xfrm>
            <a:off x="457200" y="1828801"/>
            <a:ext cx="8229600" cy="2819400"/>
          </a:xfrm>
        </p:spPr>
        <p:txBody>
          <a:bodyPr/>
          <a:lstStyle/>
          <a:p>
            <a:pPr algn="just"/>
            <a:r>
              <a:rPr lang="en-US" sz="3000" dirty="0">
                <a:solidFill>
                  <a:schemeClr val="bg1">
                    <a:lumMod val="85000"/>
                  </a:schemeClr>
                </a:solidFill>
                <a:latin typeface="Helvetica Light"/>
                <a:cs typeface="Helvetica Light"/>
              </a:rPr>
              <a:t>Up to 1906, industrial and mine workers had broadly benefitted from the Porfiriato.</a:t>
            </a:r>
          </a:p>
          <a:p>
            <a:pPr algn="just"/>
            <a:endParaRPr lang="en-US" sz="3000" dirty="0">
              <a:solidFill>
                <a:schemeClr val="bg1">
                  <a:lumMod val="85000"/>
                </a:schemeClr>
              </a:solidFill>
              <a:latin typeface="Helvetica Light"/>
              <a:cs typeface="Helvetica Light"/>
            </a:endParaRPr>
          </a:p>
          <a:p>
            <a:pPr algn="just"/>
            <a:r>
              <a:rPr lang="en-US" sz="3000" dirty="0">
                <a:solidFill>
                  <a:schemeClr val="bg1">
                    <a:lumMod val="85000"/>
                  </a:schemeClr>
                </a:solidFill>
                <a:latin typeface="Helvetica Light"/>
                <a:cs typeface="Helvetica Light"/>
              </a:rPr>
              <a:t>1906-1907 recession led to low wages, increasing political repression</a:t>
            </a:r>
          </a:p>
        </p:txBody>
      </p:sp>
      <p:pic>
        <p:nvPicPr>
          <p:cNvPr id="3" name="Picture 2" descr="A group of men standing together with guns&#10;&#10;AI-generated content may be incorrect.">
            <a:extLst>
              <a:ext uri="{FF2B5EF4-FFF2-40B4-BE49-F238E27FC236}">
                <a16:creationId xmlns:a16="http://schemas.microsoft.com/office/drawing/2014/main" id="{2666E808-0C7F-F7DE-1A09-EE0970E201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6350" y="857250"/>
            <a:ext cx="6591300" cy="5143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5334000" y="1143000"/>
            <a:ext cx="3581400" cy="2209800"/>
          </a:xfrm>
          <a:prstGeom prst="rect">
            <a:avLst/>
          </a:prstGeom>
        </p:spPr>
        <p:txBody>
          <a:bodyPr/>
          <a:lstStyle/>
          <a:p>
            <a:pPr algn="ctr">
              <a:defRPr/>
            </a:pPr>
            <a:r>
              <a:rPr lang="en-GB" sz="3400" b="1" kern="0" spc="300" dirty="0">
                <a:solidFill>
                  <a:srgbClr val="F28952"/>
                </a:solidFill>
                <a:latin typeface="Didot"/>
                <a:ea typeface="+mj-ea"/>
                <a:cs typeface="Didot"/>
              </a:rPr>
              <a:t>CANANEA</a:t>
            </a:r>
            <a:r>
              <a:rPr lang="en-GB" sz="3200" b="1" kern="0" spc="300" dirty="0">
                <a:solidFill>
                  <a:srgbClr val="F28952"/>
                </a:solidFill>
                <a:latin typeface="Didot"/>
                <a:ea typeface="+mj-ea"/>
                <a:cs typeface="Didot"/>
              </a:rPr>
              <a:t> (Sonora) Strike</a:t>
            </a:r>
          </a:p>
          <a:p>
            <a:pPr algn="ctr">
              <a:defRPr/>
            </a:pPr>
            <a:r>
              <a:rPr lang="en-GB" sz="3400" b="1" kern="0" dirty="0">
                <a:solidFill>
                  <a:srgbClr val="F28952"/>
                </a:solidFill>
                <a:latin typeface="Didot"/>
                <a:ea typeface="+mj-ea"/>
                <a:cs typeface="Didot"/>
              </a:rPr>
              <a:t>1906</a:t>
            </a:r>
          </a:p>
        </p:txBody>
      </p:sp>
      <p:pic>
        <p:nvPicPr>
          <p:cNvPr id="18434" name="Content Placeholder 6" descr="Cananea 1.jpg"/>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545" t="6225" r="3800" b="5074"/>
          <a:stretch/>
        </p:blipFill>
        <p:spPr bwMode="auto">
          <a:xfrm>
            <a:off x="228600" y="304800"/>
            <a:ext cx="5029200" cy="3352800"/>
          </a:xfrm>
          <a:prstGeom prst="rect">
            <a:avLst/>
          </a:prstGeom>
          <a:noFill/>
          <a:ln w="9525">
            <a:solidFill>
              <a:schemeClr val="tx1">
                <a:lumMod val="75000"/>
                <a:lumOff val="25000"/>
              </a:schemeClr>
            </a:solidFill>
            <a:miter lim="800000"/>
            <a:headEnd/>
            <a:tailEnd/>
          </a:ln>
          <a:extLst>
            <a:ext uri="{909E8E84-426E-40dd-AFC4-6F175D3DCCD1}">
              <a14:hiddenFill xmlns:a14="http://schemas.microsoft.com/office/drawing/2010/main" xmlns="">
                <a:solidFill>
                  <a:srgbClr val="FFFFFF"/>
                </a:solidFill>
              </a14:hiddenFill>
            </a:ext>
          </a:extLst>
        </p:spPr>
      </p:pic>
      <p:pic>
        <p:nvPicPr>
          <p:cNvPr id="18435" name="Content Placeholder 7" descr="Cananea 2.jpg"/>
          <p:cNvPicPr>
            <a:picLocks noChangeAspect="1"/>
          </p:cNvPicPr>
          <p:nvPr/>
        </p:nvPicPr>
        <p:blipFill rotWithShape="1">
          <a:blip r:embed="rId4" cstate="email">
            <a:extLst>
              <a:ext uri="{28A0092B-C50C-407E-A947-70E740481C1C}">
                <a14:useLocalDpi xmlns:a14="http://schemas.microsoft.com/office/drawing/2010/main" val="0"/>
              </a:ext>
            </a:extLst>
          </a:blip>
          <a:srcRect l="3512"/>
          <a:stretch/>
        </p:blipFill>
        <p:spPr bwMode="auto">
          <a:xfrm>
            <a:off x="3886200" y="3369393"/>
            <a:ext cx="5126038" cy="3336207"/>
          </a:xfrm>
          <a:prstGeom prst="rect">
            <a:avLst/>
          </a:prstGeom>
          <a:noFill/>
          <a:ln w="9525">
            <a:solidFill>
              <a:srgbClr val="404040"/>
            </a:solidFill>
            <a:miter lim="800000"/>
            <a:headEnd/>
            <a:tailEnd/>
          </a:ln>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p:cNvSpPr txBox="1">
            <a:spLocks/>
          </p:cNvSpPr>
          <p:nvPr/>
        </p:nvSpPr>
        <p:spPr>
          <a:xfrm>
            <a:off x="457200" y="457200"/>
            <a:ext cx="8229600" cy="1143000"/>
          </a:xfrm>
          <a:prstGeom prst="rect">
            <a:avLst/>
          </a:prstGeom>
        </p:spPr>
        <p:txBody>
          <a:bodyPr/>
          <a:lstStyle/>
          <a:p>
            <a:pPr algn="ctr">
              <a:defRPr/>
            </a:pPr>
            <a:r>
              <a:rPr lang="en-GB" sz="3200" b="1" kern="0" spc="300" dirty="0">
                <a:solidFill>
                  <a:srgbClr val="DE804D"/>
                </a:solidFill>
                <a:latin typeface="Didot"/>
                <a:ea typeface="+mj-ea"/>
                <a:cs typeface="Didot"/>
              </a:rPr>
              <a:t>RIO BLANCO STRIKE</a:t>
            </a:r>
          </a:p>
          <a:p>
            <a:pPr algn="ctr">
              <a:defRPr/>
            </a:pPr>
            <a:r>
              <a:rPr lang="en-GB" sz="3400" kern="0" spc="300" dirty="0">
                <a:solidFill>
                  <a:srgbClr val="DE804D"/>
                </a:solidFill>
                <a:latin typeface="Didot"/>
                <a:ea typeface="+mj-ea"/>
                <a:cs typeface="Didot"/>
              </a:rPr>
              <a:t>Orizaba, Veracruz, 1907</a:t>
            </a:r>
          </a:p>
        </p:txBody>
      </p:sp>
      <p:sp>
        <p:nvSpPr>
          <p:cNvPr id="5" name="Rectángulo 4"/>
          <p:cNvSpPr/>
          <p:nvPr/>
        </p:nvSpPr>
        <p:spPr>
          <a:xfrm>
            <a:off x="609600" y="5410200"/>
            <a:ext cx="2977368" cy="369332"/>
          </a:xfrm>
          <a:prstGeom prst="rect">
            <a:avLst/>
          </a:prstGeom>
        </p:spPr>
        <p:txBody>
          <a:bodyPr wrap="none">
            <a:spAutoFit/>
          </a:bodyPr>
          <a:lstStyle/>
          <a:p>
            <a:pPr>
              <a:spcBef>
                <a:spcPct val="20000"/>
              </a:spcBef>
              <a:defRPr/>
            </a:pPr>
            <a:r>
              <a:rPr lang="en-GB" kern="0" dirty="0">
                <a:solidFill>
                  <a:schemeClr val="bg1">
                    <a:lumMod val="85000"/>
                  </a:schemeClr>
                </a:solidFill>
                <a:latin typeface="Didot"/>
                <a:cs typeface="Didot"/>
              </a:rPr>
              <a:t>Workers, Rio Blanco, 1907</a:t>
            </a:r>
          </a:p>
        </p:txBody>
      </p:sp>
      <p:pic>
        <p:nvPicPr>
          <p:cNvPr id="9" name="Content Placeholder 6" descr="Rio Blanco 1.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9600" y="1676400"/>
            <a:ext cx="4038600" cy="3714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a:picLocks noChangeAspect="1"/>
          </p:cNvPicPr>
          <p:nvPr/>
        </p:nvPicPr>
        <p:blipFill>
          <a:blip r:embed="rId3"/>
          <a:stretch>
            <a:fillRect/>
          </a:stretch>
        </p:blipFill>
        <p:spPr>
          <a:xfrm>
            <a:off x="4876800" y="1676400"/>
            <a:ext cx="3313926" cy="4735707"/>
          </a:xfrm>
          <a:prstGeom prst="rect">
            <a:avLst/>
          </a:prstGeom>
          <a:ln>
            <a:solidFill>
              <a:srgbClr val="404040"/>
            </a:solidFill>
          </a:ln>
        </p:spPr>
      </p:pic>
      <p:sp>
        <p:nvSpPr>
          <p:cNvPr id="16" name="Text Placeholder 10"/>
          <p:cNvSpPr txBox="1">
            <a:spLocks/>
          </p:cNvSpPr>
          <p:nvPr/>
        </p:nvSpPr>
        <p:spPr bwMode="auto">
          <a:xfrm>
            <a:off x="1600199" y="5943600"/>
            <a:ext cx="3200401"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GB" sz="2000" dirty="0">
                <a:solidFill>
                  <a:srgbClr val="D9D9D9"/>
                </a:solidFill>
                <a:latin typeface="Didot"/>
                <a:cs typeface="Didot"/>
              </a:rPr>
              <a:t>1930’s woodcut of strike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G_2988.jpg"/>
          <p:cNvPicPr>
            <a:picLocks noChangeAspect="1"/>
          </p:cNvPicPr>
          <p:nvPr/>
        </p:nvPicPr>
        <p:blipFill>
          <a:blip r:embed="rId2" cstate="email">
            <a:alphaModFix amt="80000"/>
            <a:extLst>
              <a:ext uri="{28A0092B-C50C-407E-A947-70E740481C1C}">
                <a14:useLocalDpi xmlns:a14="http://schemas.microsoft.com/office/drawing/2010/main" val="0"/>
              </a:ext>
            </a:extLst>
          </a:blip>
          <a:stretch>
            <a:fillRect/>
          </a:stretch>
        </p:blipFill>
        <p:spPr>
          <a:xfrm>
            <a:off x="5448444" y="304800"/>
            <a:ext cx="3390756" cy="6270148"/>
          </a:xfrm>
          <a:prstGeom prst="rect">
            <a:avLst/>
          </a:prstGeom>
          <a:ln>
            <a:solidFill>
              <a:srgbClr val="595959"/>
            </a:solidFill>
          </a:ln>
        </p:spPr>
      </p:pic>
      <p:sp>
        <p:nvSpPr>
          <p:cNvPr id="4" name="Title 1"/>
          <p:cNvSpPr txBox="1">
            <a:spLocks/>
          </p:cNvSpPr>
          <p:nvPr/>
        </p:nvSpPr>
        <p:spPr bwMode="auto">
          <a:xfrm>
            <a:off x="0" y="457200"/>
            <a:ext cx="6324600" cy="1066800"/>
          </a:xfrm>
          <a:prstGeom prst="rect">
            <a:avLst/>
          </a:prstGeom>
          <a:solidFill>
            <a:schemeClr val="tx1">
              <a:lumMod val="75000"/>
              <a:lumOff val="25000"/>
            </a:schemeClr>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ctr" anchorCtr="0" compatLnSpc="1">
            <a:prstTxWarp prst="textNoShape">
              <a:avLst/>
            </a:prstTxWarp>
            <a:normAutofit fontScale="97500"/>
          </a:bodyPr>
          <a:lst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spc="300" dirty="0">
                <a:solidFill>
                  <a:srgbClr val="F28952"/>
                </a:solidFill>
                <a:latin typeface="Futura Condensed"/>
                <a:ea typeface="+mj-ea"/>
                <a:cs typeface="Futura Condensed"/>
              </a:rPr>
              <a:t>3. POLITICAL DISCONTENT</a:t>
            </a:r>
          </a:p>
        </p:txBody>
      </p:sp>
    </p:spTree>
    <p:extLst>
      <p:ext uri="{BB962C8B-B14F-4D97-AF65-F5344CB8AC3E}">
        <p14:creationId xmlns:p14="http://schemas.microsoft.com/office/powerpoint/2010/main" val="32317012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5" ma:contentTypeDescription="Create a new document." ma:contentTypeScope="" ma:versionID="3f1b7dafc5352e95cde2db41922c5d06">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fd44fc7dae95f1d54cae57759ff6e8a7"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C82BDE-BD73-4CCE-8B76-5384EF6EB6CB}">
  <ds:schemaRefs>
    <ds:schemaRef ds:uri="http://schemas.microsoft.com/office/2006/documentManagement/types"/>
    <ds:schemaRef ds:uri="427753cb-be06-45cf-ad60-22eadfd2a33e"/>
    <ds:schemaRef ds:uri="http://purl.org/dc/elements/1.1/"/>
    <ds:schemaRef ds:uri="http://schemas.microsoft.com/office/infopath/2007/PartnerControls"/>
    <ds:schemaRef ds:uri="http://schemas.openxmlformats.org/package/2006/metadata/core-properties"/>
    <ds:schemaRef ds:uri="http://purl.org/dc/dcmitype/"/>
    <ds:schemaRef ds:uri="http://www.w3.org/XML/1998/namespace"/>
    <ds:schemaRef ds:uri="http://schemas.microsoft.com/office/2006/metadata/properties"/>
    <ds:schemaRef ds:uri="11db2d92-1f16-47bb-8804-3a24efa45e06"/>
    <ds:schemaRef ds:uri="http://purl.org/dc/terms/"/>
  </ds:schemaRefs>
</ds:datastoreItem>
</file>

<file path=customXml/itemProps2.xml><?xml version="1.0" encoding="utf-8"?>
<ds:datastoreItem xmlns:ds="http://schemas.openxmlformats.org/officeDocument/2006/customXml" ds:itemID="{B0C1AA43-7A47-4910-B346-E3482942AA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F364428-EE2E-4216-B686-947402504B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330</TotalTime>
  <Words>1341</Words>
  <Application>Microsoft Macintosh PowerPoint</Application>
  <PresentationFormat>On-screen Show (4:3)</PresentationFormat>
  <Paragraphs>155</Paragraphs>
  <Slides>36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Calibri Light</vt:lpstr>
      <vt:lpstr>Didot</vt:lpstr>
      <vt:lpstr>Futura Condensed</vt:lpstr>
      <vt:lpstr>Helvetica</vt:lpstr>
      <vt:lpstr>Helvetica Light</vt:lpstr>
      <vt:lpstr>Office Theme</vt:lpstr>
      <vt:lpstr>THE MEXICAN REVOLUTION and LATIN AMERICA (1910=1940)</vt:lpstr>
      <vt:lpstr>The Mexican Revolution, 1910-1940</vt:lpstr>
      <vt:lpstr>MOTIVES</vt:lpstr>
      <vt:lpstr>1. AGRARIAN DISCONTENT</vt:lpstr>
      <vt:lpstr>Particularly bad where you could cultivate sugar (Morelos) , cotton (Coahuila) or cattle (Chihuahua) for U.S. market</vt:lpstr>
      <vt:lpstr>2. INCREASING WORKER DISCONTENT</vt:lpstr>
      <vt:lpstr>PowerPoint Presentation</vt:lpstr>
      <vt:lpstr>PowerPoint Presentation</vt:lpstr>
      <vt:lpstr>PowerPoint Presentation</vt:lpstr>
      <vt:lpstr>PowerPoint Presentation</vt:lpstr>
      <vt:lpstr>PowerPoint Presentation</vt:lpstr>
      <vt:lpstr>Francisco Madero’s campaign was well-received</vt:lpstr>
      <vt:lpstr>NOVEMBER 1910</vt:lpstr>
      <vt:lpstr>PowerPoint Presentation</vt:lpstr>
      <vt:lpstr>PowerPoint Presentation</vt:lpstr>
      <vt:lpstr>PowerPoint Presentation</vt:lpstr>
      <vt:lpstr>Diaz’s army crumbles, and with capture of Ciudad Juarez he resigns</vt:lpstr>
      <vt:lpstr>1911-1920  Revolutionary civil war</vt:lpstr>
      <vt:lpstr>PowerPoint Presentation</vt:lpstr>
      <vt:lpstr>Villa &amp; Zapata at the Presidential Palace</vt:lpstr>
      <vt:lpstr>PANCHO VILLA: film star</vt:lpstr>
      <vt:lpstr>PowerPoint Presentation</vt:lpstr>
      <vt:lpstr>HOW DOES IT END?  </vt:lpstr>
      <vt:lpstr>CARRANCISTAS manage to gain control through co-option and coercion</vt:lpstr>
      <vt:lpstr>Carranza signs the Constitution</vt:lpstr>
      <vt:lpstr>Coercion</vt:lpstr>
      <vt:lpstr>The Revolutionary Regime, 1920-1940</vt:lpstr>
      <vt:lpstr>2. Labor Reform</vt:lpstr>
      <vt:lpstr>3. Anticlerical reform</vt:lpstr>
      <vt:lpstr>4. Other reforms</vt:lpstr>
      <vt:lpstr>INTERNATIONAL EFFECTS 1. Political inspiration</vt:lpstr>
      <vt:lpstr> 2. Art for the Masses </vt:lpstr>
      <vt:lpstr>PowerPoint Presentation</vt:lpstr>
      <vt:lpstr>PowerPoint Presentation</vt:lpstr>
      <vt:lpstr>PowerPoint Presentation</vt:lpstr>
      <vt:lpstr>3. Mexico became a hub for political rebels and artists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MEXICAN REVOLUTION and LATIN AMERICA</dc:title>
  <dc:creator>Adrianna Catena</dc:creator>
  <cp:lastModifiedBy>Smith, Benjamin</cp:lastModifiedBy>
  <cp:revision>7</cp:revision>
  <dcterms:created xsi:type="dcterms:W3CDTF">2021-02-01T20:02:36Z</dcterms:created>
  <dcterms:modified xsi:type="dcterms:W3CDTF">2026-02-09T15:53:07Z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