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315" r:id="rId3"/>
    <p:sldId id="316" r:id="rId4"/>
    <p:sldId id="257" r:id="rId5"/>
    <p:sldId id="318" r:id="rId6"/>
    <p:sldId id="319" r:id="rId7"/>
    <p:sldId id="31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438528-812F-4AEF-940C-DADAEB060F7F}" v="6" dt="2025-02-20T15:20:58.6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9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15B31D-DFA2-41E4-864D-15A40BB3F552}" type="datetimeFigureOut">
              <a:rPr lang="en-GB" smtClean="0"/>
              <a:t>20/02/2025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105117-21F1-4E7C-91B0-8DF2C27539FC}" type="slidenum">
              <a:rPr lang="en-GB" smtClean="0"/>
              <a:t>‹#›</a:t>
            </a:fld>
            <a:endParaRPr lang="en-GB"/>
          </a:p>
        </p:txBody>
      </p:sp>
    </p:spTree>
    <p:extLst>
      <p:ext uri="{BB962C8B-B14F-4D97-AF65-F5344CB8AC3E}">
        <p14:creationId xmlns:p14="http://schemas.microsoft.com/office/powerpoint/2010/main" val="425802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A604405-25EA-4724-93FC-B600B6CE69AB}" type="slidenum">
              <a:rPr lang="en-GB" smtClean="0"/>
              <a:pPr/>
              <a:t>2</a:t>
            </a:fld>
            <a:endParaRPr lang="en-GB"/>
          </a:p>
        </p:txBody>
      </p:sp>
    </p:spTree>
    <p:extLst>
      <p:ext uri="{BB962C8B-B14F-4D97-AF65-F5344CB8AC3E}">
        <p14:creationId xmlns:p14="http://schemas.microsoft.com/office/powerpoint/2010/main" val="1063390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F6466-2D4E-49A3-8EF7-B8A97045E9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B9C3102-14A5-4D8F-9473-63D94A8968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DC1436F-ECA9-4BDE-91A5-8B16B0BC453F}"/>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5" name="Footer Placeholder 4">
            <a:extLst>
              <a:ext uri="{FF2B5EF4-FFF2-40B4-BE49-F238E27FC236}">
                <a16:creationId xmlns:a16="http://schemas.microsoft.com/office/drawing/2014/main" id="{E2D97692-76DF-461B-9D80-B620D9588F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B9011E-6540-47D0-A43E-CA11A5F19653}"/>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849636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7D91B-238F-4F2E-8BCA-B0D3258D0FD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66B574B-289C-48F2-B4CF-6294033C9C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817558-ACA0-48F9-AF2F-D046082F8846}"/>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5" name="Footer Placeholder 4">
            <a:extLst>
              <a:ext uri="{FF2B5EF4-FFF2-40B4-BE49-F238E27FC236}">
                <a16:creationId xmlns:a16="http://schemas.microsoft.com/office/drawing/2014/main" id="{4C52CC19-5194-4FB6-9B47-4C122E340B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A66D94-1E8A-4803-B2BA-2FEEE97FE7F3}"/>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1210554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6B77DA4-5DA1-4AE6-B19F-255EDCE6ED0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F2F648-B503-4D90-B3FF-2233876ADBB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2A4FF7-50EB-4E36-8C1F-51AEE690E627}"/>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5" name="Footer Placeholder 4">
            <a:extLst>
              <a:ext uri="{FF2B5EF4-FFF2-40B4-BE49-F238E27FC236}">
                <a16:creationId xmlns:a16="http://schemas.microsoft.com/office/drawing/2014/main" id="{22992229-CDA3-46E9-89C8-F931B87109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30784B-6879-4C3D-BCE3-57C5AC6665A7}"/>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2058558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72949-EF2E-4709-82BD-841BA540D15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C6A4824-7563-4E3E-AEEE-FFFA36950D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ED5DCF-E704-4275-B0DD-6E8FD84579FE}"/>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5" name="Footer Placeholder 4">
            <a:extLst>
              <a:ext uri="{FF2B5EF4-FFF2-40B4-BE49-F238E27FC236}">
                <a16:creationId xmlns:a16="http://schemas.microsoft.com/office/drawing/2014/main" id="{415548CA-E8B8-428E-8486-67D33B081A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6BC7CA-1070-4B09-AA04-EE7F584AEDEC}"/>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1874605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39A94-3907-46DF-8AED-1C23154B75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16CF0FE-A84A-46F2-8C67-8AEECC33A3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21B571-DF48-4DE0-8FB8-EDBCA21A58AC}"/>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5" name="Footer Placeholder 4">
            <a:extLst>
              <a:ext uri="{FF2B5EF4-FFF2-40B4-BE49-F238E27FC236}">
                <a16:creationId xmlns:a16="http://schemas.microsoft.com/office/drawing/2014/main" id="{3D7043C9-FAB6-4B6A-9BA9-469B9CCA89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403EF0-68DD-439D-BDA1-ABF69A71A6F7}"/>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1302333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D5807-8D0B-46DD-BDEA-96D0441DF2E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075579-5149-48F2-91CA-20C1B43DDF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3F4F396-35CF-4448-A196-D0C7D4813AC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1CC57DA-3B05-4B74-8312-5109B78B568D}"/>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6" name="Footer Placeholder 5">
            <a:extLst>
              <a:ext uri="{FF2B5EF4-FFF2-40B4-BE49-F238E27FC236}">
                <a16:creationId xmlns:a16="http://schemas.microsoft.com/office/drawing/2014/main" id="{98463DAA-A336-4234-9FE1-F34E3B793FC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8F1B63-C4E5-42FA-9C08-AF8ABA6A4F77}"/>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834471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5704C-C3F4-4CAF-AAE3-0AF5E1B4AD0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B58FC01-05DC-4684-B506-67C52D1926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1FDDB3-C5A0-4D30-8A08-74724A78C0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10E63A8-1496-4EC3-AE0E-6685FA61C4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C1C6849-F1DB-4A71-817F-13069CA9AC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B5084BB-2A08-4AA2-A53D-DB5BC5CE6679}"/>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8" name="Footer Placeholder 7">
            <a:extLst>
              <a:ext uri="{FF2B5EF4-FFF2-40B4-BE49-F238E27FC236}">
                <a16:creationId xmlns:a16="http://schemas.microsoft.com/office/drawing/2014/main" id="{EB2206AD-F14A-4D6C-A573-AF288F2E886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991A524-792B-4573-9A1A-37CFCC34A6B4}"/>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598071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71347-DC87-425A-ABC2-6A444FCC2B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111DD6C-5791-47E0-A79A-812027F8ABC8}"/>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4" name="Footer Placeholder 3">
            <a:extLst>
              <a:ext uri="{FF2B5EF4-FFF2-40B4-BE49-F238E27FC236}">
                <a16:creationId xmlns:a16="http://schemas.microsoft.com/office/drawing/2014/main" id="{848A8444-7C47-4944-9E1E-593DF42F174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294C0A-116E-4B35-864F-BAAAEDBA1200}"/>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3514529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8C52BE-F465-45DC-8C6D-A05576FEB452}"/>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3" name="Footer Placeholder 2">
            <a:extLst>
              <a:ext uri="{FF2B5EF4-FFF2-40B4-BE49-F238E27FC236}">
                <a16:creationId xmlns:a16="http://schemas.microsoft.com/office/drawing/2014/main" id="{7E3505D4-705E-4E2A-B035-4B319D6D331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3DE6BD9-9FE5-4428-9FBA-86702D75D690}"/>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3951210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689F9-AC3D-4721-81FE-89C18DC20C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DAB769B-2406-4B1B-894E-491AF3893C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6A932DB-CE2B-456F-B270-94ADE6DEA5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585349-6102-4448-A6A0-0BDAB0279A91}"/>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6" name="Footer Placeholder 5">
            <a:extLst>
              <a:ext uri="{FF2B5EF4-FFF2-40B4-BE49-F238E27FC236}">
                <a16:creationId xmlns:a16="http://schemas.microsoft.com/office/drawing/2014/main" id="{A326695F-337D-4FAF-A4E1-AD1322C2CE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A293CD1-266A-4A58-94BA-186AE41FDA7F}"/>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2649485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E5612-355E-40CB-9285-8817B0BD93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D814C64-B1F8-4037-B2A0-59924A494F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C6E8B36-EC69-4551-8561-00AC485A6E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566797-CBD8-4469-8208-5BA6F2294ECA}"/>
              </a:ext>
            </a:extLst>
          </p:cNvPr>
          <p:cNvSpPr>
            <a:spLocks noGrp="1"/>
          </p:cNvSpPr>
          <p:nvPr>
            <p:ph type="dt" sz="half" idx="10"/>
          </p:nvPr>
        </p:nvSpPr>
        <p:spPr/>
        <p:txBody>
          <a:bodyPr/>
          <a:lstStyle/>
          <a:p>
            <a:fld id="{29D5E66F-36A3-4898-92E9-F1DB20370959}" type="datetimeFigureOut">
              <a:rPr lang="en-GB" smtClean="0"/>
              <a:t>20/02/2025</a:t>
            </a:fld>
            <a:endParaRPr lang="en-GB"/>
          </a:p>
        </p:txBody>
      </p:sp>
      <p:sp>
        <p:nvSpPr>
          <p:cNvPr id="6" name="Footer Placeholder 5">
            <a:extLst>
              <a:ext uri="{FF2B5EF4-FFF2-40B4-BE49-F238E27FC236}">
                <a16:creationId xmlns:a16="http://schemas.microsoft.com/office/drawing/2014/main" id="{28816D2E-4B2F-4946-954E-097807A801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5A3923-E569-4267-90C3-FE46F0547981}"/>
              </a:ext>
            </a:extLst>
          </p:cNvPr>
          <p:cNvSpPr>
            <a:spLocks noGrp="1"/>
          </p:cNvSpPr>
          <p:nvPr>
            <p:ph type="sldNum" sz="quarter" idx="12"/>
          </p:nvPr>
        </p:nvSpPr>
        <p:spPr/>
        <p:txBody>
          <a:bodyPr/>
          <a:lstStyle/>
          <a:p>
            <a:fld id="{769D6560-E701-4C2A-9017-E50208C325D0}" type="slidenum">
              <a:rPr lang="en-GB" smtClean="0"/>
              <a:t>‹#›</a:t>
            </a:fld>
            <a:endParaRPr lang="en-GB"/>
          </a:p>
        </p:txBody>
      </p:sp>
    </p:spTree>
    <p:extLst>
      <p:ext uri="{BB962C8B-B14F-4D97-AF65-F5344CB8AC3E}">
        <p14:creationId xmlns:p14="http://schemas.microsoft.com/office/powerpoint/2010/main" val="2929273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D003C1-91AD-45C7-A62B-B80BC3D718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5A78EEE-07F2-487D-BB5C-4DFB50788D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36AB474-5FCB-4F96-825B-C299FACA98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5E66F-36A3-4898-92E9-F1DB20370959}" type="datetimeFigureOut">
              <a:rPr lang="en-GB" smtClean="0"/>
              <a:t>20/02/2025</a:t>
            </a:fld>
            <a:endParaRPr lang="en-GB"/>
          </a:p>
        </p:txBody>
      </p:sp>
      <p:sp>
        <p:nvSpPr>
          <p:cNvPr id="5" name="Footer Placeholder 4">
            <a:extLst>
              <a:ext uri="{FF2B5EF4-FFF2-40B4-BE49-F238E27FC236}">
                <a16:creationId xmlns:a16="http://schemas.microsoft.com/office/drawing/2014/main" id="{D13D2883-4B55-4068-B420-08E4CE1F5F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F840711-90EE-4ABA-B044-94818077A6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9D6560-E701-4C2A-9017-E50208C325D0}" type="slidenum">
              <a:rPr lang="en-GB" smtClean="0"/>
              <a:t>‹#›</a:t>
            </a:fld>
            <a:endParaRPr lang="en-GB"/>
          </a:p>
        </p:txBody>
      </p:sp>
    </p:spTree>
    <p:extLst>
      <p:ext uri="{BB962C8B-B14F-4D97-AF65-F5344CB8AC3E}">
        <p14:creationId xmlns:p14="http://schemas.microsoft.com/office/powerpoint/2010/main" val="3180479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www.youtube.com/watch?v=efQcYZuq7G4" TargetMode="Externa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s://0-www-jstor-org.pugwash.lib.warwick.ac.uk/stable/25097822?seq=1#metadata_info_tab_contents" TargetMode="External"/><Relationship Id="rId2" Type="http://schemas.openxmlformats.org/officeDocument/2006/relationships/hyperlink" Target="https://0-www-cambridge-org.pugwash.lib.warwick.ac.uk/core/journals/americas/article/cooking-modernity-nutrition-policies-class-and-gender-in-1940s-and-1950s-mexico-city/52E0AD4E2242D825B144F1C78AA00FC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JTODK8nAai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4F7B3-B89A-4E6F-A3C8-4794DB59D274}"/>
              </a:ext>
            </a:extLst>
          </p:cNvPr>
          <p:cNvSpPr>
            <a:spLocks noGrp="1"/>
          </p:cNvSpPr>
          <p:nvPr>
            <p:ph type="ctrTitle"/>
          </p:nvPr>
        </p:nvSpPr>
        <p:spPr/>
        <p:txBody>
          <a:bodyPr/>
          <a:lstStyle/>
          <a:p>
            <a:r>
              <a:rPr lang="en-GB" dirty="0"/>
              <a:t>Week 7: Modernity in Latin America</a:t>
            </a:r>
          </a:p>
        </p:txBody>
      </p:sp>
      <p:sp>
        <p:nvSpPr>
          <p:cNvPr id="3" name="Subtitle 2">
            <a:extLst>
              <a:ext uri="{FF2B5EF4-FFF2-40B4-BE49-F238E27FC236}">
                <a16:creationId xmlns:a16="http://schemas.microsoft.com/office/drawing/2014/main" id="{AAACC32B-727A-41DC-8466-C3DF56E2D8D8}"/>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196679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a:t>Morumbi</a:t>
            </a:r>
            <a:r>
              <a:rPr lang="en-GB" dirty="0"/>
              <a:t> neighbourhood, S</a:t>
            </a:r>
            <a:r>
              <a:rPr lang="es-PR" dirty="0"/>
              <a:t>ã</a:t>
            </a:r>
            <a:r>
              <a:rPr lang="en-GB" dirty="0"/>
              <a:t>o Paulo, with Para</a:t>
            </a:r>
            <a:r>
              <a:rPr lang="es-PR" dirty="0"/>
              <a:t>í</a:t>
            </a:r>
            <a:r>
              <a:rPr lang="en-GB" dirty="0"/>
              <a:t>so </a:t>
            </a:r>
            <a:r>
              <a:rPr lang="en-GB" i="1" dirty="0" err="1"/>
              <a:t>favela</a:t>
            </a:r>
            <a:r>
              <a:rPr lang="en-GB" dirty="0"/>
              <a:t> next door</a:t>
            </a:r>
          </a:p>
        </p:txBody>
      </p:sp>
      <p:pic>
        <p:nvPicPr>
          <p:cNvPr id="4" name="Content Placeholder 3" descr="image001.jpg"/>
          <p:cNvPicPr>
            <a:picLocks noGrp="1" noChangeAspect="1"/>
          </p:cNvPicPr>
          <p:nvPr>
            <p:ph idx="1"/>
          </p:nvPr>
        </p:nvPicPr>
        <p:blipFill>
          <a:blip r:embed="rId3" cstate="print"/>
          <a:stretch>
            <a:fillRect/>
          </a:stretch>
        </p:blipFill>
        <p:spPr>
          <a:xfrm>
            <a:off x="1971040" y="1928802"/>
            <a:ext cx="7911174" cy="466503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AF91E57-B754-415E-9EDB-DB4D890172A9}"/>
              </a:ext>
            </a:extLst>
          </p:cNvPr>
          <p:cNvSpPr>
            <a:spLocks noGrp="1"/>
          </p:cNvSpPr>
          <p:nvPr>
            <p:ph type="title"/>
          </p:nvPr>
        </p:nvSpPr>
        <p:spPr/>
        <p:txBody>
          <a:bodyPr/>
          <a:lstStyle/>
          <a:p>
            <a:r>
              <a:rPr lang="en-GB" b="1" i="1" dirty="0" err="1"/>
              <a:t>Garapa</a:t>
            </a:r>
            <a:r>
              <a:rPr lang="en-GB" b="1" i="1" dirty="0"/>
              <a:t>, </a:t>
            </a:r>
            <a:r>
              <a:rPr lang="en-GB" b="1" dirty="0"/>
              <a:t>dir. Jose </a:t>
            </a:r>
            <a:r>
              <a:rPr lang="en-GB" b="1" dirty="0" err="1"/>
              <a:t>Padilha</a:t>
            </a:r>
            <a:r>
              <a:rPr lang="en-GB" b="1" dirty="0"/>
              <a:t>, 2009</a:t>
            </a:r>
            <a:endParaRPr lang="en-GB" b="1" i="1" dirty="0"/>
          </a:p>
        </p:txBody>
      </p:sp>
      <p:sp>
        <p:nvSpPr>
          <p:cNvPr id="7" name="Text Placeholder 6">
            <a:extLst>
              <a:ext uri="{FF2B5EF4-FFF2-40B4-BE49-F238E27FC236}">
                <a16:creationId xmlns:a16="http://schemas.microsoft.com/office/drawing/2014/main" id="{AE08295E-1EA0-4375-879E-D518E816C70D}"/>
              </a:ext>
            </a:extLst>
          </p:cNvPr>
          <p:cNvSpPr>
            <a:spLocks noGrp="1"/>
          </p:cNvSpPr>
          <p:nvPr>
            <p:ph type="body" sz="half" idx="2"/>
          </p:nvPr>
        </p:nvSpPr>
        <p:spPr/>
        <p:txBody>
          <a:bodyPr>
            <a:normAutofit fontScale="92500"/>
          </a:bodyPr>
          <a:lstStyle/>
          <a:p>
            <a:r>
              <a:rPr lang="en-GB" sz="2400" dirty="0"/>
              <a:t>A documentary about people living with chronic hunger in Brazil’s arid north-eastern region</a:t>
            </a:r>
          </a:p>
          <a:p>
            <a:r>
              <a:rPr lang="en-GB" sz="2400" i="1" dirty="0" err="1"/>
              <a:t>Garapa</a:t>
            </a:r>
            <a:r>
              <a:rPr lang="en-GB" sz="2400" i="1" dirty="0"/>
              <a:t> </a:t>
            </a:r>
            <a:r>
              <a:rPr lang="en-GB" sz="2400" dirty="0"/>
              <a:t>is a sugar solution given by parents to their children to assuage their hunger when they don’t have enough food to eat</a:t>
            </a:r>
          </a:p>
          <a:p>
            <a:r>
              <a:rPr lang="en-GB" sz="2400" dirty="0"/>
              <a:t>Brazil is currently the world’s ninth richest country…</a:t>
            </a:r>
          </a:p>
          <a:p>
            <a:r>
              <a:rPr lang="en-GB" sz="2400" dirty="0">
                <a:hlinkClick r:id="rId2"/>
              </a:rPr>
              <a:t>https://www.youtube.com/watch?v=efQcYZuq7G4</a:t>
            </a:r>
            <a:r>
              <a:rPr lang="en-GB" sz="2400" dirty="0"/>
              <a:t> </a:t>
            </a:r>
          </a:p>
          <a:p>
            <a:endParaRPr lang="en-GB" dirty="0"/>
          </a:p>
        </p:txBody>
      </p:sp>
      <p:pic>
        <p:nvPicPr>
          <p:cNvPr id="15" name="Picture Placeholder 14">
            <a:extLst>
              <a:ext uri="{FF2B5EF4-FFF2-40B4-BE49-F238E27FC236}">
                <a16:creationId xmlns:a16="http://schemas.microsoft.com/office/drawing/2014/main" id="{9A1D5534-0DAB-4AC3-88E7-F4E2B1549D92}"/>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t="10651" b="10651"/>
          <a:stretch>
            <a:fillRect/>
          </a:stretch>
        </p:blipFill>
        <p:spPr/>
      </p:pic>
    </p:spTree>
    <p:extLst>
      <p:ext uri="{BB962C8B-B14F-4D97-AF65-F5344CB8AC3E}">
        <p14:creationId xmlns:p14="http://schemas.microsoft.com/office/powerpoint/2010/main" val="593786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0A8BC-AB48-4794-AA9A-769893E9E2F2}"/>
              </a:ext>
            </a:extLst>
          </p:cNvPr>
          <p:cNvSpPr>
            <a:spLocks noGrp="1"/>
          </p:cNvSpPr>
          <p:nvPr>
            <p:ph type="title"/>
          </p:nvPr>
        </p:nvSpPr>
        <p:spPr/>
        <p:txBody>
          <a:bodyPr/>
          <a:lstStyle/>
          <a:p>
            <a:r>
              <a:rPr lang="en-GB" dirty="0"/>
              <a:t>Readings</a:t>
            </a:r>
          </a:p>
        </p:txBody>
      </p:sp>
      <p:sp>
        <p:nvSpPr>
          <p:cNvPr id="3" name="Content Placeholder 2">
            <a:extLst>
              <a:ext uri="{FF2B5EF4-FFF2-40B4-BE49-F238E27FC236}">
                <a16:creationId xmlns:a16="http://schemas.microsoft.com/office/drawing/2014/main" id="{2C34C9A2-7A49-4F40-82A8-5125804F0FD3}"/>
              </a:ext>
            </a:extLst>
          </p:cNvPr>
          <p:cNvSpPr>
            <a:spLocks noGrp="1"/>
          </p:cNvSpPr>
          <p:nvPr>
            <p:ph idx="1"/>
          </p:nvPr>
        </p:nvSpPr>
        <p:spPr/>
        <p:txBody>
          <a:bodyPr/>
          <a:lstStyle/>
          <a:p>
            <a:pPr>
              <a:buFont typeface="Arial" panose="020B0604020202020204" pitchFamily="34" charset="0"/>
              <a:buChar char="•"/>
            </a:pPr>
            <a:r>
              <a:rPr lang="en-GB" dirty="0"/>
              <a:t>Aguilar-Rodríguez, Sandra. “</a:t>
            </a:r>
            <a:r>
              <a:rPr lang="en-GB" dirty="0">
                <a:hlinkClick r:id="rId2"/>
              </a:rPr>
              <a:t>Cooking Modernity: Nutrition Policies, Class, and Gender in 1940s and 1950s Mexico City</a:t>
            </a:r>
            <a:r>
              <a:rPr lang="en-GB" dirty="0"/>
              <a:t>.” </a:t>
            </a:r>
            <a:r>
              <a:rPr lang="en-GB" i="1" dirty="0"/>
              <a:t>The Americas</a:t>
            </a:r>
            <a:r>
              <a:rPr lang="en-GB" dirty="0"/>
              <a:t>, vol. 64, no. 2, 2007</a:t>
            </a:r>
          </a:p>
          <a:p>
            <a:pPr>
              <a:buFont typeface="Arial" panose="020B0604020202020204" pitchFamily="34" charset="0"/>
              <a:buChar char="•"/>
            </a:pPr>
            <a:r>
              <a:rPr lang="en-GB" dirty="0"/>
              <a:t>Janice E. Perlman, “</a:t>
            </a:r>
            <a:r>
              <a:rPr lang="en-GB" dirty="0">
                <a:hlinkClick r:id="rId3"/>
              </a:rPr>
              <a:t>The Metamorphosis of Marginality: Four Generations in the Favelas of Rio de Janeiro</a:t>
            </a:r>
            <a:r>
              <a:rPr lang="en-GB" dirty="0"/>
              <a:t>,” </a:t>
            </a:r>
            <a:r>
              <a:rPr lang="en-GB" i="1" dirty="0"/>
              <a:t>Annals of the American Academy of Political and Social Science</a:t>
            </a:r>
            <a:r>
              <a:rPr lang="en-GB" dirty="0"/>
              <a:t> (July 2006)</a:t>
            </a:r>
          </a:p>
          <a:p>
            <a:endParaRPr lang="en-GB" dirty="0"/>
          </a:p>
        </p:txBody>
      </p:sp>
    </p:spTree>
    <p:extLst>
      <p:ext uri="{BB962C8B-B14F-4D97-AF65-F5344CB8AC3E}">
        <p14:creationId xmlns:p14="http://schemas.microsoft.com/office/powerpoint/2010/main" val="2768470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B91387A-35AE-406B-BC05-597553924F3F}"/>
              </a:ext>
            </a:extLst>
          </p:cNvPr>
          <p:cNvSpPr>
            <a:spLocks noGrp="1"/>
          </p:cNvSpPr>
          <p:nvPr>
            <p:ph type="title"/>
          </p:nvPr>
        </p:nvSpPr>
        <p:spPr/>
        <p:txBody>
          <a:bodyPr/>
          <a:lstStyle/>
          <a:p>
            <a:r>
              <a:rPr lang="en-GB" dirty="0"/>
              <a:t>Janice Perlman, president of the </a:t>
            </a:r>
            <a:r>
              <a:rPr lang="en-GB"/>
              <a:t>Megacities project…</a:t>
            </a:r>
            <a:endParaRPr lang="en-GB" dirty="0"/>
          </a:p>
        </p:txBody>
      </p:sp>
      <p:sp>
        <p:nvSpPr>
          <p:cNvPr id="6" name="Content Placeholder 5">
            <a:extLst>
              <a:ext uri="{FF2B5EF4-FFF2-40B4-BE49-F238E27FC236}">
                <a16:creationId xmlns:a16="http://schemas.microsoft.com/office/drawing/2014/main" id="{2575484D-A8E0-411A-8494-B7CF94E3C8C8}"/>
              </a:ext>
            </a:extLst>
          </p:cNvPr>
          <p:cNvSpPr>
            <a:spLocks noGrp="1"/>
          </p:cNvSpPr>
          <p:nvPr>
            <p:ph idx="1"/>
          </p:nvPr>
        </p:nvSpPr>
        <p:spPr/>
        <p:txBody>
          <a:bodyPr/>
          <a:lstStyle/>
          <a:p>
            <a:r>
              <a:rPr lang="en-GB" dirty="0">
                <a:hlinkClick r:id="rId2"/>
              </a:rPr>
              <a:t>https://www.youtube.com/watch?v=JTODK8nAaiY</a:t>
            </a:r>
            <a:r>
              <a:rPr lang="en-GB" dirty="0"/>
              <a:t> </a:t>
            </a:r>
          </a:p>
        </p:txBody>
      </p:sp>
    </p:spTree>
    <p:extLst>
      <p:ext uri="{BB962C8B-B14F-4D97-AF65-F5344CB8AC3E}">
        <p14:creationId xmlns:p14="http://schemas.microsoft.com/office/powerpoint/2010/main" val="2517288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36C79-ABFD-8AF2-A7EC-2396C9149968}"/>
              </a:ext>
            </a:extLst>
          </p:cNvPr>
          <p:cNvSpPr>
            <a:spLocks noGrp="1"/>
          </p:cNvSpPr>
          <p:nvPr>
            <p:ph type="title"/>
          </p:nvPr>
        </p:nvSpPr>
        <p:spPr/>
        <p:txBody>
          <a:bodyPr/>
          <a:lstStyle/>
          <a:p>
            <a:r>
              <a:rPr lang="en-GB" b="0" i="0" dirty="0">
                <a:solidFill>
                  <a:srgbClr val="1F1F1F"/>
                </a:solidFill>
                <a:effectLst/>
                <a:latin typeface="Google Sans"/>
              </a:rPr>
              <a:t>2020 Census CN1,077,208 CDMX </a:t>
            </a:r>
            <a:r>
              <a:rPr lang="en-GB" b="0" i="0" dirty="0">
                <a:solidFill>
                  <a:srgbClr val="001D35"/>
                </a:solidFill>
                <a:effectLst/>
                <a:latin typeface="Google Sans"/>
              </a:rPr>
              <a:t>21,804,515</a:t>
            </a:r>
            <a:endParaRPr lang="en-GB" dirty="0"/>
          </a:p>
        </p:txBody>
      </p:sp>
      <p:pic>
        <p:nvPicPr>
          <p:cNvPr id="1026" name="Picture 2" descr="Ciudad Nezahualcóyotl, Estado de México vista desde el oriente de la ciudad.  | WORKSHOP CDMX , CIUDAD Y AGUA 2014">
            <a:extLst>
              <a:ext uri="{FF2B5EF4-FFF2-40B4-BE49-F238E27FC236}">
                <a16:creationId xmlns:a16="http://schemas.microsoft.com/office/drawing/2014/main" id="{9A590A8E-AF8C-9526-E68A-B76BD0AD39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310" y="1686854"/>
            <a:ext cx="8956430" cy="5029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7333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1DDF4A3-06EE-4E37-AB01-C1AACE508763}"/>
              </a:ext>
            </a:extLst>
          </p:cNvPr>
          <p:cNvSpPr>
            <a:spLocks noGrp="1"/>
          </p:cNvSpPr>
          <p:nvPr>
            <p:ph type="title"/>
          </p:nvPr>
        </p:nvSpPr>
        <p:spPr/>
        <p:txBody>
          <a:bodyPr/>
          <a:lstStyle/>
          <a:p>
            <a:r>
              <a:rPr lang="en-GB" dirty="0"/>
              <a:t>Questions </a:t>
            </a:r>
          </a:p>
        </p:txBody>
      </p:sp>
      <p:sp>
        <p:nvSpPr>
          <p:cNvPr id="6" name="Content Placeholder 5">
            <a:extLst>
              <a:ext uri="{FF2B5EF4-FFF2-40B4-BE49-F238E27FC236}">
                <a16:creationId xmlns:a16="http://schemas.microsoft.com/office/drawing/2014/main" id="{6E21D0F0-0287-4003-8E90-AFD64493D106}"/>
              </a:ext>
            </a:extLst>
          </p:cNvPr>
          <p:cNvSpPr>
            <a:spLocks noGrp="1"/>
          </p:cNvSpPr>
          <p:nvPr>
            <p:ph idx="1"/>
          </p:nvPr>
        </p:nvSpPr>
        <p:spPr/>
        <p:txBody>
          <a:bodyPr>
            <a:normAutofit/>
          </a:bodyPr>
          <a:lstStyle/>
          <a:p>
            <a:pPr>
              <a:buFont typeface="Arial" panose="020B0604020202020204" pitchFamily="34" charset="0"/>
              <a:buChar char="•"/>
            </a:pPr>
            <a:r>
              <a:rPr lang="en-GB" dirty="0"/>
              <a:t>How did urbanization affect Latin America?</a:t>
            </a:r>
          </a:p>
          <a:p>
            <a:pPr>
              <a:buFont typeface="Arial" panose="020B0604020202020204" pitchFamily="34" charset="0"/>
              <a:buChar char="•"/>
            </a:pPr>
            <a:r>
              <a:rPr lang="en-GB" dirty="0"/>
              <a:t>How did mass consumer culture affect Latin America?</a:t>
            </a:r>
          </a:p>
          <a:p>
            <a:pPr>
              <a:buFont typeface="Arial" panose="020B0604020202020204" pitchFamily="34" charset="0"/>
              <a:buChar char="•"/>
            </a:pPr>
            <a:r>
              <a:rPr lang="en-GB" b="1" dirty="0"/>
              <a:t>Perlman</a:t>
            </a:r>
            <a:r>
              <a:rPr lang="en-GB" dirty="0"/>
              <a:t>: what techniques and methods does she use? What was the origin of the city's favela growth? How has "marginality" been perpetuated across the generations in Rio? How does consumption relate to marginality/ poverty?</a:t>
            </a:r>
          </a:p>
          <a:p>
            <a:pPr>
              <a:buFont typeface="Arial" panose="020B0604020202020204" pitchFamily="34" charset="0"/>
              <a:buChar char="•"/>
            </a:pPr>
            <a:r>
              <a:rPr lang="en-GB" b="1" dirty="0"/>
              <a:t>Aguilar-Rodriguez</a:t>
            </a:r>
            <a:r>
              <a:rPr lang="en-GB" dirty="0"/>
              <a:t>: what can the history of food tell us about Latin American history more generally? How did the attempted 'modernisation' of eating affect gender roles in Mexico City?</a:t>
            </a:r>
          </a:p>
          <a:p>
            <a:endParaRPr lang="en-GB" dirty="0"/>
          </a:p>
        </p:txBody>
      </p:sp>
    </p:spTree>
    <p:extLst>
      <p:ext uri="{BB962C8B-B14F-4D97-AF65-F5344CB8AC3E}">
        <p14:creationId xmlns:p14="http://schemas.microsoft.com/office/powerpoint/2010/main" val="37025801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TotalTime>
  <Words>277</Words>
  <Application>Microsoft Office PowerPoint</Application>
  <PresentationFormat>Widescreen</PresentationFormat>
  <Paragraphs>19</Paragraphs>
  <Slides>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Google Sans</vt:lpstr>
      <vt:lpstr>Office Theme</vt:lpstr>
      <vt:lpstr>Week 7: Modernity in Latin America</vt:lpstr>
      <vt:lpstr>Morumbi neighbourhood, São Paulo, with Paraíso favela next door</vt:lpstr>
      <vt:lpstr>Garapa, dir. Jose Padilha, 2009</vt:lpstr>
      <vt:lpstr>Readings</vt:lpstr>
      <vt:lpstr>Janice Perlman, president of the Megacities project…</vt:lpstr>
      <vt:lpstr>2020 Census CN1,077,208 CDMX 21,804,515</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7: Modernity in Latin America</dc:title>
  <dc:creator>camillia</dc:creator>
  <cp:lastModifiedBy>Doyle, Rosie</cp:lastModifiedBy>
  <cp:revision>7</cp:revision>
  <dcterms:created xsi:type="dcterms:W3CDTF">2021-02-25T20:27:59Z</dcterms:created>
  <dcterms:modified xsi:type="dcterms:W3CDTF">2025-02-20T15:21:17Z</dcterms:modified>
</cp:coreProperties>
</file>