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431DE-8EE3-494E-B7BB-782513051FBB}" type="datetimeFigureOut">
              <a:rPr lang="en-GB" smtClean="0"/>
              <a:t>01/05/2026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411F6-EE0A-4A73-A88E-4D8FFCF8B0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469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431DE-8EE3-494E-B7BB-782513051FBB}" type="datetimeFigureOut">
              <a:rPr lang="en-GB" smtClean="0"/>
              <a:t>01/05/2026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411F6-EE0A-4A73-A88E-4D8FFCF8B0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318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431DE-8EE3-494E-B7BB-782513051FBB}" type="datetimeFigureOut">
              <a:rPr lang="en-GB" smtClean="0"/>
              <a:t>01/05/2026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411F6-EE0A-4A73-A88E-4D8FFCF8B0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573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431DE-8EE3-494E-B7BB-782513051FBB}" type="datetimeFigureOut">
              <a:rPr lang="en-GB" smtClean="0"/>
              <a:t>01/05/2026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411F6-EE0A-4A73-A88E-4D8FFCF8B095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82144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431DE-8EE3-494E-B7BB-782513051FBB}" type="datetimeFigureOut">
              <a:rPr lang="en-GB" smtClean="0"/>
              <a:t>01/05/2026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411F6-EE0A-4A73-A88E-4D8FFCF8B0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562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431DE-8EE3-494E-B7BB-782513051FBB}" type="datetimeFigureOut">
              <a:rPr lang="en-GB" smtClean="0"/>
              <a:t>01/05/2026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411F6-EE0A-4A73-A88E-4D8FFCF8B0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3022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431DE-8EE3-494E-B7BB-782513051FBB}" type="datetimeFigureOut">
              <a:rPr lang="en-GB" smtClean="0"/>
              <a:t>01/05/2026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411F6-EE0A-4A73-A88E-4D8FFCF8B0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1767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431DE-8EE3-494E-B7BB-782513051FBB}" type="datetimeFigureOut">
              <a:rPr lang="en-GB" smtClean="0"/>
              <a:t>01/05/2026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411F6-EE0A-4A73-A88E-4D8FFCF8B0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2089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431DE-8EE3-494E-B7BB-782513051FBB}" type="datetimeFigureOut">
              <a:rPr lang="en-GB" smtClean="0"/>
              <a:t>01/05/2026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411F6-EE0A-4A73-A88E-4D8FFCF8B0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1402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431DE-8EE3-494E-B7BB-782513051FBB}" type="datetimeFigureOut">
              <a:rPr lang="en-GB" smtClean="0"/>
              <a:t>01/05/2026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411F6-EE0A-4A73-A88E-4D8FFCF8B0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012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431DE-8EE3-494E-B7BB-782513051FBB}" type="datetimeFigureOut">
              <a:rPr lang="en-GB" smtClean="0"/>
              <a:t>01/05/2026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411F6-EE0A-4A73-A88E-4D8FFCF8B0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196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431DE-8EE3-494E-B7BB-782513051FBB}" type="datetimeFigureOut">
              <a:rPr lang="en-GB" smtClean="0"/>
              <a:t>01/05/2026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411F6-EE0A-4A73-A88E-4D8FFCF8B0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9003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431DE-8EE3-494E-B7BB-782513051FBB}" type="datetimeFigureOut">
              <a:rPr lang="en-GB" smtClean="0"/>
              <a:t>01/05/2026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411F6-EE0A-4A73-A88E-4D8FFCF8B0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441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431DE-8EE3-494E-B7BB-782513051FBB}" type="datetimeFigureOut">
              <a:rPr lang="en-GB" smtClean="0"/>
              <a:t>01/05/2026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411F6-EE0A-4A73-A88E-4D8FFCF8B0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329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431DE-8EE3-494E-B7BB-782513051FBB}" type="datetimeFigureOut">
              <a:rPr lang="en-GB" smtClean="0"/>
              <a:t>01/05/2026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411F6-EE0A-4A73-A88E-4D8FFCF8B0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247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431DE-8EE3-494E-B7BB-782513051FBB}" type="datetimeFigureOut">
              <a:rPr lang="en-GB" smtClean="0"/>
              <a:t>01/05/2026</a:t>
            </a:fld>
            <a:endParaRPr lang="en-GB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411F6-EE0A-4A73-A88E-4D8FFCF8B0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034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431DE-8EE3-494E-B7BB-782513051FBB}" type="datetimeFigureOut">
              <a:rPr lang="en-GB" smtClean="0"/>
              <a:t>01/05/2026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411F6-EE0A-4A73-A88E-4D8FFCF8B0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6185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5E431DE-8EE3-494E-B7BB-782513051FBB}" type="datetimeFigureOut">
              <a:rPr lang="en-GB" smtClean="0"/>
              <a:t>01/05/2026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411F6-EE0A-4A73-A88E-4D8FFCF8B0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7343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ebp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eb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ebp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ebp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AD0FFC1-E895-B865-5F17-DC20820BA9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75DAA83-4182-A7EB-8A49-AA605957ED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39472" y="-1957069"/>
            <a:ext cx="7924801" cy="2789769"/>
          </a:xfrm>
        </p:spPr>
        <p:txBody>
          <a:bodyPr/>
          <a:lstStyle/>
          <a:p>
            <a:r>
              <a:rPr lang="en-GB" sz="6000" dirty="0">
                <a:solidFill>
                  <a:srgbClr val="FF0000"/>
                </a:solidFill>
              </a:rPr>
              <a:t>Latin America Today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F82B4F-A143-6680-9C02-3505325401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47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5EC3A-4112-722B-D3D3-CECEBDFEA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Violence, Cartels, Culture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1BBA40-F6B8-C85F-045A-90622203845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Ciudad Juárez femicides</a:t>
            </a:r>
          </a:p>
          <a:p>
            <a:r>
              <a:rPr lang="en-GB" dirty="0"/>
              <a:t>State violence – 2006 Michoacan campaign</a:t>
            </a:r>
          </a:p>
          <a:p>
            <a:r>
              <a:rPr lang="en-GB" dirty="0"/>
              <a:t>2014 Disappearance of 43 students in Guerrero</a:t>
            </a:r>
          </a:p>
          <a:p>
            <a:r>
              <a:rPr lang="en-GB" dirty="0"/>
              <a:t>Los Zetas – emerged from the army</a:t>
            </a:r>
          </a:p>
          <a:p>
            <a:r>
              <a:rPr lang="en-GB" dirty="0" err="1"/>
              <a:t>Narcomensajes</a:t>
            </a:r>
            <a:r>
              <a:rPr lang="en-GB" dirty="0"/>
              <a:t> </a:t>
            </a:r>
          </a:p>
          <a:p>
            <a:r>
              <a:rPr lang="en-GB" dirty="0" err="1"/>
              <a:t>Narcocorridos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42CE501-B3D2-D02D-2ABC-5F8E10A47CC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4675" y="2060575"/>
            <a:ext cx="5923228" cy="3331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432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07528-FC97-DBCE-8E96-CD8A8EC51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Responses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D3FF5-3A98-FE2A-82AE-832A9B45AD6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Social movements fill the void left by violence and state failure</a:t>
            </a:r>
          </a:p>
          <a:p>
            <a:r>
              <a:rPr lang="en-GB" dirty="0"/>
              <a:t>Oaxaca 2006 – establishment of autonomous communities</a:t>
            </a:r>
          </a:p>
          <a:p>
            <a:r>
              <a:rPr lang="en-GB" dirty="0"/>
              <a:t>Ni </a:t>
            </a:r>
            <a:r>
              <a:rPr lang="en-GB" dirty="0" err="1"/>
              <a:t>una</a:t>
            </a:r>
            <a:r>
              <a:rPr lang="en-GB" dirty="0"/>
              <a:t> </a:t>
            </a:r>
            <a:r>
              <a:rPr lang="en-GB" dirty="0" err="1"/>
              <a:t>menos</a:t>
            </a:r>
            <a:r>
              <a:rPr lang="en-GB" dirty="0"/>
              <a:t> (Not one woman less) – founded 2015 in Argentina against femicide, from a Mexican song</a:t>
            </a:r>
          </a:p>
          <a:p>
            <a:r>
              <a:rPr lang="en-GB" dirty="0"/>
              <a:t>Cop30 and indigenous Brazilians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C938F49-5D7E-8F6F-9546-072EEE53065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4674" y="2060576"/>
            <a:ext cx="6391519" cy="319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8106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C45D48-4EAD-2EE8-D83D-484CF232A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Adios y Buena Suerte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A57D543-300A-AE75-7B19-B19566C90A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126" y="2052638"/>
            <a:ext cx="8391524" cy="419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899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98D59-0AD5-1256-F315-3B8D1CC9C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Mexico, January 1 1994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CB7B5A-6B3B-4474-92E2-E2242DD31D9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Victory of neoliberal capitalism over state-controlled economies</a:t>
            </a:r>
          </a:p>
          <a:p>
            <a:r>
              <a:rPr lang="en-GB" dirty="0"/>
              <a:t>Mexico would re-write the 1917 Constitution allowing foreign ownership of Mexican resources</a:t>
            </a:r>
          </a:p>
          <a:p>
            <a:r>
              <a:rPr lang="en-GB" dirty="0"/>
              <a:t>Mexico would be flooded with cheap GM crops produced in the US and Canada</a:t>
            </a:r>
          </a:p>
          <a:p>
            <a:r>
              <a:rPr lang="en-GB" dirty="0"/>
              <a:t>Relocation of manufacturing plants to northern Mexico</a:t>
            </a:r>
          </a:p>
          <a:p>
            <a:r>
              <a:rPr lang="en-GB" dirty="0"/>
              <a:t>Francis Fukuyama’s End of History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751F55B-5718-4772-55D1-1C73D4670ED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4675" y="1853248"/>
            <a:ext cx="5902072" cy="3669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842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404C4-A623-5FD1-8E66-4F396845D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EZLN Fight Back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EA71494-0DBC-EADD-C90E-A264B8C3D5C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5603" y="1873150"/>
            <a:ext cx="5807409" cy="3848920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A71F08-F769-F1B6-8562-0686265F61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1920" y="1873150"/>
            <a:ext cx="4396341" cy="4200245"/>
          </a:xfrm>
        </p:spPr>
        <p:txBody>
          <a:bodyPr/>
          <a:lstStyle/>
          <a:p>
            <a:r>
              <a:rPr lang="en-GB" dirty="0"/>
              <a:t>The Ejercito Zapatistas </a:t>
            </a:r>
            <a:r>
              <a:rPr lang="en-GB" dirty="0" err="1"/>
              <a:t>Liberacion</a:t>
            </a:r>
            <a:r>
              <a:rPr lang="en-GB" dirty="0"/>
              <a:t> Nacional (EZLN), better known as the Zapatistas</a:t>
            </a:r>
          </a:p>
          <a:p>
            <a:r>
              <a:rPr lang="en-GB" dirty="0"/>
              <a:t>01.01.1994 rose up in the primarily indigenous state of Chiapas, southern Mexico</a:t>
            </a:r>
          </a:p>
          <a:p>
            <a:r>
              <a:rPr lang="en-GB" dirty="0"/>
              <a:t>Old and new – iconic Cuban </a:t>
            </a:r>
            <a:r>
              <a:rPr lang="en-GB" dirty="0" err="1"/>
              <a:t>guerrillismo</a:t>
            </a:r>
            <a:r>
              <a:rPr lang="en-GB" dirty="0"/>
              <a:t> with language of indigenous and women’s rights </a:t>
            </a:r>
          </a:p>
          <a:p>
            <a:r>
              <a:rPr lang="en-GB" dirty="0"/>
              <a:t>Figure of </a:t>
            </a:r>
            <a:r>
              <a:rPr lang="en-GB" dirty="0" err="1"/>
              <a:t>subcomandante</a:t>
            </a:r>
            <a:r>
              <a:rPr lang="en-GB" dirty="0"/>
              <a:t> Marcos, more recently </a:t>
            </a:r>
            <a:r>
              <a:rPr lang="en-GB" dirty="0" err="1"/>
              <a:t>Capitan</a:t>
            </a:r>
            <a:r>
              <a:rPr lang="en-GB" dirty="0"/>
              <a:t> Marcos – internet celebrity</a:t>
            </a:r>
          </a:p>
        </p:txBody>
      </p:sp>
    </p:spTree>
    <p:extLst>
      <p:ext uri="{BB962C8B-B14F-4D97-AF65-F5344CB8AC3E}">
        <p14:creationId xmlns:p14="http://schemas.microsoft.com/office/powerpoint/2010/main" val="2613433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D5DAEB7-6C8F-B9A4-2B87-63DD49293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Social Movements and the 1990s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0C1F501-A599-CD9C-05E9-5B549F7EC4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End of the Cold War and right-wing reaction against class-based movements</a:t>
            </a:r>
          </a:p>
          <a:p>
            <a:r>
              <a:rPr lang="en-GB" dirty="0"/>
              <a:t>New movements emerge, tied to traditional left-wing movements but emphasising other characteristics – gender, environment, indigenous rights, Afro-Latino rights, social justice</a:t>
            </a:r>
          </a:p>
          <a:p>
            <a:r>
              <a:rPr lang="en-GB" dirty="0"/>
              <a:t>MST and EZLN – both tied to the Left but put forward ideas of social justice, land rights, and for the EZLN indigenous rights</a:t>
            </a:r>
          </a:p>
          <a:p>
            <a:r>
              <a:rPr lang="en-GB" dirty="0"/>
              <a:t>Water (1999-2000) and Gas (2003-2006) Wars in Bolivia – grassroots, often indigenous led, movements against water and gas </a:t>
            </a:r>
            <a:r>
              <a:rPr lang="en-GB" dirty="0" err="1"/>
              <a:t>privitisation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8616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2992E-7632-2841-0315-F8D0B38C7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Pink Tide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BA8024-BD67-EF7C-C6E9-924C885BDAE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Emerged in the decade following end of dictatorship</a:t>
            </a:r>
          </a:p>
          <a:p>
            <a:r>
              <a:rPr lang="en-GB" dirty="0"/>
              <a:t>Some emerge from new social movements – Lula the trade unions, Morales through Gas and Water Wars</a:t>
            </a:r>
          </a:p>
          <a:p>
            <a:r>
              <a:rPr lang="en-GB" dirty="0"/>
              <a:t>Centre-left to far-left populist movements, ‘Socialism of the 21</a:t>
            </a:r>
            <a:r>
              <a:rPr lang="en-GB" baseline="30000" dirty="0"/>
              <a:t>st</a:t>
            </a:r>
            <a:r>
              <a:rPr lang="en-GB" dirty="0"/>
              <a:t> Century’</a:t>
            </a:r>
          </a:p>
          <a:p>
            <a:r>
              <a:rPr lang="en-GB" dirty="0"/>
              <a:t>Hugo Chávez elected 1998 beginning ‘Pink Tide’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7F747C2-0364-49D9-15D9-6695AADD3E4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4674" y="1753387"/>
            <a:ext cx="5801225" cy="38682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94D734F-C133-227C-FDA2-CA0EF05F129B}"/>
              </a:ext>
            </a:extLst>
          </p:cNvPr>
          <p:cNvSpPr txBox="1"/>
          <p:nvPr/>
        </p:nvSpPr>
        <p:spPr>
          <a:xfrm>
            <a:off x="5654674" y="5621625"/>
            <a:ext cx="58012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Left to Right: Hugo Chávez of Venezuela, Evo Morales of Bolivia, Lula da Silva of Brazil, and Rafael Correa of Ecuador</a:t>
            </a:r>
          </a:p>
        </p:txBody>
      </p:sp>
    </p:spTree>
    <p:extLst>
      <p:ext uri="{BB962C8B-B14F-4D97-AF65-F5344CB8AC3E}">
        <p14:creationId xmlns:p14="http://schemas.microsoft.com/office/powerpoint/2010/main" val="496369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00A23-99E8-783C-24A9-49D9827FA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Pink Tide and Legacies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EB1B1-99AF-5204-254F-CEC6FD87E22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Populism and Cold War legacies led to intense political polarisation</a:t>
            </a:r>
          </a:p>
          <a:p>
            <a:r>
              <a:rPr lang="en-GB" dirty="0"/>
              <a:t>Bolsonaro: ‘</a:t>
            </a:r>
            <a:r>
              <a:rPr lang="en-US" dirty="0"/>
              <a:t>What debt? I never enslaved anyone in my life. Look, if you really look at history, the Portuguese didn’t even step foot in Africa. The blacks themselves turned over the slaves.’</a:t>
            </a:r>
          </a:p>
          <a:p>
            <a:r>
              <a:rPr lang="en-US" dirty="0"/>
              <a:t>Also Bolsonaro: ‘We're going to shoot all the PT supporters in Acre’</a:t>
            </a:r>
          </a:p>
          <a:p>
            <a:r>
              <a:rPr lang="en-US" dirty="0"/>
              <a:t>Second wave – late-2010s, early-2020s. Gustavo Petro in Colombia, AMLO and Claudia Sheinbaum in Mexico</a:t>
            </a:r>
            <a:endParaRPr lang="en-GB" dirty="0"/>
          </a:p>
          <a:p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3C26929-3FBC-5429-54B5-9A3D527621C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4674" y="2347274"/>
            <a:ext cx="5413541" cy="304511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854357D-0CA5-0F48-4B75-260F222A6B26}"/>
              </a:ext>
            </a:extLst>
          </p:cNvPr>
          <p:cNvSpPr txBox="1"/>
          <p:nvPr/>
        </p:nvSpPr>
        <p:spPr>
          <a:xfrm>
            <a:off x="5665509" y="5410986"/>
            <a:ext cx="5335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Jeanine Áñez during the 2019 coup</a:t>
            </a:r>
          </a:p>
        </p:txBody>
      </p:sp>
    </p:spTree>
    <p:extLst>
      <p:ext uri="{BB962C8B-B14F-4D97-AF65-F5344CB8AC3E}">
        <p14:creationId xmlns:p14="http://schemas.microsoft.com/office/powerpoint/2010/main" val="1912169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E17EB-8A8E-DE88-B221-9D41CE5C8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Violence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FDB3AE-78ED-C0AA-6431-A416E88CFD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No major inter-state wars since the Chaco War, only border conflicts, but several civil wars</a:t>
            </a:r>
          </a:p>
          <a:p>
            <a:r>
              <a:rPr lang="en-GB" dirty="0"/>
              <a:t>Colombian Conflict – Colombian state, far-right militias, leftist paramilitaries, and drug cartels</a:t>
            </a:r>
          </a:p>
          <a:p>
            <a:r>
              <a:rPr lang="en-GB" dirty="0"/>
              <a:t>2022 Truth Commission: 80% casualties civilians. 45% paramilitaries; 27% guerrillas; 12% state; 16% mixed or cartels</a:t>
            </a:r>
          </a:p>
          <a:p>
            <a:r>
              <a:rPr lang="en-GB" dirty="0"/>
              <a:t>2025 Brazilian police massacre in Rio – estimated 117 killed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AB181D36-0DED-CE0C-AFA1-10533AE9C86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52718"/>
            <a:ext cx="4825136" cy="601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082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74F75-2F6F-97F8-57A0-35CB57746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War on Drugs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A01F9F-9935-BA33-3F04-780DFE00243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Main reason for expansion of violence</a:t>
            </a:r>
          </a:p>
          <a:p>
            <a:r>
              <a:rPr lang="en-GB" dirty="0"/>
              <a:t>43 of 50 cities in 2017 with highest homicide rates in Latin America</a:t>
            </a:r>
          </a:p>
          <a:p>
            <a:r>
              <a:rPr lang="en-GB" dirty="0"/>
              <a:t>Why: large inequality with weak state institutions; US market demand; US weapon exportation</a:t>
            </a:r>
          </a:p>
          <a:p>
            <a:r>
              <a:rPr lang="en-GB" dirty="0"/>
              <a:t>2004 US allows automatic rifles to be sold over-the-counter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EC880A-DB9B-8B8F-8CB3-C29AC5AB5AD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61DE0E-EEA7-8CBC-E8E6-0B09302741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651" y="1853248"/>
            <a:ext cx="6020775" cy="3482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715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85902-7571-A9D1-D2C8-B0763C0D7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Mexican Cartels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1F6F5C-A15B-2DD5-C11B-CF290BD70BC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Emerged from local drug gangs and networks since the 1970s</a:t>
            </a:r>
          </a:p>
          <a:p>
            <a:r>
              <a:rPr lang="en-GB" dirty="0"/>
              <a:t>Collapse of Cali and Medellin Cartels in the 1990s let them control the trade</a:t>
            </a:r>
          </a:p>
          <a:p>
            <a:r>
              <a:rPr lang="en-GB" dirty="0"/>
              <a:t>Kingpin and Democracy – new people to bribe and replacing leaders</a:t>
            </a:r>
          </a:p>
          <a:p>
            <a:r>
              <a:rPr lang="en-GB" dirty="0"/>
              <a:t>Succession wars – rise of Sinaloa, La Familia Michoacana, CJNG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721F69F-7513-07B5-B0B7-DE2655D6FFB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4674" y="1583703"/>
            <a:ext cx="6134141" cy="4008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5268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100</TotalTime>
  <Words>614</Words>
  <Application>Microsoft Office PowerPoint</Application>
  <PresentationFormat>Widescreen</PresentationFormat>
  <Paragraphs>58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Century Gothic</vt:lpstr>
      <vt:lpstr>Times New Roman</vt:lpstr>
      <vt:lpstr>Wingdings 3</vt:lpstr>
      <vt:lpstr>Ion</vt:lpstr>
      <vt:lpstr>Latin America Today</vt:lpstr>
      <vt:lpstr>Mexico, January 1 1994</vt:lpstr>
      <vt:lpstr>The EZLN Fight Back</vt:lpstr>
      <vt:lpstr>Social Movements and the 1990s</vt:lpstr>
      <vt:lpstr>Pink Tide</vt:lpstr>
      <vt:lpstr>Pink Tide and Legacies</vt:lpstr>
      <vt:lpstr>Violence</vt:lpstr>
      <vt:lpstr>War on Drugs</vt:lpstr>
      <vt:lpstr>Mexican Cartels</vt:lpstr>
      <vt:lpstr>Violence, Cartels, Culture</vt:lpstr>
      <vt:lpstr>Responses</vt:lpstr>
      <vt:lpstr>Adios y Buena Suerte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Lewis Twiby</dc:creator>
  <cp:lastModifiedBy>Lewis Twiby</cp:lastModifiedBy>
  <cp:revision>1</cp:revision>
  <dcterms:created xsi:type="dcterms:W3CDTF">2026-05-01T13:32:22Z</dcterms:created>
  <dcterms:modified xsi:type="dcterms:W3CDTF">2026-05-01T15:12:48Z</dcterms:modified>
</cp:coreProperties>
</file>