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9"/>
  </p:notesMasterIdLst>
  <p:sldIdLst>
    <p:sldId id="274" r:id="rId2"/>
    <p:sldId id="300" r:id="rId3"/>
    <p:sldId id="321" r:id="rId4"/>
    <p:sldId id="314" r:id="rId5"/>
    <p:sldId id="256" r:id="rId6"/>
    <p:sldId id="322" r:id="rId7"/>
    <p:sldId id="323" r:id="rId8"/>
    <p:sldId id="324" r:id="rId9"/>
    <p:sldId id="325" r:id="rId10"/>
    <p:sldId id="326" r:id="rId11"/>
    <p:sldId id="327" r:id="rId12"/>
    <p:sldId id="258" r:id="rId13"/>
    <p:sldId id="301" r:id="rId14"/>
    <p:sldId id="304" r:id="rId15"/>
    <p:sldId id="302" r:id="rId16"/>
    <p:sldId id="316" r:id="rId17"/>
    <p:sldId id="328" r:id="rId18"/>
    <p:sldId id="257" r:id="rId19"/>
    <p:sldId id="306" r:id="rId20"/>
    <p:sldId id="317" r:id="rId21"/>
    <p:sldId id="261" r:id="rId22"/>
    <p:sldId id="310" r:id="rId23"/>
    <p:sldId id="311" r:id="rId24"/>
    <p:sldId id="330" r:id="rId25"/>
    <p:sldId id="305" r:id="rId26"/>
    <p:sldId id="331" r:id="rId27"/>
    <p:sldId id="313" r:id="rId28"/>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383"/>
    <p:restoredTop sz="95588"/>
  </p:normalViewPr>
  <p:slideViewPr>
    <p:cSldViewPr>
      <p:cViewPr>
        <p:scale>
          <a:sx n="110" d="100"/>
          <a:sy n="110" d="100"/>
        </p:scale>
        <p:origin x="2088" y="3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CF153F-BB75-9D41-A31D-B33D80099324}" type="datetimeFigureOut">
              <a:rPr lang="en-US" smtClean="0"/>
              <a:t>11/24/25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70FC9D-F006-D946-AE63-B85683A58D41}" type="slidenum">
              <a:rPr lang="en-US" smtClean="0"/>
              <a:t>‹#›</a:t>
            </a:fld>
            <a:endParaRPr lang="en-US"/>
          </a:p>
        </p:txBody>
      </p:sp>
    </p:spTree>
    <p:extLst>
      <p:ext uri="{BB962C8B-B14F-4D97-AF65-F5344CB8AC3E}">
        <p14:creationId xmlns:p14="http://schemas.microsoft.com/office/powerpoint/2010/main" val="3174034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latinamericanhistory.oxfordre.com/abstract/10.1093/acrefore/9780199366439.001.0001/acrefore-9780199366439-e-247?rskey=DcEgIF&amp;result=4#acrefore-9780199366439-e-247-figureGroup-1"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African-born slave </a:t>
            </a:r>
            <a:r>
              <a:rPr lang="en-GB" dirty="0" err="1"/>
              <a:t>Agustín</a:t>
            </a:r>
            <a:r>
              <a:rPr lang="en-GB" dirty="0"/>
              <a:t> </a:t>
            </a:r>
            <a:r>
              <a:rPr lang="en-GB" dirty="0" err="1"/>
              <a:t>Carabali</a:t>
            </a:r>
            <a:r>
              <a:rPr lang="en-GB" dirty="0"/>
              <a:t>, who charged his owner with abuse in civil court, wandered these back alleys. He first paid a popular legal writer—whose name he could not later remember—to pen an opening petition for him. Apparently, the rough language or legal faults of the petition caught the eye of the court receptor when </a:t>
            </a:r>
            <a:r>
              <a:rPr lang="en-GB" dirty="0" err="1"/>
              <a:t>Agustín</a:t>
            </a:r>
            <a:r>
              <a:rPr lang="en-GB" dirty="0"/>
              <a:t> attempted to submit it, so the receptor told the slave to have the petition rewritten. While the court receptor probably referred him to an official writer, </a:t>
            </a:r>
            <a:r>
              <a:rPr lang="en-GB" dirty="0" err="1"/>
              <a:t>Agustín</a:t>
            </a:r>
            <a:r>
              <a:rPr lang="en-GB" dirty="0"/>
              <a:t> ended up finding his next legal amanuensis in a tavern. A “</a:t>
            </a:r>
            <a:r>
              <a:rPr lang="en-GB" i="1" dirty="0"/>
              <a:t>negro criollo</a:t>
            </a:r>
            <a:r>
              <a:rPr lang="en-GB" dirty="0"/>
              <a:t>” named José, who rented a room in the house of one of the city’s licensed attorneys, was a frequent customer in the establishment. Presumably, José’s residence with the lawyer gave him access to legal knowledge. Putting this know-how to use, José rewrote the petition in the third person, signing at the end with squiggles and flourishes that were supposed to replicate the </a:t>
            </a:r>
            <a:r>
              <a:rPr lang="en-GB" i="1" dirty="0"/>
              <a:t>escudo</a:t>
            </a:r>
            <a:r>
              <a:rPr lang="en-GB" dirty="0"/>
              <a:t>, or coat of arms, a public notary might use to distinguish his signature, as shown in Figures </a:t>
            </a:r>
            <a:r>
              <a:rPr lang="en-GB" dirty="0">
                <a:hlinkClick r:id="rId3"/>
              </a:rPr>
              <a:t>1</a:t>
            </a:r>
            <a:r>
              <a:rPr lang="en-GB" dirty="0"/>
              <a:t> and </a:t>
            </a:r>
            <a:r>
              <a:rPr lang="en-GB" dirty="0">
                <a:hlinkClick r:id="rId3"/>
              </a:rPr>
              <a:t>2</a:t>
            </a:r>
            <a:r>
              <a:rPr lang="en-GB" dirty="0"/>
              <a:t>. It appears that the receptor accepted this second, more elaborate but still rough, copy, making a few amendments and grammatical corrections.</a:t>
            </a:r>
            <a:endParaRPr lang="en-US" dirty="0"/>
          </a:p>
        </p:txBody>
      </p:sp>
      <p:sp>
        <p:nvSpPr>
          <p:cNvPr id="4" name="Slide Number Placeholder 3"/>
          <p:cNvSpPr>
            <a:spLocks noGrp="1"/>
          </p:cNvSpPr>
          <p:nvPr>
            <p:ph type="sldNum" sz="quarter" idx="5"/>
          </p:nvPr>
        </p:nvSpPr>
        <p:spPr/>
        <p:txBody>
          <a:bodyPr/>
          <a:lstStyle/>
          <a:p>
            <a:fld id="{A170FC9D-F006-D946-AE63-B85683A58D41}" type="slidenum">
              <a:rPr lang="en-US" smtClean="0"/>
              <a:t>14</a:t>
            </a:fld>
            <a:endParaRPr lang="en-US"/>
          </a:p>
        </p:txBody>
      </p:sp>
    </p:spTree>
    <p:extLst>
      <p:ext uri="{BB962C8B-B14F-4D97-AF65-F5344CB8AC3E}">
        <p14:creationId xmlns:p14="http://schemas.microsoft.com/office/powerpoint/2010/main" val="3688736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endParaRPr lang="en-US"/>
          </a:p>
        </p:txBody>
      </p:sp>
      <p:sp>
        <p:nvSpPr>
          <p:cNvPr id="4" name="Rectangle 4">
            <a:extLst>
              <a:ext uri="{FF2B5EF4-FFF2-40B4-BE49-F238E27FC236}">
                <a16:creationId xmlns:a16="http://schemas.microsoft.com/office/drawing/2014/main" id="{793C53D7-1D05-9B4F-80E8-63EE39D5C0B3}"/>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AA029B0C-9768-5F43-AFF9-AF7C328A446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93683B03-6CD0-FF46-B49C-B60C986B44BD}"/>
              </a:ext>
            </a:extLst>
          </p:cNvPr>
          <p:cNvSpPr>
            <a:spLocks noGrp="1" noChangeArrowheads="1"/>
          </p:cNvSpPr>
          <p:nvPr>
            <p:ph type="sldNum" sz="quarter" idx="12"/>
          </p:nvPr>
        </p:nvSpPr>
        <p:spPr>
          <a:ln/>
        </p:spPr>
        <p:txBody>
          <a:bodyPr/>
          <a:lstStyle>
            <a:lvl1pPr>
              <a:defRPr/>
            </a:lvl1pPr>
          </a:lstStyle>
          <a:p>
            <a:fld id="{368B813B-96EA-0843-A798-F6E9079290E5}" type="slidenum">
              <a:rPr lang="en-US" altLang="en-US"/>
              <a:pPr/>
              <a:t>‹#›</a:t>
            </a:fld>
            <a:endParaRPr lang="en-US" altLang="en-US"/>
          </a:p>
        </p:txBody>
      </p:sp>
    </p:spTree>
    <p:extLst>
      <p:ext uri="{BB962C8B-B14F-4D97-AF65-F5344CB8AC3E}">
        <p14:creationId xmlns:p14="http://schemas.microsoft.com/office/powerpoint/2010/main" val="126737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152DA171-8CB5-9347-BB77-FD017B498B34}"/>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B86B02FB-C438-0748-9B69-E76373DB108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25465167-CFDB-1B42-B081-B048617C5684}"/>
              </a:ext>
            </a:extLst>
          </p:cNvPr>
          <p:cNvSpPr>
            <a:spLocks noGrp="1" noChangeArrowheads="1"/>
          </p:cNvSpPr>
          <p:nvPr>
            <p:ph type="sldNum" sz="quarter" idx="12"/>
          </p:nvPr>
        </p:nvSpPr>
        <p:spPr>
          <a:ln/>
        </p:spPr>
        <p:txBody>
          <a:bodyPr/>
          <a:lstStyle>
            <a:lvl1pPr>
              <a:defRPr/>
            </a:lvl1pPr>
          </a:lstStyle>
          <a:p>
            <a:fld id="{E9BDB36B-193F-0844-96C6-481450BC4350}" type="slidenum">
              <a:rPr lang="en-US" altLang="en-US"/>
              <a:pPr/>
              <a:t>‹#›</a:t>
            </a:fld>
            <a:endParaRPr lang="en-US" altLang="en-US"/>
          </a:p>
        </p:txBody>
      </p:sp>
    </p:spTree>
    <p:extLst>
      <p:ext uri="{BB962C8B-B14F-4D97-AF65-F5344CB8AC3E}">
        <p14:creationId xmlns:p14="http://schemas.microsoft.com/office/powerpoint/2010/main" val="3626959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AE45AC72-EAA3-B148-9C7C-B55885774A2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B753D7E3-1035-AB42-8630-9A32722EAD7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E28A1470-9D88-9340-8051-8711DA88E915}"/>
              </a:ext>
            </a:extLst>
          </p:cNvPr>
          <p:cNvSpPr>
            <a:spLocks noGrp="1" noChangeArrowheads="1"/>
          </p:cNvSpPr>
          <p:nvPr>
            <p:ph type="sldNum" sz="quarter" idx="12"/>
          </p:nvPr>
        </p:nvSpPr>
        <p:spPr>
          <a:ln/>
        </p:spPr>
        <p:txBody>
          <a:bodyPr/>
          <a:lstStyle>
            <a:lvl1pPr>
              <a:defRPr/>
            </a:lvl1pPr>
          </a:lstStyle>
          <a:p>
            <a:fld id="{C92AD33A-7FAE-3E4C-AAFF-C9333D99C54D}" type="slidenum">
              <a:rPr lang="en-US" altLang="en-US"/>
              <a:pPr/>
              <a:t>‹#›</a:t>
            </a:fld>
            <a:endParaRPr lang="en-US" altLang="en-US"/>
          </a:p>
        </p:txBody>
      </p:sp>
    </p:spTree>
    <p:extLst>
      <p:ext uri="{BB962C8B-B14F-4D97-AF65-F5344CB8AC3E}">
        <p14:creationId xmlns:p14="http://schemas.microsoft.com/office/powerpoint/2010/main" val="2331722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E265F37C-A479-044C-99F7-63E3BF92F328}"/>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66F73D4F-C523-824E-BA14-34E1D4F33CC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186DB0DB-5DC4-7848-9EF9-DF47A2A109C5}"/>
              </a:ext>
            </a:extLst>
          </p:cNvPr>
          <p:cNvSpPr>
            <a:spLocks noGrp="1" noChangeArrowheads="1"/>
          </p:cNvSpPr>
          <p:nvPr>
            <p:ph type="sldNum" sz="quarter" idx="12"/>
          </p:nvPr>
        </p:nvSpPr>
        <p:spPr>
          <a:ln/>
        </p:spPr>
        <p:txBody>
          <a:bodyPr/>
          <a:lstStyle>
            <a:lvl1pPr>
              <a:defRPr/>
            </a:lvl1pPr>
          </a:lstStyle>
          <a:p>
            <a:fld id="{00ADEC5A-9886-6044-A58C-48E7042184E7}" type="slidenum">
              <a:rPr lang="en-US" altLang="en-US"/>
              <a:pPr/>
              <a:t>‹#›</a:t>
            </a:fld>
            <a:endParaRPr lang="en-US" altLang="en-US"/>
          </a:p>
        </p:txBody>
      </p:sp>
    </p:spTree>
    <p:extLst>
      <p:ext uri="{BB962C8B-B14F-4D97-AF65-F5344CB8AC3E}">
        <p14:creationId xmlns:p14="http://schemas.microsoft.com/office/powerpoint/2010/main" val="270605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Rectangle 4">
            <a:extLst>
              <a:ext uri="{FF2B5EF4-FFF2-40B4-BE49-F238E27FC236}">
                <a16:creationId xmlns:a16="http://schemas.microsoft.com/office/drawing/2014/main" id="{FBA7AAF2-D300-2943-8917-E5D3E0048FBE}"/>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2F9C36E4-43C5-4C44-BB0F-0D5B1EAA61D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5C75002A-25DA-A140-AA4E-AE3C07585C65}"/>
              </a:ext>
            </a:extLst>
          </p:cNvPr>
          <p:cNvSpPr>
            <a:spLocks noGrp="1" noChangeArrowheads="1"/>
          </p:cNvSpPr>
          <p:nvPr>
            <p:ph type="sldNum" sz="quarter" idx="12"/>
          </p:nvPr>
        </p:nvSpPr>
        <p:spPr>
          <a:ln/>
        </p:spPr>
        <p:txBody>
          <a:bodyPr/>
          <a:lstStyle>
            <a:lvl1pPr>
              <a:defRPr/>
            </a:lvl1pPr>
          </a:lstStyle>
          <a:p>
            <a:fld id="{65B42D10-B20B-0F4B-A28E-335B13411E91}" type="slidenum">
              <a:rPr lang="en-US" altLang="en-US"/>
              <a:pPr/>
              <a:t>‹#›</a:t>
            </a:fld>
            <a:endParaRPr lang="en-US" altLang="en-US"/>
          </a:p>
        </p:txBody>
      </p:sp>
    </p:spTree>
    <p:extLst>
      <p:ext uri="{BB962C8B-B14F-4D97-AF65-F5344CB8AC3E}">
        <p14:creationId xmlns:p14="http://schemas.microsoft.com/office/powerpoint/2010/main" val="1506564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a:extLst>
              <a:ext uri="{FF2B5EF4-FFF2-40B4-BE49-F238E27FC236}">
                <a16:creationId xmlns:a16="http://schemas.microsoft.com/office/drawing/2014/main" id="{A367BCB2-F5A6-7643-BE94-F34A1521F8D2}"/>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1FF7051C-BF26-5148-BDB7-75BF1C323BE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EBFD6876-BFEC-8543-94C1-A443DDA7563A}"/>
              </a:ext>
            </a:extLst>
          </p:cNvPr>
          <p:cNvSpPr>
            <a:spLocks noGrp="1" noChangeArrowheads="1"/>
          </p:cNvSpPr>
          <p:nvPr>
            <p:ph type="sldNum" sz="quarter" idx="12"/>
          </p:nvPr>
        </p:nvSpPr>
        <p:spPr>
          <a:ln/>
        </p:spPr>
        <p:txBody>
          <a:bodyPr/>
          <a:lstStyle>
            <a:lvl1pPr>
              <a:defRPr/>
            </a:lvl1pPr>
          </a:lstStyle>
          <a:p>
            <a:fld id="{1A5E1E87-12F7-934E-8315-7DED42D0A6F1}" type="slidenum">
              <a:rPr lang="en-US" altLang="en-US"/>
              <a:pPr/>
              <a:t>‹#›</a:t>
            </a:fld>
            <a:endParaRPr lang="en-US" altLang="en-US"/>
          </a:p>
        </p:txBody>
      </p:sp>
    </p:spTree>
    <p:extLst>
      <p:ext uri="{BB962C8B-B14F-4D97-AF65-F5344CB8AC3E}">
        <p14:creationId xmlns:p14="http://schemas.microsoft.com/office/powerpoint/2010/main" val="1451491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a:extLst>
              <a:ext uri="{FF2B5EF4-FFF2-40B4-BE49-F238E27FC236}">
                <a16:creationId xmlns:a16="http://schemas.microsoft.com/office/drawing/2014/main" id="{BC58399B-2D70-0A4A-AF58-AE762C723F4C}"/>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C8F020FA-D35A-5449-9A99-D7A2547C7EF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C0A3F82F-AFA1-6B43-945E-3F854258E3C2}"/>
              </a:ext>
            </a:extLst>
          </p:cNvPr>
          <p:cNvSpPr>
            <a:spLocks noGrp="1" noChangeArrowheads="1"/>
          </p:cNvSpPr>
          <p:nvPr>
            <p:ph type="sldNum" sz="quarter" idx="12"/>
          </p:nvPr>
        </p:nvSpPr>
        <p:spPr>
          <a:ln/>
        </p:spPr>
        <p:txBody>
          <a:bodyPr/>
          <a:lstStyle>
            <a:lvl1pPr>
              <a:defRPr/>
            </a:lvl1pPr>
          </a:lstStyle>
          <a:p>
            <a:fld id="{D640E1CF-E7A0-B740-85A5-D25356F2D163}" type="slidenum">
              <a:rPr lang="en-US" altLang="en-US"/>
              <a:pPr/>
              <a:t>‹#›</a:t>
            </a:fld>
            <a:endParaRPr lang="en-US" altLang="en-US"/>
          </a:p>
        </p:txBody>
      </p:sp>
    </p:spTree>
    <p:extLst>
      <p:ext uri="{BB962C8B-B14F-4D97-AF65-F5344CB8AC3E}">
        <p14:creationId xmlns:p14="http://schemas.microsoft.com/office/powerpoint/2010/main" val="405364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Rectangle 4">
            <a:extLst>
              <a:ext uri="{FF2B5EF4-FFF2-40B4-BE49-F238E27FC236}">
                <a16:creationId xmlns:a16="http://schemas.microsoft.com/office/drawing/2014/main" id="{03E14BCB-F569-9646-96F4-C42940065A40}"/>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285F89CA-1CB1-674D-B278-C8BCFDA5038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AFF66973-6F2D-8145-AE41-9AD001BCF82F}"/>
              </a:ext>
            </a:extLst>
          </p:cNvPr>
          <p:cNvSpPr>
            <a:spLocks noGrp="1" noChangeArrowheads="1"/>
          </p:cNvSpPr>
          <p:nvPr>
            <p:ph type="sldNum" sz="quarter" idx="12"/>
          </p:nvPr>
        </p:nvSpPr>
        <p:spPr>
          <a:ln/>
        </p:spPr>
        <p:txBody>
          <a:bodyPr/>
          <a:lstStyle>
            <a:lvl1pPr>
              <a:defRPr/>
            </a:lvl1pPr>
          </a:lstStyle>
          <a:p>
            <a:fld id="{C0258AB0-0D6D-B249-97AC-77FE87CAD76E}" type="slidenum">
              <a:rPr lang="en-US" altLang="en-US"/>
              <a:pPr/>
              <a:t>‹#›</a:t>
            </a:fld>
            <a:endParaRPr lang="en-US" altLang="en-US"/>
          </a:p>
        </p:txBody>
      </p:sp>
    </p:spTree>
    <p:extLst>
      <p:ext uri="{BB962C8B-B14F-4D97-AF65-F5344CB8AC3E}">
        <p14:creationId xmlns:p14="http://schemas.microsoft.com/office/powerpoint/2010/main" val="1531797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36F5853-E10D-2F47-AC11-C899D9F3D35F}"/>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2715A6FD-031B-D946-863E-FF38449FA93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8D7F886F-8E3A-844C-81D4-B77CC158B644}"/>
              </a:ext>
            </a:extLst>
          </p:cNvPr>
          <p:cNvSpPr>
            <a:spLocks noGrp="1" noChangeArrowheads="1"/>
          </p:cNvSpPr>
          <p:nvPr>
            <p:ph type="sldNum" sz="quarter" idx="12"/>
          </p:nvPr>
        </p:nvSpPr>
        <p:spPr>
          <a:ln/>
        </p:spPr>
        <p:txBody>
          <a:bodyPr/>
          <a:lstStyle>
            <a:lvl1pPr>
              <a:defRPr/>
            </a:lvl1pPr>
          </a:lstStyle>
          <a:p>
            <a:fld id="{1D1AFDD8-4DC0-C34E-9B7B-AC5D6E43D424}" type="slidenum">
              <a:rPr lang="en-US" altLang="en-US"/>
              <a:pPr/>
              <a:t>‹#›</a:t>
            </a:fld>
            <a:endParaRPr lang="en-US" altLang="en-US"/>
          </a:p>
        </p:txBody>
      </p:sp>
    </p:spTree>
    <p:extLst>
      <p:ext uri="{BB962C8B-B14F-4D97-AF65-F5344CB8AC3E}">
        <p14:creationId xmlns:p14="http://schemas.microsoft.com/office/powerpoint/2010/main" val="600777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a:extLst>
              <a:ext uri="{FF2B5EF4-FFF2-40B4-BE49-F238E27FC236}">
                <a16:creationId xmlns:a16="http://schemas.microsoft.com/office/drawing/2014/main" id="{A68EAE91-C08C-B742-A252-588F6854AADB}"/>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219F86CE-8E17-4345-ACF9-23B3E8A7517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E1547FA0-9080-7648-B136-A4AB03E20587}"/>
              </a:ext>
            </a:extLst>
          </p:cNvPr>
          <p:cNvSpPr>
            <a:spLocks noGrp="1" noChangeArrowheads="1"/>
          </p:cNvSpPr>
          <p:nvPr>
            <p:ph type="sldNum" sz="quarter" idx="12"/>
          </p:nvPr>
        </p:nvSpPr>
        <p:spPr>
          <a:ln/>
        </p:spPr>
        <p:txBody>
          <a:bodyPr/>
          <a:lstStyle>
            <a:lvl1pPr>
              <a:defRPr/>
            </a:lvl1pPr>
          </a:lstStyle>
          <a:p>
            <a:fld id="{76A37887-F4D1-824E-92F9-2DDFBC2D4AE9}" type="slidenum">
              <a:rPr lang="en-US" altLang="en-US"/>
              <a:pPr/>
              <a:t>‹#›</a:t>
            </a:fld>
            <a:endParaRPr lang="en-US" altLang="en-US"/>
          </a:p>
        </p:txBody>
      </p:sp>
    </p:spTree>
    <p:extLst>
      <p:ext uri="{BB962C8B-B14F-4D97-AF65-F5344CB8AC3E}">
        <p14:creationId xmlns:p14="http://schemas.microsoft.com/office/powerpoint/2010/main" val="4097806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a:extLst>
              <a:ext uri="{FF2B5EF4-FFF2-40B4-BE49-F238E27FC236}">
                <a16:creationId xmlns:a16="http://schemas.microsoft.com/office/drawing/2014/main" id="{CD9D6FDB-4EC6-6143-B1FA-F54E2C9A01D5}"/>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7FCB5805-E326-944F-90A6-40A2B34A973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081D5A4E-9727-C94F-985A-83A27353F342}"/>
              </a:ext>
            </a:extLst>
          </p:cNvPr>
          <p:cNvSpPr>
            <a:spLocks noGrp="1" noChangeArrowheads="1"/>
          </p:cNvSpPr>
          <p:nvPr>
            <p:ph type="sldNum" sz="quarter" idx="12"/>
          </p:nvPr>
        </p:nvSpPr>
        <p:spPr>
          <a:ln/>
        </p:spPr>
        <p:txBody>
          <a:bodyPr/>
          <a:lstStyle>
            <a:lvl1pPr>
              <a:defRPr/>
            </a:lvl1pPr>
          </a:lstStyle>
          <a:p>
            <a:fld id="{3B249CC8-C759-3A49-BB3A-5F8DD77FAD11}" type="slidenum">
              <a:rPr lang="en-US" altLang="en-US"/>
              <a:pPr/>
              <a:t>‹#›</a:t>
            </a:fld>
            <a:endParaRPr lang="en-US" altLang="en-US"/>
          </a:p>
        </p:txBody>
      </p:sp>
    </p:spTree>
    <p:extLst>
      <p:ext uri="{BB962C8B-B14F-4D97-AF65-F5344CB8AC3E}">
        <p14:creationId xmlns:p14="http://schemas.microsoft.com/office/powerpoint/2010/main" val="194857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7843E93-E1CE-D647-9CD2-031BE6E12CE8}"/>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6756558B-9883-A04F-A0B5-E6488CBD8EAC}"/>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5B18E046-6C55-B646-9B53-946116E5E7D9}"/>
              </a:ext>
            </a:extLst>
          </p:cNvPr>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atin typeface="Arial" charset="0"/>
                <a:ea typeface="ＭＳ Ｐゴシック" charset="0"/>
              </a:defRPr>
            </a:lvl1pPr>
          </a:lstStyle>
          <a:p>
            <a:pPr>
              <a:defRPr/>
            </a:pPr>
            <a:endParaRPr lang="en-US"/>
          </a:p>
        </p:txBody>
      </p:sp>
      <p:sp>
        <p:nvSpPr>
          <p:cNvPr id="1029" name="Rectangle 5">
            <a:extLst>
              <a:ext uri="{FF2B5EF4-FFF2-40B4-BE49-F238E27FC236}">
                <a16:creationId xmlns:a16="http://schemas.microsoft.com/office/drawing/2014/main" id="{D2D4CEF3-2A1B-E146-942A-14367AB0701F}"/>
              </a:ext>
            </a:extLst>
          </p:cNvPr>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latin typeface="Arial" charset="0"/>
                <a:ea typeface="ＭＳ Ｐゴシック" charset="0"/>
              </a:defRPr>
            </a:lvl1pPr>
          </a:lstStyle>
          <a:p>
            <a:pPr>
              <a:defRPr/>
            </a:pPr>
            <a:endParaRPr lang="en-US"/>
          </a:p>
        </p:txBody>
      </p:sp>
      <p:sp>
        <p:nvSpPr>
          <p:cNvPr id="1030" name="Rectangle 6">
            <a:extLst>
              <a:ext uri="{FF2B5EF4-FFF2-40B4-BE49-F238E27FC236}">
                <a16:creationId xmlns:a16="http://schemas.microsoft.com/office/drawing/2014/main" id="{7F853E1B-9DF9-EC46-B94B-4E3F69F3910E}"/>
              </a:ext>
            </a:extLst>
          </p:cNvPr>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vl1pPr>
          </a:lstStyle>
          <a:p>
            <a:fld id="{4360B964-E94A-7743-AA16-E5DF122EBE05}"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tiff"/><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1E14CC7-43C4-414B-B057-598FE93080BE}"/>
              </a:ext>
            </a:extLst>
          </p:cNvPr>
          <p:cNvSpPr>
            <a:spLocks noGrp="1"/>
          </p:cNvSpPr>
          <p:nvPr>
            <p:ph type="ctrTitle"/>
          </p:nvPr>
        </p:nvSpPr>
        <p:spPr>
          <a:xfrm>
            <a:off x="-52411" y="2253372"/>
            <a:ext cx="7054552" cy="1874639"/>
          </a:xfrm>
        </p:spPr>
        <p:txBody>
          <a:bodyPr/>
          <a:lstStyle/>
          <a:p>
            <a:r>
              <a:rPr lang="en-US" b="1" dirty="0"/>
              <a:t>Colonial Society and Culture</a:t>
            </a:r>
          </a:p>
        </p:txBody>
      </p:sp>
      <p:pic>
        <p:nvPicPr>
          <p:cNvPr id="7" name="Picture 6">
            <a:extLst>
              <a:ext uri="{FF2B5EF4-FFF2-40B4-BE49-F238E27FC236}">
                <a16:creationId xmlns:a16="http://schemas.microsoft.com/office/drawing/2014/main" id="{342D2531-8184-E14E-BBC4-838C3F153DF9}"/>
              </a:ext>
            </a:extLst>
          </p:cNvPr>
          <p:cNvPicPr>
            <a:picLocks noChangeAspect="1"/>
          </p:cNvPicPr>
          <p:nvPr/>
        </p:nvPicPr>
        <p:blipFill>
          <a:blip r:embed="rId2"/>
          <a:stretch>
            <a:fillRect/>
          </a:stretch>
        </p:blipFill>
        <p:spPr>
          <a:xfrm>
            <a:off x="54993" y="4365104"/>
            <a:ext cx="3419872" cy="2312688"/>
          </a:xfrm>
          <a:prstGeom prst="rect">
            <a:avLst/>
          </a:prstGeom>
        </p:spPr>
      </p:pic>
      <p:pic>
        <p:nvPicPr>
          <p:cNvPr id="8" name="Picture 7">
            <a:extLst>
              <a:ext uri="{FF2B5EF4-FFF2-40B4-BE49-F238E27FC236}">
                <a16:creationId xmlns:a16="http://schemas.microsoft.com/office/drawing/2014/main" id="{9983075E-769C-044D-854E-26EBC38D9FE9}"/>
              </a:ext>
            </a:extLst>
          </p:cNvPr>
          <p:cNvPicPr>
            <a:picLocks noChangeAspect="1"/>
          </p:cNvPicPr>
          <p:nvPr/>
        </p:nvPicPr>
        <p:blipFill>
          <a:blip r:embed="rId3"/>
          <a:stretch>
            <a:fillRect/>
          </a:stretch>
        </p:blipFill>
        <p:spPr>
          <a:xfrm>
            <a:off x="179512" y="58993"/>
            <a:ext cx="2904217" cy="2131667"/>
          </a:xfrm>
          <a:prstGeom prst="rect">
            <a:avLst/>
          </a:prstGeom>
        </p:spPr>
      </p:pic>
      <p:pic>
        <p:nvPicPr>
          <p:cNvPr id="11" name="Picture 10">
            <a:extLst>
              <a:ext uri="{FF2B5EF4-FFF2-40B4-BE49-F238E27FC236}">
                <a16:creationId xmlns:a16="http://schemas.microsoft.com/office/drawing/2014/main" id="{4AD49494-A93D-F64A-8D36-B35EA3C3BB01}"/>
              </a:ext>
            </a:extLst>
          </p:cNvPr>
          <p:cNvPicPr>
            <a:picLocks noChangeAspect="1"/>
          </p:cNvPicPr>
          <p:nvPr/>
        </p:nvPicPr>
        <p:blipFill>
          <a:blip r:embed="rId4"/>
          <a:stretch>
            <a:fillRect/>
          </a:stretch>
        </p:blipFill>
        <p:spPr>
          <a:xfrm>
            <a:off x="6953207" y="50124"/>
            <a:ext cx="1986461" cy="2172692"/>
          </a:xfrm>
          <a:prstGeom prst="rect">
            <a:avLst/>
          </a:prstGeom>
        </p:spPr>
      </p:pic>
      <p:pic>
        <p:nvPicPr>
          <p:cNvPr id="13" name="Picture 12">
            <a:extLst>
              <a:ext uri="{FF2B5EF4-FFF2-40B4-BE49-F238E27FC236}">
                <a16:creationId xmlns:a16="http://schemas.microsoft.com/office/drawing/2014/main" id="{B6246309-3108-264C-8193-D4FA9068355A}"/>
              </a:ext>
            </a:extLst>
          </p:cNvPr>
          <p:cNvPicPr>
            <a:picLocks noChangeAspect="1"/>
          </p:cNvPicPr>
          <p:nvPr/>
        </p:nvPicPr>
        <p:blipFill>
          <a:blip r:embed="rId5"/>
          <a:stretch>
            <a:fillRect/>
          </a:stretch>
        </p:blipFill>
        <p:spPr>
          <a:xfrm>
            <a:off x="6349447" y="3212975"/>
            <a:ext cx="2566084" cy="3585517"/>
          </a:xfrm>
          <a:prstGeom prst="rect">
            <a:avLst/>
          </a:prstGeom>
        </p:spPr>
      </p:pic>
    </p:spTree>
    <p:extLst>
      <p:ext uri="{BB962C8B-B14F-4D97-AF65-F5344CB8AC3E}">
        <p14:creationId xmlns:p14="http://schemas.microsoft.com/office/powerpoint/2010/main" val="560658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233B3F-54EE-FC58-CBC0-AB9EE49F345A}"/>
              </a:ext>
            </a:extLst>
          </p:cNvPr>
          <p:cNvSpPr>
            <a:spLocks noGrp="1"/>
          </p:cNvSpPr>
          <p:nvPr>
            <p:ph type="title"/>
          </p:nvPr>
        </p:nvSpPr>
        <p:spPr>
          <a:xfrm>
            <a:off x="480060" y="325369"/>
            <a:ext cx="3276451" cy="1956841"/>
          </a:xfrm>
        </p:spPr>
        <p:txBody>
          <a:bodyPr anchor="b">
            <a:normAutofit/>
          </a:bodyPr>
          <a:lstStyle/>
          <a:p>
            <a:r>
              <a:rPr lang="en-US" sz="4700"/>
              <a:t>Why?</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60" y="2586994"/>
            <a:ext cx="2606040" cy="18288"/>
          </a:xfrm>
          <a:custGeom>
            <a:avLst/>
            <a:gdLst>
              <a:gd name="csX0" fmla="*/ 0 w 2606040"/>
              <a:gd name="csY0" fmla="*/ 0 h 18288"/>
              <a:gd name="csX1" fmla="*/ 625450 w 2606040"/>
              <a:gd name="csY1" fmla="*/ 0 h 18288"/>
              <a:gd name="csX2" fmla="*/ 1224839 w 2606040"/>
              <a:gd name="csY2" fmla="*/ 0 h 18288"/>
              <a:gd name="csX3" fmla="*/ 1824228 w 2606040"/>
              <a:gd name="csY3" fmla="*/ 0 h 18288"/>
              <a:gd name="csX4" fmla="*/ 2606040 w 2606040"/>
              <a:gd name="csY4" fmla="*/ 0 h 18288"/>
              <a:gd name="csX5" fmla="*/ 2606040 w 2606040"/>
              <a:gd name="csY5" fmla="*/ 18288 h 18288"/>
              <a:gd name="csX6" fmla="*/ 1902409 w 2606040"/>
              <a:gd name="csY6" fmla="*/ 18288 h 18288"/>
              <a:gd name="csX7" fmla="*/ 1276960 w 2606040"/>
              <a:gd name="csY7" fmla="*/ 18288 h 18288"/>
              <a:gd name="csX8" fmla="*/ 677570 w 2606040"/>
              <a:gd name="csY8" fmla="*/ 18288 h 18288"/>
              <a:gd name="csX9" fmla="*/ 0 w 2606040"/>
              <a:gd name="csY9" fmla="*/ 18288 h 18288"/>
              <a:gd name="csX10" fmla="*/ 0 w 2606040"/>
              <a:gd name="csY10"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2606040" h="18288" fill="none" extrusionOk="0">
                <a:moveTo>
                  <a:pt x="0" y="0"/>
                </a:moveTo>
                <a:cubicBezTo>
                  <a:pt x="266776" y="-600"/>
                  <a:pt x="322756" y="3201"/>
                  <a:pt x="625450" y="0"/>
                </a:cubicBezTo>
                <a:cubicBezTo>
                  <a:pt x="928144" y="-3201"/>
                  <a:pt x="968141" y="9269"/>
                  <a:pt x="1224839" y="0"/>
                </a:cubicBezTo>
                <a:cubicBezTo>
                  <a:pt x="1481537" y="-9269"/>
                  <a:pt x="1569059" y="21947"/>
                  <a:pt x="1824228" y="0"/>
                </a:cubicBezTo>
                <a:cubicBezTo>
                  <a:pt x="2079397" y="-21947"/>
                  <a:pt x="2326053" y="-10194"/>
                  <a:pt x="2606040" y="0"/>
                </a:cubicBezTo>
                <a:cubicBezTo>
                  <a:pt x="2605462" y="4771"/>
                  <a:pt x="2606793" y="12323"/>
                  <a:pt x="2606040" y="18288"/>
                </a:cubicBezTo>
                <a:cubicBezTo>
                  <a:pt x="2256758" y="31410"/>
                  <a:pt x="2173673" y="-12878"/>
                  <a:pt x="1902409" y="18288"/>
                </a:cubicBezTo>
                <a:cubicBezTo>
                  <a:pt x="1631145" y="49454"/>
                  <a:pt x="1461378" y="5466"/>
                  <a:pt x="1276960" y="18288"/>
                </a:cubicBezTo>
                <a:cubicBezTo>
                  <a:pt x="1092542" y="31110"/>
                  <a:pt x="890442" y="13213"/>
                  <a:pt x="677570" y="18288"/>
                </a:cubicBezTo>
                <a:cubicBezTo>
                  <a:pt x="464698" y="23364"/>
                  <a:pt x="187648" y="35837"/>
                  <a:pt x="0" y="18288"/>
                </a:cubicBezTo>
                <a:cubicBezTo>
                  <a:pt x="841" y="12879"/>
                  <a:pt x="-726" y="3977"/>
                  <a:pt x="0" y="0"/>
                </a:cubicBezTo>
                <a:close/>
              </a:path>
              <a:path w="2606040" h="18288" stroke="0" extrusionOk="0">
                <a:moveTo>
                  <a:pt x="0" y="0"/>
                </a:moveTo>
                <a:cubicBezTo>
                  <a:pt x="197231" y="3803"/>
                  <a:pt x="358914" y="-9291"/>
                  <a:pt x="599389" y="0"/>
                </a:cubicBezTo>
                <a:cubicBezTo>
                  <a:pt x="839864" y="9291"/>
                  <a:pt x="979371" y="8509"/>
                  <a:pt x="1303020" y="0"/>
                </a:cubicBezTo>
                <a:cubicBezTo>
                  <a:pt x="1626669" y="-8509"/>
                  <a:pt x="1726300" y="7440"/>
                  <a:pt x="1876349" y="0"/>
                </a:cubicBezTo>
                <a:cubicBezTo>
                  <a:pt x="2026398" y="-7440"/>
                  <a:pt x="2430712" y="17957"/>
                  <a:pt x="2606040" y="0"/>
                </a:cubicBezTo>
                <a:cubicBezTo>
                  <a:pt x="2605426" y="8857"/>
                  <a:pt x="2606544" y="13619"/>
                  <a:pt x="2606040" y="18288"/>
                </a:cubicBezTo>
                <a:cubicBezTo>
                  <a:pt x="2393024" y="2241"/>
                  <a:pt x="2191161" y="39259"/>
                  <a:pt x="1980590" y="18288"/>
                </a:cubicBezTo>
                <a:cubicBezTo>
                  <a:pt x="1770019" y="-2683"/>
                  <a:pt x="1476440" y="36114"/>
                  <a:pt x="1276960" y="18288"/>
                </a:cubicBezTo>
                <a:cubicBezTo>
                  <a:pt x="1077480" y="463"/>
                  <a:pt x="880988" y="42125"/>
                  <a:pt x="651510" y="18288"/>
                </a:cubicBezTo>
                <a:cubicBezTo>
                  <a:pt x="422032" y="-5549"/>
                  <a:pt x="130744" y="-1947"/>
                  <a:pt x="0" y="18288"/>
                </a:cubicBezTo>
                <a:cubicBezTo>
                  <a:pt x="-487" y="10816"/>
                  <a:pt x="-839" y="6058"/>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58BC3C2-8BE4-EC91-3B83-7A971A4855F7}"/>
              </a:ext>
            </a:extLst>
          </p:cNvPr>
          <p:cNvSpPr>
            <a:spLocks noGrp="1"/>
          </p:cNvSpPr>
          <p:nvPr>
            <p:ph idx="1"/>
          </p:nvPr>
        </p:nvSpPr>
        <p:spPr>
          <a:xfrm>
            <a:off x="480060" y="2872899"/>
            <a:ext cx="3182691" cy="3320668"/>
          </a:xfrm>
        </p:spPr>
        <p:txBody>
          <a:bodyPr>
            <a:normAutofit fontScale="85000" lnSpcReduction="20000"/>
          </a:bodyPr>
          <a:lstStyle/>
          <a:p>
            <a:r>
              <a:rPr lang="en-US" sz="1900" dirty="0"/>
              <a:t>1) Universal rights</a:t>
            </a:r>
          </a:p>
          <a:p>
            <a:pPr marL="0" indent="0">
              <a:buNone/>
            </a:pPr>
            <a:endParaRPr lang="en-US" sz="1900" dirty="0"/>
          </a:p>
          <a:p>
            <a:r>
              <a:rPr lang="en-US" sz="1200" dirty="0"/>
              <a:t>Spanish priest, Bartolomé de las Casas, (1484-1566) started as a believer in Spanish racial dominance. However, after years as an encomienda owner, he gave up his indigenous slaves, he joined the Dominican order.</a:t>
            </a:r>
          </a:p>
          <a:p>
            <a:endParaRPr lang="en-US" sz="1200" dirty="0"/>
          </a:p>
          <a:p>
            <a:r>
              <a:rPr lang="en-US" sz="1200" dirty="0"/>
              <a:t>From then on, together with other Spanish jurists and friars he published reams of criticisms of colonialism and fought for indigenous peoples (and Africans) to hold the same rights as Spanish colonists. </a:t>
            </a:r>
          </a:p>
          <a:p>
            <a:endParaRPr lang="en-US" sz="1200" dirty="0"/>
          </a:p>
          <a:p>
            <a:r>
              <a:rPr lang="en-US" sz="1200" dirty="0"/>
              <a:t>1550-1 Valladolid debate between De las Casas and Juan Ginés de Sepúlveda.</a:t>
            </a:r>
          </a:p>
          <a:p>
            <a:endParaRPr lang="en-US" sz="1200" dirty="0"/>
          </a:p>
          <a:p>
            <a:r>
              <a:rPr lang="en-US" sz="1200" dirty="0"/>
              <a:t>Though not entirely implemented, De las Casas’s vision shaped colonial Latin America, allowing indigenous groups access to rights, especially in court. </a:t>
            </a:r>
          </a:p>
          <a:p>
            <a:endParaRPr lang="en-US" sz="1200" dirty="0"/>
          </a:p>
          <a:p>
            <a:endParaRPr lang="en-US" sz="1200" dirty="0"/>
          </a:p>
        </p:txBody>
      </p:sp>
      <p:pic>
        <p:nvPicPr>
          <p:cNvPr id="5" name="Picture 4" descr="A painting of a person writing&#10;&#10;AI-generated content may be incorrect.">
            <a:extLst>
              <a:ext uri="{FF2B5EF4-FFF2-40B4-BE49-F238E27FC236}">
                <a16:creationId xmlns:a16="http://schemas.microsoft.com/office/drawing/2014/main" id="{04BB83AC-3047-7EA5-B5E9-FE2B4E9A1BAF}"/>
              </a:ext>
            </a:extLst>
          </p:cNvPr>
          <p:cNvPicPr>
            <a:picLocks noChangeAspect="1"/>
          </p:cNvPicPr>
          <p:nvPr/>
        </p:nvPicPr>
        <p:blipFill>
          <a:blip r:embed="rId2"/>
          <a:srcRect r="-2" b="1630"/>
          <a:stretch>
            <a:fillRect/>
          </a:stretch>
        </p:blipFill>
        <p:spPr>
          <a:xfrm>
            <a:off x="3983776" y="10"/>
            <a:ext cx="5159081"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1961510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8CA93-61B6-9B61-20B4-C6D6CC5ED44F}"/>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C8E704D0-FA7E-28D0-5CDB-39646831BA60}"/>
              </a:ext>
            </a:extLst>
          </p:cNvPr>
          <p:cNvSpPr>
            <a:spLocks noGrp="1"/>
          </p:cNvSpPr>
          <p:nvPr>
            <p:ph idx="1"/>
          </p:nvPr>
        </p:nvSpPr>
        <p:spPr/>
        <p:txBody>
          <a:bodyPr/>
          <a:lstStyle/>
          <a:p>
            <a:r>
              <a:rPr lang="en-US" sz="2600" b="1" dirty="0"/>
              <a:t>2) Everyday life. </a:t>
            </a:r>
          </a:p>
          <a:p>
            <a:endParaRPr lang="en-US" sz="1500" dirty="0"/>
          </a:p>
          <a:p>
            <a:r>
              <a:rPr lang="en-US" sz="1500" dirty="0"/>
              <a:t>Latin America had issues the British colonies didn’t have:</a:t>
            </a:r>
          </a:p>
          <a:p>
            <a:pPr lvl="1"/>
            <a:r>
              <a:rPr lang="en-US" sz="1500" dirty="0"/>
              <a:t>a demographic disaster and the need for labor,</a:t>
            </a:r>
          </a:p>
          <a:p>
            <a:pPr lvl="1"/>
            <a:r>
              <a:rPr lang="en-US" sz="1500" dirty="0"/>
              <a:t>impenetrable mountains and jungles, </a:t>
            </a:r>
          </a:p>
          <a:p>
            <a:pPr lvl="1"/>
            <a:r>
              <a:rPr lang="en-US" sz="1500" dirty="0"/>
              <a:t>no standing army, </a:t>
            </a:r>
          </a:p>
          <a:p>
            <a:pPr lvl="1"/>
            <a:r>
              <a:rPr lang="en-US" sz="1500" dirty="0"/>
              <a:t>limited Spanish </a:t>
            </a:r>
            <a:r>
              <a:rPr lang="en-US" sz="1500" dirty="0" err="1"/>
              <a:t>colonisers</a:t>
            </a:r>
            <a:endParaRPr lang="en-US" sz="1500" dirty="0"/>
          </a:p>
          <a:p>
            <a:endParaRPr lang="en-US" sz="1500" dirty="0"/>
          </a:p>
          <a:p>
            <a:r>
              <a:rPr lang="en-US" sz="1500" dirty="0"/>
              <a:t>As a result, the Spanish monarchy was unable to enforce a racial hierarchy with any degree of success. </a:t>
            </a:r>
          </a:p>
          <a:p>
            <a:endParaRPr lang="en-US" sz="1500" dirty="0"/>
          </a:p>
          <a:p>
            <a:r>
              <a:rPr lang="en-US" sz="1500" dirty="0"/>
              <a:t>Mixing and fluidity ensued. </a:t>
            </a:r>
          </a:p>
        </p:txBody>
      </p:sp>
    </p:spTree>
    <p:extLst>
      <p:ext uri="{BB962C8B-B14F-4D97-AF65-F5344CB8AC3E}">
        <p14:creationId xmlns:p14="http://schemas.microsoft.com/office/powerpoint/2010/main" val="34318652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62BED530-5568-E840-A819-CB3F29026594}"/>
              </a:ext>
            </a:extLst>
          </p:cNvPr>
          <p:cNvSpPr>
            <a:spLocks noGrp="1" noChangeArrowheads="1"/>
          </p:cNvSpPr>
          <p:nvPr>
            <p:ph type="title"/>
          </p:nvPr>
        </p:nvSpPr>
        <p:spPr>
          <a:xfrm>
            <a:off x="-9601200" y="1219200"/>
            <a:ext cx="7772400" cy="1143000"/>
          </a:xfrm>
        </p:spPr>
        <p:txBody>
          <a:bodyPr/>
          <a:lstStyle/>
          <a:p>
            <a:pPr eaLnBrk="1" hangingPunct="1"/>
            <a:endParaRPr lang="en-US" altLang="en-US"/>
          </a:p>
        </p:txBody>
      </p:sp>
      <p:sp>
        <p:nvSpPr>
          <p:cNvPr id="17410" name="Rectangle 3">
            <a:extLst>
              <a:ext uri="{FF2B5EF4-FFF2-40B4-BE49-F238E27FC236}">
                <a16:creationId xmlns:a16="http://schemas.microsoft.com/office/drawing/2014/main" id="{E6EE66AB-2C86-544C-9E09-008043385FE6}"/>
              </a:ext>
            </a:extLst>
          </p:cNvPr>
          <p:cNvSpPr>
            <a:spLocks noGrp="1" noChangeArrowheads="1"/>
          </p:cNvSpPr>
          <p:nvPr>
            <p:ph type="body" idx="1"/>
          </p:nvPr>
        </p:nvSpPr>
        <p:spPr>
          <a:xfrm>
            <a:off x="-11658600" y="1752600"/>
            <a:ext cx="7772400" cy="4114800"/>
          </a:xfrm>
        </p:spPr>
        <p:txBody>
          <a:bodyPr/>
          <a:lstStyle/>
          <a:p>
            <a:pPr eaLnBrk="1" hangingPunct="1"/>
            <a:endParaRPr lang="en-US" altLang="en-US"/>
          </a:p>
        </p:txBody>
      </p:sp>
      <p:sp>
        <p:nvSpPr>
          <p:cNvPr id="2" name="TextBox 1">
            <a:extLst>
              <a:ext uri="{FF2B5EF4-FFF2-40B4-BE49-F238E27FC236}">
                <a16:creationId xmlns:a16="http://schemas.microsoft.com/office/drawing/2014/main" id="{04D6B0AC-9775-D74A-9F9E-CA56FE3469C8}"/>
              </a:ext>
            </a:extLst>
          </p:cNvPr>
          <p:cNvSpPr txBox="1"/>
          <p:nvPr/>
        </p:nvSpPr>
        <p:spPr>
          <a:xfrm>
            <a:off x="179512" y="4185575"/>
            <a:ext cx="5886332" cy="1323439"/>
          </a:xfrm>
          <a:prstGeom prst="rect">
            <a:avLst/>
          </a:prstGeom>
          <a:noFill/>
        </p:spPr>
        <p:txBody>
          <a:bodyPr wrap="square" rtlCol="0">
            <a:spAutoFit/>
          </a:bodyPr>
          <a:lstStyle/>
          <a:p>
            <a:r>
              <a:rPr lang="en-US" sz="2000" dirty="0"/>
              <a:t>José Joaquín </a:t>
            </a:r>
            <a:r>
              <a:rPr lang="en-US" sz="2000" dirty="0" err="1"/>
              <a:t>Magón</a:t>
            </a:r>
            <a:r>
              <a:rPr lang="en-US" sz="2000" dirty="0"/>
              <a:t>, </a:t>
            </a:r>
            <a:r>
              <a:rPr lang="en-US" sz="2000" i="1" dirty="0"/>
              <a:t>From a </a:t>
            </a:r>
            <a:r>
              <a:rPr lang="en-US" sz="2000" i="1" dirty="0" err="1"/>
              <a:t>Mulato</a:t>
            </a:r>
            <a:r>
              <a:rPr lang="en-US" sz="2000" i="1" dirty="0"/>
              <a:t> and a Mestiza is Born a Quadroon</a:t>
            </a:r>
            <a:r>
              <a:rPr lang="en-US" sz="2000" dirty="0"/>
              <a:t>, c.1770, Museo de </a:t>
            </a:r>
            <a:r>
              <a:rPr lang="en-US" sz="2000" dirty="0" err="1"/>
              <a:t>Antropología</a:t>
            </a:r>
            <a:r>
              <a:rPr lang="en-US" sz="2000" dirty="0"/>
              <a:t>, Madrid.</a:t>
            </a:r>
          </a:p>
          <a:p>
            <a:endParaRPr lang="en-US" sz="2000" dirty="0"/>
          </a:p>
        </p:txBody>
      </p:sp>
      <p:sp>
        <p:nvSpPr>
          <p:cNvPr id="3" name="TextBox 2">
            <a:extLst>
              <a:ext uri="{FF2B5EF4-FFF2-40B4-BE49-F238E27FC236}">
                <a16:creationId xmlns:a16="http://schemas.microsoft.com/office/drawing/2014/main" id="{8A394F1E-8364-D047-B5E1-45DE83A74B1D}"/>
              </a:ext>
            </a:extLst>
          </p:cNvPr>
          <p:cNvSpPr txBox="1"/>
          <p:nvPr/>
        </p:nvSpPr>
        <p:spPr>
          <a:xfrm>
            <a:off x="5652120" y="425656"/>
            <a:ext cx="3312368" cy="4878606"/>
          </a:xfrm>
          <a:prstGeom prst="rect">
            <a:avLst/>
          </a:prstGeom>
          <a:noFill/>
        </p:spPr>
        <p:txBody>
          <a:bodyPr wrap="square" rtlCol="0">
            <a:spAutoFit/>
          </a:bodyPr>
          <a:lstStyle/>
          <a:p>
            <a:r>
              <a:rPr lang="en-US" b="1" dirty="0"/>
              <a:t>Everyday Life in the Indies</a:t>
            </a:r>
          </a:p>
          <a:p>
            <a:endParaRPr lang="en-US" dirty="0"/>
          </a:p>
          <a:p>
            <a:r>
              <a:rPr lang="en-US" dirty="0"/>
              <a:t>How can we study this?</a:t>
            </a:r>
          </a:p>
          <a:p>
            <a:endParaRPr lang="en-US" dirty="0"/>
          </a:p>
          <a:p>
            <a:r>
              <a:rPr lang="en-US" dirty="0"/>
              <a:t>Some sources: </a:t>
            </a:r>
          </a:p>
          <a:p>
            <a:pPr marL="342900" indent="-342900">
              <a:buFont typeface="Arial" panose="020B0604020202020204" pitchFamily="34" charset="0"/>
              <a:buChar char="•"/>
            </a:pPr>
            <a:r>
              <a:rPr lang="en-US" dirty="0"/>
              <a:t>Court records </a:t>
            </a:r>
          </a:p>
          <a:p>
            <a:pPr marL="342900" indent="-342900">
              <a:buFont typeface="Arial" panose="020B0604020202020204" pitchFamily="34" charset="0"/>
              <a:buChar char="•"/>
            </a:pPr>
            <a:r>
              <a:rPr lang="en-US" dirty="0"/>
              <a:t>Letters</a:t>
            </a:r>
          </a:p>
          <a:p>
            <a:pPr marL="342900" indent="-342900">
              <a:buFont typeface="Arial" panose="020B0604020202020204" pitchFamily="34" charset="0"/>
              <a:buChar char="•"/>
            </a:pPr>
            <a:r>
              <a:rPr lang="en-US" dirty="0"/>
              <a:t>Material culture</a:t>
            </a:r>
          </a:p>
          <a:p>
            <a:endParaRPr lang="en-US" dirty="0"/>
          </a:p>
          <a:p>
            <a:endParaRPr lang="en-US" dirty="0"/>
          </a:p>
          <a:p>
            <a:endParaRPr lang="en-US" dirty="0"/>
          </a:p>
        </p:txBody>
      </p:sp>
      <p:pic>
        <p:nvPicPr>
          <p:cNvPr id="5" name="Picture 4" descr="A picture containing text, sitting&#10;&#10;Description automatically generated">
            <a:extLst>
              <a:ext uri="{FF2B5EF4-FFF2-40B4-BE49-F238E27FC236}">
                <a16:creationId xmlns:a16="http://schemas.microsoft.com/office/drawing/2014/main" id="{CEB2C322-9A57-6241-9295-74958D9FD089}"/>
              </a:ext>
            </a:extLst>
          </p:cNvPr>
          <p:cNvPicPr>
            <a:picLocks noChangeAspect="1"/>
          </p:cNvPicPr>
          <p:nvPr/>
        </p:nvPicPr>
        <p:blipFill>
          <a:blip r:embed="rId2"/>
          <a:stretch>
            <a:fillRect/>
          </a:stretch>
        </p:blipFill>
        <p:spPr>
          <a:xfrm>
            <a:off x="467544" y="410615"/>
            <a:ext cx="4590008" cy="377496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3D95C-0F24-6A4B-875B-16DF494918BB}"/>
              </a:ext>
            </a:extLst>
          </p:cNvPr>
          <p:cNvSpPr>
            <a:spLocks noGrp="1"/>
          </p:cNvSpPr>
          <p:nvPr>
            <p:ph type="title"/>
          </p:nvPr>
        </p:nvSpPr>
        <p:spPr>
          <a:xfrm>
            <a:off x="685800" y="260648"/>
            <a:ext cx="7772400" cy="1143000"/>
          </a:xfrm>
        </p:spPr>
        <p:txBody>
          <a:bodyPr/>
          <a:lstStyle/>
          <a:p>
            <a:pPr marL="342900" indent="-342900"/>
            <a:r>
              <a:rPr lang="en-US" b="1" dirty="0"/>
              <a:t>Court records</a:t>
            </a:r>
          </a:p>
        </p:txBody>
      </p:sp>
      <p:sp>
        <p:nvSpPr>
          <p:cNvPr id="3" name="Content Placeholder 2">
            <a:extLst>
              <a:ext uri="{FF2B5EF4-FFF2-40B4-BE49-F238E27FC236}">
                <a16:creationId xmlns:a16="http://schemas.microsoft.com/office/drawing/2014/main" id="{DE0ACF9A-5FA7-804F-965F-26F837157391}"/>
              </a:ext>
            </a:extLst>
          </p:cNvPr>
          <p:cNvSpPr>
            <a:spLocks noGrp="1"/>
          </p:cNvSpPr>
          <p:nvPr>
            <p:ph idx="1"/>
          </p:nvPr>
        </p:nvSpPr>
        <p:spPr>
          <a:xfrm>
            <a:off x="323528" y="1752600"/>
            <a:ext cx="8640960" cy="4844752"/>
          </a:xfrm>
        </p:spPr>
        <p:txBody>
          <a:bodyPr/>
          <a:lstStyle/>
          <a:p>
            <a:r>
              <a:rPr lang="en-US" sz="2500" dirty="0"/>
              <a:t>Colonial society was very litigious</a:t>
            </a:r>
          </a:p>
          <a:p>
            <a:endParaRPr lang="en-US" sz="2500" dirty="0"/>
          </a:p>
          <a:p>
            <a:r>
              <a:rPr lang="en-US" sz="2500" dirty="0"/>
              <a:t>Domestic disputes between husbands and wives, petitions from enslaved men and women, conflicts between </a:t>
            </a:r>
            <a:r>
              <a:rPr lang="en-US" sz="2500" dirty="0" err="1"/>
              <a:t>neighbours</a:t>
            </a:r>
            <a:r>
              <a:rPr lang="en-US" sz="2500" dirty="0"/>
              <a:t> (violence, insults, lawsuits) . . . </a:t>
            </a:r>
          </a:p>
          <a:p>
            <a:endParaRPr lang="en-US" sz="2500" dirty="0"/>
          </a:p>
          <a:p>
            <a:r>
              <a:rPr lang="en-US" sz="2500" dirty="0"/>
              <a:t>Good source of information about gender norms</a:t>
            </a:r>
          </a:p>
          <a:p>
            <a:endParaRPr lang="en-US" sz="2500" dirty="0"/>
          </a:p>
          <a:p>
            <a:r>
              <a:rPr lang="en-US" sz="2500" dirty="0"/>
              <a:t>Reveal the central role of </a:t>
            </a:r>
            <a:r>
              <a:rPr lang="en-US" sz="2500" i="1" dirty="0" err="1"/>
              <a:t>honour</a:t>
            </a:r>
            <a:r>
              <a:rPr lang="en-US" sz="2500" i="1" dirty="0"/>
              <a:t>.</a:t>
            </a:r>
          </a:p>
          <a:p>
            <a:endParaRPr lang="en-US" dirty="0"/>
          </a:p>
        </p:txBody>
      </p:sp>
    </p:spTree>
    <p:extLst>
      <p:ext uri="{BB962C8B-B14F-4D97-AF65-F5344CB8AC3E}">
        <p14:creationId xmlns:p14="http://schemas.microsoft.com/office/powerpoint/2010/main" val="13683960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3EBF5A-03D3-5549-AC07-3A4BBCA688D4}"/>
              </a:ext>
            </a:extLst>
          </p:cNvPr>
          <p:cNvSpPr>
            <a:spLocks noGrp="1"/>
          </p:cNvSpPr>
          <p:nvPr>
            <p:ph type="title"/>
          </p:nvPr>
        </p:nvSpPr>
        <p:spPr>
          <a:xfrm>
            <a:off x="179512" y="188640"/>
            <a:ext cx="6480720" cy="1152128"/>
          </a:xfrm>
        </p:spPr>
        <p:txBody>
          <a:bodyPr/>
          <a:lstStyle/>
          <a:p>
            <a:pPr algn="l"/>
            <a:r>
              <a:rPr lang="en-US" sz="2800" b="1" dirty="0"/>
              <a:t>Many people went to court</a:t>
            </a:r>
          </a:p>
        </p:txBody>
      </p:sp>
      <p:pic>
        <p:nvPicPr>
          <p:cNvPr id="8" name="Content Placeholder 7">
            <a:extLst>
              <a:ext uri="{FF2B5EF4-FFF2-40B4-BE49-F238E27FC236}">
                <a16:creationId xmlns:a16="http://schemas.microsoft.com/office/drawing/2014/main" id="{75557362-3D0D-2A48-98F7-FDEA7F151A11}"/>
              </a:ext>
            </a:extLst>
          </p:cNvPr>
          <p:cNvPicPr>
            <a:picLocks noGrp="1" noChangeAspect="1"/>
          </p:cNvPicPr>
          <p:nvPr>
            <p:ph idx="1"/>
          </p:nvPr>
        </p:nvPicPr>
        <p:blipFill>
          <a:blip r:embed="rId3"/>
          <a:stretch>
            <a:fillRect/>
          </a:stretch>
        </p:blipFill>
        <p:spPr>
          <a:xfrm>
            <a:off x="611560" y="1916832"/>
            <a:ext cx="2764631" cy="4114800"/>
          </a:xfrm>
          <a:prstGeom prst="rect">
            <a:avLst/>
          </a:prstGeom>
        </p:spPr>
      </p:pic>
      <p:sp>
        <p:nvSpPr>
          <p:cNvPr id="9" name="Rectangle 8">
            <a:extLst>
              <a:ext uri="{FF2B5EF4-FFF2-40B4-BE49-F238E27FC236}">
                <a16:creationId xmlns:a16="http://schemas.microsoft.com/office/drawing/2014/main" id="{3155EA61-0589-034A-8D18-548832BA6237}"/>
              </a:ext>
            </a:extLst>
          </p:cNvPr>
          <p:cNvSpPr/>
          <p:nvPr/>
        </p:nvSpPr>
        <p:spPr>
          <a:xfrm>
            <a:off x="3707904" y="1916832"/>
            <a:ext cx="5040560" cy="4832092"/>
          </a:xfrm>
          <a:prstGeom prst="rect">
            <a:avLst/>
          </a:prstGeom>
        </p:spPr>
        <p:txBody>
          <a:bodyPr wrap="square">
            <a:spAutoFit/>
          </a:bodyPr>
          <a:lstStyle/>
          <a:p>
            <a:r>
              <a:rPr lang="en-GB" dirty="0"/>
              <a:t>The first page of a petition by the African-born, nonliterate enslaved man named Agustín Carabali.</a:t>
            </a:r>
          </a:p>
          <a:p>
            <a:endParaRPr lang="en-GB" dirty="0"/>
          </a:p>
          <a:p>
            <a:r>
              <a:rPr lang="en-GB" dirty="0"/>
              <a:t>It was submitted to the court in Lima in 1790. </a:t>
            </a:r>
          </a:p>
          <a:p>
            <a:endParaRPr lang="en-GB" dirty="0"/>
          </a:p>
          <a:p>
            <a:r>
              <a:rPr lang="en-GB" dirty="0"/>
              <a:t>Carabali accused his owner of abuse.</a:t>
            </a:r>
          </a:p>
          <a:p>
            <a:endParaRPr lang="en-GB" dirty="0"/>
          </a:p>
          <a:p>
            <a:r>
              <a:rPr lang="en-GB" dirty="0"/>
              <a:t>He won.</a:t>
            </a:r>
          </a:p>
          <a:p>
            <a:endParaRPr lang="en-GB" dirty="0"/>
          </a:p>
          <a:p>
            <a:r>
              <a:rPr lang="en-GB" sz="2000" dirty="0"/>
              <a:t>From Peru’s </a:t>
            </a:r>
            <a:r>
              <a:rPr lang="en-GB" sz="2000" dirty="0" err="1"/>
              <a:t>Archivo</a:t>
            </a:r>
            <a:r>
              <a:rPr lang="en-GB" sz="2000" dirty="0"/>
              <a:t> General de la </a:t>
            </a:r>
            <a:r>
              <a:rPr lang="en-GB" sz="2000" dirty="0" err="1"/>
              <a:t>Nación</a:t>
            </a:r>
            <a:r>
              <a:rPr lang="en-GB" sz="2000" dirty="0"/>
              <a:t>.</a:t>
            </a:r>
          </a:p>
        </p:txBody>
      </p:sp>
    </p:spTree>
    <p:extLst>
      <p:ext uri="{BB962C8B-B14F-4D97-AF65-F5344CB8AC3E}">
        <p14:creationId xmlns:p14="http://schemas.microsoft.com/office/powerpoint/2010/main" val="28701176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88ADE-7FE5-C644-AF70-7C024C1784C2}"/>
              </a:ext>
            </a:extLst>
          </p:cNvPr>
          <p:cNvSpPr>
            <a:spLocks noGrp="1"/>
          </p:cNvSpPr>
          <p:nvPr>
            <p:ph type="title"/>
          </p:nvPr>
        </p:nvSpPr>
        <p:spPr>
          <a:xfrm>
            <a:off x="467544" y="272842"/>
            <a:ext cx="7772400" cy="1143000"/>
          </a:xfrm>
        </p:spPr>
        <p:txBody>
          <a:bodyPr/>
          <a:lstStyle/>
          <a:p>
            <a:pPr marL="342900" indent="-342900"/>
            <a:br>
              <a:rPr lang="en-US" dirty="0"/>
            </a:br>
            <a:r>
              <a:rPr lang="en-US" dirty="0"/>
              <a:t>Letters</a:t>
            </a:r>
            <a:br>
              <a:rPr lang="en-US" dirty="0"/>
            </a:br>
            <a:endParaRPr lang="en-US" dirty="0"/>
          </a:p>
        </p:txBody>
      </p:sp>
      <p:pic>
        <p:nvPicPr>
          <p:cNvPr id="4" name="Content Placeholder 3">
            <a:extLst>
              <a:ext uri="{FF2B5EF4-FFF2-40B4-BE49-F238E27FC236}">
                <a16:creationId xmlns:a16="http://schemas.microsoft.com/office/drawing/2014/main" id="{B30E2DC0-0552-5340-94EA-27F65BDE5771}"/>
              </a:ext>
            </a:extLst>
          </p:cNvPr>
          <p:cNvPicPr>
            <a:picLocks noGrp="1" noChangeAspect="1"/>
          </p:cNvPicPr>
          <p:nvPr>
            <p:ph idx="1"/>
          </p:nvPr>
        </p:nvPicPr>
        <p:blipFill>
          <a:blip r:embed="rId2"/>
          <a:stretch>
            <a:fillRect/>
          </a:stretch>
        </p:blipFill>
        <p:spPr>
          <a:xfrm>
            <a:off x="1165121" y="1628800"/>
            <a:ext cx="6669741" cy="4114800"/>
          </a:xfrm>
          <a:prstGeom prst="rect">
            <a:avLst/>
          </a:prstGeom>
        </p:spPr>
      </p:pic>
      <p:sp>
        <p:nvSpPr>
          <p:cNvPr id="5" name="TextBox 4">
            <a:extLst>
              <a:ext uri="{FF2B5EF4-FFF2-40B4-BE49-F238E27FC236}">
                <a16:creationId xmlns:a16="http://schemas.microsoft.com/office/drawing/2014/main" id="{58AA54BD-E852-BF4C-8015-40DF667840CF}"/>
              </a:ext>
            </a:extLst>
          </p:cNvPr>
          <p:cNvSpPr txBox="1"/>
          <p:nvPr/>
        </p:nvSpPr>
        <p:spPr>
          <a:xfrm>
            <a:off x="899592" y="5877272"/>
            <a:ext cx="7128792" cy="707886"/>
          </a:xfrm>
          <a:prstGeom prst="rect">
            <a:avLst/>
          </a:prstGeom>
          <a:noFill/>
        </p:spPr>
        <p:txBody>
          <a:bodyPr wrap="square" rtlCol="0">
            <a:spAutoFit/>
          </a:bodyPr>
          <a:lstStyle/>
          <a:p>
            <a:r>
              <a:rPr lang="en-GB" sz="2000" dirty="0">
                <a:effectLst/>
              </a:rPr>
              <a:t>Farewell letter sent by José Miguel Carrera to his wife Mercedes </a:t>
            </a:r>
            <a:r>
              <a:rPr lang="en-GB" sz="2000" dirty="0" err="1">
                <a:effectLst/>
              </a:rPr>
              <a:t>Fontecilla</a:t>
            </a:r>
            <a:r>
              <a:rPr lang="en-GB" sz="2000" dirty="0">
                <a:effectLst/>
              </a:rPr>
              <a:t>, 4 Sept. 1821 .</a:t>
            </a:r>
            <a:endParaRPr lang="en-US" sz="2000" dirty="0"/>
          </a:p>
        </p:txBody>
      </p:sp>
    </p:spTree>
    <p:extLst>
      <p:ext uri="{BB962C8B-B14F-4D97-AF65-F5344CB8AC3E}">
        <p14:creationId xmlns:p14="http://schemas.microsoft.com/office/powerpoint/2010/main" val="27029337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86361-B637-F84E-8B92-CCE6C06449B3}"/>
              </a:ext>
            </a:extLst>
          </p:cNvPr>
          <p:cNvSpPr>
            <a:spLocks noGrp="1"/>
          </p:cNvSpPr>
          <p:nvPr>
            <p:ph type="title"/>
          </p:nvPr>
        </p:nvSpPr>
        <p:spPr>
          <a:xfrm>
            <a:off x="143948" y="187185"/>
            <a:ext cx="7668412" cy="646212"/>
          </a:xfrm>
        </p:spPr>
        <p:txBody>
          <a:bodyPr/>
          <a:lstStyle/>
          <a:p>
            <a:r>
              <a:rPr lang="en-US" sz="2400" b="1" dirty="0"/>
              <a:t>‘</a:t>
            </a:r>
            <a:r>
              <a:rPr lang="en-US" sz="2400" b="1" dirty="0" err="1"/>
              <a:t>Escribanos</a:t>
            </a:r>
            <a:r>
              <a:rPr lang="en-US" sz="2400" b="1" dirty="0"/>
              <a:t>’, ‘</a:t>
            </a:r>
            <a:r>
              <a:rPr lang="en-US" sz="2400" b="1" dirty="0" err="1"/>
              <a:t>Tintorillos</a:t>
            </a:r>
            <a:r>
              <a:rPr lang="en-US" sz="2400" b="1" dirty="0"/>
              <a:t>’ or Public Writers</a:t>
            </a:r>
          </a:p>
        </p:txBody>
      </p:sp>
      <p:pic>
        <p:nvPicPr>
          <p:cNvPr id="4" name="Content Placeholder 3">
            <a:extLst>
              <a:ext uri="{FF2B5EF4-FFF2-40B4-BE49-F238E27FC236}">
                <a16:creationId xmlns:a16="http://schemas.microsoft.com/office/drawing/2014/main" id="{00D8F28D-CA96-8546-85BE-891F6036E355}"/>
              </a:ext>
            </a:extLst>
          </p:cNvPr>
          <p:cNvPicPr>
            <a:picLocks noGrp="1" noChangeAspect="1"/>
          </p:cNvPicPr>
          <p:nvPr>
            <p:ph idx="1"/>
          </p:nvPr>
        </p:nvPicPr>
        <p:blipFill>
          <a:blip r:embed="rId2"/>
          <a:stretch>
            <a:fillRect/>
          </a:stretch>
        </p:blipFill>
        <p:spPr>
          <a:xfrm>
            <a:off x="189148" y="833397"/>
            <a:ext cx="3518756" cy="2546349"/>
          </a:xfrm>
          <a:prstGeom prst="rect">
            <a:avLst/>
          </a:prstGeom>
        </p:spPr>
      </p:pic>
      <p:pic>
        <p:nvPicPr>
          <p:cNvPr id="5" name="Picture 4">
            <a:extLst>
              <a:ext uri="{FF2B5EF4-FFF2-40B4-BE49-F238E27FC236}">
                <a16:creationId xmlns:a16="http://schemas.microsoft.com/office/drawing/2014/main" id="{852804AD-D475-D34C-AD90-07F57FA2D36C}"/>
              </a:ext>
            </a:extLst>
          </p:cNvPr>
          <p:cNvPicPr>
            <a:picLocks noChangeAspect="1"/>
          </p:cNvPicPr>
          <p:nvPr/>
        </p:nvPicPr>
        <p:blipFill>
          <a:blip r:embed="rId3"/>
          <a:stretch>
            <a:fillRect/>
          </a:stretch>
        </p:blipFill>
        <p:spPr>
          <a:xfrm>
            <a:off x="2301705" y="3838709"/>
            <a:ext cx="2047410" cy="2776149"/>
          </a:xfrm>
          <a:prstGeom prst="rect">
            <a:avLst/>
          </a:prstGeom>
        </p:spPr>
      </p:pic>
      <p:sp>
        <p:nvSpPr>
          <p:cNvPr id="7" name="TextBox 6">
            <a:extLst>
              <a:ext uri="{FF2B5EF4-FFF2-40B4-BE49-F238E27FC236}">
                <a16:creationId xmlns:a16="http://schemas.microsoft.com/office/drawing/2014/main" id="{1E54CBAB-620B-784D-BF13-491A3B958E39}"/>
              </a:ext>
            </a:extLst>
          </p:cNvPr>
          <p:cNvSpPr txBox="1"/>
          <p:nvPr/>
        </p:nvSpPr>
        <p:spPr>
          <a:xfrm>
            <a:off x="4513162" y="5280471"/>
            <a:ext cx="4379318" cy="707886"/>
          </a:xfrm>
          <a:prstGeom prst="rect">
            <a:avLst/>
          </a:prstGeom>
          <a:noFill/>
        </p:spPr>
        <p:txBody>
          <a:bodyPr wrap="square" rtlCol="0">
            <a:spAutoFit/>
          </a:bodyPr>
          <a:lstStyle/>
          <a:p>
            <a:r>
              <a:rPr lang="en-US" sz="2000" dirty="0"/>
              <a:t>Claudio </a:t>
            </a:r>
            <a:r>
              <a:rPr lang="en-US" sz="2000" dirty="0" err="1"/>
              <a:t>Linati</a:t>
            </a:r>
            <a:r>
              <a:rPr lang="en-US" sz="2000" dirty="0"/>
              <a:t>, </a:t>
            </a:r>
            <a:r>
              <a:rPr lang="en-GB" sz="2000" dirty="0"/>
              <a:t>‘Public writer in the great square of Mexico’, 1828.</a:t>
            </a:r>
            <a:endParaRPr lang="en-US" sz="2000" dirty="0"/>
          </a:p>
        </p:txBody>
      </p:sp>
      <p:sp>
        <p:nvSpPr>
          <p:cNvPr id="8" name="TextBox 7">
            <a:extLst>
              <a:ext uri="{FF2B5EF4-FFF2-40B4-BE49-F238E27FC236}">
                <a16:creationId xmlns:a16="http://schemas.microsoft.com/office/drawing/2014/main" id="{2E83A40C-D297-5647-9E65-E385CB4E5DD0}"/>
              </a:ext>
            </a:extLst>
          </p:cNvPr>
          <p:cNvSpPr txBox="1"/>
          <p:nvPr/>
        </p:nvSpPr>
        <p:spPr>
          <a:xfrm>
            <a:off x="112034" y="3554371"/>
            <a:ext cx="1939686" cy="1938992"/>
          </a:xfrm>
          <a:prstGeom prst="rect">
            <a:avLst/>
          </a:prstGeom>
          <a:noFill/>
        </p:spPr>
        <p:txBody>
          <a:bodyPr wrap="square" rtlCol="0">
            <a:spAutoFit/>
          </a:bodyPr>
          <a:lstStyle/>
          <a:p>
            <a:r>
              <a:rPr lang="en-US" sz="2000" dirty="0"/>
              <a:t>Above is a rather staged photograph of a public writer in early 20</a:t>
            </a:r>
            <a:r>
              <a:rPr lang="en-US" sz="2000" baseline="30000" dirty="0"/>
              <a:t>th</a:t>
            </a:r>
            <a:r>
              <a:rPr lang="en-US" sz="2000" dirty="0"/>
              <a:t>-century Mexico</a:t>
            </a:r>
          </a:p>
        </p:txBody>
      </p:sp>
      <p:pic>
        <p:nvPicPr>
          <p:cNvPr id="9" name="Picture 8">
            <a:extLst>
              <a:ext uri="{FF2B5EF4-FFF2-40B4-BE49-F238E27FC236}">
                <a16:creationId xmlns:a16="http://schemas.microsoft.com/office/drawing/2014/main" id="{4ED6A24E-67BA-1748-BDD7-A3A317479D73}"/>
              </a:ext>
            </a:extLst>
          </p:cNvPr>
          <p:cNvPicPr>
            <a:picLocks noChangeAspect="1"/>
          </p:cNvPicPr>
          <p:nvPr/>
        </p:nvPicPr>
        <p:blipFill>
          <a:blip r:embed="rId4"/>
          <a:stretch>
            <a:fillRect/>
          </a:stretch>
        </p:blipFill>
        <p:spPr>
          <a:xfrm>
            <a:off x="4513162" y="1069697"/>
            <a:ext cx="4518804" cy="3382684"/>
          </a:xfrm>
          <a:prstGeom prst="rect">
            <a:avLst/>
          </a:prstGeom>
        </p:spPr>
      </p:pic>
    </p:spTree>
    <p:extLst>
      <p:ext uri="{BB962C8B-B14F-4D97-AF65-F5344CB8AC3E}">
        <p14:creationId xmlns:p14="http://schemas.microsoft.com/office/powerpoint/2010/main" val="38874634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4CF8A-CD96-C1D9-1D25-81C59AE4EF41}"/>
              </a:ext>
            </a:extLst>
          </p:cNvPr>
          <p:cNvSpPr>
            <a:spLocks noGrp="1"/>
          </p:cNvSpPr>
          <p:nvPr>
            <p:ph type="title"/>
          </p:nvPr>
        </p:nvSpPr>
        <p:spPr/>
        <p:txBody>
          <a:bodyPr/>
          <a:lstStyle/>
          <a:p>
            <a:r>
              <a:rPr lang="en-US" dirty="0"/>
              <a:t>Hybrid Culture</a:t>
            </a:r>
          </a:p>
        </p:txBody>
      </p:sp>
      <p:sp>
        <p:nvSpPr>
          <p:cNvPr id="3" name="Content Placeholder 2">
            <a:extLst>
              <a:ext uri="{FF2B5EF4-FFF2-40B4-BE49-F238E27FC236}">
                <a16:creationId xmlns:a16="http://schemas.microsoft.com/office/drawing/2014/main" id="{F4D0D3FA-E57F-4278-1C86-4C225DE54681}"/>
              </a:ext>
            </a:extLst>
          </p:cNvPr>
          <p:cNvSpPr>
            <a:spLocks noGrp="1"/>
          </p:cNvSpPr>
          <p:nvPr>
            <p:ph idx="1"/>
          </p:nvPr>
        </p:nvSpPr>
        <p:spPr/>
        <p:txBody>
          <a:bodyPr/>
          <a:lstStyle/>
          <a:p>
            <a:r>
              <a:rPr lang="en-US" sz="2400" dirty="0"/>
              <a:t>This blend of universal rights and reality produced a fantastically hybrid culture in which elements of African, indigenous and Spanish culture intertwined. </a:t>
            </a:r>
          </a:p>
          <a:p>
            <a:endParaRPr lang="en-US" sz="2400" dirty="0"/>
          </a:p>
          <a:p>
            <a:r>
              <a:rPr lang="en-US" sz="2400" dirty="0"/>
              <a:t>In culture, we call this “mestizaje” or mixing. You could see it in food, material culture, clothing, and language. </a:t>
            </a:r>
          </a:p>
          <a:p>
            <a:endParaRPr lang="en-US" sz="2400" dirty="0"/>
          </a:p>
          <a:p>
            <a:r>
              <a:rPr lang="en-US" sz="2400" dirty="0"/>
              <a:t>In religion, it is often termed “syncretism”.</a:t>
            </a:r>
          </a:p>
        </p:txBody>
      </p:sp>
    </p:spTree>
    <p:extLst>
      <p:ext uri="{BB962C8B-B14F-4D97-AF65-F5344CB8AC3E}">
        <p14:creationId xmlns:p14="http://schemas.microsoft.com/office/powerpoint/2010/main" val="9889357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22312"/>
            <a:ext cx="7772400" cy="1810544"/>
          </a:xfrm>
        </p:spPr>
        <p:txBody>
          <a:bodyPr/>
          <a:lstStyle/>
          <a:p>
            <a:r>
              <a:rPr lang="en-US" b="1" dirty="0"/>
              <a:t>The ‘Columbian Exchange’</a:t>
            </a:r>
            <a:br>
              <a:rPr lang="en-US" b="1" dirty="0"/>
            </a:br>
            <a:br>
              <a:rPr lang="en-US" sz="2400" dirty="0"/>
            </a:br>
            <a:r>
              <a:rPr lang="en-US" sz="2400" dirty="0"/>
              <a:t>(Here is a rather Euro-centric map of what was a much more global process)</a:t>
            </a:r>
          </a:p>
        </p:txBody>
      </p:sp>
      <p:pic>
        <p:nvPicPr>
          <p:cNvPr id="4" name="Content Placeholder 3"/>
          <p:cNvPicPr>
            <a:picLocks noGrp="1" noChangeAspect="1"/>
          </p:cNvPicPr>
          <p:nvPr>
            <p:ph idx="1"/>
          </p:nvPr>
        </p:nvPicPr>
        <p:blipFill>
          <a:blip r:embed="rId2"/>
          <a:srcRect t="-1158" b="-1158"/>
          <a:stretch>
            <a:fillRect/>
          </a:stretch>
        </p:blipFill>
        <p:spPr>
          <a:xfrm>
            <a:off x="683366" y="2420888"/>
            <a:ext cx="7772400" cy="4114800"/>
          </a:xfrm>
        </p:spPr>
      </p:pic>
      <p:cxnSp>
        <p:nvCxnSpPr>
          <p:cNvPr id="8" name="Straight Arrow Connector 7"/>
          <p:cNvCxnSpPr>
            <a:cxnSpLocks/>
          </p:cNvCxnSpPr>
          <p:nvPr/>
        </p:nvCxnSpPr>
        <p:spPr>
          <a:xfrm flipV="1">
            <a:off x="1488062" y="2710504"/>
            <a:ext cx="1156329" cy="48671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728145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AD37D-491E-4349-A0D8-59824A6670D7}"/>
              </a:ext>
            </a:extLst>
          </p:cNvPr>
          <p:cNvSpPr>
            <a:spLocks noGrp="1"/>
          </p:cNvSpPr>
          <p:nvPr>
            <p:ph type="title"/>
          </p:nvPr>
        </p:nvSpPr>
        <p:spPr>
          <a:xfrm>
            <a:off x="323528" y="260648"/>
            <a:ext cx="3168352" cy="1584176"/>
          </a:xfrm>
        </p:spPr>
        <p:txBody>
          <a:bodyPr/>
          <a:lstStyle/>
          <a:p>
            <a:r>
              <a:rPr lang="en-US" b="1" dirty="0"/>
              <a:t>New food cultures</a:t>
            </a:r>
          </a:p>
        </p:txBody>
      </p:sp>
      <p:pic>
        <p:nvPicPr>
          <p:cNvPr id="5" name="Content Placeholder 4">
            <a:extLst>
              <a:ext uri="{FF2B5EF4-FFF2-40B4-BE49-F238E27FC236}">
                <a16:creationId xmlns:a16="http://schemas.microsoft.com/office/drawing/2014/main" id="{4F00072A-1A16-3640-B877-176CC84A6107}"/>
              </a:ext>
            </a:extLst>
          </p:cNvPr>
          <p:cNvPicPr>
            <a:picLocks noGrp="1" noChangeAspect="1"/>
          </p:cNvPicPr>
          <p:nvPr>
            <p:ph idx="1"/>
          </p:nvPr>
        </p:nvPicPr>
        <p:blipFill>
          <a:blip r:embed="rId2"/>
          <a:stretch>
            <a:fillRect/>
          </a:stretch>
        </p:blipFill>
        <p:spPr>
          <a:xfrm>
            <a:off x="611560" y="2132856"/>
            <a:ext cx="2020013" cy="4114800"/>
          </a:xfrm>
        </p:spPr>
      </p:pic>
      <p:pic>
        <p:nvPicPr>
          <p:cNvPr id="7" name="Picture 6">
            <a:extLst>
              <a:ext uri="{FF2B5EF4-FFF2-40B4-BE49-F238E27FC236}">
                <a16:creationId xmlns:a16="http://schemas.microsoft.com/office/drawing/2014/main" id="{6FE5F903-D2E8-F14D-80BB-BAA2066957FB}"/>
              </a:ext>
            </a:extLst>
          </p:cNvPr>
          <p:cNvPicPr>
            <a:picLocks noChangeAspect="1"/>
          </p:cNvPicPr>
          <p:nvPr/>
        </p:nvPicPr>
        <p:blipFill>
          <a:blip r:embed="rId3"/>
          <a:stretch>
            <a:fillRect/>
          </a:stretch>
        </p:blipFill>
        <p:spPr>
          <a:xfrm>
            <a:off x="3995936" y="116632"/>
            <a:ext cx="4176464" cy="3341171"/>
          </a:xfrm>
          <a:prstGeom prst="rect">
            <a:avLst/>
          </a:prstGeom>
        </p:spPr>
      </p:pic>
      <p:pic>
        <p:nvPicPr>
          <p:cNvPr id="3" name="Picture 2">
            <a:extLst>
              <a:ext uri="{FF2B5EF4-FFF2-40B4-BE49-F238E27FC236}">
                <a16:creationId xmlns:a16="http://schemas.microsoft.com/office/drawing/2014/main" id="{E2685DA8-C8CD-5241-838E-26C110BC0E68}"/>
              </a:ext>
            </a:extLst>
          </p:cNvPr>
          <p:cNvPicPr>
            <a:picLocks noChangeAspect="1"/>
          </p:cNvPicPr>
          <p:nvPr/>
        </p:nvPicPr>
        <p:blipFill>
          <a:blip r:embed="rId4"/>
          <a:stretch>
            <a:fillRect/>
          </a:stretch>
        </p:blipFill>
        <p:spPr>
          <a:xfrm>
            <a:off x="3593829" y="3400196"/>
            <a:ext cx="4980677" cy="3341172"/>
          </a:xfrm>
          <a:prstGeom prst="rect">
            <a:avLst/>
          </a:prstGeom>
        </p:spPr>
      </p:pic>
    </p:spTree>
    <p:extLst>
      <p:ext uri="{BB962C8B-B14F-4D97-AF65-F5344CB8AC3E}">
        <p14:creationId xmlns:p14="http://schemas.microsoft.com/office/powerpoint/2010/main" val="2142743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609600"/>
            <a:ext cx="7772400" cy="875184"/>
          </a:xfrm>
        </p:spPr>
        <p:txBody>
          <a:bodyPr/>
          <a:lstStyle/>
          <a:p>
            <a:pPr eaLnBrk="1" hangingPunct="1"/>
            <a:r>
              <a:rPr lang="en-GB" sz="4000" b="1" dirty="0">
                <a:latin typeface="Garamond" charset="0"/>
                <a:cs typeface="Arial" charset="0"/>
              </a:rPr>
              <a:t>A Reminder of Last Week’s Topics</a:t>
            </a:r>
          </a:p>
        </p:txBody>
      </p:sp>
      <p:sp>
        <p:nvSpPr>
          <p:cNvPr id="7171" name="Rectangle 3"/>
          <p:cNvSpPr>
            <a:spLocks noGrp="1" noChangeArrowheads="1"/>
          </p:cNvSpPr>
          <p:nvPr>
            <p:ph type="body" idx="1"/>
          </p:nvPr>
        </p:nvSpPr>
        <p:spPr>
          <a:xfrm>
            <a:off x="457200" y="1600200"/>
            <a:ext cx="8229600" cy="5181600"/>
          </a:xfrm>
        </p:spPr>
        <p:txBody>
          <a:bodyPr/>
          <a:lstStyle/>
          <a:p>
            <a:pPr marL="0" indent="0" eaLnBrk="1" hangingPunct="1">
              <a:lnSpc>
                <a:spcPct val="80000"/>
              </a:lnSpc>
              <a:buNone/>
            </a:pPr>
            <a:endParaRPr lang="en-GB" dirty="0">
              <a:latin typeface="Garamond" charset="0"/>
              <a:cs typeface="Arial" charset="0"/>
            </a:endParaRPr>
          </a:p>
          <a:p>
            <a:pPr eaLnBrk="1" hangingPunct="1">
              <a:lnSpc>
                <a:spcPct val="80000"/>
              </a:lnSpc>
            </a:pPr>
            <a:r>
              <a:rPr lang="en-GB" b="1" dirty="0">
                <a:latin typeface="Garamond" charset="0"/>
                <a:cs typeface="Arial" charset="0"/>
              </a:rPr>
              <a:t>Settlement</a:t>
            </a:r>
            <a:r>
              <a:rPr lang="en-GB" dirty="0">
                <a:latin typeface="Garamond" charset="0"/>
                <a:cs typeface="Arial" charset="0"/>
              </a:rPr>
              <a:t> through the founding of cities and establishment of an administrative structure</a:t>
            </a:r>
          </a:p>
          <a:p>
            <a:pPr marL="0" indent="0" eaLnBrk="1" hangingPunct="1">
              <a:lnSpc>
                <a:spcPct val="80000"/>
              </a:lnSpc>
              <a:buNone/>
            </a:pPr>
            <a:endParaRPr lang="en-GB" b="1" dirty="0">
              <a:latin typeface="Garamond" charset="0"/>
              <a:cs typeface="Arial" charset="0"/>
            </a:endParaRPr>
          </a:p>
          <a:p>
            <a:pPr eaLnBrk="1" hangingPunct="1">
              <a:lnSpc>
                <a:spcPct val="80000"/>
              </a:lnSpc>
            </a:pPr>
            <a:r>
              <a:rPr lang="en-GB" b="1" dirty="0">
                <a:latin typeface="Garamond" charset="0"/>
                <a:cs typeface="Arial" charset="0"/>
              </a:rPr>
              <a:t>Demography: </a:t>
            </a:r>
            <a:r>
              <a:rPr lang="en-GB" dirty="0">
                <a:latin typeface="Garamond" charset="0"/>
                <a:cs typeface="Arial" charset="0"/>
              </a:rPr>
              <a:t>millions of indigenous people died. Population decreases from 60 million to 10 million during century after Conquest. </a:t>
            </a:r>
          </a:p>
          <a:p>
            <a:pPr marL="0" indent="0" eaLnBrk="1" hangingPunct="1">
              <a:lnSpc>
                <a:spcPct val="80000"/>
              </a:lnSpc>
              <a:buNone/>
            </a:pPr>
            <a:endParaRPr lang="en-GB" b="1" dirty="0">
              <a:latin typeface="Garamond" charset="0"/>
              <a:cs typeface="Arial" charset="0"/>
            </a:endParaRPr>
          </a:p>
          <a:p>
            <a:pPr eaLnBrk="1" hangingPunct="1">
              <a:lnSpc>
                <a:spcPct val="80000"/>
              </a:lnSpc>
            </a:pPr>
            <a:r>
              <a:rPr lang="en-GB" b="1" dirty="0">
                <a:latin typeface="Garamond" charset="0"/>
                <a:cs typeface="Arial" charset="0"/>
              </a:rPr>
              <a:t>Coercive Labour</a:t>
            </a:r>
            <a:r>
              <a:rPr lang="en-GB" dirty="0">
                <a:latin typeface="Garamond" charset="0"/>
                <a:cs typeface="Arial" charset="0"/>
              </a:rPr>
              <a:t> </a:t>
            </a:r>
            <a:r>
              <a:rPr lang="en-GB" b="1" dirty="0">
                <a:latin typeface="Garamond" charset="0"/>
                <a:cs typeface="Arial" charset="0"/>
              </a:rPr>
              <a:t>regimes</a:t>
            </a:r>
            <a:r>
              <a:rPr lang="en-GB" dirty="0">
                <a:latin typeface="Garamond" charset="0"/>
                <a:cs typeface="Arial" charset="0"/>
              </a:rPr>
              <a:t>: </a:t>
            </a:r>
            <a:r>
              <a:rPr lang="en-GB" i="1" dirty="0">
                <a:latin typeface="Garamond" charset="0"/>
                <a:cs typeface="Arial" charset="0"/>
              </a:rPr>
              <a:t>encomienda</a:t>
            </a:r>
            <a:r>
              <a:rPr lang="en-GB" b="1" dirty="0">
                <a:latin typeface="Garamond" charset="0"/>
                <a:cs typeface="Arial" charset="0"/>
              </a:rPr>
              <a:t> </a:t>
            </a:r>
            <a:r>
              <a:rPr lang="en-GB" dirty="0">
                <a:latin typeface="Garamond" charset="0"/>
                <a:cs typeface="Arial" charset="0"/>
              </a:rPr>
              <a:t>(grants of indigenous labour) and slavery.</a:t>
            </a:r>
          </a:p>
        </p:txBody>
      </p:sp>
    </p:spTree>
    <p:extLst>
      <p:ext uri="{BB962C8B-B14F-4D97-AF65-F5344CB8AC3E}">
        <p14:creationId xmlns:p14="http://schemas.microsoft.com/office/powerpoint/2010/main" val="42646374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AD15E-9117-0B4F-ABF2-54E86C96FAC5}"/>
              </a:ext>
            </a:extLst>
          </p:cNvPr>
          <p:cNvSpPr>
            <a:spLocks noGrp="1"/>
          </p:cNvSpPr>
          <p:nvPr>
            <p:ph type="title"/>
          </p:nvPr>
        </p:nvSpPr>
        <p:spPr>
          <a:xfrm>
            <a:off x="57795" y="332656"/>
            <a:ext cx="3823320" cy="2448272"/>
          </a:xfrm>
        </p:spPr>
        <p:txBody>
          <a:bodyPr/>
          <a:lstStyle/>
          <a:p>
            <a:pPr algn="l"/>
            <a:r>
              <a:rPr lang="en-US" sz="2000" b="1" i="1" dirty="0" err="1"/>
              <a:t>Moqueca</a:t>
            </a:r>
            <a:br>
              <a:rPr lang="en-US" sz="2000" b="1" i="1" dirty="0"/>
            </a:br>
            <a:br>
              <a:rPr lang="en-US" sz="2000" i="1" dirty="0"/>
            </a:br>
            <a:r>
              <a:rPr lang="en-US" sz="2000" dirty="0"/>
              <a:t>a Brazilian stew made with coconut milk and palm oil, served with rice. </a:t>
            </a:r>
            <a:r>
              <a:rPr lang="en-GB" sz="2000" dirty="0"/>
              <a:t>The name comes from a word in the Kimbundu language of Angola.</a:t>
            </a:r>
            <a:endParaRPr lang="en-US" sz="2000" i="1" dirty="0"/>
          </a:p>
        </p:txBody>
      </p:sp>
      <p:pic>
        <p:nvPicPr>
          <p:cNvPr id="4" name="Content Placeholder 3">
            <a:extLst>
              <a:ext uri="{FF2B5EF4-FFF2-40B4-BE49-F238E27FC236}">
                <a16:creationId xmlns:a16="http://schemas.microsoft.com/office/drawing/2014/main" id="{698C4636-B201-0D47-AD7B-4ADE39010B99}"/>
              </a:ext>
            </a:extLst>
          </p:cNvPr>
          <p:cNvPicPr>
            <a:picLocks noGrp="1" noChangeAspect="1"/>
          </p:cNvPicPr>
          <p:nvPr>
            <p:ph idx="1"/>
          </p:nvPr>
        </p:nvPicPr>
        <p:blipFill>
          <a:blip r:embed="rId2"/>
          <a:stretch>
            <a:fillRect/>
          </a:stretch>
        </p:blipFill>
        <p:spPr>
          <a:xfrm>
            <a:off x="-19879" y="3222115"/>
            <a:ext cx="5397500" cy="3530600"/>
          </a:xfrm>
          <a:prstGeom prst="rect">
            <a:avLst/>
          </a:prstGeom>
        </p:spPr>
      </p:pic>
      <p:pic>
        <p:nvPicPr>
          <p:cNvPr id="5" name="Picture 4">
            <a:extLst>
              <a:ext uri="{FF2B5EF4-FFF2-40B4-BE49-F238E27FC236}">
                <a16:creationId xmlns:a16="http://schemas.microsoft.com/office/drawing/2014/main" id="{6D5AA6B6-D154-2547-8EAF-9D4A1BC9FF4E}"/>
              </a:ext>
            </a:extLst>
          </p:cNvPr>
          <p:cNvPicPr>
            <a:picLocks noChangeAspect="1"/>
          </p:cNvPicPr>
          <p:nvPr/>
        </p:nvPicPr>
        <p:blipFill>
          <a:blip r:embed="rId3"/>
          <a:stretch>
            <a:fillRect/>
          </a:stretch>
        </p:blipFill>
        <p:spPr>
          <a:xfrm>
            <a:off x="3995936" y="21716"/>
            <a:ext cx="5119464" cy="3595730"/>
          </a:xfrm>
          <a:prstGeom prst="rect">
            <a:avLst/>
          </a:prstGeom>
        </p:spPr>
      </p:pic>
      <p:sp>
        <p:nvSpPr>
          <p:cNvPr id="6" name="TextBox 5">
            <a:extLst>
              <a:ext uri="{FF2B5EF4-FFF2-40B4-BE49-F238E27FC236}">
                <a16:creationId xmlns:a16="http://schemas.microsoft.com/office/drawing/2014/main" id="{DDF9393D-2B68-1343-B63F-440474704B7A}"/>
              </a:ext>
            </a:extLst>
          </p:cNvPr>
          <p:cNvSpPr txBox="1"/>
          <p:nvPr/>
        </p:nvSpPr>
        <p:spPr>
          <a:xfrm>
            <a:off x="5389601" y="3847259"/>
            <a:ext cx="3168352" cy="1015663"/>
          </a:xfrm>
          <a:prstGeom prst="rect">
            <a:avLst/>
          </a:prstGeom>
          <a:noFill/>
        </p:spPr>
        <p:txBody>
          <a:bodyPr wrap="square" rtlCol="0">
            <a:spAutoFit/>
          </a:bodyPr>
          <a:lstStyle/>
          <a:p>
            <a:r>
              <a:rPr lang="en-US" sz="2000" dirty="0"/>
              <a:t>An Argentine </a:t>
            </a:r>
            <a:r>
              <a:rPr lang="en-US" sz="2000" i="1" dirty="0" err="1"/>
              <a:t>bifé</a:t>
            </a:r>
            <a:r>
              <a:rPr lang="en-US" sz="2000" i="1" dirty="0"/>
              <a:t> de chorizo </a:t>
            </a:r>
            <a:r>
              <a:rPr lang="en-US" sz="2000" dirty="0"/>
              <a:t>(steak) with chips and a nice malbec.</a:t>
            </a:r>
          </a:p>
        </p:txBody>
      </p:sp>
      <p:sp>
        <p:nvSpPr>
          <p:cNvPr id="8" name="TextBox 7">
            <a:extLst>
              <a:ext uri="{FF2B5EF4-FFF2-40B4-BE49-F238E27FC236}">
                <a16:creationId xmlns:a16="http://schemas.microsoft.com/office/drawing/2014/main" id="{C065AB3C-D760-6545-9111-39378CC24632}"/>
              </a:ext>
            </a:extLst>
          </p:cNvPr>
          <p:cNvSpPr txBox="1"/>
          <p:nvPr/>
        </p:nvSpPr>
        <p:spPr>
          <a:xfrm>
            <a:off x="5508104" y="5092735"/>
            <a:ext cx="3456384" cy="1631216"/>
          </a:xfrm>
          <a:prstGeom prst="rect">
            <a:avLst/>
          </a:prstGeom>
          <a:noFill/>
        </p:spPr>
        <p:txBody>
          <a:bodyPr wrap="square" rtlCol="0">
            <a:spAutoFit/>
          </a:bodyPr>
          <a:lstStyle/>
          <a:p>
            <a:r>
              <a:rPr lang="en-US" sz="2000" b="1" dirty="0"/>
              <a:t>Many of Today’s Latin American Foods are Hybrid Blends of European, African and American Foodways </a:t>
            </a:r>
          </a:p>
        </p:txBody>
      </p:sp>
    </p:spTree>
    <p:extLst>
      <p:ext uri="{BB962C8B-B14F-4D97-AF65-F5344CB8AC3E}">
        <p14:creationId xmlns:p14="http://schemas.microsoft.com/office/powerpoint/2010/main" val="1252246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a:extLst>
              <a:ext uri="{FF2B5EF4-FFF2-40B4-BE49-F238E27FC236}">
                <a16:creationId xmlns:a16="http://schemas.microsoft.com/office/drawing/2014/main" id="{84D401AC-4384-F34E-BDBC-72EF004C8D9C}"/>
              </a:ext>
            </a:extLst>
          </p:cNvPr>
          <p:cNvSpPr>
            <a:spLocks noGrp="1" noChangeArrowheads="1"/>
          </p:cNvSpPr>
          <p:nvPr>
            <p:ph type="title"/>
          </p:nvPr>
        </p:nvSpPr>
        <p:spPr>
          <a:xfrm>
            <a:off x="-8686800" y="1035050"/>
            <a:ext cx="6281737" cy="946150"/>
          </a:xfrm>
        </p:spPr>
        <p:txBody>
          <a:bodyPr/>
          <a:lstStyle/>
          <a:p>
            <a:pPr eaLnBrk="1" hangingPunct="1"/>
            <a:endParaRPr lang="en-US" altLang="en-US"/>
          </a:p>
        </p:txBody>
      </p:sp>
      <p:sp>
        <p:nvSpPr>
          <p:cNvPr id="25602" name="Rectangle 3">
            <a:extLst>
              <a:ext uri="{FF2B5EF4-FFF2-40B4-BE49-F238E27FC236}">
                <a16:creationId xmlns:a16="http://schemas.microsoft.com/office/drawing/2014/main" id="{9EA703E5-9CBD-0F43-A8ED-D6D7F1626234}"/>
              </a:ext>
            </a:extLst>
          </p:cNvPr>
          <p:cNvSpPr>
            <a:spLocks noGrp="1" noChangeArrowheads="1"/>
          </p:cNvSpPr>
          <p:nvPr>
            <p:ph type="body" idx="1"/>
          </p:nvPr>
        </p:nvSpPr>
        <p:spPr>
          <a:xfrm>
            <a:off x="-8991600" y="1092200"/>
            <a:ext cx="6281737" cy="3403600"/>
          </a:xfrm>
        </p:spPr>
        <p:txBody>
          <a:bodyPr/>
          <a:lstStyle/>
          <a:p>
            <a:pPr marL="0" indent="0" algn="ctr" eaLnBrk="1" hangingPunct="1">
              <a:buNone/>
            </a:pPr>
            <a:endParaRPr lang="en-US" altLang="en-US" dirty="0"/>
          </a:p>
        </p:txBody>
      </p:sp>
      <p:pic>
        <p:nvPicPr>
          <p:cNvPr id="25603" name="Picture 4" descr="mulatogentlement">
            <a:extLst>
              <a:ext uri="{FF2B5EF4-FFF2-40B4-BE49-F238E27FC236}">
                <a16:creationId xmlns:a16="http://schemas.microsoft.com/office/drawing/2014/main" id="{B054D873-904C-9645-8FFE-CF910D1AF8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3981" y="2875137"/>
            <a:ext cx="6076037" cy="3195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Box 1">
            <a:extLst>
              <a:ext uri="{FF2B5EF4-FFF2-40B4-BE49-F238E27FC236}">
                <a16:creationId xmlns:a16="http://schemas.microsoft.com/office/drawing/2014/main" id="{FDAA011D-DEAB-1148-9577-84F03D876C6D}"/>
              </a:ext>
            </a:extLst>
          </p:cNvPr>
          <p:cNvSpPr txBox="1">
            <a:spLocks noChangeArrowheads="1"/>
          </p:cNvSpPr>
          <p:nvPr/>
        </p:nvSpPr>
        <p:spPr bwMode="auto">
          <a:xfrm>
            <a:off x="107950" y="692150"/>
            <a:ext cx="9036050"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r>
              <a:rPr lang="en-US" altLang="en-US" sz="3200" b="1" dirty="0"/>
              <a:t>Hybrid Material Cultures</a:t>
            </a:r>
            <a:endParaRPr lang="en-US" altLang="en-US" dirty="0"/>
          </a:p>
          <a:p>
            <a:pPr algn="ctr"/>
            <a:endParaRPr lang="en-US" altLang="en-US" dirty="0"/>
          </a:p>
          <a:p>
            <a:pPr algn="ctr"/>
            <a:r>
              <a:rPr lang="en-US" altLang="en-US" dirty="0"/>
              <a:t>Andrés Sánchez </a:t>
            </a:r>
            <a:r>
              <a:rPr lang="en-US" altLang="en-US" dirty="0" err="1"/>
              <a:t>Gallque</a:t>
            </a:r>
            <a:r>
              <a:rPr lang="en-US" altLang="en-US" dirty="0"/>
              <a:t>, </a:t>
            </a:r>
            <a:r>
              <a:rPr lang="en-US" altLang="en-US" i="1" dirty="0"/>
              <a:t>The Mulatto Gentlemen of Esmeraldas </a:t>
            </a:r>
            <a:r>
              <a:rPr lang="en-US" altLang="en-US" dirty="0"/>
              <a:t>(1599)</a:t>
            </a:r>
            <a:r>
              <a:rPr lang="en-US" altLang="en-US" i="1" dirty="0"/>
              <a:t>, </a:t>
            </a:r>
            <a:r>
              <a:rPr lang="en-US" altLang="en-US" dirty="0"/>
              <a:t>Prado Museum.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DF0-D866-F744-89CE-9B6DBC7D700A}"/>
              </a:ext>
            </a:extLst>
          </p:cNvPr>
          <p:cNvSpPr>
            <a:spLocks noGrp="1"/>
          </p:cNvSpPr>
          <p:nvPr>
            <p:ph type="title"/>
          </p:nvPr>
        </p:nvSpPr>
        <p:spPr>
          <a:xfrm>
            <a:off x="755576" y="260648"/>
            <a:ext cx="6624736" cy="637728"/>
          </a:xfrm>
        </p:spPr>
        <p:txBody>
          <a:bodyPr/>
          <a:lstStyle/>
          <a:p>
            <a:r>
              <a:rPr lang="en-US" b="1" dirty="0"/>
              <a:t>Religion: Concerns about ‘idolatry’</a:t>
            </a:r>
          </a:p>
        </p:txBody>
      </p:sp>
      <p:pic>
        <p:nvPicPr>
          <p:cNvPr id="4" name="Content Placeholder 3">
            <a:extLst>
              <a:ext uri="{FF2B5EF4-FFF2-40B4-BE49-F238E27FC236}">
                <a16:creationId xmlns:a16="http://schemas.microsoft.com/office/drawing/2014/main" id="{A7E48750-B642-6A4A-8137-D850C3B326CE}"/>
              </a:ext>
            </a:extLst>
          </p:cNvPr>
          <p:cNvPicPr>
            <a:picLocks noGrp="1" noChangeAspect="1"/>
          </p:cNvPicPr>
          <p:nvPr>
            <p:ph idx="1"/>
          </p:nvPr>
        </p:nvPicPr>
        <p:blipFill>
          <a:blip r:embed="rId2"/>
          <a:stretch>
            <a:fillRect/>
          </a:stretch>
        </p:blipFill>
        <p:spPr>
          <a:xfrm>
            <a:off x="467544" y="1268760"/>
            <a:ext cx="2806233" cy="4114800"/>
          </a:xfrm>
          <a:prstGeom prst="rect">
            <a:avLst/>
          </a:prstGeom>
        </p:spPr>
      </p:pic>
      <p:sp>
        <p:nvSpPr>
          <p:cNvPr id="5" name="TextBox 4">
            <a:extLst>
              <a:ext uri="{FF2B5EF4-FFF2-40B4-BE49-F238E27FC236}">
                <a16:creationId xmlns:a16="http://schemas.microsoft.com/office/drawing/2014/main" id="{6B27C700-85D4-884F-9B37-C528B53BDC9D}"/>
              </a:ext>
            </a:extLst>
          </p:cNvPr>
          <p:cNvSpPr txBox="1"/>
          <p:nvPr/>
        </p:nvSpPr>
        <p:spPr>
          <a:xfrm>
            <a:off x="3707904" y="1052736"/>
            <a:ext cx="5328592" cy="5755422"/>
          </a:xfrm>
          <a:prstGeom prst="rect">
            <a:avLst/>
          </a:prstGeom>
          <a:noFill/>
        </p:spPr>
        <p:txBody>
          <a:bodyPr wrap="square" rtlCol="0">
            <a:spAutoFit/>
          </a:bodyPr>
          <a:lstStyle/>
          <a:p>
            <a:endParaRPr lang="en-US" sz="2000" dirty="0"/>
          </a:p>
          <a:p>
            <a:r>
              <a:rPr lang="en-US" sz="2000" dirty="0"/>
              <a:t>Jesuit José de Acosta (1588) on ‘our Indians’ way of life and religiosity’:</a:t>
            </a:r>
          </a:p>
          <a:p>
            <a:r>
              <a:rPr lang="en-US" sz="2000" u="sng" dirty="0"/>
              <a:t> </a:t>
            </a:r>
          </a:p>
          <a:p>
            <a:r>
              <a:rPr lang="en-US" dirty="0"/>
              <a:t>‘They give worship to Christ and they serve their gods; they revere the Lord and they do not revere Him; . . . They venerate Him only in word, . . . they venerate Him, in short, only with the appearance of Christianity. They do not venerate Him from deep inside, they do not give true worship nor hold the faith in their hearts as is truly required. But what use is there to carry on?  [They] continue doing as their ancestors did.’</a:t>
            </a:r>
          </a:p>
        </p:txBody>
      </p:sp>
      <p:sp>
        <p:nvSpPr>
          <p:cNvPr id="3" name="TextBox 2">
            <a:extLst>
              <a:ext uri="{FF2B5EF4-FFF2-40B4-BE49-F238E27FC236}">
                <a16:creationId xmlns:a16="http://schemas.microsoft.com/office/drawing/2014/main" id="{2977A432-4081-D344-A2CE-066CE5F81A89}"/>
              </a:ext>
            </a:extLst>
          </p:cNvPr>
          <p:cNvSpPr txBox="1"/>
          <p:nvPr/>
        </p:nvSpPr>
        <p:spPr>
          <a:xfrm>
            <a:off x="323527" y="5517232"/>
            <a:ext cx="2950249" cy="1323439"/>
          </a:xfrm>
          <a:prstGeom prst="rect">
            <a:avLst/>
          </a:prstGeom>
          <a:noFill/>
        </p:spPr>
        <p:txBody>
          <a:bodyPr wrap="square" rtlCol="0">
            <a:spAutoFit/>
          </a:bodyPr>
          <a:lstStyle/>
          <a:p>
            <a:r>
              <a:rPr lang="en-US" sz="2000" dirty="0"/>
              <a:t>An Andean man punished for ‘idolatry’, from </a:t>
            </a:r>
            <a:r>
              <a:rPr lang="en-US" sz="2000" dirty="0" err="1"/>
              <a:t>Guamon</a:t>
            </a:r>
            <a:r>
              <a:rPr lang="en-US" sz="2000" dirty="0"/>
              <a:t> Poma, c. 1615</a:t>
            </a:r>
          </a:p>
        </p:txBody>
      </p:sp>
    </p:spTree>
    <p:extLst>
      <p:ext uri="{BB962C8B-B14F-4D97-AF65-F5344CB8AC3E}">
        <p14:creationId xmlns:p14="http://schemas.microsoft.com/office/powerpoint/2010/main" val="41109640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75144-D6BA-F344-9E96-5E6BF9409C7D}"/>
              </a:ext>
            </a:extLst>
          </p:cNvPr>
          <p:cNvSpPr>
            <a:spLocks noGrp="1"/>
          </p:cNvSpPr>
          <p:nvPr>
            <p:ph type="title"/>
          </p:nvPr>
        </p:nvSpPr>
        <p:spPr/>
        <p:txBody>
          <a:bodyPr/>
          <a:lstStyle/>
          <a:p>
            <a:pPr algn="l"/>
            <a:r>
              <a:rPr lang="en-US" sz="2400" b="1" dirty="0"/>
              <a:t>. . .  Nonetheless, many indigenous (and West-African) people embraced Christianity</a:t>
            </a:r>
          </a:p>
        </p:txBody>
      </p:sp>
      <p:sp>
        <p:nvSpPr>
          <p:cNvPr id="4" name="Text Placeholder 3">
            <a:extLst>
              <a:ext uri="{FF2B5EF4-FFF2-40B4-BE49-F238E27FC236}">
                <a16:creationId xmlns:a16="http://schemas.microsoft.com/office/drawing/2014/main" id="{DA669E30-CFCB-3746-978C-2E097E7EF5C9}"/>
              </a:ext>
            </a:extLst>
          </p:cNvPr>
          <p:cNvSpPr>
            <a:spLocks noGrp="1"/>
          </p:cNvSpPr>
          <p:nvPr>
            <p:ph type="body" idx="1"/>
          </p:nvPr>
        </p:nvSpPr>
        <p:spPr>
          <a:xfrm>
            <a:off x="179512" y="1772816"/>
            <a:ext cx="4702228" cy="1152127"/>
          </a:xfrm>
        </p:spPr>
        <p:txBody>
          <a:bodyPr/>
          <a:lstStyle/>
          <a:p>
            <a:r>
              <a:rPr lang="en-GB" sz="2000" b="0" dirty="0"/>
              <a:t>The Last Will and Testament of Don Miguel Damián</a:t>
            </a:r>
            <a:br>
              <a:rPr lang="en-GB" sz="2000" b="0" dirty="0"/>
            </a:br>
            <a:r>
              <a:rPr lang="en-GB" sz="1800" b="0" dirty="0"/>
              <a:t>Ink and watercolor on </a:t>
            </a:r>
            <a:r>
              <a:rPr lang="en-GB" sz="1800" b="0" i="1" dirty="0" err="1"/>
              <a:t>amatl</a:t>
            </a:r>
            <a:r>
              <a:rPr lang="en-GB" sz="1800" b="0" i="1" dirty="0"/>
              <a:t> </a:t>
            </a:r>
            <a:r>
              <a:rPr lang="en-GB" sz="1800" b="0" dirty="0"/>
              <a:t>paper, 1576</a:t>
            </a:r>
            <a:endParaRPr lang="en-US" sz="1800" b="0" dirty="0"/>
          </a:p>
        </p:txBody>
      </p:sp>
      <p:sp>
        <p:nvSpPr>
          <p:cNvPr id="3" name="Content Placeholder 2">
            <a:extLst>
              <a:ext uri="{FF2B5EF4-FFF2-40B4-BE49-F238E27FC236}">
                <a16:creationId xmlns:a16="http://schemas.microsoft.com/office/drawing/2014/main" id="{BA9F7E52-F5D9-754F-983A-F04C3F1966F0}"/>
              </a:ext>
            </a:extLst>
          </p:cNvPr>
          <p:cNvSpPr>
            <a:spLocks noGrp="1"/>
          </p:cNvSpPr>
          <p:nvPr>
            <p:ph sz="half" idx="2"/>
          </p:nvPr>
        </p:nvSpPr>
        <p:spPr>
          <a:xfrm>
            <a:off x="179512" y="3327002"/>
            <a:ext cx="4702228" cy="3201220"/>
          </a:xfrm>
        </p:spPr>
        <p:txBody>
          <a:bodyPr/>
          <a:lstStyle/>
          <a:p>
            <a:pPr marL="0" indent="0">
              <a:buNone/>
            </a:pPr>
            <a:r>
              <a:rPr lang="en-GB" dirty="0"/>
              <a:t>The indigenous Don Miguel Damián, deceased and wrapped in a shroud, is at the upper left in this list of his goods and heirs.</a:t>
            </a:r>
          </a:p>
          <a:p>
            <a:pPr marL="0" indent="0">
              <a:buNone/>
            </a:pPr>
            <a:r>
              <a:rPr lang="en-GB" dirty="0"/>
              <a:t>Circles with crosses represent money given to the church for masses and prayers to be said in his name. </a:t>
            </a:r>
            <a:endParaRPr lang="en-US" dirty="0"/>
          </a:p>
        </p:txBody>
      </p:sp>
      <p:sp>
        <p:nvSpPr>
          <p:cNvPr id="6" name="Text Placeholder 5">
            <a:extLst>
              <a:ext uri="{FF2B5EF4-FFF2-40B4-BE49-F238E27FC236}">
                <a16:creationId xmlns:a16="http://schemas.microsoft.com/office/drawing/2014/main" id="{92E2BD6E-7921-6E4B-836A-3E872AD102DF}"/>
              </a:ext>
            </a:extLst>
          </p:cNvPr>
          <p:cNvSpPr>
            <a:spLocks noGrp="1"/>
          </p:cNvSpPr>
          <p:nvPr>
            <p:ph type="body" sz="quarter" idx="3"/>
          </p:nvPr>
        </p:nvSpPr>
        <p:spPr/>
        <p:txBody>
          <a:bodyPr/>
          <a:lstStyle/>
          <a:p>
            <a:r>
              <a:rPr lang="en-US" dirty="0"/>
              <a:t> </a:t>
            </a:r>
          </a:p>
        </p:txBody>
      </p:sp>
      <p:sp>
        <p:nvSpPr>
          <p:cNvPr id="7" name="Content Placeholder 6">
            <a:extLst>
              <a:ext uri="{FF2B5EF4-FFF2-40B4-BE49-F238E27FC236}">
                <a16:creationId xmlns:a16="http://schemas.microsoft.com/office/drawing/2014/main" id="{FF211D9D-593C-FD40-ADB6-85E8A5BBD92C}"/>
              </a:ext>
            </a:extLst>
          </p:cNvPr>
          <p:cNvSpPr>
            <a:spLocks noGrp="1"/>
          </p:cNvSpPr>
          <p:nvPr>
            <p:ph sz="quarter" idx="4"/>
          </p:nvPr>
        </p:nvSpPr>
        <p:spPr/>
        <p:txBody>
          <a:bodyPr/>
          <a:lstStyle/>
          <a:p>
            <a:pPr marL="0" indent="0">
              <a:buNone/>
            </a:pPr>
            <a:r>
              <a:rPr lang="en-US" dirty="0"/>
              <a:t> </a:t>
            </a:r>
          </a:p>
        </p:txBody>
      </p:sp>
      <p:pic>
        <p:nvPicPr>
          <p:cNvPr id="5" name="Picture 4">
            <a:extLst>
              <a:ext uri="{FF2B5EF4-FFF2-40B4-BE49-F238E27FC236}">
                <a16:creationId xmlns:a16="http://schemas.microsoft.com/office/drawing/2014/main" id="{128B2D6F-2A39-3749-AB4A-0070C75D3575}"/>
              </a:ext>
            </a:extLst>
          </p:cNvPr>
          <p:cNvPicPr>
            <a:picLocks noChangeAspect="1"/>
          </p:cNvPicPr>
          <p:nvPr/>
        </p:nvPicPr>
        <p:blipFill>
          <a:blip r:embed="rId2"/>
          <a:stretch>
            <a:fillRect/>
          </a:stretch>
        </p:blipFill>
        <p:spPr>
          <a:xfrm>
            <a:off x="5004048" y="1422648"/>
            <a:ext cx="3805060" cy="4941168"/>
          </a:xfrm>
          <a:prstGeom prst="rect">
            <a:avLst/>
          </a:prstGeom>
        </p:spPr>
      </p:pic>
    </p:spTree>
    <p:extLst>
      <p:ext uri="{BB962C8B-B14F-4D97-AF65-F5344CB8AC3E}">
        <p14:creationId xmlns:p14="http://schemas.microsoft.com/office/powerpoint/2010/main" val="7440619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A3FBF-EE38-8F06-8B60-1DA53897ECA4}"/>
              </a:ext>
            </a:extLst>
          </p:cNvPr>
          <p:cNvSpPr>
            <a:spLocks noGrp="1"/>
          </p:cNvSpPr>
          <p:nvPr>
            <p:ph type="title"/>
          </p:nvPr>
        </p:nvSpPr>
        <p:spPr/>
        <p:txBody>
          <a:bodyPr/>
          <a:lstStyle/>
          <a:p>
            <a:br>
              <a:rPr lang="en-US" sz="3200" dirty="0"/>
            </a:br>
            <a:br>
              <a:rPr lang="en-US" sz="3200" dirty="0"/>
            </a:br>
            <a:br>
              <a:rPr lang="en-US" sz="3200" dirty="0"/>
            </a:br>
            <a:br>
              <a:rPr lang="en-US" sz="3200" dirty="0"/>
            </a:br>
            <a:br>
              <a:rPr lang="en-US" sz="3200" dirty="0"/>
            </a:br>
            <a:r>
              <a:rPr lang="en-US" sz="3200" dirty="0"/>
              <a:t>But indigenous and African people accepted Christianity by imbuing it with their own rituals,  beliefs, images, symbols and stories.</a:t>
            </a:r>
            <a:br>
              <a:rPr lang="en-US" sz="3200" dirty="0"/>
            </a:br>
            <a:r>
              <a:rPr lang="en-US" sz="3200" dirty="0"/>
              <a:t>The village saint became the site for this process of “syncretism”. Every village had a saint and the villages were named after them. </a:t>
            </a:r>
          </a:p>
        </p:txBody>
      </p:sp>
      <p:sp>
        <p:nvSpPr>
          <p:cNvPr id="3" name="Text Placeholder 2">
            <a:extLst>
              <a:ext uri="{FF2B5EF4-FFF2-40B4-BE49-F238E27FC236}">
                <a16:creationId xmlns:a16="http://schemas.microsoft.com/office/drawing/2014/main" id="{563C410F-0B81-6650-3389-CBBFFE7DF350}"/>
              </a:ext>
            </a:extLst>
          </p:cNvPr>
          <p:cNvSpPr>
            <a:spLocks noGrp="1"/>
          </p:cNvSpPr>
          <p:nvPr>
            <p:ph type="body" idx="1"/>
          </p:nvPr>
        </p:nvSpPr>
        <p:spPr/>
        <p:txBody>
          <a:bodyPr/>
          <a:lstStyle/>
          <a:p>
            <a:endParaRPr lang="en-US" dirty="0"/>
          </a:p>
        </p:txBody>
      </p:sp>
      <p:sp>
        <p:nvSpPr>
          <p:cNvPr id="4" name="Content Placeholder 3">
            <a:extLst>
              <a:ext uri="{FF2B5EF4-FFF2-40B4-BE49-F238E27FC236}">
                <a16:creationId xmlns:a16="http://schemas.microsoft.com/office/drawing/2014/main" id="{74780081-C20D-9361-CC10-D6CED9AF25E0}"/>
              </a:ext>
            </a:extLst>
          </p:cNvPr>
          <p:cNvSpPr>
            <a:spLocks noGrp="1"/>
          </p:cNvSpPr>
          <p:nvPr>
            <p:ph sz="half" idx="2"/>
          </p:nvPr>
        </p:nvSpPr>
        <p:spPr/>
        <p:txBody>
          <a:bodyPr/>
          <a:lstStyle/>
          <a:p>
            <a:endParaRPr lang="en-US" dirty="0"/>
          </a:p>
        </p:txBody>
      </p:sp>
      <p:sp>
        <p:nvSpPr>
          <p:cNvPr id="5" name="Text Placeholder 4">
            <a:extLst>
              <a:ext uri="{FF2B5EF4-FFF2-40B4-BE49-F238E27FC236}">
                <a16:creationId xmlns:a16="http://schemas.microsoft.com/office/drawing/2014/main" id="{E04A5003-045A-3876-E394-14D37B13D2AB}"/>
              </a:ext>
            </a:extLst>
          </p:cNvPr>
          <p:cNvSpPr>
            <a:spLocks noGrp="1"/>
          </p:cNvSpPr>
          <p:nvPr>
            <p:ph type="body" sz="quarter" idx="3"/>
          </p:nvPr>
        </p:nvSpPr>
        <p:spPr/>
        <p:txBody>
          <a:bodyPr/>
          <a:lstStyle/>
          <a:p>
            <a:endParaRPr lang="en-US" dirty="0"/>
          </a:p>
        </p:txBody>
      </p:sp>
      <p:pic>
        <p:nvPicPr>
          <p:cNvPr id="8" name="Content Placeholder 7" descr="A statue of a person lying on a wooden bench&#10;&#10;AI-generated content may be incorrect.">
            <a:extLst>
              <a:ext uri="{FF2B5EF4-FFF2-40B4-BE49-F238E27FC236}">
                <a16:creationId xmlns:a16="http://schemas.microsoft.com/office/drawing/2014/main" id="{43DB830E-3A5D-37E3-074C-FE0BCF670362}"/>
              </a:ext>
            </a:extLst>
          </p:cNvPr>
          <p:cNvPicPr>
            <a:picLocks noGrp="1" noChangeAspect="1"/>
          </p:cNvPicPr>
          <p:nvPr>
            <p:ph sz="quarter" idx="4"/>
          </p:nvPr>
        </p:nvPicPr>
        <p:blipFill>
          <a:blip r:embed="rId2"/>
          <a:stretch>
            <a:fillRect/>
          </a:stretch>
        </p:blipFill>
        <p:spPr>
          <a:xfrm>
            <a:off x="1835696" y="4091696"/>
            <a:ext cx="5976664" cy="2697332"/>
          </a:xfrm>
        </p:spPr>
      </p:pic>
    </p:spTree>
    <p:extLst>
      <p:ext uri="{BB962C8B-B14F-4D97-AF65-F5344CB8AC3E}">
        <p14:creationId xmlns:p14="http://schemas.microsoft.com/office/powerpoint/2010/main" val="33925864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58AF0-4547-F04A-90E3-2C6A697334B7}"/>
              </a:ext>
            </a:extLst>
          </p:cNvPr>
          <p:cNvSpPr>
            <a:spLocks noGrp="1"/>
          </p:cNvSpPr>
          <p:nvPr>
            <p:ph type="title"/>
          </p:nvPr>
        </p:nvSpPr>
        <p:spPr>
          <a:xfrm>
            <a:off x="2987824" y="188640"/>
            <a:ext cx="3210637" cy="1944216"/>
          </a:xfrm>
        </p:spPr>
        <p:txBody>
          <a:bodyPr/>
          <a:lstStyle/>
          <a:p>
            <a:br>
              <a:rPr lang="en-US" b="1" dirty="0"/>
            </a:br>
            <a:r>
              <a:rPr lang="en-US" dirty="0"/>
              <a:t>Virgin of Guadalupe</a:t>
            </a:r>
            <a:br>
              <a:rPr lang="en-US" dirty="0"/>
            </a:br>
            <a:br>
              <a:rPr lang="en-US" b="1" dirty="0"/>
            </a:br>
            <a:endParaRPr lang="en-US" b="1" dirty="0"/>
          </a:p>
        </p:txBody>
      </p:sp>
      <p:pic>
        <p:nvPicPr>
          <p:cNvPr id="44034" name="Picture 2" descr="https://upload.wikimedia.org/wikipedia/commons/2/2c/Virgen_de_guadalupe1.jpg">
            <a:extLst>
              <a:ext uri="{FF2B5EF4-FFF2-40B4-BE49-F238E27FC236}">
                <a16:creationId xmlns:a16="http://schemas.microsoft.com/office/drawing/2014/main" id="{EB4DF873-5B5D-C84E-B2FF-D0512CE4809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947" y="3923"/>
            <a:ext cx="2645228" cy="4114800"/>
          </a:xfrm>
          <a:prstGeom prst="rect">
            <a:avLst/>
          </a:prstGeom>
          <a:noFill/>
          <a:extLst>
            <a:ext uri="{909E8E84-426E-40DD-AFC4-6F175D3DCCD1}">
              <a14:hiddenFill xmlns:a14="http://schemas.microsoft.com/office/drawing/2010/main">
                <a:solidFill>
                  <a:srgbClr val="FFFFFF"/>
                </a:solidFill>
              </a14:hiddenFill>
            </a:ext>
          </a:extLst>
        </p:spPr>
      </p:pic>
      <p:pic>
        <p:nvPicPr>
          <p:cNvPr id="44036" name="Picture 4" descr="https://upload.wikimedia.org/wikipedia/commons/4/42/Dibujo_Escudo_de_Armas_de_M%C3%A9xico.jpg">
            <a:extLst>
              <a:ext uri="{FF2B5EF4-FFF2-40B4-BE49-F238E27FC236}">
                <a16:creationId xmlns:a16="http://schemas.microsoft.com/office/drawing/2014/main" id="{80BD1CF9-78C8-754B-A7E6-E151DE7443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8031" y="2420888"/>
            <a:ext cx="2664296" cy="400897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3FE6009-64EF-FC4A-B5E5-3CCD0CC7566F}"/>
              </a:ext>
            </a:extLst>
          </p:cNvPr>
          <p:cNvSpPr txBox="1"/>
          <p:nvPr/>
        </p:nvSpPr>
        <p:spPr>
          <a:xfrm>
            <a:off x="251520" y="4332931"/>
            <a:ext cx="2952328" cy="1938992"/>
          </a:xfrm>
          <a:prstGeom prst="rect">
            <a:avLst/>
          </a:prstGeom>
          <a:noFill/>
        </p:spPr>
        <p:txBody>
          <a:bodyPr wrap="square" rtlCol="0">
            <a:spAutoFit/>
          </a:bodyPr>
          <a:lstStyle/>
          <a:p>
            <a:endParaRPr lang="en-US" sz="2000" dirty="0"/>
          </a:p>
          <a:p>
            <a:r>
              <a:rPr lang="en-US" sz="2000" dirty="0" err="1"/>
              <a:t>Tonantzin</a:t>
            </a:r>
            <a:endParaRPr lang="en-US" sz="2000" dirty="0"/>
          </a:p>
          <a:p>
            <a:endParaRPr lang="en-US" sz="2000" dirty="0"/>
          </a:p>
          <a:p>
            <a:r>
              <a:rPr lang="en-US" sz="2000" dirty="0" err="1"/>
              <a:t>Tepayac</a:t>
            </a:r>
            <a:endParaRPr lang="en-US" sz="2000" dirty="0"/>
          </a:p>
          <a:p>
            <a:endParaRPr lang="en-US" sz="2000" dirty="0"/>
          </a:p>
          <a:p>
            <a:r>
              <a:rPr lang="en-US" sz="2000" dirty="0"/>
              <a:t>Juan Diego</a:t>
            </a:r>
          </a:p>
        </p:txBody>
      </p:sp>
      <p:pic>
        <p:nvPicPr>
          <p:cNvPr id="44038" name="Picture 6" descr="https://upload.wikimedia.org/wikipedia/commons/c/ca/Juan-Diego.jpg">
            <a:extLst>
              <a:ext uri="{FF2B5EF4-FFF2-40B4-BE49-F238E27FC236}">
                <a16:creationId xmlns:a16="http://schemas.microsoft.com/office/drawing/2014/main" id="{67A990AE-A042-A94A-B958-FFA2986048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8183" y="635399"/>
            <a:ext cx="2692648" cy="375911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CAD2260-70B8-1C47-9FE2-4BB41C39C948}"/>
              </a:ext>
            </a:extLst>
          </p:cNvPr>
          <p:cNvSpPr txBox="1"/>
          <p:nvPr/>
        </p:nvSpPr>
        <p:spPr>
          <a:xfrm>
            <a:off x="6256535" y="4581129"/>
            <a:ext cx="2664296" cy="923330"/>
          </a:xfrm>
          <a:prstGeom prst="rect">
            <a:avLst/>
          </a:prstGeom>
          <a:noFill/>
        </p:spPr>
        <p:txBody>
          <a:bodyPr wrap="square" rtlCol="0">
            <a:spAutoFit/>
          </a:bodyPr>
          <a:lstStyle/>
          <a:p>
            <a:r>
              <a:rPr lang="en-US" sz="1800" dirty="0"/>
              <a:t>Miguel Cabrera, ‘Portrait of Juan Diego, Servant of God’, 18</a:t>
            </a:r>
            <a:r>
              <a:rPr lang="en-US" sz="1800" baseline="30000" dirty="0"/>
              <a:t>th</a:t>
            </a:r>
            <a:r>
              <a:rPr lang="en-US" sz="1800" dirty="0"/>
              <a:t> century</a:t>
            </a:r>
          </a:p>
        </p:txBody>
      </p:sp>
    </p:spTree>
    <p:extLst>
      <p:ext uri="{BB962C8B-B14F-4D97-AF65-F5344CB8AC3E}">
        <p14:creationId xmlns:p14="http://schemas.microsoft.com/office/powerpoint/2010/main" val="33668691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093F1-1F4D-4058-33A8-6129B8CFD5C1}"/>
              </a:ext>
            </a:extLst>
          </p:cNvPr>
          <p:cNvSpPr>
            <a:spLocks noGrp="1"/>
          </p:cNvSpPr>
          <p:nvPr>
            <p:ph type="title"/>
          </p:nvPr>
        </p:nvSpPr>
        <p:spPr/>
        <p:txBody>
          <a:bodyPr/>
          <a:lstStyle/>
          <a:p>
            <a:r>
              <a:rPr lang="en-US" dirty="0"/>
              <a:t>Contemporary Syncretism</a:t>
            </a:r>
          </a:p>
        </p:txBody>
      </p:sp>
      <p:sp>
        <p:nvSpPr>
          <p:cNvPr id="3" name="Text Placeholder 2">
            <a:extLst>
              <a:ext uri="{FF2B5EF4-FFF2-40B4-BE49-F238E27FC236}">
                <a16:creationId xmlns:a16="http://schemas.microsoft.com/office/drawing/2014/main" id="{5AE26BB5-06E0-9DC8-A26C-629062771A39}"/>
              </a:ext>
            </a:extLst>
          </p:cNvPr>
          <p:cNvSpPr>
            <a:spLocks noGrp="1"/>
          </p:cNvSpPr>
          <p:nvPr>
            <p:ph type="body" idx="1"/>
          </p:nvPr>
        </p:nvSpPr>
        <p:spPr/>
        <p:txBody>
          <a:bodyPr/>
          <a:lstStyle/>
          <a:p>
            <a:endParaRPr lang="en-US"/>
          </a:p>
        </p:txBody>
      </p:sp>
      <p:pic>
        <p:nvPicPr>
          <p:cNvPr id="8" name="Content Placeholder 7" descr="A mannequins in a store window&#10;&#10;AI-generated content may be incorrect.">
            <a:extLst>
              <a:ext uri="{FF2B5EF4-FFF2-40B4-BE49-F238E27FC236}">
                <a16:creationId xmlns:a16="http://schemas.microsoft.com/office/drawing/2014/main" id="{AB6AFA67-9CFF-337F-D401-03A2427791F0}"/>
              </a:ext>
            </a:extLst>
          </p:cNvPr>
          <p:cNvPicPr>
            <a:picLocks noGrp="1" noChangeAspect="1"/>
          </p:cNvPicPr>
          <p:nvPr>
            <p:ph sz="half" idx="2"/>
          </p:nvPr>
        </p:nvPicPr>
        <p:blipFill>
          <a:blip r:embed="rId2"/>
          <a:stretch>
            <a:fillRect/>
          </a:stretch>
        </p:blipFill>
        <p:spPr>
          <a:xfrm>
            <a:off x="1327485" y="1560627"/>
            <a:ext cx="6635080" cy="4565536"/>
          </a:xfrm>
        </p:spPr>
      </p:pic>
      <p:sp>
        <p:nvSpPr>
          <p:cNvPr id="5" name="Text Placeholder 4">
            <a:extLst>
              <a:ext uri="{FF2B5EF4-FFF2-40B4-BE49-F238E27FC236}">
                <a16:creationId xmlns:a16="http://schemas.microsoft.com/office/drawing/2014/main" id="{3C08DC67-51D6-07C6-7338-02DA7E05449C}"/>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6CA7A4EB-10D3-C08F-6813-54B54DD398CF}"/>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36502413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6A727E9-C8CD-9B49-897B-FE3C47E5ACE3}"/>
              </a:ext>
            </a:extLst>
          </p:cNvPr>
          <p:cNvSpPr>
            <a:spLocks noGrp="1"/>
          </p:cNvSpPr>
          <p:nvPr>
            <p:ph type="title"/>
          </p:nvPr>
        </p:nvSpPr>
        <p:spPr/>
        <p:txBody>
          <a:bodyPr/>
          <a:lstStyle/>
          <a:p>
            <a:r>
              <a:rPr lang="en-US" b="1" dirty="0"/>
              <a:t>Colonial Society</a:t>
            </a:r>
          </a:p>
        </p:txBody>
      </p:sp>
      <p:sp>
        <p:nvSpPr>
          <p:cNvPr id="8" name="Content Placeholder 7">
            <a:extLst>
              <a:ext uri="{FF2B5EF4-FFF2-40B4-BE49-F238E27FC236}">
                <a16:creationId xmlns:a16="http://schemas.microsoft.com/office/drawing/2014/main" id="{4F1D11EC-CCA6-054A-B4B4-2400DFD037CF}"/>
              </a:ext>
            </a:extLst>
          </p:cNvPr>
          <p:cNvSpPr>
            <a:spLocks noGrp="1"/>
          </p:cNvSpPr>
          <p:nvPr>
            <p:ph idx="1"/>
          </p:nvPr>
        </p:nvSpPr>
        <p:spPr>
          <a:xfrm>
            <a:off x="658390" y="2743200"/>
            <a:ext cx="8018065" cy="2774032"/>
          </a:xfrm>
        </p:spPr>
        <p:txBody>
          <a:bodyPr/>
          <a:lstStyle/>
          <a:p>
            <a:r>
              <a:rPr lang="en-US" sz="4000" dirty="0"/>
              <a:t>Hierarchical and unequal</a:t>
            </a:r>
          </a:p>
          <a:p>
            <a:pPr marL="0" indent="0">
              <a:buNone/>
            </a:pPr>
            <a:endParaRPr lang="en-US" sz="4000" dirty="0"/>
          </a:p>
          <a:p>
            <a:r>
              <a:rPr lang="en-US" sz="4000" dirty="0"/>
              <a:t>Fluid and hybrid</a:t>
            </a:r>
          </a:p>
        </p:txBody>
      </p:sp>
    </p:spTree>
    <p:extLst>
      <p:ext uri="{BB962C8B-B14F-4D97-AF65-F5344CB8AC3E}">
        <p14:creationId xmlns:p14="http://schemas.microsoft.com/office/powerpoint/2010/main" val="2121791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0D56A-5823-50DA-C9DF-ED1B403465E7}"/>
              </a:ext>
            </a:extLst>
          </p:cNvPr>
          <p:cNvSpPr>
            <a:spLocks noGrp="1"/>
          </p:cNvSpPr>
          <p:nvPr>
            <p:ph type="title"/>
          </p:nvPr>
        </p:nvSpPr>
        <p:spPr/>
        <p:txBody>
          <a:bodyPr/>
          <a:lstStyle/>
          <a:p>
            <a:r>
              <a:rPr lang="en-US" dirty="0"/>
              <a:t>Colonial Society consisted of four/five key groups</a:t>
            </a:r>
          </a:p>
        </p:txBody>
      </p:sp>
      <p:sp>
        <p:nvSpPr>
          <p:cNvPr id="3" name="Content Placeholder 2">
            <a:extLst>
              <a:ext uri="{FF2B5EF4-FFF2-40B4-BE49-F238E27FC236}">
                <a16:creationId xmlns:a16="http://schemas.microsoft.com/office/drawing/2014/main" id="{3869F22C-5C12-9E5B-6209-F25B864E31E4}"/>
              </a:ext>
            </a:extLst>
          </p:cNvPr>
          <p:cNvSpPr>
            <a:spLocks noGrp="1"/>
          </p:cNvSpPr>
          <p:nvPr>
            <p:ph idx="1"/>
          </p:nvPr>
        </p:nvSpPr>
        <p:spPr/>
        <p:txBody>
          <a:bodyPr/>
          <a:lstStyle/>
          <a:p>
            <a:r>
              <a:rPr lang="en-US" sz="2000" dirty="0"/>
              <a:t>Spanish born in Spain (</a:t>
            </a:r>
            <a:r>
              <a:rPr lang="en-US" sz="2000" dirty="0" err="1"/>
              <a:t>Peninsulares</a:t>
            </a:r>
            <a:r>
              <a:rPr lang="en-US" sz="2000" dirty="0"/>
              <a:t>)</a:t>
            </a:r>
          </a:p>
          <a:p>
            <a:endParaRPr lang="en-US" sz="2000" dirty="0"/>
          </a:p>
          <a:p>
            <a:r>
              <a:rPr lang="en-US" sz="2000" dirty="0"/>
              <a:t>Spanish born in Latin America (Creoles)</a:t>
            </a:r>
          </a:p>
          <a:p>
            <a:endParaRPr lang="en-US" sz="2000" dirty="0"/>
          </a:p>
          <a:p>
            <a:r>
              <a:rPr lang="en-US" sz="2000" dirty="0"/>
              <a:t>Indigenous Groups. Remnants of Inca and Aztec empires but also hundreds of other each with individual cultures and languages. </a:t>
            </a:r>
          </a:p>
          <a:p>
            <a:endParaRPr lang="en-US" sz="2000" dirty="0"/>
          </a:p>
          <a:p>
            <a:r>
              <a:rPr lang="en-US" sz="2000" dirty="0"/>
              <a:t>Africans</a:t>
            </a:r>
          </a:p>
          <a:p>
            <a:endParaRPr lang="en-US" sz="2000" dirty="0"/>
          </a:p>
          <a:p>
            <a:r>
              <a:rPr lang="en-US" sz="2000" dirty="0"/>
              <a:t>Descendents of all these groups </a:t>
            </a:r>
          </a:p>
          <a:p>
            <a:pPr marL="0" indent="0">
              <a:buNone/>
            </a:pPr>
            <a:endParaRPr lang="en-US" dirty="0"/>
          </a:p>
        </p:txBody>
      </p:sp>
    </p:spTree>
    <p:extLst>
      <p:ext uri="{BB962C8B-B14F-4D97-AF65-F5344CB8AC3E}">
        <p14:creationId xmlns:p14="http://schemas.microsoft.com/office/powerpoint/2010/main" val="10973332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a:extLst>
              <a:ext uri="{FF2B5EF4-FFF2-40B4-BE49-F238E27FC236}">
                <a16:creationId xmlns:a16="http://schemas.microsoft.com/office/drawing/2014/main" id="{47F3FFC5-D7D0-124F-8036-E77565B952AB}"/>
              </a:ext>
            </a:extLst>
          </p:cNvPr>
          <p:cNvSpPr>
            <a:spLocks noGrp="1" noChangeArrowheads="1"/>
          </p:cNvSpPr>
          <p:nvPr>
            <p:ph type="title"/>
          </p:nvPr>
        </p:nvSpPr>
        <p:spPr>
          <a:xfrm>
            <a:off x="685800" y="332656"/>
            <a:ext cx="7772400" cy="1503040"/>
          </a:xfrm>
        </p:spPr>
        <p:txBody>
          <a:bodyPr/>
          <a:lstStyle/>
          <a:p>
            <a:r>
              <a:rPr lang="en-US" altLang="en-US" sz="3200" b="1" dirty="0"/>
              <a:t>The Transatlantic Slave Trade in Colonial Latin America</a:t>
            </a:r>
            <a:br>
              <a:rPr lang="en-US" altLang="en-US" sz="3200" b="1" dirty="0"/>
            </a:br>
            <a:endParaRPr lang="en-US" altLang="en-US" sz="3200" b="1" dirty="0"/>
          </a:p>
        </p:txBody>
      </p:sp>
      <p:sp>
        <p:nvSpPr>
          <p:cNvPr id="22530" name="Content Placeholder 2">
            <a:extLst>
              <a:ext uri="{FF2B5EF4-FFF2-40B4-BE49-F238E27FC236}">
                <a16:creationId xmlns:a16="http://schemas.microsoft.com/office/drawing/2014/main" id="{C684CAF2-50A8-5A4C-917B-C2C15CEA39B3}"/>
              </a:ext>
            </a:extLst>
          </p:cNvPr>
          <p:cNvSpPr>
            <a:spLocks noGrp="1" noChangeArrowheads="1"/>
          </p:cNvSpPr>
          <p:nvPr>
            <p:ph idx="1"/>
          </p:nvPr>
        </p:nvSpPr>
        <p:spPr>
          <a:xfrm>
            <a:off x="612676" y="1814804"/>
            <a:ext cx="7918648" cy="4283496"/>
          </a:xfrm>
        </p:spPr>
        <p:txBody>
          <a:bodyPr/>
          <a:lstStyle/>
          <a:p>
            <a:pPr marL="0" indent="0">
              <a:buFontTx/>
              <a:buNone/>
            </a:pPr>
            <a:r>
              <a:rPr lang="en-GB" altLang="en-US" sz="1800" dirty="0"/>
              <a:t>Over </a:t>
            </a:r>
            <a:r>
              <a:rPr lang="en-GB" altLang="en-US" sz="1800" b="1" dirty="0"/>
              <a:t>7,000,000</a:t>
            </a:r>
            <a:r>
              <a:rPr lang="en-GB" altLang="en-US" sz="1800" dirty="0"/>
              <a:t> Africans were brought as enslaved persons to Latin America during the colonial era (1492-1886).</a:t>
            </a:r>
          </a:p>
          <a:p>
            <a:pPr marL="0" indent="0">
              <a:buFontTx/>
              <a:buNone/>
            </a:pPr>
            <a:endParaRPr lang="en-GB" altLang="en-US" sz="1800" dirty="0"/>
          </a:p>
          <a:p>
            <a:pPr marL="0" indent="0">
              <a:buFontTx/>
              <a:buNone/>
            </a:pPr>
            <a:endParaRPr lang="en-GB" altLang="en-US" sz="1800" dirty="0"/>
          </a:p>
          <a:p>
            <a:pPr marL="0" indent="0">
              <a:buNone/>
            </a:pPr>
            <a:r>
              <a:rPr lang="en-GB" altLang="en-US" sz="1800" dirty="0"/>
              <a:t>Nearly </a:t>
            </a:r>
            <a:r>
              <a:rPr lang="en-GB" altLang="en-US" sz="1800" b="1" dirty="0"/>
              <a:t>1,000,000</a:t>
            </a:r>
            <a:r>
              <a:rPr lang="en-GB" altLang="en-US" sz="1800" dirty="0"/>
              <a:t> Africans were taken to Latin America between 1500 and 1650 alone. </a:t>
            </a:r>
          </a:p>
          <a:p>
            <a:pPr marL="0" indent="0">
              <a:buNone/>
            </a:pPr>
            <a:endParaRPr lang="en-GB" altLang="en-US" sz="1800" dirty="0"/>
          </a:p>
          <a:p>
            <a:pPr marL="0" indent="0">
              <a:buNone/>
            </a:pPr>
            <a:r>
              <a:rPr lang="en-GB" altLang="en-US" sz="1800" dirty="0"/>
              <a:t>During the same period less than half that number (roughly </a:t>
            </a:r>
            <a:r>
              <a:rPr lang="en-GB" altLang="en-US" sz="1800" b="1" dirty="0"/>
              <a:t>438,000</a:t>
            </a:r>
            <a:r>
              <a:rPr lang="en-GB" altLang="en-US" sz="1800" dirty="0"/>
              <a:t>) of Spaniards travelled to the Americas.</a:t>
            </a:r>
          </a:p>
          <a:p>
            <a:pPr marL="0" indent="0">
              <a:buFontTx/>
              <a:buNone/>
            </a:pPr>
            <a:endParaRPr lang="en-GB" altLang="en-US" sz="1800" dirty="0"/>
          </a:p>
          <a:p>
            <a:pPr marL="0" indent="0">
              <a:buFontTx/>
              <a:buNone/>
            </a:pPr>
            <a:endParaRPr lang="en-US" altLang="en-US" sz="1800" dirty="0"/>
          </a:p>
          <a:p>
            <a:pPr marL="0" indent="0">
              <a:buFontTx/>
              <a:buNone/>
            </a:pPr>
            <a:r>
              <a:rPr lang="en-US" altLang="en-US" sz="1800" dirty="0"/>
              <a:t>You can get much more detailed information from the Slave Voyages Database,  https://</a:t>
            </a:r>
            <a:r>
              <a:rPr lang="en-US" altLang="en-US" sz="1800" dirty="0" err="1"/>
              <a:t>www.slavevoyages.org</a:t>
            </a:r>
            <a:r>
              <a:rPr lang="en-US" altLang="en-US" sz="1800" dirty="0"/>
              <a:t>/assessment/estimates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E04693E3-B918-E44E-872C-77AD6659B34E}"/>
              </a:ext>
            </a:extLst>
          </p:cNvPr>
          <p:cNvSpPr>
            <a:spLocks noGrp="1" noChangeArrowheads="1"/>
          </p:cNvSpPr>
          <p:nvPr>
            <p:ph type="ctrTitle"/>
          </p:nvPr>
        </p:nvSpPr>
        <p:spPr>
          <a:xfrm>
            <a:off x="-9067800" y="-571500"/>
            <a:ext cx="7772400" cy="1143000"/>
          </a:xfrm>
        </p:spPr>
        <p:txBody>
          <a:bodyPr/>
          <a:lstStyle/>
          <a:p>
            <a:pPr eaLnBrk="1" hangingPunct="1"/>
            <a:endParaRPr lang="en-US" altLang="en-US"/>
          </a:p>
        </p:txBody>
      </p:sp>
      <p:pic>
        <p:nvPicPr>
          <p:cNvPr id="15363" name="Picture 4" descr="casta-cabrera">
            <a:extLst>
              <a:ext uri="{FF2B5EF4-FFF2-40B4-BE49-F238E27FC236}">
                <a16:creationId xmlns:a16="http://schemas.microsoft.com/office/drawing/2014/main" id="{90FF67BF-F490-ED4A-A2B9-BE7BE1B70B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084727"/>
            <a:ext cx="6324600" cy="496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Box 1">
            <a:extLst>
              <a:ext uri="{FF2B5EF4-FFF2-40B4-BE49-F238E27FC236}">
                <a16:creationId xmlns:a16="http://schemas.microsoft.com/office/drawing/2014/main" id="{DC56A70E-D2EC-2E45-A870-3A244BCD2BAF}"/>
              </a:ext>
            </a:extLst>
          </p:cNvPr>
          <p:cNvSpPr txBox="1">
            <a:spLocks noChangeArrowheads="1"/>
          </p:cNvSpPr>
          <p:nvPr/>
        </p:nvSpPr>
        <p:spPr bwMode="auto">
          <a:xfrm>
            <a:off x="179512" y="5949281"/>
            <a:ext cx="878497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2000" dirty="0"/>
              <a:t>José de </a:t>
            </a:r>
            <a:r>
              <a:rPr lang="en-US" altLang="en-US" sz="2000" dirty="0" err="1"/>
              <a:t>Alcíbar</a:t>
            </a:r>
            <a:r>
              <a:rPr lang="en-US" altLang="en-US" sz="2000" dirty="0"/>
              <a:t> (attrib.), </a:t>
            </a:r>
            <a:r>
              <a:rPr lang="en-US" altLang="en-US" sz="2000" i="1" dirty="0"/>
              <a:t>From a Spanish Man and a Black Woman a Mulatto is Born </a:t>
            </a:r>
            <a:r>
              <a:rPr lang="en-US" altLang="en-US" sz="2000" dirty="0"/>
              <a:t>(Denver Art Museum, c.1760-70)</a:t>
            </a:r>
          </a:p>
        </p:txBody>
      </p:sp>
      <p:sp>
        <p:nvSpPr>
          <p:cNvPr id="2" name="TextBox 1">
            <a:extLst>
              <a:ext uri="{FF2B5EF4-FFF2-40B4-BE49-F238E27FC236}">
                <a16:creationId xmlns:a16="http://schemas.microsoft.com/office/drawing/2014/main" id="{82024063-426E-9A43-BAE1-F10A07BF948D}"/>
              </a:ext>
            </a:extLst>
          </p:cNvPr>
          <p:cNvSpPr txBox="1"/>
          <p:nvPr/>
        </p:nvSpPr>
        <p:spPr>
          <a:xfrm>
            <a:off x="251520" y="200834"/>
            <a:ext cx="8712968" cy="461665"/>
          </a:xfrm>
          <a:prstGeom prst="rect">
            <a:avLst/>
          </a:prstGeom>
          <a:noFill/>
        </p:spPr>
        <p:txBody>
          <a:bodyPr wrap="square" rtlCol="0">
            <a:spAutoFit/>
          </a:bodyPr>
          <a:lstStyle/>
          <a:p>
            <a:r>
              <a:rPr lang="en-US" b="1" dirty="0"/>
              <a:t>Colonial Latin America was a “racist” society. </a:t>
            </a:r>
          </a:p>
        </p:txBody>
      </p:sp>
      <p:sp>
        <p:nvSpPr>
          <p:cNvPr id="4" name="TextBox 3">
            <a:extLst>
              <a:ext uri="{FF2B5EF4-FFF2-40B4-BE49-F238E27FC236}">
                <a16:creationId xmlns:a16="http://schemas.microsoft.com/office/drawing/2014/main" id="{595429A4-2274-9745-B3DA-2C65E66B0B48}"/>
              </a:ext>
            </a:extLst>
          </p:cNvPr>
          <p:cNvSpPr txBox="1"/>
          <p:nvPr/>
        </p:nvSpPr>
        <p:spPr>
          <a:xfrm>
            <a:off x="6648128" y="1916832"/>
            <a:ext cx="2244352" cy="2677656"/>
          </a:xfrm>
          <a:prstGeom prst="rect">
            <a:avLst/>
          </a:prstGeom>
          <a:noFill/>
        </p:spPr>
        <p:txBody>
          <a:bodyPr wrap="square" rtlCol="0">
            <a:spAutoFit/>
          </a:bodyPr>
          <a:lstStyle/>
          <a:p>
            <a:r>
              <a:rPr lang="en-US" u="sng" dirty="0"/>
              <a:t>One Key Point</a:t>
            </a:r>
            <a:endParaRPr lang="en-US" dirty="0"/>
          </a:p>
          <a:p>
            <a:endParaRPr lang="en-US" dirty="0"/>
          </a:p>
          <a:p>
            <a:r>
              <a:rPr lang="en-US" dirty="0"/>
              <a:t>‘race’ or ‘caste’ was central to structuring colonial society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F5712-03BC-6AE4-D6EB-923F1E131C85}"/>
              </a:ext>
            </a:extLst>
          </p:cNvPr>
          <p:cNvSpPr>
            <a:spLocks noGrp="1"/>
          </p:cNvSpPr>
          <p:nvPr>
            <p:ph type="title"/>
          </p:nvPr>
        </p:nvSpPr>
        <p:spPr/>
        <p:txBody>
          <a:bodyPr/>
          <a:lstStyle/>
          <a:p>
            <a:r>
              <a:rPr lang="en-US" sz="3000" dirty="0"/>
              <a:t>Colonial Latin America was organized, at least in theory, on racial lines</a:t>
            </a:r>
          </a:p>
        </p:txBody>
      </p:sp>
      <p:sp>
        <p:nvSpPr>
          <p:cNvPr id="3" name="Content Placeholder 2">
            <a:extLst>
              <a:ext uri="{FF2B5EF4-FFF2-40B4-BE49-F238E27FC236}">
                <a16:creationId xmlns:a16="http://schemas.microsoft.com/office/drawing/2014/main" id="{E09CAB30-71CA-D97A-3226-B04762A2CE97}"/>
              </a:ext>
            </a:extLst>
          </p:cNvPr>
          <p:cNvSpPr>
            <a:spLocks noGrp="1"/>
          </p:cNvSpPr>
          <p:nvPr>
            <p:ph idx="1"/>
          </p:nvPr>
        </p:nvSpPr>
        <p:spPr/>
        <p:txBody>
          <a:bodyPr/>
          <a:lstStyle/>
          <a:p>
            <a:r>
              <a:rPr lang="en-US" sz="2000" dirty="0"/>
              <a:t>The Spanish were meant to keep to certain towns and cities. </a:t>
            </a:r>
          </a:p>
          <a:p>
            <a:r>
              <a:rPr lang="en-US" sz="2000" dirty="0"/>
              <a:t>The indigenous were meant to keep to their rural pueblos (villages). </a:t>
            </a:r>
          </a:p>
          <a:p>
            <a:r>
              <a:rPr lang="en-US" sz="2000" dirty="0"/>
              <a:t>Slaves were meant to keep to slave plantations. </a:t>
            </a:r>
          </a:p>
          <a:p>
            <a:r>
              <a:rPr lang="en-US" sz="2000" dirty="0"/>
              <a:t>Miscegenation was occasionally legally prohibited.</a:t>
            </a:r>
          </a:p>
          <a:p>
            <a:r>
              <a:rPr lang="en-US" sz="2000" dirty="0"/>
              <a:t>There was no equality before the law. Different groups had access to different court systems. </a:t>
            </a:r>
          </a:p>
          <a:p>
            <a:r>
              <a:rPr lang="en-US" sz="2000" dirty="0"/>
              <a:t>Certain economic systems were predicated on racial difference (slavery of both Africans and indigenous people), encomienda (</a:t>
            </a:r>
            <a:r>
              <a:rPr lang="en-US" sz="2000" dirty="0" err="1"/>
              <a:t>labour</a:t>
            </a:r>
            <a:r>
              <a:rPr lang="en-US" sz="2000" dirty="0"/>
              <a:t> draft), taxation. </a:t>
            </a:r>
          </a:p>
          <a:p>
            <a:pPr marL="0" indent="0">
              <a:buNone/>
            </a:pPr>
            <a:endParaRPr lang="en-US" sz="2000" dirty="0"/>
          </a:p>
          <a:p>
            <a:endParaRPr lang="en-US" dirty="0"/>
          </a:p>
        </p:txBody>
      </p:sp>
    </p:spTree>
    <p:extLst>
      <p:ext uri="{BB962C8B-B14F-4D97-AF65-F5344CB8AC3E}">
        <p14:creationId xmlns:p14="http://schemas.microsoft.com/office/powerpoint/2010/main" val="34907702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4B48A-FF05-016C-420E-B01A3A4B7931}"/>
              </a:ext>
            </a:extLst>
          </p:cNvPr>
          <p:cNvSpPr>
            <a:spLocks noGrp="1"/>
          </p:cNvSpPr>
          <p:nvPr>
            <p:ph type="title"/>
          </p:nvPr>
        </p:nvSpPr>
        <p:spPr/>
        <p:txBody>
          <a:bodyPr/>
          <a:lstStyle/>
          <a:p>
            <a:r>
              <a:rPr lang="en-US" sz="2000" dirty="0"/>
              <a:t>By the C18, this theory of racial dominance had solidified into a so called “casta system”</a:t>
            </a:r>
          </a:p>
        </p:txBody>
      </p:sp>
      <p:pic>
        <p:nvPicPr>
          <p:cNvPr id="5" name="Content Placeholder 4" descr="A collage of pictures of people&#10;&#10;AI-generated content may be incorrect.">
            <a:extLst>
              <a:ext uri="{FF2B5EF4-FFF2-40B4-BE49-F238E27FC236}">
                <a16:creationId xmlns:a16="http://schemas.microsoft.com/office/drawing/2014/main" id="{D5BE6211-08CE-87E1-B12F-6C360E7EA3D8}"/>
              </a:ext>
            </a:extLst>
          </p:cNvPr>
          <p:cNvPicPr>
            <a:picLocks noGrp="1" noChangeAspect="1"/>
          </p:cNvPicPr>
          <p:nvPr>
            <p:ph idx="1"/>
          </p:nvPr>
        </p:nvPicPr>
        <p:blipFill>
          <a:blip r:embed="rId2"/>
          <a:stretch>
            <a:fillRect/>
          </a:stretch>
        </p:blipFill>
        <p:spPr>
          <a:xfrm>
            <a:off x="2594221" y="1916832"/>
            <a:ext cx="3955558" cy="4114800"/>
          </a:xfrm>
        </p:spPr>
      </p:pic>
    </p:spTree>
    <p:extLst>
      <p:ext uri="{BB962C8B-B14F-4D97-AF65-F5344CB8AC3E}">
        <p14:creationId xmlns:p14="http://schemas.microsoft.com/office/powerpoint/2010/main" val="847981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B4F64-E9F3-7D4F-742C-404BC81C192C}"/>
              </a:ext>
            </a:extLst>
          </p:cNvPr>
          <p:cNvSpPr>
            <a:spLocks noGrp="1"/>
          </p:cNvSpPr>
          <p:nvPr>
            <p:ph type="title"/>
          </p:nvPr>
        </p:nvSpPr>
        <p:spPr/>
        <p:txBody>
          <a:bodyPr/>
          <a:lstStyle/>
          <a:p>
            <a:r>
              <a:rPr lang="en-US" dirty="0"/>
              <a:t>This theoretical hierarchy was based on purity of blood</a:t>
            </a:r>
          </a:p>
        </p:txBody>
      </p:sp>
      <p:sp>
        <p:nvSpPr>
          <p:cNvPr id="4" name="Rectangle 1">
            <a:extLst>
              <a:ext uri="{FF2B5EF4-FFF2-40B4-BE49-F238E27FC236}">
                <a16:creationId xmlns:a16="http://schemas.microsoft.com/office/drawing/2014/main" id="{B2689D6C-2D77-68BB-AFB7-D1AACB55F316}"/>
              </a:ext>
            </a:extLst>
          </p:cNvPr>
          <p:cNvSpPr>
            <a:spLocks noGrp="1" noChangeArrowheads="1"/>
          </p:cNvSpPr>
          <p:nvPr>
            <p:ph idx="1"/>
          </p:nvPr>
        </p:nvSpPr>
        <p:spPr bwMode="auto">
          <a:xfrm>
            <a:off x="685800" y="2884438"/>
            <a:ext cx="7470315"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400" b="1" i="0" u="none" strike="noStrike" cap="none" normalizeH="0" baseline="0" dirty="0" err="1">
                <a:ln>
                  <a:noFill/>
                </a:ln>
                <a:solidFill>
                  <a:srgbClr val="000000"/>
                </a:solidFill>
                <a:effectLst/>
                <a:latin typeface="rooney-sans"/>
              </a:rPr>
              <a:t>Peninsulares</a:t>
            </a:r>
            <a:r>
              <a:rPr kumimoji="0" lang="en-US" altLang="en-US" sz="1400" b="0" i="0" u="none" strike="noStrike" cap="none" normalizeH="0" baseline="0" dirty="0">
                <a:ln>
                  <a:noFill/>
                </a:ln>
                <a:solidFill>
                  <a:srgbClr val="000000"/>
                </a:solidFill>
                <a:effectLst/>
                <a:latin typeface="rooney-sans"/>
              </a:rPr>
              <a:t>:. Children of two Spanish-born parents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400" b="1" i="0" u="none" strike="noStrike" cap="none" normalizeH="0" baseline="0" dirty="0">
                <a:ln>
                  <a:noFill/>
                </a:ln>
                <a:solidFill>
                  <a:srgbClr val="000000"/>
                </a:solidFill>
                <a:effectLst/>
                <a:latin typeface="rooney-sans"/>
              </a:rPr>
              <a:t>Criollos</a:t>
            </a:r>
            <a:r>
              <a:rPr kumimoji="0" lang="en-US" altLang="en-US" sz="1400" b="0" i="0" u="none" strike="noStrike" cap="none" normalizeH="0" baseline="0" dirty="0">
                <a:ln>
                  <a:noFill/>
                </a:ln>
                <a:solidFill>
                  <a:srgbClr val="000000"/>
                </a:solidFill>
                <a:effectLst/>
                <a:latin typeface="rooney-sans"/>
              </a:rPr>
              <a:t>: Children of two Spanish parents born in the colonies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400" b="1" i="0" u="none" strike="noStrike" cap="none" normalizeH="0" baseline="0" dirty="0">
                <a:ln>
                  <a:noFill/>
                </a:ln>
                <a:solidFill>
                  <a:srgbClr val="000000"/>
                </a:solidFill>
                <a:effectLst/>
                <a:latin typeface="rooney-sans"/>
              </a:rPr>
              <a:t>Mestizos</a:t>
            </a:r>
            <a:r>
              <a:rPr kumimoji="0" lang="en-US" altLang="en-US" sz="1400" b="0" i="0" u="none" strike="noStrike" cap="none" normalizeH="0" baseline="0" dirty="0">
                <a:ln>
                  <a:noFill/>
                </a:ln>
                <a:solidFill>
                  <a:srgbClr val="000000"/>
                </a:solidFill>
                <a:effectLst/>
                <a:latin typeface="rooney-sans"/>
              </a:rPr>
              <a:t>: Children of a Spanish parent and an Indigenous parent,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400" b="1" i="0" u="none" strike="noStrike" cap="none" normalizeH="0" baseline="0" dirty="0" err="1">
                <a:ln>
                  <a:noFill/>
                </a:ln>
                <a:solidFill>
                  <a:srgbClr val="000000"/>
                </a:solidFill>
                <a:effectLst/>
                <a:latin typeface="rooney-sans"/>
              </a:rPr>
              <a:t>Mulatos</a:t>
            </a:r>
            <a:r>
              <a:rPr kumimoji="0" lang="en-US" altLang="en-US" sz="1400" b="0" i="0" u="none" strike="noStrike" cap="none" normalizeH="0" baseline="0" dirty="0">
                <a:ln>
                  <a:noFill/>
                </a:ln>
                <a:solidFill>
                  <a:srgbClr val="000000"/>
                </a:solidFill>
                <a:effectLst/>
                <a:latin typeface="rooney-sans"/>
              </a:rPr>
              <a:t>: Children of a Spanish parent and an African parent,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400" b="1" i="0" u="none" strike="noStrike" cap="none" normalizeH="0" baseline="0" dirty="0">
                <a:ln>
                  <a:noFill/>
                </a:ln>
                <a:solidFill>
                  <a:srgbClr val="000000"/>
                </a:solidFill>
                <a:effectLst/>
                <a:latin typeface="rooney-sans"/>
              </a:rPr>
              <a:t>Zambos</a:t>
            </a:r>
            <a:r>
              <a:rPr kumimoji="0" lang="en-US" altLang="en-US" sz="1400" b="0" i="0" u="none" strike="noStrike" cap="none" normalizeH="0" baseline="0" dirty="0">
                <a:ln>
                  <a:noFill/>
                </a:ln>
                <a:solidFill>
                  <a:srgbClr val="000000"/>
                </a:solidFill>
                <a:effectLst/>
                <a:latin typeface="rooney-sans"/>
              </a:rPr>
              <a:t>: Children of an Indigenous parent and an African parent,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400" b="1" i="0" u="none" strike="noStrike" cap="none" normalizeH="0" baseline="0" dirty="0" err="1">
                <a:ln>
                  <a:noFill/>
                </a:ln>
                <a:solidFill>
                  <a:srgbClr val="000000"/>
                </a:solidFill>
                <a:effectLst/>
                <a:latin typeface="rooney-sans"/>
              </a:rPr>
              <a:t>Castizos</a:t>
            </a:r>
            <a:r>
              <a:rPr kumimoji="0" lang="en-US" altLang="en-US" sz="1400" b="0" i="0" u="none" strike="noStrike" cap="none" normalizeH="0" baseline="0" dirty="0">
                <a:ln>
                  <a:noFill/>
                </a:ln>
                <a:solidFill>
                  <a:srgbClr val="000000"/>
                </a:solidFill>
                <a:effectLst/>
                <a:latin typeface="rooney-sans"/>
              </a:rPr>
              <a:t>: Children of a Mestizo parent and a Spanish parent,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400" b="1" i="0" u="none" strike="noStrike" cap="none" normalizeH="0" baseline="0" dirty="0">
                <a:ln>
                  <a:noFill/>
                </a:ln>
                <a:solidFill>
                  <a:srgbClr val="000000"/>
                </a:solidFill>
                <a:effectLst/>
                <a:latin typeface="rooney-sans"/>
              </a:rPr>
              <a:t>Moriscos</a:t>
            </a:r>
            <a:r>
              <a:rPr kumimoji="0" lang="en-US" altLang="en-US" sz="1400" b="0" i="0" u="none" strike="noStrike" cap="none" normalizeH="0" baseline="0" dirty="0">
                <a:ln>
                  <a:noFill/>
                </a:ln>
                <a:solidFill>
                  <a:srgbClr val="000000"/>
                </a:solidFill>
                <a:effectLst/>
                <a:latin typeface="rooney-sans"/>
              </a:rPr>
              <a:t>: Children of a Mulatto parent and a Spanish parent.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400" b="1" i="0" u="none" strike="noStrike" cap="none" normalizeH="0" baseline="0" dirty="0" err="1">
                <a:ln>
                  <a:noFill/>
                </a:ln>
                <a:solidFill>
                  <a:srgbClr val="000000"/>
                </a:solidFill>
                <a:effectLst/>
                <a:latin typeface="rooney-sans"/>
              </a:rPr>
              <a:t>Tresalvos</a:t>
            </a:r>
            <a:r>
              <a:rPr kumimoji="0" lang="en-US" altLang="en-US" sz="1400" b="0" i="0" u="none" strike="noStrike" cap="none" normalizeH="0" baseline="0" dirty="0">
                <a:ln>
                  <a:noFill/>
                </a:ln>
                <a:solidFill>
                  <a:srgbClr val="000000"/>
                </a:solidFill>
                <a:effectLst/>
                <a:latin typeface="rooney-sans"/>
              </a:rPr>
              <a:t>: Children born from a union of a Morisco parent and a Spanish parent,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400" b="1" i="0" u="none" strike="noStrike" cap="none" normalizeH="0" baseline="0" dirty="0">
                <a:ln>
                  <a:noFill/>
                </a:ln>
                <a:solidFill>
                  <a:srgbClr val="000000"/>
                </a:solidFill>
                <a:effectLst/>
                <a:latin typeface="rooney-sans"/>
              </a:rPr>
              <a:t>Lobos</a:t>
            </a:r>
            <a:r>
              <a:rPr kumimoji="0" lang="en-US" altLang="en-US" sz="1400" b="0" i="0" u="none" strike="noStrike" cap="none" normalizeH="0" baseline="0" dirty="0">
                <a:ln>
                  <a:noFill/>
                </a:ln>
                <a:solidFill>
                  <a:srgbClr val="000000"/>
                </a:solidFill>
                <a:effectLst/>
                <a:latin typeface="rooney-sans"/>
              </a:rPr>
              <a:t> (from a African and Indian parentage), and </a:t>
            </a:r>
            <a:r>
              <a:rPr kumimoji="0" lang="en-US" altLang="en-US" sz="1400" b="1" i="0" u="none" strike="noStrike" cap="none" normalizeH="0" baseline="0" dirty="0">
                <a:ln>
                  <a:noFill/>
                </a:ln>
                <a:solidFill>
                  <a:srgbClr val="000000"/>
                </a:solidFill>
                <a:effectLst/>
                <a:latin typeface="rooney-sans"/>
              </a:rPr>
              <a:t>Coyotes</a:t>
            </a:r>
            <a:r>
              <a:rPr kumimoji="0" lang="en-US" altLang="en-US" sz="1400" b="0" i="0" u="none" strike="noStrike" cap="none" normalizeH="0" baseline="0" dirty="0">
                <a:ln>
                  <a:noFill/>
                </a:ln>
                <a:solidFill>
                  <a:srgbClr val="000000"/>
                </a:solidFill>
                <a:effectLst/>
                <a:latin typeface="rooney-sans"/>
              </a:rPr>
              <a:t> (from Mestizo and Indigenous parents).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6" name="Picture 5" descr="A table with numbers and a number of people&#10;&#10;AI-generated content may be incorrect.">
            <a:extLst>
              <a:ext uri="{FF2B5EF4-FFF2-40B4-BE49-F238E27FC236}">
                <a16:creationId xmlns:a16="http://schemas.microsoft.com/office/drawing/2014/main" id="{2473C464-2BFA-FE14-27C9-0F520B7C4D01}"/>
              </a:ext>
            </a:extLst>
          </p:cNvPr>
          <p:cNvPicPr>
            <a:picLocks noChangeAspect="1"/>
          </p:cNvPicPr>
          <p:nvPr/>
        </p:nvPicPr>
        <p:blipFill>
          <a:blip r:embed="rId2"/>
          <a:stretch>
            <a:fillRect/>
          </a:stretch>
        </p:blipFill>
        <p:spPr>
          <a:xfrm>
            <a:off x="269389" y="1892456"/>
            <a:ext cx="8188811" cy="4965544"/>
          </a:xfrm>
          <a:prstGeom prst="rect">
            <a:avLst/>
          </a:prstGeom>
        </p:spPr>
      </p:pic>
    </p:spTree>
    <p:extLst>
      <p:ext uri="{BB962C8B-B14F-4D97-AF65-F5344CB8AC3E}">
        <p14:creationId xmlns:p14="http://schemas.microsoft.com/office/powerpoint/2010/main" val="29372600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6DA4F-CC91-D31D-3236-94E49693DA62}"/>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EA0B8748-36D3-D8EC-759E-5FA7885B6B02}"/>
              </a:ext>
            </a:extLst>
          </p:cNvPr>
          <p:cNvSpPr>
            <a:spLocks noGrp="1"/>
          </p:cNvSpPr>
          <p:nvPr>
            <p:ph idx="1"/>
          </p:nvPr>
        </p:nvSpPr>
        <p:spPr/>
        <p:txBody>
          <a:bodyPr/>
          <a:lstStyle/>
          <a:p>
            <a:r>
              <a:rPr lang="en-US" dirty="0"/>
              <a:t>On the surface then, Latin America might seem like the British American colonies, a form of racial settler colonialism.</a:t>
            </a:r>
          </a:p>
          <a:p>
            <a:endParaRPr lang="en-US" dirty="0"/>
          </a:p>
          <a:p>
            <a:r>
              <a:rPr lang="en-US" dirty="0"/>
              <a:t>In reality, however, it was the first experiment in multiculturalism. </a:t>
            </a:r>
          </a:p>
        </p:txBody>
      </p:sp>
    </p:spTree>
    <p:extLst>
      <p:ext uri="{BB962C8B-B14F-4D97-AF65-F5344CB8AC3E}">
        <p14:creationId xmlns:p14="http://schemas.microsoft.com/office/powerpoint/2010/main" val="333169533"/>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7114</TotalTime>
  <Words>1609</Words>
  <Application>Microsoft Macintosh PowerPoint</Application>
  <PresentationFormat>On-screen Show (4:3)</PresentationFormat>
  <Paragraphs>151</Paragraphs>
  <Slides>27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Garamond</vt:lpstr>
      <vt:lpstr>rooney-sans</vt:lpstr>
      <vt:lpstr>Blank Presentation</vt:lpstr>
      <vt:lpstr>Colonial Society and Culture</vt:lpstr>
      <vt:lpstr>A Reminder of Last Week’s Topics</vt:lpstr>
      <vt:lpstr>Colonial Society consisted of four/five key groups</vt:lpstr>
      <vt:lpstr>The Transatlantic Slave Trade in Colonial Latin America </vt:lpstr>
      <vt:lpstr>PowerPoint Presentation</vt:lpstr>
      <vt:lpstr>Colonial Latin America was organized, at least in theory, on racial lines</vt:lpstr>
      <vt:lpstr>By the C18, this theory of racial dominance had solidified into a so called “casta system”</vt:lpstr>
      <vt:lpstr>This theoretical hierarchy was based on purity of blood</vt:lpstr>
      <vt:lpstr>PowerPoint Presentation</vt:lpstr>
      <vt:lpstr>Why?</vt:lpstr>
      <vt:lpstr>PowerPoint Presentation</vt:lpstr>
      <vt:lpstr>PowerPoint Presentation</vt:lpstr>
      <vt:lpstr>Court records</vt:lpstr>
      <vt:lpstr>Many people went to court</vt:lpstr>
      <vt:lpstr> Letters </vt:lpstr>
      <vt:lpstr>‘Escribanos’, ‘Tintorillos’ or Public Writers</vt:lpstr>
      <vt:lpstr>Hybrid Culture</vt:lpstr>
      <vt:lpstr>The ‘Columbian Exchange’  (Here is a rather Euro-centric map of what was a much more global process)</vt:lpstr>
      <vt:lpstr>New food cultures</vt:lpstr>
      <vt:lpstr>Moqueca  a Brazilian stew made with coconut milk and palm oil, served with rice. The name comes from a word in the Kimbundu language of Angola.</vt:lpstr>
      <vt:lpstr>PowerPoint Presentation</vt:lpstr>
      <vt:lpstr>Religion: Concerns about ‘idolatry’</vt:lpstr>
      <vt:lpstr>. . .  Nonetheless, many indigenous (and West-African) people embraced Christianity</vt:lpstr>
      <vt:lpstr>     But indigenous and African people accepted Christianity by imbuing it with their own rituals,  beliefs, images, symbols and stories. The village saint became the site for this process of “syncretism”. Every village had a saint and the villages were named after them. </vt:lpstr>
      <vt:lpstr> Virgin of Guadalupe  </vt:lpstr>
      <vt:lpstr>Contemporary Syncretism</vt:lpstr>
      <vt:lpstr>Colonial Society</vt:lpstr>
    </vt:vector>
  </TitlesOfParts>
  <Company>Rebecca Earle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Earle User</dc:creator>
  <cp:lastModifiedBy>Smith, Benjamin</cp:lastModifiedBy>
  <cp:revision>433</cp:revision>
  <dcterms:created xsi:type="dcterms:W3CDTF">2010-11-02T12:55:15Z</dcterms:created>
  <dcterms:modified xsi:type="dcterms:W3CDTF">2025-11-24T22:51:07Z</dcterms:modified>
</cp:coreProperties>
</file>