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84" r:id="rId14"/>
    <p:sldId id="268" r:id="rId15"/>
    <p:sldId id="270" r:id="rId16"/>
    <p:sldId id="271" r:id="rId17"/>
    <p:sldId id="275" r:id="rId18"/>
    <p:sldId id="273" r:id="rId19"/>
    <p:sldId id="274" r:id="rId20"/>
    <p:sldId id="276" r:id="rId21"/>
    <p:sldId id="277" r:id="rId22"/>
    <p:sldId id="278" r:id="rId23"/>
    <p:sldId id="279" r:id="rId24"/>
    <p:sldId id="280" r:id="rId25"/>
    <p:sldId id="281" r:id="rId26"/>
    <p:sldId id="282" r:id="rId27"/>
    <p:sldId id="283"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2" d="100"/>
          <a:sy n="62" d="100"/>
        </p:scale>
        <p:origin x="1388" y="4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a:t>Click to edit Master title style</a:t>
            </a:r>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304800"/>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1/3/2024</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a:t>Click to edit Master title style</a:t>
            </a:r>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1/3/2024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1/3/2024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1/3/2024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a:t>Click to edit Master title style</a:t>
            </a:r>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a:t>Click to edit Master title style</a:t>
            </a:r>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1D8BD707-D9CF-40AE-B4C6-C98DA3205C09}" type="datetimeFigureOut">
              <a:rPr lang="en-US" smtClean="0"/>
              <a:pPr/>
              <a:t>1/3/2024</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r>
              <a:rPr kumimoji="0" lang="en-US"/>
              <a:t>Click to edit Master title style</a:t>
            </a:r>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1D8BD707-D9CF-40AE-B4C6-C98DA3205C09}" type="datetimeFigureOut">
              <a:rPr lang="en-US" smtClean="0"/>
              <a:pPr/>
              <a:t>1/3/2024</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dirty="0"/>
              <a:t>Doctoring the Nation: The Rise and Fall of Eugenics</a:t>
            </a:r>
          </a:p>
        </p:txBody>
      </p:sp>
      <p:sp>
        <p:nvSpPr>
          <p:cNvPr id="3" name="Subtitle 2"/>
          <p:cNvSpPr>
            <a:spLocks noGrp="1"/>
          </p:cNvSpPr>
          <p:nvPr>
            <p:ph type="subTitle" idx="1"/>
          </p:nvPr>
        </p:nvSpPr>
        <p:spPr/>
        <p:txBody>
          <a:bodyPr/>
          <a:lstStyle/>
          <a:p>
            <a:r>
              <a:rPr lang="en-GB" dirty="0"/>
              <a:t>Mind, Body, and Society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Compatibility with liberal regimes</a:t>
            </a:r>
          </a:p>
        </p:txBody>
      </p:sp>
      <p:sp>
        <p:nvSpPr>
          <p:cNvPr id="3" name="Content Placeholder 2"/>
          <p:cNvSpPr>
            <a:spLocks noGrp="1"/>
          </p:cNvSpPr>
          <p:nvPr>
            <p:ph sz="half" idx="1"/>
          </p:nvPr>
        </p:nvSpPr>
        <p:spPr/>
        <p:txBody>
          <a:bodyPr>
            <a:normAutofit fontScale="85000" lnSpcReduction="20000"/>
          </a:bodyPr>
          <a:lstStyle/>
          <a:p>
            <a:r>
              <a:rPr lang="en-GB" dirty="0"/>
              <a:t>British roots and continuing leading role</a:t>
            </a:r>
          </a:p>
          <a:p>
            <a:r>
              <a:rPr lang="en-GB" dirty="0"/>
              <a:t>Support from leading writers and intellectuals including many on the    left such as H.G. Wells    and George Bernard    Shaw</a:t>
            </a:r>
          </a:p>
          <a:p>
            <a:r>
              <a:rPr lang="en-GB" dirty="0"/>
              <a:t>British Mental Deficiency Act 1913</a:t>
            </a:r>
          </a:p>
          <a:p>
            <a:r>
              <a:rPr lang="en-GB" dirty="0"/>
              <a:t>USA, Canada, Australia: immigration control</a:t>
            </a:r>
          </a:p>
          <a:p>
            <a:r>
              <a:rPr lang="en-GB" dirty="0"/>
              <a:t>USA: introduction of sterilisation in large number of states by 1930s</a:t>
            </a:r>
          </a:p>
        </p:txBody>
      </p:sp>
      <p:pic>
        <p:nvPicPr>
          <p:cNvPr id="5" name="Content Placeholder 4" descr="611.jpg"/>
          <p:cNvPicPr>
            <a:picLocks noGrp="1" noChangeAspect="1"/>
          </p:cNvPicPr>
          <p:nvPr>
            <p:ph sz="half" idx="2"/>
          </p:nvPr>
        </p:nvPicPr>
        <p:blipFill>
          <a:blip r:embed="rId2" cstate="print"/>
          <a:stretch>
            <a:fillRect/>
          </a:stretch>
        </p:blipFill>
        <p:spPr>
          <a:xfrm>
            <a:off x="4215218" y="1828800"/>
            <a:ext cx="4928782" cy="3747295"/>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Compatibility with social democracy</a:t>
            </a:r>
          </a:p>
        </p:txBody>
      </p:sp>
      <p:sp>
        <p:nvSpPr>
          <p:cNvPr id="3" name="Content Placeholder 2"/>
          <p:cNvSpPr>
            <a:spLocks noGrp="1"/>
          </p:cNvSpPr>
          <p:nvPr>
            <p:ph sz="half" idx="1"/>
          </p:nvPr>
        </p:nvSpPr>
        <p:spPr/>
        <p:txBody>
          <a:bodyPr/>
          <a:lstStyle/>
          <a:p>
            <a:r>
              <a:rPr lang="en-GB" dirty="0"/>
              <a:t>Denmark, Finland, Norway and Sweden all introduce eugenic laws in 1930s</a:t>
            </a:r>
          </a:p>
          <a:p>
            <a:r>
              <a:rPr lang="en-GB" dirty="0"/>
              <a:t>By 1970 estimated 170,000 sterilised</a:t>
            </a:r>
          </a:p>
        </p:txBody>
      </p:sp>
      <p:pic>
        <p:nvPicPr>
          <p:cNvPr id="5" name="Content Placeholder 4" descr="61pwIX8K2tL__SY445_.jpg"/>
          <p:cNvPicPr>
            <a:picLocks noGrp="1" noChangeAspect="1"/>
          </p:cNvPicPr>
          <p:nvPr>
            <p:ph sz="half" idx="2"/>
          </p:nvPr>
        </p:nvPicPr>
        <p:blipFill>
          <a:blip r:embed="rId2" cstate="print"/>
          <a:stretch>
            <a:fillRect/>
          </a:stretch>
        </p:blipFill>
        <p:spPr>
          <a:xfrm>
            <a:off x="5257800" y="1966119"/>
            <a:ext cx="2819400" cy="4238625"/>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Becomes an international movement</a:t>
            </a:r>
          </a:p>
        </p:txBody>
      </p:sp>
      <p:sp>
        <p:nvSpPr>
          <p:cNvPr id="3" name="Content Placeholder 2"/>
          <p:cNvSpPr>
            <a:spLocks noGrp="1"/>
          </p:cNvSpPr>
          <p:nvPr>
            <p:ph sz="half" idx="1"/>
          </p:nvPr>
        </p:nvSpPr>
        <p:spPr/>
        <p:txBody>
          <a:bodyPr>
            <a:normAutofit/>
          </a:bodyPr>
          <a:lstStyle/>
          <a:p>
            <a:r>
              <a:rPr lang="en-GB" dirty="0"/>
              <a:t>International eugenics conferences beginning in London, 1912 </a:t>
            </a:r>
          </a:p>
          <a:p>
            <a:r>
              <a:rPr lang="en-GB" dirty="0"/>
              <a:t>Part of being a modern nation</a:t>
            </a:r>
          </a:p>
        </p:txBody>
      </p:sp>
      <p:pic>
        <p:nvPicPr>
          <p:cNvPr id="5" name="Content Placeholder 4" descr="5599855.jpg"/>
          <p:cNvPicPr>
            <a:picLocks noGrp="1" noChangeAspect="1"/>
          </p:cNvPicPr>
          <p:nvPr>
            <p:ph sz="half" idx="2"/>
          </p:nvPr>
        </p:nvPicPr>
        <p:blipFill>
          <a:blip r:embed="rId2" cstate="print"/>
          <a:stretch>
            <a:fillRect/>
          </a:stretch>
        </p:blipFill>
        <p:spPr>
          <a:xfrm>
            <a:off x="5029200" y="1905000"/>
            <a:ext cx="4005986" cy="3245206"/>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Global Perspective</a:t>
            </a:r>
          </a:p>
        </p:txBody>
      </p:sp>
      <p:sp>
        <p:nvSpPr>
          <p:cNvPr id="4" name="Content Placeholder 3"/>
          <p:cNvSpPr>
            <a:spLocks noGrp="1"/>
          </p:cNvSpPr>
          <p:nvPr>
            <p:ph sz="half" idx="2"/>
          </p:nvPr>
        </p:nvSpPr>
        <p:spPr/>
        <p:txBody>
          <a:bodyPr>
            <a:normAutofit fontScale="92500" lnSpcReduction="20000"/>
          </a:bodyPr>
          <a:lstStyle/>
          <a:p>
            <a:r>
              <a:rPr lang="en-GB" dirty="0"/>
              <a:t>Britain, South Asia, Australia, New Zealand, China and Hong Kong, South Africa, Kenya, South East Asia, Germany, France, Holland and Dutch East Indies, Scandinavia, Southern Europe, Eastern Europe, Russia, Japan, Iran, Cuba, Puerto Rico, Mexico, Brazil, USA, Canada</a:t>
            </a:r>
          </a:p>
        </p:txBody>
      </p:sp>
      <p:pic>
        <p:nvPicPr>
          <p:cNvPr id="1026"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1066800" y="1905000"/>
            <a:ext cx="2819400" cy="41452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667520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3. Reasons for the rise of this mode of ‘doctoring the nation’</a:t>
            </a:r>
          </a:p>
        </p:txBody>
      </p:sp>
      <p:sp>
        <p:nvSpPr>
          <p:cNvPr id="3" name="Text Placeholder 2"/>
          <p:cNvSpPr>
            <a:spLocks noGrp="1"/>
          </p:cNvSpPr>
          <p:nvPr>
            <p:ph type="body" idx="1"/>
          </p:nvPr>
        </p:nvSpPr>
        <p:spPr/>
        <p:txBody>
          <a:bodyPr/>
          <a:lstStyle/>
          <a:p>
            <a:endParaRPr lang="en-GB"/>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Science and pseudo-science</a:t>
            </a:r>
          </a:p>
        </p:txBody>
      </p:sp>
      <p:sp>
        <p:nvSpPr>
          <p:cNvPr id="3" name="Content Placeholder 2"/>
          <p:cNvSpPr>
            <a:spLocks noGrp="1"/>
          </p:cNvSpPr>
          <p:nvPr>
            <p:ph sz="half" idx="1"/>
          </p:nvPr>
        </p:nvSpPr>
        <p:spPr/>
        <p:txBody>
          <a:bodyPr/>
          <a:lstStyle/>
          <a:p>
            <a:r>
              <a:rPr lang="en-GB" dirty="0"/>
              <a:t>Victorian cult of measurement (</a:t>
            </a:r>
            <a:r>
              <a:rPr lang="en-GB" dirty="0" err="1"/>
              <a:t>Galton</a:t>
            </a:r>
            <a:r>
              <a:rPr lang="en-GB" dirty="0"/>
              <a:t>)</a:t>
            </a:r>
          </a:p>
          <a:p>
            <a:r>
              <a:rPr lang="en-GB" dirty="0"/>
              <a:t>Longer-term cultures of breeding</a:t>
            </a:r>
          </a:p>
          <a:p>
            <a:r>
              <a:rPr lang="en-GB" dirty="0"/>
              <a:t>Emerging science of heredity</a:t>
            </a:r>
          </a:p>
          <a:p>
            <a:r>
              <a:rPr lang="en-GB" dirty="0"/>
              <a:t>Modernist attractions of science of eugenics</a:t>
            </a:r>
          </a:p>
          <a:p>
            <a:r>
              <a:rPr lang="en-GB" dirty="0"/>
              <a:t>Science or pseudo-science?</a:t>
            </a:r>
          </a:p>
        </p:txBody>
      </p:sp>
      <p:pic>
        <p:nvPicPr>
          <p:cNvPr id="5" name="Content Placeholder 4" descr="137753.jpg"/>
          <p:cNvPicPr>
            <a:picLocks noGrp="1" noChangeAspect="1"/>
          </p:cNvPicPr>
          <p:nvPr>
            <p:ph sz="half" idx="2"/>
          </p:nvPr>
        </p:nvPicPr>
        <p:blipFill>
          <a:blip r:embed="rId2" cstate="print"/>
          <a:stretch>
            <a:fillRect/>
          </a:stretch>
        </p:blipFill>
        <p:spPr>
          <a:xfrm>
            <a:off x="4648200" y="4208069"/>
            <a:ext cx="4109314" cy="2649931"/>
          </a:xfrm>
        </p:spPr>
      </p:pic>
      <p:pic>
        <p:nvPicPr>
          <p:cNvPr id="6" name="Picture 5" descr="137754.jpg"/>
          <p:cNvPicPr>
            <a:picLocks noChangeAspect="1"/>
          </p:cNvPicPr>
          <p:nvPr/>
        </p:nvPicPr>
        <p:blipFill>
          <a:blip r:embed="rId3" cstate="print"/>
          <a:stretch>
            <a:fillRect/>
          </a:stretch>
        </p:blipFill>
        <p:spPr>
          <a:xfrm>
            <a:off x="4648200" y="1524000"/>
            <a:ext cx="4109314" cy="2659532"/>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demographic transition</a:t>
            </a:r>
          </a:p>
        </p:txBody>
      </p:sp>
      <p:sp>
        <p:nvSpPr>
          <p:cNvPr id="3" name="Content Placeholder 2"/>
          <p:cNvSpPr>
            <a:spLocks noGrp="1"/>
          </p:cNvSpPr>
          <p:nvPr>
            <p:ph sz="half" idx="1"/>
          </p:nvPr>
        </p:nvSpPr>
        <p:spPr/>
        <p:txBody>
          <a:bodyPr>
            <a:normAutofit fontScale="77500" lnSpcReduction="20000"/>
          </a:bodyPr>
          <a:lstStyle/>
          <a:p>
            <a:r>
              <a:rPr lang="en-GB" dirty="0"/>
              <a:t>From late 19</a:t>
            </a:r>
            <a:r>
              <a:rPr lang="en-GB" baseline="30000" dirty="0"/>
              <a:t>th</a:t>
            </a:r>
            <a:r>
              <a:rPr lang="en-GB" dirty="0"/>
              <a:t> century a fall in fertility in western nations</a:t>
            </a:r>
          </a:p>
          <a:p>
            <a:r>
              <a:rPr lang="en-GB" dirty="0"/>
              <a:t>Concern in Britain about decline being most marked in middle-classes and among professionals</a:t>
            </a:r>
          </a:p>
          <a:p>
            <a:r>
              <a:rPr lang="en-GB" dirty="0"/>
              <a:t>In France, fear of overall population decline by early 20</a:t>
            </a:r>
            <a:r>
              <a:rPr lang="en-GB" baseline="30000" dirty="0"/>
              <a:t>th</a:t>
            </a:r>
            <a:r>
              <a:rPr lang="en-GB" dirty="0"/>
              <a:t> century (encourages positive forms of eugenics)</a:t>
            </a:r>
          </a:p>
          <a:p>
            <a:r>
              <a:rPr lang="en-GB" dirty="0"/>
              <a:t>Moral objections to birth control focus attention on segregation and ‘treatment’</a:t>
            </a:r>
          </a:p>
          <a:p>
            <a:r>
              <a:rPr lang="en-GB" dirty="0"/>
              <a:t>Link to women’s groups, birth control advocates, and even sexual liberals</a:t>
            </a:r>
          </a:p>
        </p:txBody>
      </p:sp>
      <p:pic>
        <p:nvPicPr>
          <p:cNvPr id="5" name="Content Placeholder 4" descr="i-a208c63830e0c8a7971f51fe57661b28-tinkle.gif"/>
          <p:cNvPicPr>
            <a:picLocks noGrp="1" noChangeAspect="1"/>
          </p:cNvPicPr>
          <p:nvPr>
            <p:ph sz="half" idx="2"/>
          </p:nvPr>
        </p:nvPicPr>
        <p:blipFill>
          <a:blip r:embed="rId2" cstate="print"/>
          <a:stretch>
            <a:fillRect/>
          </a:stretch>
        </p:blipFill>
        <p:spPr>
          <a:xfrm>
            <a:off x="4419600" y="1828800"/>
            <a:ext cx="4953000" cy="4742498"/>
          </a:xfr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Nation building era</a:t>
            </a:r>
          </a:p>
        </p:txBody>
      </p:sp>
      <p:sp>
        <p:nvSpPr>
          <p:cNvPr id="3" name="Content Placeholder 2"/>
          <p:cNvSpPr>
            <a:spLocks noGrp="1"/>
          </p:cNvSpPr>
          <p:nvPr>
            <p:ph sz="half" idx="1"/>
          </p:nvPr>
        </p:nvSpPr>
        <p:spPr/>
        <p:txBody>
          <a:bodyPr>
            <a:normAutofit lnSpcReduction="10000"/>
          </a:bodyPr>
          <a:lstStyle/>
          <a:p>
            <a:r>
              <a:rPr lang="en-GB" dirty="0"/>
              <a:t>Heightened concern about international competition and ‘national efficiency’</a:t>
            </a:r>
          </a:p>
          <a:p>
            <a:r>
              <a:rPr lang="en-GB" dirty="0"/>
              <a:t>Era of nation building &amp; interest in defining the nation (</a:t>
            </a:r>
            <a:r>
              <a:rPr lang="en-GB" dirty="0" err="1"/>
              <a:t>eg</a:t>
            </a:r>
            <a:r>
              <a:rPr lang="en-GB" dirty="0"/>
              <a:t> post WWI)</a:t>
            </a:r>
          </a:p>
          <a:p>
            <a:r>
              <a:rPr lang="en-GB" dirty="0"/>
              <a:t>Immigrant nations concerned about racial mix</a:t>
            </a:r>
          </a:p>
        </p:txBody>
      </p:sp>
      <p:pic>
        <p:nvPicPr>
          <p:cNvPr id="5" name="Content Placeholder 4" descr="eugenics_0034.jpg"/>
          <p:cNvPicPr>
            <a:picLocks noGrp="1" noChangeAspect="1"/>
          </p:cNvPicPr>
          <p:nvPr>
            <p:ph sz="half" idx="2"/>
          </p:nvPr>
        </p:nvPicPr>
        <p:blipFill>
          <a:blip r:embed="rId2" cstate="print"/>
          <a:stretch>
            <a:fillRect/>
          </a:stretch>
        </p:blipFill>
        <p:spPr>
          <a:xfrm>
            <a:off x="4267200" y="1905000"/>
            <a:ext cx="4800600" cy="3246406"/>
          </a:xfr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New ways of seeing /ranking population</a:t>
            </a:r>
          </a:p>
        </p:txBody>
      </p:sp>
      <p:sp>
        <p:nvSpPr>
          <p:cNvPr id="3" name="Content Placeholder 2"/>
          <p:cNvSpPr>
            <a:spLocks noGrp="1"/>
          </p:cNvSpPr>
          <p:nvPr>
            <p:ph sz="half" idx="1"/>
          </p:nvPr>
        </p:nvSpPr>
        <p:spPr/>
        <p:txBody>
          <a:bodyPr>
            <a:normAutofit fontScale="92500"/>
          </a:bodyPr>
          <a:lstStyle/>
          <a:p>
            <a:r>
              <a:rPr lang="en-GB" dirty="0"/>
              <a:t>Population problems and differences exposed by rise of mass education, and growing scale of asylums, prisons, workhouses</a:t>
            </a:r>
          </a:p>
          <a:p>
            <a:r>
              <a:rPr lang="en-GB" dirty="0"/>
              <a:t>Emergence of new tools such as the social survey and the  psychological test to rank individuals</a:t>
            </a:r>
          </a:p>
        </p:txBody>
      </p:sp>
      <p:pic>
        <p:nvPicPr>
          <p:cNvPr id="5" name="Content Placeholder 4" descr="ebat22-06s.jpg"/>
          <p:cNvPicPr>
            <a:picLocks noGrp="1" noChangeAspect="1"/>
          </p:cNvPicPr>
          <p:nvPr>
            <p:ph sz="half" idx="2"/>
          </p:nvPr>
        </p:nvPicPr>
        <p:blipFill>
          <a:blip r:embed="rId2" cstate="print"/>
          <a:stretch>
            <a:fillRect/>
          </a:stretch>
        </p:blipFill>
        <p:spPr>
          <a:xfrm>
            <a:off x="4648200" y="1981200"/>
            <a:ext cx="4038600" cy="2022148"/>
          </a:xfrm>
        </p:spPr>
      </p:pic>
      <p:pic>
        <p:nvPicPr>
          <p:cNvPr id="6" name="Picture 5" descr="Yerkes eugenics Table 3.jpg"/>
          <p:cNvPicPr>
            <a:picLocks noChangeAspect="1"/>
          </p:cNvPicPr>
          <p:nvPr/>
        </p:nvPicPr>
        <p:blipFill>
          <a:blip r:embed="rId3" cstate="print"/>
          <a:stretch>
            <a:fillRect/>
          </a:stretch>
        </p:blipFill>
        <p:spPr>
          <a:xfrm>
            <a:off x="4648200" y="4267200"/>
            <a:ext cx="4279392" cy="1802892"/>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challenges of a welfare state</a:t>
            </a:r>
          </a:p>
        </p:txBody>
      </p:sp>
      <p:sp>
        <p:nvSpPr>
          <p:cNvPr id="3" name="Content Placeholder 2"/>
          <p:cNvSpPr>
            <a:spLocks noGrp="1"/>
          </p:cNvSpPr>
          <p:nvPr>
            <p:ph sz="half" idx="1"/>
          </p:nvPr>
        </p:nvSpPr>
        <p:spPr/>
        <p:txBody>
          <a:bodyPr>
            <a:normAutofit fontScale="85000" lnSpcReduction="20000"/>
          </a:bodyPr>
          <a:lstStyle/>
          <a:p>
            <a:r>
              <a:rPr lang="en-GB" dirty="0"/>
              <a:t>Explaining failures: the </a:t>
            </a:r>
            <a:r>
              <a:rPr lang="en-GB" dirty="0" err="1"/>
              <a:t>ineducable</a:t>
            </a:r>
            <a:r>
              <a:rPr lang="en-GB" dirty="0"/>
              <a:t>; the recidivist, the unemployed</a:t>
            </a:r>
          </a:p>
          <a:p>
            <a:r>
              <a:rPr lang="en-GB" dirty="0"/>
              <a:t>Opportunities for new experts to test, identify, segregate, and treat the unfit</a:t>
            </a:r>
          </a:p>
          <a:p>
            <a:r>
              <a:rPr lang="en-GB" dirty="0"/>
              <a:t>Growing concern about the capacity and cost of solution of segregation (particularly as welfare state faces economic crises of war and depression, and as it becomes more ambitious)</a:t>
            </a:r>
          </a:p>
        </p:txBody>
      </p:sp>
      <p:pic>
        <p:nvPicPr>
          <p:cNvPr id="7" name="Content Placeholder 6" descr="charities40.jpg"/>
          <p:cNvPicPr>
            <a:picLocks noGrp="1" noChangeAspect="1"/>
          </p:cNvPicPr>
          <p:nvPr>
            <p:ph sz="half" idx="2"/>
          </p:nvPr>
        </p:nvPicPr>
        <p:blipFill>
          <a:blip r:embed="rId2" cstate="print"/>
          <a:stretch>
            <a:fillRect/>
          </a:stretch>
        </p:blipFill>
        <p:spPr>
          <a:xfrm>
            <a:off x="4572000" y="1905000"/>
            <a:ext cx="4038600" cy="3205238"/>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Aims/Structure of Lecture</a:t>
            </a:r>
          </a:p>
        </p:txBody>
      </p:sp>
      <p:sp>
        <p:nvSpPr>
          <p:cNvPr id="3" name="Content Placeholder 2"/>
          <p:cNvSpPr>
            <a:spLocks noGrp="1"/>
          </p:cNvSpPr>
          <p:nvPr>
            <p:ph idx="1"/>
          </p:nvPr>
        </p:nvSpPr>
        <p:spPr/>
        <p:txBody>
          <a:bodyPr>
            <a:normAutofit fontScale="92500" lnSpcReduction="20000"/>
          </a:bodyPr>
          <a:lstStyle/>
          <a:p>
            <a:r>
              <a:rPr lang="en-GB" dirty="0"/>
              <a:t>1. Introduce eugenics as a prime example of ‘doctoring the nation’ between the 1880s and 1940s</a:t>
            </a:r>
          </a:p>
          <a:p>
            <a:r>
              <a:rPr lang="en-GB" dirty="0"/>
              <a:t>2. Demonstrate that this went beyond Nazi Germany</a:t>
            </a:r>
          </a:p>
          <a:p>
            <a:r>
              <a:rPr lang="en-GB" dirty="0"/>
              <a:t>3. Examine the reasons for the rise of this mode of ‘doctoring the nation’</a:t>
            </a:r>
          </a:p>
          <a:p>
            <a:r>
              <a:rPr lang="en-GB" dirty="0"/>
              <a:t>4.Consider reasons for its particular association with Nazi Germany</a:t>
            </a:r>
          </a:p>
          <a:p>
            <a:r>
              <a:rPr lang="en-GB" dirty="0"/>
              <a:t>5. Postscript looking at whether the war saw the end of eugenics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4. Nazi Germany: an exceptional case?</a:t>
            </a:r>
          </a:p>
        </p:txBody>
      </p:sp>
      <p:sp>
        <p:nvSpPr>
          <p:cNvPr id="3" name="Text Placeholder 2"/>
          <p:cNvSpPr>
            <a:spLocks noGrp="1"/>
          </p:cNvSpPr>
          <p:nvPr>
            <p:ph type="body" idx="1"/>
          </p:nvPr>
        </p:nvSpPr>
        <p:spPr/>
        <p:txBody>
          <a:bodyPr/>
          <a:lstStyle/>
          <a:p>
            <a:endParaRPr lang="en-GB"/>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Why Nazi Germany stands out</a:t>
            </a:r>
          </a:p>
        </p:txBody>
      </p:sp>
      <p:sp>
        <p:nvSpPr>
          <p:cNvPr id="3" name="Content Placeholder 2"/>
          <p:cNvSpPr>
            <a:spLocks noGrp="1"/>
          </p:cNvSpPr>
          <p:nvPr>
            <p:ph sz="half" idx="1"/>
          </p:nvPr>
        </p:nvSpPr>
        <p:spPr/>
        <p:txBody>
          <a:bodyPr>
            <a:normAutofit fontScale="70000" lnSpcReduction="20000"/>
          </a:bodyPr>
          <a:lstStyle/>
          <a:p>
            <a:r>
              <a:rPr lang="en-GB" dirty="0"/>
              <a:t>Importance of ideology of national fitness and purity to politics and culture: ‘the ‘racial state’</a:t>
            </a:r>
          </a:p>
          <a:p>
            <a:r>
              <a:rPr lang="en-GB" dirty="0"/>
              <a:t>Leader in psychiatric and genetic science</a:t>
            </a:r>
          </a:p>
          <a:p>
            <a:r>
              <a:rPr lang="en-GB" dirty="0"/>
              <a:t>Opportunities from a sympathetic state</a:t>
            </a:r>
          </a:p>
          <a:p>
            <a:r>
              <a:rPr lang="en-GB" dirty="0"/>
              <a:t>Degree of economic problems via depression and mobilisation of economy in WWII</a:t>
            </a:r>
          </a:p>
          <a:p>
            <a:r>
              <a:rPr lang="en-GB" dirty="0"/>
              <a:t>Scale of sterilisation policy (375,000)</a:t>
            </a:r>
          </a:p>
          <a:p>
            <a:r>
              <a:rPr lang="en-GB" dirty="0"/>
              <a:t>Use of ‘euthanasia’ for mentally handicapped (Action T4 – 70,000)</a:t>
            </a:r>
          </a:p>
        </p:txBody>
      </p:sp>
      <p:pic>
        <p:nvPicPr>
          <p:cNvPr id="7" name="Content Placeholder 6" descr="naziidealfamily1.jpg"/>
          <p:cNvPicPr>
            <a:picLocks noGrp="1" noChangeAspect="1"/>
          </p:cNvPicPr>
          <p:nvPr>
            <p:ph sz="half" idx="2"/>
          </p:nvPr>
        </p:nvPicPr>
        <p:blipFill>
          <a:blip r:embed="rId2" cstate="print"/>
          <a:stretch>
            <a:fillRect/>
          </a:stretch>
        </p:blipFill>
        <p:spPr>
          <a:xfrm>
            <a:off x="4419600" y="1828800"/>
            <a:ext cx="2420471" cy="3205779"/>
          </a:xfrm>
        </p:spPr>
      </p:pic>
      <p:pic>
        <p:nvPicPr>
          <p:cNvPr id="8" name="Picture 7" descr="EuthanasiePropaganda.jpg"/>
          <p:cNvPicPr>
            <a:picLocks noChangeAspect="1"/>
          </p:cNvPicPr>
          <p:nvPr/>
        </p:nvPicPr>
        <p:blipFill>
          <a:blip r:embed="rId3" cstate="print"/>
          <a:stretch>
            <a:fillRect/>
          </a:stretch>
        </p:blipFill>
        <p:spPr>
          <a:xfrm>
            <a:off x="6400800" y="3429000"/>
            <a:ext cx="2504218" cy="3195638"/>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Yet German eugenics has roots before Nazi era</a:t>
            </a:r>
          </a:p>
        </p:txBody>
      </p:sp>
      <p:sp>
        <p:nvSpPr>
          <p:cNvPr id="3" name="Content Placeholder 2"/>
          <p:cNvSpPr>
            <a:spLocks noGrp="1"/>
          </p:cNvSpPr>
          <p:nvPr>
            <p:ph sz="half" idx="1"/>
          </p:nvPr>
        </p:nvSpPr>
        <p:spPr/>
        <p:txBody>
          <a:bodyPr>
            <a:normAutofit fontScale="77500" lnSpcReduction="20000"/>
          </a:bodyPr>
          <a:lstStyle/>
          <a:p>
            <a:r>
              <a:rPr lang="en-GB" dirty="0"/>
              <a:t>Sterilisation Law introduced before Nazis come to power</a:t>
            </a:r>
          </a:p>
          <a:p>
            <a:r>
              <a:rPr lang="en-GB" dirty="0"/>
              <a:t>Follows example of USA</a:t>
            </a:r>
          </a:p>
          <a:p>
            <a:r>
              <a:rPr lang="en-GB" dirty="0"/>
              <a:t>Eugenics and an interest in ‘race hygiene’ well established (1st society 1905)</a:t>
            </a:r>
          </a:p>
          <a:p>
            <a:r>
              <a:rPr lang="en-GB" dirty="0"/>
              <a:t>Germany already a leader in eugenic sciences of psychiatry and genetics, </a:t>
            </a:r>
            <a:r>
              <a:rPr lang="en-GB" dirty="0" err="1"/>
              <a:t>eg</a:t>
            </a:r>
            <a:r>
              <a:rPr lang="en-GB" dirty="0"/>
              <a:t> via Kaiser Wilhelm Institute (and has financial support from Rockefeller Foundation into 1930s)</a:t>
            </a:r>
          </a:p>
          <a:p>
            <a:r>
              <a:rPr lang="en-GB" dirty="0"/>
              <a:t>Deaths of mentally ill in German asylums in First World War (140,000)</a:t>
            </a:r>
          </a:p>
        </p:txBody>
      </p:sp>
      <p:pic>
        <p:nvPicPr>
          <p:cNvPr id="5" name="Content Placeholder 4" descr="poster-for-the-international-hygiene-exhibition-1911-in-dresden-1911.jpg"/>
          <p:cNvPicPr>
            <a:picLocks noGrp="1" noChangeAspect="1"/>
          </p:cNvPicPr>
          <p:nvPr>
            <p:ph sz="half" idx="2"/>
          </p:nvPr>
        </p:nvPicPr>
        <p:blipFill>
          <a:blip r:embed="rId2" cstate="print"/>
          <a:stretch>
            <a:fillRect/>
          </a:stretch>
        </p:blipFill>
        <p:spPr>
          <a:xfrm>
            <a:off x="5043726" y="1773238"/>
            <a:ext cx="3247547" cy="4624387"/>
          </a:xfr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a:t>Concluding thoughts</a:t>
            </a:r>
          </a:p>
        </p:txBody>
      </p:sp>
      <p:sp>
        <p:nvSpPr>
          <p:cNvPr id="3" name="Content Placeholder 2"/>
          <p:cNvSpPr>
            <a:spLocks noGrp="1"/>
          </p:cNvSpPr>
          <p:nvPr>
            <p:ph idx="1"/>
          </p:nvPr>
        </p:nvSpPr>
        <p:spPr/>
        <p:txBody>
          <a:bodyPr>
            <a:normAutofit fontScale="85000" lnSpcReduction="20000"/>
          </a:bodyPr>
          <a:lstStyle/>
          <a:p>
            <a:r>
              <a:rPr lang="en-GB" dirty="0"/>
              <a:t>Strong position of science in German culture</a:t>
            </a:r>
          </a:p>
          <a:p>
            <a:r>
              <a:rPr lang="en-GB" dirty="0"/>
              <a:t>Key importance of a regime able and willing to ignore rights of individual (compulsory rather than voluntary sterilisation); and of limited opportunities for organised opposition</a:t>
            </a:r>
          </a:p>
          <a:p>
            <a:r>
              <a:rPr lang="en-GB" dirty="0"/>
              <a:t>Key importance of wartime situation in radicalising situation, though most extreme policy of euthanasia still remains secret and encounter opposition</a:t>
            </a:r>
          </a:p>
          <a:p>
            <a:r>
              <a:rPr lang="en-GB" dirty="0"/>
              <a:t>But far from unique in seeing eugenics as a tool to ‘doctor the nation’</a:t>
            </a:r>
          </a:p>
          <a:p>
            <a:r>
              <a:rPr lang="en-GB" dirty="0"/>
              <a:t>Broader structural factors: demography; nation-building; economics and welfare; medical science; new visibility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Postscript: the End of Eugenics?</a:t>
            </a:r>
          </a:p>
        </p:txBody>
      </p:sp>
      <p:sp>
        <p:nvSpPr>
          <p:cNvPr id="3" name="Text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2499510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post-war reckoning</a:t>
            </a:r>
          </a:p>
        </p:txBody>
      </p:sp>
      <p:sp>
        <p:nvSpPr>
          <p:cNvPr id="3" name="Content Placeholder 2"/>
          <p:cNvSpPr>
            <a:spLocks noGrp="1"/>
          </p:cNvSpPr>
          <p:nvPr>
            <p:ph sz="half" idx="1"/>
          </p:nvPr>
        </p:nvSpPr>
        <p:spPr/>
        <p:txBody>
          <a:bodyPr>
            <a:normAutofit fontScale="92500"/>
          </a:bodyPr>
          <a:lstStyle/>
          <a:p>
            <a:r>
              <a:rPr lang="en-GB" dirty="0"/>
              <a:t>At post-war Nazi trials the question of medical experiments is subject for prosecution, but eugenics itself in fact attracts little attention</a:t>
            </a:r>
          </a:p>
          <a:p>
            <a:r>
              <a:rPr lang="en-GB" dirty="0"/>
              <a:t>Not until 1970s and 1980s and a new generation of historians does it come into focus</a:t>
            </a:r>
          </a:p>
        </p:txBody>
      </p:sp>
      <p:pic>
        <p:nvPicPr>
          <p:cNvPr id="5" name="Content Placeholder 4" descr="nuremberg-doctors-trial.jpg"/>
          <p:cNvPicPr>
            <a:picLocks noGrp="1" noChangeAspect="1"/>
          </p:cNvPicPr>
          <p:nvPr>
            <p:ph sz="half" idx="2"/>
          </p:nvPr>
        </p:nvPicPr>
        <p:blipFill>
          <a:blip r:embed="rId2" cstate="print"/>
          <a:stretch>
            <a:fillRect/>
          </a:stretch>
        </p:blipFill>
        <p:spPr>
          <a:xfrm>
            <a:off x="4419600" y="1981200"/>
            <a:ext cx="4514850" cy="3024950"/>
          </a:xfrm>
        </p:spPr>
      </p:pic>
    </p:spTree>
    <p:extLst>
      <p:ext uri="{BB962C8B-B14F-4D97-AF65-F5344CB8AC3E}">
        <p14:creationId xmlns:p14="http://schemas.microsoft.com/office/powerpoint/2010/main" val="42362082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Persistence?</a:t>
            </a:r>
          </a:p>
        </p:txBody>
      </p:sp>
      <p:sp>
        <p:nvSpPr>
          <p:cNvPr id="3" name="Content Placeholder 2"/>
          <p:cNvSpPr>
            <a:spLocks noGrp="1"/>
          </p:cNvSpPr>
          <p:nvPr>
            <p:ph sz="half" idx="1"/>
          </p:nvPr>
        </p:nvSpPr>
        <p:spPr/>
        <p:txBody>
          <a:bodyPr>
            <a:normAutofit fontScale="77500" lnSpcReduction="20000"/>
          </a:bodyPr>
          <a:lstStyle/>
          <a:p>
            <a:r>
              <a:rPr lang="en-GB" dirty="0"/>
              <a:t>Policy of sterilisation for </a:t>
            </a:r>
            <a:r>
              <a:rPr lang="en-GB" dirty="0" err="1"/>
              <a:t>eg</a:t>
            </a:r>
            <a:r>
              <a:rPr lang="en-GB" dirty="0"/>
              <a:t> mentally handicapped continues in some countries well beyond WWII, </a:t>
            </a:r>
            <a:r>
              <a:rPr lang="en-GB" dirty="0" err="1"/>
              <a:t>eg</a:t>
            </a:r>
            <a:r>
              <a:rPr lang="en-GB" dirty="0"/>
              <a:t> in Sweden until 1970s</a:t>
            </a:r>
          </a:p>
          <a:p>
            <a:r>
              <a:rPr lang="en-GB" dirty="0"/>
              <a:t>In Britain, abortion and sterilisation legalised in 1960s/70s as a form of voluntary birth control (along with  contraception can target the ‘problem family’)</a:t>
            </a:r>
          </a:p>
          <a:p>
            <a:r>
              <a:rPr lang="en-GB" dirty="0"/>
              <a:t>Subsequently, techniques of prenatal screening used to prevent birth of handicapped, though without the language of eugenics</a:t>
            </a:r>
          </a:p>
          <a:p>
            <a:endParaRPr lang="en-GB" dirty="0"/>
          </a:p>
        </p:txBody>
      </p:sp>
      <p:pic>
        <p:nvPicPr>
          <p:cNvPr id="5" name="Content Placeholder 4" descr="1971-eugenics-protest.jpg"/>
          <p:cNvPicPr>
            <a:picLocks noGrp="1" noChangeAspect="1"/>
          </p:cNvPicPr>
          <p:nvPr>
            <p:ph sz="half" idx="2"/>
          </p:nvPr>
        </p:nvPicPr>
        <p:blipFill>
          <a:blip r:embed="rId2" cstate="print"/>
          <a:stretch>
            <a:fillRect/>
          </a:stretch>
        </p:blipFill>
        <p:spPr>
          <a:xfrm>
            <a:off x="4648200" y="2573685"/>
            <a:ext cx="4038600" cy="3023492"/>
          </a:xfrm>
        </p:spPr>
      </p:pic>
    </p:spTree>
    <p:extLst>
      <p:ext uri="{BB962C8B-B14F-4D97-AF65-F5344CB8AC3E}">
        <p14:creationId xmlns:p14="http://schemas.microsoft.com/office/powerpoint/2010/main" val="14283475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sz="half" idx="1"/>
          </p:nvPr>
        </p:nvSpPr>
        <p:spPr/>
        <p:txBody>
          <a:bodyPr>
            <a:normAutofit fontScale="85000" lnSpcReduction="20000"/>
          </a:bodyPr>
          <a:lstStyle/>
          <a:p>
            <a:r>
              <a:rPr lang="en-GB" dirty="0"/>
              <a:t>In Britain, a eugenics society continues after WWII, though one that makes efforts to distinguish itself from acts of Nazis</a:t>
            </a:r>
          </a:p>
          <a:p>
            <a:r>
              <a:rPr lang="en-GB" dirty="0"/>
              <a:t>In science, interest continues under the banner of ‘human genetics’</a:t>
            </a:r>
          </a:p>
          <a:p>
            <a:r>
              <a:rPr lang="en-GB" dirty="0"/>
              <a:t>Far more potential now for eugenics than in first half of the century, but largely in hands of medical consumer rather than </a:t>
            </a:r>
            <a:r>
              <a:rPr lang="en-GB"/>
              <a:t>the state</a:t>
            </a:r>
            <a:endParaRPr lang="en-GB" dirty="0"/>
          </a:p>
        </p:txBody>
      </p:sp>
      <p:pic>
        <p:nvPicPr>
          <p:cNvPr id="5" name="Content Placeholder 4" descr="Eugenics_Quarterly_to_Social_Biology.jpg"/>
          <p:cNvPicPr>
            <a:picLocks noGrp="1" noChangeAspect="1"/>
          </p:cNvPicPr>
          <p:nvPr>
            <p:ph sz="half" idx="2"/>
          </p:nvPr>
        </p:nvPicPr>
        <p:blipFill>
          <a:blip r:embed="rId2" cstate="print"/>
          <a:stretch>
            <a:fillRect/>
          </a:stretch>
        </p:blipFill>
        <p:spPr>
          <a:xfrm>
            <a:off x="4648200" y="2501485"/>
            <a:ext cx="4038600" cy="3167893"/>
          </a:xfrm>
        </p:spPr>
      </p:pic>
    </p:spTree>
    <p:extLst>
      <p:ext uri="{BB962C8B-B14F-4D97-AF65-F5344CB8AC3E}">
        <p14:creationId xmlns:p14="http://schemas.microsoft.com/office/powerpoint/2010/main" val="942791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1. Eugenics as a way of ‘doctoring the nation’</a:t>
            </a:r>
          </a:p>
        </p:txBody>
      </p:sp>
      <p:sp>
        <p:nvSpPr>
          <p:cNvPr id="3" name="Text Placeholder 2"/>
          <p:cNvSpPr>
            <a:spLocks noGrp="1"/>
          </p:cNvSpPr>
          <p:nvPr>
            <p:ph type="body" idx="1"/>
          </p:nvPr>
        </p:nvSpPr>
        <p:spPr/>
        <p:txBody>
          <a:bodyPr/>
          <a:lstStyle/>
          <a:p>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was eugenics?</a:t>
            </a:r>
          </a:p>
        </p:txBody>
      </p:sp>
      <p:sp>
        <p:nvSpPr>
          <p:cNvPr id="3" name="Content Placeholder 2"/>
          <p:cNvSpPr>
            <a:spLocks noGrp="1"/>
          </p:cNvSpPr>
          <p:nvPr>
            <p:ph sz="half" idx="1"/>
          </p:nvPr>
        </p:nvSpPr>
        <p:spPr/>
        <p:txBody>
          <a:bodyPr>
            <a:normAutofit fontScale="92500"/>
          </a:bodyPr>
          <a:lstStyle/>
          <a:p>
            <a:r>
              <a:rPr lang="en-GB" dirty="0"/>
              <a:t>Term coined in 1883 by British scientist Francis Galton (1822-1911), cousin of Charles Darwin</a:t>
            </a:r>
          </a:p>
          <a:p>
            <a:r>
              <a:rPr lang="en-GB" dirty="0"/>
              <a:t>Galton builds on work of Darwin to extend interest in variation, the role of heredity, and the question of (un)natural selection when it came to man</a:t>
            </a:r>
          </a:p>
        </p:txBody>
      </p:sp>
      <p:pic>
        <p:nvPicPr>
          <p:cNvPr id="5" name="Content Placeholder 4" descr="Francis_Galton2.jpg"/>
          <p:cNvPicPr>
            <a:picLocks noGrp="1" noChangeAspect="1"/>
          </p:cNvPicPr>
          <p:nvPr>
            <p:ph sz="half" idx="2"/>
          </p:nvPr>
        </p:nvPicPr>
        <p:blipFill>
          <a:blip r:embed="rId2" cstate="print"/>
          <a:stretch>
            <a:fillRect/>
          </a:stretch>
        </p:blipFill>
        <p:spPr>
          <a:xfrm>
            <a:off x="4724400" y="1981200"/>
            <a:ext cx="2305622" cy="2305622"/>
          </a:xfrm>
        </p:spPr>
      </p:pic>
      <p:pic>
        <p:nvPicPr>
          <p:cNvPr id="6" name="Picture 5" descr="10901.jpg"/>
          <p:cNvPicPr>
            <a:picLocks noChangeAspect="1"/>
          </p:cNvPicPr>
          <p:nvPr/>
        </p:nvPicPr>
        <p:blipFill>
          <a:blip r:embed="rId3" cstate="print"/>
          <a:stretch>
            <a:fillRect/>
          </a:stretch>
        </p:blipFill>
        <p:spPr>
          <a:xfrm>
            <a:off x="4648200" y="4495800"/>
            <a:ext cx="4320540" cy="185166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Eugenics becomes a science and a movement</a:t>
            </a:r>
          </a:p>
        </p:txBody>
      </p:sp>
      <p:sp>
        <p:nvSpPr>
          <p:cNvPr id="3" name="Content Placeholder 2"/>
          <p:cNvSpPr>
            <a:spLocks noGrp="1"/>
          </p:cNvSpPr>
          <p:nvPr>
            <p:ph sz="half" idx="1"/>
          </p:nvPr>
        </p:nvSpPr>
        <p:spPr/>
        <p:txBody>
          <a:bodyPr>
            <a:normAutofit fontScale="85000" lnSpcReduction="20000"/>
          </a:bodyPr>
          <a:lstStyle/>
          <a:p>
            <a:r>
              <a:rPr lang="en-GB" dirty="0"/>
              <a:t>1904: setting up of the Eugenics Record Office (later the Eugenics Laboratory) at UCL</a:t>
            </a:r>
          </a:p>
          <a:p>
            <a:r>
              <a:rPr lang="en-GB" dirty="0"/>
              <a:t>1907: Eugenics Education Society founded (from 1926 The Eugenics Society)</a:t>
            </a:r>
          </a:p>
          <a:p>
            <a:r>
              <a:rPr lang="en-GB" dirty="0"/>
              <a:t>1908 first edition of the </a:t>
            </a:r>
            <a:r>
              <a:rPr lang="en-GB" i="1" dirty="0"/>
              <a:t>Eugenics Review</a:t>
            </a:r>
            <a:endParaRPr lang="en-GB" dirty="0"/>
          </a:p>
          <a:p>
            <a:r>
              <a:rPr lang="en-GB" dirty="0"/>
              <a:t>Eugenics Society never more than 1000 members (high proportion of professionals) but influence of idea extends much further</a:t>
            </a:r>
          </a:p>
        </p:txBody>
      </p:sp>
      <p:pic>
        <p:nvPicPr>
          <p:cNvPr id="5" name="Content Placeholder 4" descr="eugenicssoc.jpg"/>
          <p:cNvPicPr>
            <a:picLocks noGrp="1" noChangeAspect="1"/>
          </p:cNvPicPr>
          <p:nvPr>
            <p:ph sz="half" idx="2"/>
          </p:nvPr>
        </p:nvPicPr>
        <p:blipFill>
          <a:blip r:embed="rId2" cstate="print"/>
          <a:stretch>
            <a:fillRect/>
          </a:stretch>
        </p:blipFill>
        <p:spPr>
          <a:xfrm>
            <a:off x="4648200" y="1828800"/>
            <a:ext cx="4038600" cy="2891496"/>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Eugenics as a prime example of ‘doctoring the nation’</a:t>
            </a:r>
          </a:p>
        </p:txBody>
      </p:sp>
      <p:sp>
        <p:nvSpPr>
          <p:cNvPr id="3" name="Content Placeholder 2"/>
          <p:cNvSpPr>
            <a:spLocks noGrp="1"/>
          </p:cNvSpPr>
          <p:nvPr>
            <p:ph sz="half" idx="1"/>
          </p:nvPr>
        </p:nvSpPr>
        <p:spPr/>
        <p:txBody>
          <a:bodyPr>
            <a:normAutofit fontScale="92500" lnSpcReduction="10000"/>
          </a:bodyPr>
          <a:lstStyle/>
          <a:p>
            <a:r>
              <a:rPr lang="en-GB" dirty="0"/>
              <a:t>Interested in the variation of qualities (</a:t>
            </a:r>
            <a:r>
              <a:rPr lang="en-GB" dirty="0" err="1"/>
              <a:t>eg</a:t>
            </a:r>
            <a:r>
              <a:rPr lang="en-GB" dirty="0"/>
              <a:t> intelligence) across a population</a:t>
            </a:r>
          </a:p>
          <a:p>
            <a:r>
              <a:rPr lang="en-GB" dirty="0"/>
              <a:t>Draws attention to those at either extreme</a:t>
            </a:r>
          </a:p>
          <a:p>
            <a:r>
              <a:rPr lang="en-GB" dirty="0"/>
              <a:t>Theory of heredity offers clue to how the society might adjust the mean to minimise social problems and maximise ability of population </a:t>
            </a:r>
          </a:p>
        </p:txBody>
      </p:sp>
      <p:pic>
        <p:nvPicPr>
          <p:cNvPr id="5" name="Content Placeholder 4" descr="20070816175129!Galton_class_eugenics.jpg"/>
          <p:cNvPicPr>
            <a:picLocks noGrp="1" noChangeAspect="1"/>
          </p:cNvPicPr>
          <p:nvPr>
            <p:ph sz="half" idx="2"/>
          </p:nvPr>
        </p:nvPicPr>
        <p:blipFill>
          <a:blip r:embed="rId2" cstate="print"/>
          <a:stretch>
            <a:fillRect/>
          </a:stretch>
        </p:blipFill>
        <p:spPr>
          <a:xfrm>
            <a:off x="4648200" y="2183610"/>
            <a:ext cx="4038600" cy="3803643"/>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Positive eugenics</a:t>
            </a:r>
          </a:p>
        </p:txBody>
      </p:sp>
      <p:sp>
        <p:nvSpPr>
          <p:cNvPr id="3" name="Content Placeholder 2"/>
          <p:cNvSpPr>
            <a:spLocks noGrp="1"/>
          </p:cNvSpPr>
          <p:nvPr>
            <p:ph sz="half" idx="1"/>
          </p:nvPr>
        </p:nvSpPr>
        <p:spPr/>
        <p:txBody>
          <a:bodyPr>
            <a:normAutofit fontScale="85000" lnSpcReduction="20000"/>
          </a:bodyPr>
          <a:lstStyle/>
          <a:p>
            <a:r>
              <a:rPr lang="en-GB" dirty="0"/>
              <a:t>Encouragement of the fit to breed: education and propaganda</a:t>
            </a:r>
          </a:p>
          <a:p>
            <a:r>
              <a:rPr lang="en-GB" dirty="0"/>
              <a:t>Leads to consideration of incentives</a:t>
            </a:r>
          </a:p>
          <a:p>
            <a:r>
              <a:rPr lang="en-GB" dirty="0"/>
              <a:t>Consideration of marriage advice and certificates of fitness</a:t>
            </a:r>
          </a:p>
          <a:p>
            <a:r>
              <a:rPr lang="en-GB" dirty="0"/>
              <a:t>Encourages use of mental testing to create a ladder of opportunity in education</a:t>
            </a:r>
          </a:p>
          <a:p>
            <a:r>
              <a:rPr lang="en-GB" dirty="0"/>
              <a:t>Often </a:t>
            </a:r>
            <a:r>
              <a:rPr lang="en-GB" dirty="0" err="1"/>
              <a:t>meritocratic</a:t>
            </a:r>
            <a:endParaRPr lang="en-GB" dirty="0"/>
          </a:p>
          <a:p>
            <a:pPr>
              <a:buNone/>
            </a:pPr>
            <a:r>
              <a:rPr lang="en-GB" dirty="0"/>
              <a:t> </a:t>
            </a:r>
          </a:p>
        </p:txBody>
      </p:sp>
      <p:pic>
        <p:nvPicPr>
          <p:cNvPr id="5" name="Content Placeholder 4" descr="eugenic-marriage.jpg"/>
          <p:cNvPicPr>
            <a:picLocks noGrp="1" noChangeAspect="1"/>
          </p:cNvPicPr>
          <p:nvPr>
            <p:ph sz="half" idx="2"/>
          </p:nvPr>
        </p:nvPicPr>
        <p:blipFill>
          <a:blip r:embed="rId2" cstate="print"/>
          <a:stretch>
            <a:fillRect/>
          </a:stretch>
        </p:blipFill>
        <p:spPr>
          <a:xfrm>
            <a:off x="4648200" y="2770853"/>
            <a:ext cx="4038600" cy="2629156"/>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Negative eugenics</a:t>
            </a:r>
          </a:p>
        </p:txBody>
      </p:sp>
      <p:sp>
        <p:nvSpPr>
          <p:cNvPr id="3" name="Content Placeholder 2"/>
          <p:cNvSpPr>
            <a:spLocks noGrp="1"/>
          </p:cNvSpPr>
          <p:nvPr>
            <p:ph sz="half" idx="1"/>
          </p:nvPr>
        </p:nvSpPr>
        <p:spPr/>
        <p:txBody>
          <a:bodyPr>
            <a:normAutofit/>
          </a:bodyPr>
          <a:lstStyle/>
          <a:p>
            <a:r>
              <a:rPr lang="en-GB" dirty="0"/>
              <a:t>Birth control</a:t>
            </a:r>
          </a:p>
          <a:p>
            <a:r>
              <a:rPr lang="en-GB" dirty="0"/>
              <a:t>Immigration control</a:t>
            </a:r>
          </a:p>
          <a:p>
            <a:r>
              <a:rPr lang="en-GB" dirty="0"/>
              <a:t>Sterilisation</a:t>
            </a:r>
          </a:p>
          <a:p>
            <a:r>
              <a:rPr lang="en-GB" dirty="0"/>
              <a:t>Segregation</a:t>
            </a:r>
          </a:p>
          <a:p>
            <a:r>
              <a:rPr lang="en-GB" dirty="0"/>
              <a:t>‘Euthanasia’</a:t>
            </a:r>
          </a:p>
          <a:p>
            <a:r>
              <a:rPr lang="en-GB" dirty="0"/>
              <a:t>Particular focus on ‘mental defectives’, ‘feeble-minded’, mentally ill, physically handicapped</a:t>
            </a:r>
          </a:p>
        </p:txBody>
      </p:sp>
      <p:pic>
        <p:nvPicPr>
          <p:cNvPr id="7" name="Content Placeholder 6" descr="Eugenics, feeble-mindedness.jpg"/>
          <p:cNvPicPr>
            <a:picLocks noGrp="1" noChangeAspect="1"/>
          </p:cNvPicPr>
          <p:nvPr>
            <p:ph sz="half" idx="2"/>
          </p:nvPr>
        </p:nvPicPr>
        <p:blipFill>
          <a:blip r:embed="rId2" cstate="print"/>
          <a:stretch>
            <a:fillRect/>
          </a:stretch>
        </p:blipFill>
        <p:spPr>
          <a:xfrm>
            <a:off x="4495800" y="1828800"/>
            <a:ext cx="3810000" cy="2540000"/>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2. Demonstrate that this went beyond Nazi Germany</a:t>
            </a:r>
          </a:p>
        </p:txBody>
      </p:sp>
      <p:sp>
        <p:nvSpPr>
          <p:cNvPr id="3" name="Text Placeholder 2"/>
          <p:cNvSpPr>
            <a:spLocks noGrp="1"/>
          </p:cNvSpPr>
          <p:nvPr>
            <p:ph type="body" idx="1"/>
          </p:nvPr>
        </p:nvSpPr>
        <p:spPr/>
        <p:txBody>
          <a:bodyPr/>
          <a:lstStyle/>
          <a:p>
            <a:endParaRPr lang="en-GB"/>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1399</TotalTime>
  <Words>1183</Words>
  <Application>Microsoft Office PowerPoint</Application>
  <PresentationFormat>On-screen Show (4:3)</PresentationFormat>
  <Paragraphs>105</Paragraphs>
  <Slides>27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Arial</vt:lpstr>
      <vt:lpstr>Corbel</vt:lpstr>
      <vt:lpstr>Wingdings</vt:lpstr>
      <vt:lpstr>Wingdings 2</vt:lpstr>
      <vt:lpstr>Wingdings 3</vt:lpstr>
      <vt:lpstr>Module</vt:lpstr>
      <vt:lpstr>Doctoring the Nation: The Rise and Fall of Eugenics</vt:lpstr>
      <vt:lpstr>Aims/Structure of Lecture</vt:lpstr>
      <vt:lpstr>1. Eugenics as a way of ‘doctoring the nation’</vt:lpstr>
      <vt:lpstr>What was eugenics?</vt:lpstr>
      <vt:lpstr>Eugenics becomes a science and a movement</vt:lpstr>
      <vt:lpstr>Eugenics as a prime example of ‘doctoring the nation’</vt:lpstr>
      <vt:lpstr>Positive eugenics</vt:lpstr>
      <vt:lpstr>Negative eugenics</vt:lpstr>
      <vt:lpstr>2. Demonstrate that this went beyond Nazi Germany</vt:lpstr>
      <vt:lpstr>Compatibility with liberal regimes</vt:lpstr>
      <vt:lpstr>Compatibility with social democracy</vt:lpstr>
      <vt:lpstr>Becomes an international movement</vt:lpstr>
      <vt:lpstr>Global Perspective</vt:lpstr>
      <vt:lpstr>3. Reasons for the rise of this mode of ‘doctoring the nation’</vt:lpstr>
      <vt:lpstr>Science and pseudo-science</vt:lpstr>
      <vt:lpstr>The demographic transition</vt:lpstr>
      <vt:lpstr>Nation building era</vt:lpstr>
      <vt:lpstr>New ways of seeing /ranking population</vt:lpstr>
      <vt:lpstr>The challenges of a welfare state</vt:lpstr>
      <vt:lpstr>4. Nazi Germany: an exceptional case?</vt:lpstr>
      <vt:lpstr>Why Nazi Germany stands out</vt:lpstr>
      <vt:lpstr>Yet German eugenics has roots before Nazi era</vt:lpstr>
      <vt:lpstr>Concluding thoughts</vt:lpstr>
      <vt:lpstr>Postscript: the End of Eugenics?</vt:lpstr>
      <vt:lpstr>The post-war reckoning</vt:lpstr>
      <vt:lpstr>Persistence?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Doctoring the Nation: The Rise of Eugenics</dc:title>
  <dc:creator/>
  <cp:lastModifiedBy>Thomson, Mathew</cp:lastModifiedBy>
  <cp:revision>55</cp:revision>
  <dcterms:created xsi:type="dcterms:W3CDTF">2006-08-16T00:00:00Z</dcterms:created>
  <dcterms:modified xsi:type="dcterms:W3CDTF">2024-01-03T11:40:41Z</dcterms:modified>
</cp:coreProperties>
</file>