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8" r:id="rId3"/>
    <p:sldId id="257" r:id="rId4"/>
    <p:sldId id="259" r:id="rId5"/>
    <p:sldId id="260" r:id="rId6"/>
    <p:sldId id="263" r:id="rId7"/>
    <p:sldId id="290" r:id="rId8"/>
    <p:sldId id="261" r:id="rId9"/>
    <p:sldId id="264" r:id="rId10"/>
    <p:sldId id="266" r:id="rId11"/>
    <p:sldId id="289" r:id="rId12"/>
    <p:sldId id="271" r:id="rId13"/>
    <p:sldId id="294" r:id="rId14"/>
    <p:sldId id="274" r:id="rId15"/>
    <p:sldId id="268" r:id="rId16"/>
    <p:sldId id="275" r:id="rId17"/>
    <p:sldId id="276" r:id="rId18"/>
    <p:sldId id="278" r:id="rId19"/>
    <p:sldId id="280" r:id="rId20"/>
    <p:sldId id="277" r:id="rId21"/>
    <p:sldId id="295" r:id="rId22"/>
    <p:sldId id="281" r:id="rId23"/>
    <p:sldId id="282" r:id="rId24"/>
    <p:sldId id="283" r:id="rId25"/>
    <p:sldId id="284" r:id="rId26"/>
    <p:sldId id="291" r:id="rId27"/>
    <p:sldId id="292" r:id="rId28"/>
    <p:sldId id="296" r:id="rId29"/>
    <p:sldId id="287" r:id="rId30"/>
    <p:sldId id="288" r:id="rId31"/>
    <p:sldId id="293" r:id="rId32"/>
    <p:sldId id="285" r:id="rId33"/>
  </p:sldIdLst>
  <p:sldSz cx="12192000" cy="6858000"/>
  <p:notesSz cx="6858000" cy="91440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Bycroft" initials="MB" lastIdx="1" clrIdx="0">
    <p:extLst>
      <p:ext uri="{19B8F6BF-5375-455C-9EA6-DF929625EA0E}">
        <p15:presenceInfo xmlns:p15="http://schemas.microsoft.com/office/powerpoint/2012/main" userId="729f5e95bba2a3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ycroft, Michael" userId="871e1bf2-e8fe-4ac0-b3eb-a6db1502fc47" providerId="ADAL" clId="{D1234977-9C3E-4B34-B70F-A72157AA5356}"/>
    <pc:docChg chg="custSel delSld modSld">
      <pc:chgData name="Bycroft, Michael" userId="871e1bf2-e8fe-4ac0-b3eb-a6db1502fc47" providerId="ADAL" clId="{D1234977-9C3E-4B34-B70F-A72157AA5356}" dt="2021-10-15T10:22:50.367" v="43" actId="313"/>
      <pc:docMkLst>
        <pc:docMk/>
      </pc:docMkLst>
      <pc:sldChg chg="modSp mod">
        <pc:chgData name="Bycroft, Michael" userId="871e1bf2-e8fe-4ac0-b3eb-a6db1502fc47" providerId="ADAL" clId="{D1234977-9C3E-4B34-B70F-A72157AA5356}" dt="2021-10-15T09:38:53.913" v="14" actId="20577"/>
        <pc:sldMkLst>
          <pc:docMk/>
          <pc:sldMk cId="3555447548" sldId="256"/>
        </pc:sldMkLst>
      </pc:sldChg>
      <pc:sldChg chg="del">
        <pc:chgData name="Bycroft, Michael" userId="871e1bf2-e8fe-4ac0-b3eb-a6db1502fc47" providerId="ADAL" clId="{D1234977-9C3E-4B34-B70F-A72157AA5356}" dt="2021-10-15T10:18:11.743" v="15" actId="47"/>
        <pc:sldMkLst>
          <pc:docMk/>
          <pc:sldMk cId="2746914390" sldId="272"/>
        </pc:sldMkLst>
      </pc:sldChg>
      <pc:sldChg chg="modSp mod">
        <pc:chgData name="Bycroft, Michael" userId="871e1bf2-e8fe-4ac0-b3eb-a6db1502fc47" providerId="ADAL" clId="{D1234977-9C3E-4B34-B70F-A72157AA5356}" dt="2021-10-15T10:22:50.367" v="43" actId="313"/>
        <pc:sldMkLst>
          <pc:docMk/>
          <pc:sldMk cId="877945711" sldId="275"/>
        </pc:sldMkLst>
      </pc:sldChg>
    </pc:docChg>
  </pc:docChgLst>
  <pc:docChgLst>
    <pc:chgData name="Bycroft, Michael" userId="871e1bf2-e8fe-4ac0-b3eb-a6db1502fc47" providerId="ADAL" clId="{A4337658-CFD8-4A53-8B48-774A7C644CD6}"/>
    <pc:docChg chg="undo custSel addSld modSld">
      <pc:chgData name="Bycroft, Michael" userId="871e1bf2-e8fe-4ac0-b3eb-a6db1502fc47" providerId="ADAL" clId="{A4337658-CFD8-4A53-8B48-774A7C644CD6}" dt="2024-10-30T21:41:29.018" v="846" actId="20577"/>
      <pc:docMkLst>
        <pc:docMk/>
      </pc:docMkLst>
      <pc:sldChg chg="modSp mod">
        <pc:chgData name="Bycroft, Michael" userId="871e1bf2-e8fe-4ac0-b3eb-a6db1502fc47" providerId="ADAL" clId="{A4337658-CFD8-4A53-8B48-774A7C644CD6}" dt="2024-10-15T11:28:23.645" v="5" actId="20577"/>
        <pc:sldMkLst>
          <pc:docMk/>
          <pc:sldMk cId="3555447548" sldId="256"/>
        </pc:sldMkLst>
      </pc:sldChg>
      <pc:sldChg chg="modSp mod setBg">
        <pc:chgData name="Bycroft, Michael" userId="871e1bf2-e8fe-4ac0-b3eb-a6db1502fc47" providerId="ADAL" clId="{A4337658-CFD8-4A53-8B48-774A7C644CD6}" dt="2024-10-16T08:33:47.227" v="817" actId="20577"/>
        <pc:sldMkLst>
          <pc:docMk/>
          <pc:sldMk cId="2164092689" sldId="257"/>
        </pc:sldMkLst>
      </pc:sldChg>
      <pc:sldChg chg="modSp mod setBg">
        <pc:chgData name="Bycroft, Michael" userId="871e1bf2-e8fe-4ac0-b3eb-a6db1502fc47" providerId="ADAL" clId="{A4337658-CFD8-4A53-8B48-774A7C644CD6}" dt="2024-10-15T14:29:15.750" v="631" actId="403"/>
        <pc:sldMkLst>
          <pc:docMk/>
          <pc:sldMk cId="1025254641" sldId="259"/>
        </pc:sldMkLst>
      </pc:sldChg>
      <pc:sldChg chg="modSp mod">
        <pc:chgData name="Bycroft, Michael" userId="871e1bf2-e8fe-4ac0-b3eb-a6db1502fc47" providerId="ADAL" clId="{A4337658-CFD8-4A53-8B48-774A7C644CD6}" dt="2024-10-16T08:37:49.982" v="836" actId="20577"/>
        <pc:sldMkLst>
          <pc:docMk/>
          <pc:sldMk cId="2256677205" sldId="260"/>
        </pc:sldMkLst>
      </pc:sldChg>
      <pc:sldChg chg="modSp mod">
        <pc:chgData name="Bycroft, Michael" userId="871e1bf2-e8fe-4ac0-b3eb-a6db1502fc47" providerId="ADAL" clId="{A4337658-CFD8-4A53-8B48-774A7C644CD6}" dt="2024-10-15T14:31:45.911" v="673" actId="20577"/>
        <pc:sldMkLst>
          <pc:docMk/>
          <pc:sldMk cId="877945711" sldId="275"/>
        </pc:sldMkLst>
      </pc:sldChg>
      <pc:sldChg chg="modSp">
        <pc:chgData name="Bycroft, Michael" userId="871e1bf2-e8fe-4ac0-b3eb-a6db1502fc47" providerId="ADAL" clId="{A4337658-CFD8-4A53-8B48-774A7C644CD6}" dt="2024-10-15T14:32:07.420" v="713"/>
        <pc:sldMkLst>
          <pc:docMk/>
          <pc:sldMk cId="2220611527" sldId="276"/>
        </pc:sldMkLst>
      </pc:sldChg>
      <pc:sldChg chg="modSp mod">
        <pc:chgData name="Bycroft, Michael" userId="871e1bf2-e8fe-4ac0-b3eb-a6db1502fc47" providerId="ADAL" clId="{A4337658-CFD8-4A53-8B48-774A7C644CD6}" dt="2024-10-15T14:32:50.489" v="728" actId="20577"/>
        <pc:sldMkLst>
          <pc:docMk/>
          <pc:sldMk cId="3384795193" sldId="277"/>
        </pc:sldMkLst>
      </pc:sldChg>
      <pc:sldChg chg="modSp mod">
        <pc:chgData name="Bycroft, Michael" userId="871e1bf2-e8fe-4ac0-b3eb-a6db1502fc47" providerId="ADAL" clId="{A4337658-CFD8-4A53-8B48-774A7C644CD6}" dt="2024-10-15T14:32:20.781" v="715" actId="1076"/>
        <pc:sldMkLst>
          <pc:docMk/>
          <pc:sldMk cId="4070894574" sldId="278"/>
        </pc:sldMkLst>
      </pc:sldChg>
      <pc:sldChg chg="modSp mod">
        <pc:chgData name="Bycroft, Michael" userId="871e1bf2-e8fe-4ac0-b3eb-a6db1502fc47" providerId="ADAL" clId="{A4337658-CFD8-4A53-8B48-774A7C644CD6}" dt="2024-10-15T14:37:31.665" v="813" actId="20577"/>
        <pc:sldMkLst>
          <pc:docMk/>
          <pc:sldMk cId="4260701197" sldId="285"/>
        </pc:sldMkLst>
      </pc:sldChg>
      <pc:sldChg chg="modSp mod">
        <pc:chgData name="Bycroft, Michael" userId="871e1bf2-e8fe-4ac0-b3eb-a6db1502fc47" providerId="ADAL" clId="{A4337658-CFD8-4A53-8B48-774A7C644CD6}" dt="2024-10-15T13:34:00.605" v="235" actId="1076"/>
        <pc:sldMkLst>
          <pc:docMk/>
          <pc:sldMk cId="1754215949" sldId="287"/>
        </pc:sldMkLst>
      </pc:sldChg>
      <pc:sldChg chg="modSp mod">
        <pc:chgData name="Bycroft, Michael" userId="871e1bf2-e8fe-4ac0-b3eb-a6db1502fc47" providerId="ADAL" clId="{A4337658-CFD8-4A53-8B48-774A7C644CD6}" dt="2024-10-15T14:36:29.114" v="788" actId="113"/>
        <pc:sldMkLst>
          <pc:docMk/>
          <pc:sldMk cId="420985868" sldId="288"/>
        </pc:sldMkLst>
      </pc:sldChg>
      <pc:sldChg chg="modSp mod">
        <pc:chgData name="Bycroft, Michael" userId="871e1bf2-e8fe-4ac0-b3eb-a6db1502fc47" providerId="ADAL" clId="{A4337658-CFD8-4A53-8B48-774A7C644CD6}" dt="2024-10-15T11:41:24.849" v="20" actId="20577"/>
        <pc:sldMkLst>
          <pc:docMk/>
          <pc:sldMk cId="2292452334" sldId="289"/>
        </pc:sldMkLst>
      </pc:sldChg>
      <pc:sldChg chg="addSp delSp modSp new mod">
        <pc:chgData name="Bycroft, Michael" userId="871e1bf2-e8fe-4ac0-b3eb-a6db1502fc47" providerId="ADAL" clId="{A4337658-CFD8-4A53-8B48-774A7C644CD6}" dt="2024-10-15T13:08:20.253" v="183" actId="1076"/>
        <pc:sldMkLst>
          <pc:docMk/>
          <pc:sldMk cId="3298921911" sldId="291"/>
        </pc:sldMkLst>
      </pc:sldChg>
      <pc:sldChg chg="addSp delSp modSp new mod setBg">
        <pc:chgData name="Bycroft, Michael" userId="871e1bf2-e8fe-4ac0-b3eb-a6db1502fc47" providerId="ADAL" clId="{A4337658-CFD8-4A53-8B48-774A7C644CD6}" dt="2024-10-16T08:56:41.455" v="838" actId="1076"/>
        <pc:sldMkLst>
          <pc:docMk/>
          <pc:sldMk cId="1308485391" sldId="292"/>
        </pc:sldMkLst>
      </pc:sldChg>
      <pc:sldChg chg="addSp delSp modSp new mod">
        <pc:chgData name="Bycroft, Michael" userId="871e1bf2-e8fe-4ac0-b3eb-a6db1502fc47" providerId="ADAL" clId="{A4337658-CFD8-4A53-8B48-774A7C644CD6}" dt="2024-10-30T21:41:29.018" v="846" actId="20577"/>
        <pc:sldMkLst>
          <pc:docMk/>
          <pc:sldMk cId="2796536805" sldId="293"/>
        </pc:sldMkLst>
      </pc:sldChg>
      <pc:sldChg chg="modSp add mod setBg">
        <pc:chgData name="Bycroft, Michael" userId="871e1bf2-e8fe-4ac0-b3eb-a6db1502fc47" providerId="ADAL" clId="{A4337658-CFD8-4A53-8B48-774A7C644CD6}" dt="2024-10-15T14:27:51.262" v="610" actId="1076"/>
        <pc:sldMkLst>
          <pc:docMk/>
          <pc:sldMk cId="1678836140" sldId="294"/>
        </pc:sldMkLst>
      </pc:sldChg>
      <pc:sldChg chg="modSp add mod setBg">
        <pc:chgData name="Bycroft, Michael" userId="871e1bf2-e8fe-4ac0-b3eb-a6db1502fc47" providerId="ADAL" clId="{A4337658-CFD8-4A53-8B48-774A7C644CD6}" dt="2024-10-15T14:28:19.239" v="619" actId="20577"/>
        <pc:sldMkLst>
          <pc:docMk/>
          <pc:sldMk cId="510840973" sldId="295"/>
        </pc:sldMkLst>
      </pc:sldChg>
      <pc:sldChg chg="modSp add mod setBg">
        <pc:chgData name="Bycroft, Michael" userId="871e1bf2-e8fe-4ac0-b3eb-a6db1502fc47" providerId="ADAL" clId="{A4337658-CFD8-4A53-8B48-774A7C644CD6}" dt="2024-10-15T14:28:32.374" v="628" actId="20577"/>
        <pc:sldMkLst>
          <pc:docMk/>
          <pc:sldMk cId="1612373021" sldId="296"/>
        </pc:sldMkLst>
      </pc:sldChg>
    </pc:docChg>
  </pc:docChgLst>
  <pc:docChgLst>
    <pc:chgData name="Bycroft, Michael" userId="871e1bf2-e8fe-4ac0-b3eb-a6db1502fc47" providerId="ADAL" clId="{54BD77DD-A6C0-4370-81A7-C94AABE334E6}"/>
    <pc:docChg chg="addSld modSld">
      <pc:chgData name="Bycroft, Michael" userId="871e1bf2-e8fe-4ac0-b3eb-a6db1502fc47" providerId="ADAL" clId="{54BD77DD-A6C0-4370-81A7-C94AABE334E6}" dt="2022-10-19T08:54:39.455" v="87" actId="114"/>
      <pc:docMkLst>
        <pc:docMk/>
      </pc:docMkLst>
      <pc:sldChg chg="modSp mod">
        <pc:chgData name="Bycroft, Michael" userId="871e1bf2-e8fe-4ac0-b3eb-a6db1502fc47" providerId="ADAL" clId="{54BD77DD-A6C0-4370-81A7-C94AABE334E6}" dt="2022-10-19T08:26:22.902" v="3" actId="20577"/>
        <pc:sldMkLst>
          <pc:docMk/>
          <pc:sldMk cId="3555447548" sldId="256"/>
        </pc:sldMkLst>
      </pc:sldChg>
      <pc:sldChg chg="modSp mod">
        <pc:chgData name="Bycroft, Michael" userId="871e1bf2-e8fe-4ac0-b3eb-a6db1502fc47" providerId="ADAL" clId="{54BD77DD-A6C0-4370-81A7-C94AABE334E6}" dt="2022-10-19T08:54:39.455" v="87" actId="114"/>
        <pc:sldMkLst>
          <pc:docMk/>
          <pc:sldMk cId="1754215949" sldId="287"/>
        </pc:sldMkLst>
      </pc:sldChg>
      <pc:sldChg chg="addSp modSp new">
        <pc:chgData name="Bycroft, Michael" userId="871e1bf2-e8fe-4ac0-b3eb-a6db1502fc47" providerId="ADAL" clId="{54BD77DD-A6C0-4370-81A7-C94AABE334E6}" dt="2022-10-19T08:34:48.463" v="5"/>
        <pc:sldMkLst>
          <pc:docMk/>
          <pc:sldMk cId="3608290127" sldId="290"/>
        </pc:sldMkLst>
      </pc:sldChg>
    </pc:docChg>
  </pc:docChgLst>
  <pc:docChgLst>
    <pc:chgData name="Bycroft, Michael" userId="871e1bf2-e8fe-4ac0-b3eb-a6db1502fc47" providerId="ADAL" clId="{E3C58C19-AC4F-4CA3-B983-D16F71398F30}"/>
    <pc:docChg chg="modSld">
      <pc:chgData name="Bycroft, Michael" userId="871e1bf2-e8fe-4ac0-b3eb-a6db1502fc47" providerId="ADAL" clId="{E3C58C19-AC4F-4CA3-B983-D16F71398F30}" dt="2025-10-26T21:22:28.687" v="14" actId="20577"/>
      <pc:docMkLst>
        <pc:docMk/>
      </pc:docMkLst>
      <pc:sldChg chg="modSp mod">
        <pc:chgData name="Bycroft, Michael" userId="871e1bf2-e8fe-4ac0-b3eb-a6db1502fc47" providerId="ADAL" clId="{E3C58C19-AC4F-4CA3-B983-D16F71398F30}" dt="2025-10-26T21:22:28.687" v="14" actId="20577"/>
        <pc:sldMkLst>
          <pc:docMk/>
          <pc:sldMk cId="3555447548" sldId="256"/>
        </pc:sldMkLst>
        <pc:spChg chg="mod">
          <ac:chgData name="Bycroft, Michael" userId="871e1bf2-e8fe-4ac0-b3eb-a6db1502fc47" providerId="ADAL" clId="{E3C58C19-AC4F-4CA3-B983-D16F71398F30}" dt="2025-10-26T21:22:28.687" v="14" actId="20577"/>
          <ac:spMkLst>
            <pc:docMk/>
            <pc:sldMk cId="3555447548" sldId="25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E0E467-3865-4685-AC3A-D75694E290FA}" type="datetimeFigureOut">
              <a:rPr lang="en-GB" smtClean="0"/>
              <a:t>26/10/2025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50E122-2DC1-4F02-8D5F-482CA70BF3EE}" type="slidenum">
              <a:rPr lang="en-GB" smtClean="0"/>
              <a:t>‹#›</a:t>
            </a:fld>
            <a:endParaRPr lang="en-GB"/>
          </a:p>
        </p:txBody>
      </p:sp>
    </p:spTree>
    <p:extLst>
      <p:ext uri="{BB962C8B-B14F-4D97-AF65-F5344CB8AC3E}">
        <p14:creationId xmlns:p14="http://schemas.microsoft.com/office/powerpoint/2010/main" val="1840151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584C572-57C2-4784-A2F9-6D93301FC223}" type="slidenum">
              <a:rPr lang="en-GB" smtClean="0"/>
              <a:t>10</a:t>
            </a:fld>
            <a:endParaRPr lang="en-GB"/>
          </a:p>
        </p:txBody>
      </p:sp>
    </p:spTree>
    <p:extLst>
      <p:ext uri="{BB962C8B-B14F-4D97-AF65-F5344CB8AC3E}">
        <p14:creationId xmlns:p14="http://schemas.microsoft.com/office/powerpoint/2010/main" val="4195427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584C572-57C2-4784-A2F9-6D93301FC223}" type="slidenum">
              <a:rPr lang="en-GB" smtClean="0"/>
              <a:t>19</a:t>
            </a:fld>
            <a:endParaRPr lang="en-GB"/>
          </a:p>
        </p:txBody>
      </p:sp>
    </p:spTree>
    <p:extLst>
      <p:ext uri="{BB962C8B-B14F-4D97-AF65-F5344CB8AC3E}">
        <p14:creationId xmlns:p14="http://schemas.microsoft.com/office/powerpoint/2010/main" val="2964458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26/10/2025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728502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26/10/2025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645720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26/10/2025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43408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26/10/2025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1883838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7FD52D-C7CC-4340-B437-7ACF2131BA72}" type="datetimeFigureOut">
              <a:rPr lang="en-GB" smtClean="0"/>
              <a:t>26/10/2025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744060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27FD52D-C7CC-4340-B437-7ACF2131BA72}" type="datetimeFigureOut">
              <a:rPr lang="en-GB" smtClean="0"/>
              <a:t>26/10/2025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242673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27FD52D-C7CC-4340-B437-7ACF2131BA72}" type="datetimeFigureOut">
              <a:rPr lang="en-GB" smtClean="0"/>
              <a:t>26/10/2025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1983546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27FD52D-C7CC-4340-B437-7ACF2131BA72}" type="datetimeFigureOut">
              <a:rPr lang="en-GB" smtClean="0"/>
              <a:t>26/10/2025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3351552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7FD52D-C7CC-4340-B437-7ACF2131BA72}" type="datetimeFigureOut">
              <a:rPr lang="en-GB" smtClean="0"/>
              <a:t>26/10/2025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671987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7FD52D-C7CC-4340-B437-7ACF2131BA72}" type="datetimeFigureOut">
              <a:rPr lang="en-GB" smtClean="0"/>
              <a:t>26/10/2025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155772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7FD52D-C7CC-4340-B437-7ACF2131BA72}" type="datetimeFigureOut">
              <a:rPr lang="en-GB" smtClean="0"/>
              <a:t>26/10/2025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3052587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7FD52D-C7CC-4340-B437-7ACF2131BA72}" type="datetimeFigureOut">
              <a:rPr lang="en-GB" smtClean="0"/>
              <a:t>26/10/2025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30D9D8-D442-4107-ADD5-4694B17E820C}" type="slidenum">
              <a:rPr lang="en-GB" smtClean="0"/>
              <a:t>‹#›</a:t>
            </a:fld>
            <a:endParaRPr lang="en-GB"/>
          </a:p>
        </p:txBody>
      </p:sp>
    </p:spTree>
    <p:extLst>
      <p:ext uri="{BB962C8B-B14F-4D97-AF65-F5344CB8AC3E}">
        <p14:creationId xmlns:p14="http://schemas.microsoft.com/office/powerpoint/2010/main" val="2906924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Early Modern Drug-testing</a:t>
            </a:r>
          </a:p>
        </p:txBody>
      </p:sp>
      <p:sp>
        <p:nvSpPr>
          <p:cNvPr id="3" name="Subtitle 2"/>
          <p:cNvSpPr>
            <a:spLocks noGrp="1"/>
          </p:cNvSpPr>
          <p:nvPr>
            <p:ph type="subTitle" idx="1"/>
          </p:nvPr>
        </p:nvSpPr>
        <p:spPr/>
        <p:txBody>
          <a:bodyPr/>
          <a:lstStyle/>
          <a:p>
            <a:r>
              <a:rPr lang="en-GB" dirty="0"/>
              <a:t>Dr. Michael Bycroft</a:t>
            </a:r>
          </a:p>
          <a:p>
            <a:r>
              <a:rPr lang="en-GB"/>
              <a:t>27 October 2025</a:t>
            </a:r>
            <a:endParaRPr lang="en-GB" dirty="0"/>
          </a:p>
        </p:txBody>
      </p:sp>
    </p:spTree>
    <p:extLst>
      <p:ext uri="{BB962C8B-B14F-4D97-AF65-F5344CB8AC3E}">
        <p14:creationId xmlns:p14="http://schemas.microsoft.com/office/powerpoint/2010/main" val="3555447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5745038" cy="9296179"/>
          </a:xfrm>
          <a:prstGeom prst="rect">
            <a:avLst/>
          </a:prstGeom>
        </p:spPr>
      </p:pic>
      <p:sp>
        <p:nvSpPr>
          <p:cNvPr id="5" name="TextBox 4"/>
          <p:cNvSpPr txBox="1"/>
          <p:nvPr/>
        </p:nvSpPr>
        <p:spPr>
          <a:xfrm>
            <a:off x="6220918" y="929997"/>
            <a:ext cx="5576341" cy="4832092"/>
          </a:xfrm>
          <a:prstGeom prst="rect">
            <a:avLst/>
          </a:prstGeom>
          <a:noFill/>
        </p:spPr>
        <p:txBody>
          <a:bodyPr wrap="square" rtlCol="0">
            <a:spAutoFit/>
          </a:bodyPr>
          <a:lstStyle/>
          <a:p>
            <a:r>
              <a:rPr lang="en-NZ" sz="2800"/>
              <a:t>‘Treatise on the mineral waters of </a:t>
            </a:r>
            <a:r>
              <a:rPr lang="en-NZ" sz="2800" err="1"/>
              <a:t>Provins</a:t>
            </a:r>
            <a:r>
              <a:rPr lang="en-NZ" sz="2800"/>
              <a:t>,</a:t>
            </a:r>
          </a:p>
          <a:p>
            <a:endParaRPr lang="en-NZ" sz="2800"/>
          </a:p>
          <a:p>
            <a:r>
              <a:rPr lang="en-NZ" sz="2800"/>
              <a:t>Containing their anatomy, the difference between the springs, their properties, virtues, and admirable effects</a:t>
            </a:r>
          </a:p>
          <a:p>
            <a:endParaRPr lang="en-NZ" sz="2800"/>
          </a:p>
          <a:p>
            <a:r>
              <a:rPr lang="en-NZ" sz="2800"/>
              <a:t>By Pierre le </a:t>
            </a:r>
            <a:r>
              <a:rPr lang="en-NZ" sz="2800" err="1"/>
              <a:t>Givre</a:t>
            </a:r>
            <a:r>
              <a:rPr lang="en-NZ" sz="2800"/>
              <a:t>, doctor</a:t>
            </a:r>
          </a:p>
          <a:p>
            <a:endParaRPr lang="en-NZ" sz="2800"/>
          </a:p>
          <a:p>
            <a:r>
              <a:rPr lang="en-NZ" sz="2800"/>
              <a:t>Paris, 1659’</a:t>
            </a:r>
            <a:endParaRPr lang="en-GB" sz="2800"/>
          </a:p>
        </p:txBody>
      </p:sp>
    </p:spTree>
    <p:extLst>
      <p:ext uri="{BB962C8B-B14F-4D97-AF65-F5344CB8AC3E}">
        <p14:creationId xmlns:p14="http://schemas.microsoft.com/office/powerpoint/2010/main" val="739593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36331" y="2298357"/>
            <a:ext cx="5061784" cy="1700341"/>
          </a:xfrm>
          <a:prstGeom prst="rect">
            <a:avLst/>
          </a:prstGeom>
        </p:spPr>
      </p:pic>
      <p:sp>
        <p:nvSpPr>
          <p:cNvPr id="6" name="TextBox 5"/>
          <p:cNvSpPr txBox="1"/>
          <p:nvPr/>
        </p:nvSpPr>
        <p:spPr>
          <a:xfrm>
            <a:off x="3921211" y="5066270"/>
            <a:ext cx="4860325" cy="830997"/>
          </a:xfrm>
          <a:prstGeom prst="rect">
            <a:avLst/>
          </a:prstGeom>
          <a:noFill/>
        </p:spPr>
        <p:txBody>
          <a:bodyPr wrap="square" rtlCol="0">
            <a:spAutoFit/>
          </a:bodyPr>
          <a:lstStyle/>
          <a:p>
            <a:r>
              <a:rPr lang="en-GB" sz="2400"/>
              <a:t>Royal College of Physicians logo, 2019 – est. 1518</a:t>
            </a:r>
          </a:p>
        </p:txBody>
      </p:sp>
    </p:spTree>
    <p:extLst>
      <p:ext uri="{BB962C8B-B14F-4D97-AF65-F5344CB8AC3E}">
        <p14:creationId xmlns:p14="http://schemas.microsoft.com/office/powerpoint/2010/main" val="2292452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https://upload.wikimedia.org/wikipedia/commons/thumb/4/4a/Paracelsus.jpg/800px-Paracels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55720"/>
            <a:ext cx="6136556" cy="81846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331789" y="5831456"/>
            <a:ext cx="5572664" cy="830997"/>
          </a:xfrm>
          <a:prstGeom prst="rect">
            <a:avLst/>
          </a:prstGeom>
          <a:noFill/>
        </p:spPr>
        <p:txBody>
          <a:bodyPr wrap="square" rtlCol="0">
            <a:spAutoFit/>
          </a:bodyPr>
          <a:lstStyle/>
          <a:p>
            <a:r>
              <a:rPr lang="en-GB" sz="2400">
                <a:solidFill>
                  <a:schemeClr val="bg1"/>
                </a:solidFill>
              </a:rPr>
              <a:t>Paracelsus, painted from life by Quentin </a:t>
            </a:r>
            <a:r>
              <a:rPr lang="en-GB" sz="2400" err="1">
                <a:solidFill>
                  <a:schemeClr val="bg1"/>
                </a:solidFill>
              </a:rPr>
              <a:t>Matsys</a:t>
            </a:r>
            <a:endParaRPr lang="en-GB" sz="2400">
              <a:solidFill>
                <a:schemeClr val="bg1"/>
              </a:solidFill>
            </a:endParaRPr>
          </a:p>
        </p:txBody>
      </p:sp>
    </p:spTree>
    <p:extLst>
      <p:ext uri="{BB962C8B-B14F-4D97-AF65-F5344CB8AC3E}">
        <p14:creationId xmlns:p14="http://schemas.microsoft.com/office/powerpoint/2010/main" val="1938232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147043" y="2660680"/>
            <a:ext cx="6182687" cy="920252"/>
          </a:xfrm>
          <a:prstGeom prst="rect">
            <a:avLst/>
          </a:prstGeom>
          <a:noFill/>
        </p:spPr>
        <p:txBody>
          <a:bodyPr wrap="square" rtlCol="0">
            <a:spAutoFit/>
          </a:bodyPr>
          <a:lstStyle/>
          <a:p>
            <a:pPr algn="ctr">
              <a:lnSpc>
                <a:spcPct val="150000"/>
              </a:lnSpc>
            </a:pPr>
            <a:r>
              <a:rPr lang="en-GB" sz="4000">
                <a:solidFill>
                  <a:schemeClr val="bg1"/>
                </a:solidFill>
              </a:rPr>
              <a:t>2. Scientific Academies</a:t>
            </a:r>
          </a:p>
        </p:txBody>
      </p:sp>
    </p:spTree>
    <p:extLst>
      <p:ext uri="{BB962C8B-B14F-4D97-AF65-F5344CB8AC3E}">
        <p14:creationId xmlns:p14="http://schemas.microsoft.com/office/powerpoint/2010/main" val="167883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2_38.5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434" y="0"/>
            <a:ext cx="4426797" cy="6743487"/>
          </a:xfrm>
          <a:prstGeom prst="rect">
            <a:avLst/>
          </a:prstGeom>
        </p:spPr>
      </p:pic>
      <p:sp>
        <p:nvSpPr>
          <p:cNvPr id="5" name="TextBox 4"/>
          <p:cNvSpPr txBox="1"/>
          <p:nvPr/>
        </p:nvSpPr>
        <p:spPr>
          <a:xfrm>
            <a:off x="5640481" y="5635491"/>
            <a:ext cx="5190276" cy="1107996"/>
          </a:xfrm>
          <a:prstGeom prst="rect">
            <a:avLst/>
          </a:prstGeom>
          <a:noFill/>
        </p:spPr>
        <p:txBody>
          <a:bodyPr wrap="square" rtlCol="0">
            <a:spAutoFit/>
          </a:bodyPr>
          <a:lstStyle/>
          <a:p>
            <a:r>
              <a:rPr lang="en-US" sz="2400"/>
              <a:t>A standard Late Medieval University dissection, </a:t>
            </a:r>
            <a:r>
              <a:rPr lang="en-US" sz="2400" err="1"/>
              <a:t>Joannes</a:t>
            </a:r>
            <a:r>
              <a:rPr lang="en-US" sz="2400"/>
              <a:t> von </a:t>
            </a:r>
            <a:r>
              <a:rPr lang="en-US" sz="2400" err="1"/>
              <a:t>Ketham</a:t>
            </a:r>
            <a:r>
              <a:rPr lang="en-US" sz="2400"/>
              <a:t>, 1493</a:t>
            </a:r>
          </a:p>
          <a:p>
            <a:endParaRPr lang="en-US"/>
          </a:p>
        </p:txBody>
      </p:sp>
    </p:spTree>
    <p:extLst>
      <p:ext uri="{BB962C8B-B14F-4D97-AF65-F5344CB8AC3E}">
        <p14:creationId xmlns:p14="http://schemas.microsoft.com/office/powerpoint/2010/main" val="2243205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269562" y="4371534"/>
            <a:ext cx="3628524" cy="2246769"/>
          </a:xfrm>
          <a:prstGeom prst="rect">
            <a:avLst/>
          </a:prstGeom>
          <a:solidFill>
            <a:schemeClr val="bg1"/>
          </a:solidFill>
        </p:spPr>
        <p:txBody>
          <a:bodyPr wrap="square" rtlCol="0">
            <a:spAutoFit/>
          </a:bodyPr>
          <a:lstStyle/>
          <a:p>
            <a:r>
              <a:rPr lang="en-GB" sz="2000"/>
              <a:t>Louis XIV in (fictional) visit to a meeting of the Paris Academy of Sciences, showing King’s Garden, Royal Observatory, and Jean-Baptiste Colbert.</a:t>
            </a:r>
          </a:p>
          <a:p>
            <a:r>
              <a:rPr lang="en-GB" sz="2000"/>
              <a:t>Frontispiece of botanical work published by Academy in 1676</a:t>
            </a:r>
          </a:p>
        </p:txBody>
      </p:sp>
      <p:sp>
        <p:nvSpPr>
          <p:cNvPr id="3" name="TextBox 2"/>
          <p:cNvSpPr txBox="1"/>
          <p:nvPr/>
        </p:nvSpPr>
        <p:spPr>
          <a:xfrm>
            <a:off x="9813471" y="2179055"/>
            <a:ext cx="2084615" cy="461665"/>
          </a:xfrm>
          <a:prstGeom prst="rect">
            <a:avLst/>
          </a:prstGeom>
          <a:noFill/>
        </p:spPr>
        <p:txBody>
          <a:bodyPr wrap="square" rtlCol="0">
            <a:spAutoFit/>
          </a:bodyPr>
          <a:lstStyle/>
          <a:p>
            <a:endParaRPr lang="en-GB" sz="2400">
              <a:solidFill>
                <a:schemeClr val="bg1"/>
              </a:solidFill>
            </a:endParaRPr>
          </a:p>
        </p:txBody>
      </p:sp>
      <p:pic>
        <p:nvPicPr>
          <p:cNvPr id="9" name="Picture 8"/>
          <p:cNvPicPr>
            <a:picLocks noChangeAspect="1"/>
          </p:cNvPicPr>
          <p:nvPr/>
        </p:nvPicPr>
        <p:blipFill>
          <a:blip r:embed="rId2"/>
          <a:stretch>
            <a:fillRect/>
          </a:stretch>
        </p:blipFill>
        <p:spPr>
          <a:xfrm>
            <a:off x="0" y="-3251533"/>
            <a:ext cx="8187655" cy="10861175"/>
          </a:xfrm>
          <a:prstGeom prst="rect">
            <a:avLst/>
          </a:prstGeom>
        </p:spPr>
      </p:pic>
    </p:spTree>
    <p:extLst>
      <p:ext uri="{BB962C8B-B14F-4D97-AF65-F5344CB8AC3E}">
        <p14:creationId xmlns:p14="http://schemas.microsoft.com/office/powerpoint/2010/main" val="1898829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E1DF44-57F0-4B20-ADC5-04165FDB83C2}"/>
              </a:ext>
            </a:extLst>
          </p:cNvPr>
          <p:cNvSpPr>
            <a:spLocks noGrp="1"/>
          </p:cNvSpPr>
          <p:nvPr>
            <p:ph idx="1"/>
          </p:nvPr>
        </p:nvSpPr>
        <p:spPr>
          <a:xfrm>
            <a:off x="2034541" y="814714"/>
            <a:ext cx="8646628" cy="5045692"/>
          </a:xfrm>
        </p:spPr>
        <p:txBody>
          <a:bodyPr>
            <a:normAutofit/>
          </a:bodyPr>
          <a:lstStyle/>
          <a:p>
            <a:pPr marL="0" indent="0">
              <a:buNone/>
            </a:pPr>
            <a:r>
              <a:rPr lang="en-GB" sz="3200"/>
              <a:t>The ancients...did not neglect experimental philosophy, as people usually suppose. The works of Hippocrates alone would be enough to show the spirit that guided philosophers then. Rather than the systems, at best ridiculous and at worst fatal, that modern medicine created, we find there many well-observed and well-ordered facts.</a:t>
            </a:r>
          </a:p>
          <a:p>
            <a:pPr marL="0" indent="0">
              <a:buNone/>
            </a:pPr>
            <a:endParaRPr lang="en-GB"/>
          </a:p>
          <a:p>
            <a:pPr marL="0" indent="0" algn="r">
              <a:buNone/>
            </a:pPr>
            <a:r>
              <a:rPr lang="en-GB"/>
              <a:t>-- from article “EXPERIMENTAL” in the </a:t>
            </a:r>
            <a:r>
              <a:rPr lang="en-GB" i="1"/>
              <a:t>Encyclopédie</a:t>
            </a:r>
            <a:r>
              <a:rPr lang="en-GB"/>
              <a:t> of Denis Diderot and Jean le </a:t>
            </a:r>
            <a:r>
              <a:rPr lang="en-GB" err="1"/>
              <a:t>Rond</a:t>
            </a:r>
            <a:r>
              <a:rPr lang="en-GB"/>
              <a:t> d’Alembert, vol. 6, 1756 </a:t>
            </a:r>
          </a:p>
        </p:txBody>
      </p:sp>
    </p:spTree>
    <p:extLst>
      <p:ext uri="{BB962C8B-B14F-4D97-AF65-F5344CB8AC3E}">
        <p14:creationId xmlns:p14="http://schemas.microsoft.com/office/powerpoint/2010/main" val="877945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CC86BB4-03C0-444A-A6B5-6092EC1A4FAF}"/>
              </a:ext>
            </a:extLst>
          </p:cNvPr>
          <p:cNvSpPr/>
          <p:nvPr/>
        </p:nvSpPr>
        <p:spPr>
          <a:xfrm>
            <a:off x="2357298" y="856733"/>
            <a:ext cx="7297445" cy="5632311"/>
          </a:xfrm>
          <a:prstGeom prst="rect">
            <a:avLst/>
          </a:prstGeom>
        </p:spPr>
        <p:txBody>
          <a:bodyPr wrap="square">
            <a:spAutoFit/>
          </a:bodyPr>
          <a:lstStyle/>
          <a:p>
            <a:r>
              <a:rPr lang="en-GB" sz="2400"/>
              <a:t>Of all remedies known to medicine, both ancient and modern, none have been more successful through the ages than mineral waters, especially against chronic illness.</a:t>
            </a:r>
          </a:p>
          <a:p>
            <a:endParaRPr lang="en-GB" sz="2400"/>
          </a:p>
          <a:p>
            <a:r>
              <a:rPr lang="en-GB" sz="2400"/>
              <a:t>The members of this Academy...have since their establishment been particularly concerned to discover the principles by which these waters have their effects, so that a better knowledge of these principles will enable us to more reliably identify the diseases against which they can be usefully deployed.</a:t>
            </a:r>
          </a:p>
          <a:p>
            <a:endParaRPr lang="en-GB" sz="2400"/>
          </a:p>
          <a:p>
            <a:endParaRPr lang="en-GB" sz="2400"/>
          </a:p>
          <a:p>
            <a:pPr algn="r"/>
            <a:r>
              <a:rPr lang="en-GB" sz="2400"/>
              <a:t>-- </a:t>
            </a:r>
            <a:r>
              <a:rPr lang="fr-FR" sz="2400"/>
              <a:t>Gilles-François </a:t>
            </a:r>
            <a:r>
              <a:rPr lang="fr-FR" sz="2400" err="1"/>
              <a:t>Boulduc</a:t>
            </a:r>
            <a:r>
              <a:rPr lang="fr-FR" sz="2400"/>
              <a:t>, </a:t>
            </a:r>
            <a:r>
              <a:rPr lang="fr-FR" sz="2400" i="1"/>
              <a:t>Mémoires de l’Académie royale des sciences</a:t>
            </a:r>
            <a:r>
              <a:rPr lang="fr-FR" sz="2400"/>
              <a:t>, 1735</a:t>
            </a:r>
            <a:endParaRPr lang="en-GB" sz="2400"/>
          </a:p>
        </p:txBody>
      </p:sp>
    </p:spTree>
    <p:extLst>
      <p:ext uri="{BB962C8B-B14F-4D97-AF65-F5344CB8AC3E}">
        <p14:creationId xmlns:p14="http://schemas.microsoft.com/office/powerpoint/2010/main" val="222061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text on a white background&#10;&#10;Description automatically generated">
            <a:extLst>
              <a:ext uri="{FF2B5EF4-FFF2-40B4-BE49-F238E27FC236}">
                <a16:creationId xmlns:a16="http://schemas.microsoft.com/office/drawing/2014/main" id="{0803368B-1290-4443-825D-2E671B8629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7863728" cy="6858000"/>
          </a:xfrm>
          <a:prstGeom prst="rect">
            <a:avLst/>
          </a:prstGeom>
        </p:spPr>
      </p:pic>
      <p:sp>
        <p:nvSpPr>
          <p:cNvPr id="6" name="TextBox 5">
            <a:extLst>
              <a:ext uri="{FF2B5EF4-FFF2-40B4-BE49-F238E27FC236}">
                <a16:creationId xmlns:a16="http://schemas.microsoft.com/office/drawing/2014/main" id="{8BFA479E-2F48-41E0-B35F-A5A06029484D}"/>
              </a:ext>
            </a:extLst>
          </p:cNvPr>
          <p:cNvSpPr txBox="1"/>
          <p:nvPr/>
        </p:nvSpPr>
        <p:spPr>
          <a:xfrm>
            <a:off x="8123067" y="3230530"/>
            <a:ext cx="3799643" cy="3108543"/>
          </a:xfrm>
          <a:prstGeom prst="rect">
            <a:avLst/>
          </a:prstGeom>
          <a:noFill/>
        </p:spPr>
        <p:txBody>
          <a:bodyPr wrap="square" rtlCol="0">
            <a:spAutoFit/>
          </a:bodyPr>
          <a:lstStyle/>
          <a:p>
            <a:r>
              <a:rPr lang="en-GB" sz="2800"/>
              <a:t>“Examination of the book on mineral waters by Pierre le </a:t>
            </a:r>
            <a:r>
              <a:rPr lang="en-GB" sz="2800" err="1"/>
              <a:t>Givre</a:t>
            </a:r>
            <a:r>
              <a:rPr lang="en-GB" sz="2800"/>
              <a:t>”</a:t>
            </a:r>
          </a:p>
          <a:p>
            <a:endParaRPr lang="en-GB" sz="2800"/>
          </a:p>
          <a:p>
            <a:r>
              <a:rPr lang="en-GB" sz="2800"/>
              <a:t>- minutes of the </a:t>
            </a:r>
            <a:r>
              <a:rPr lang="fr-FR" sz="2800" i="1"/>
              <a:t>l’Académie royale des sciences</a:t>
            </a:r>
            <a:r>
              <a:rPr lang="en-GB" sz="2800"/>
              <a:t>, vol. 1</a:t>
            </a:r>
          </a:p>
        </p:txBody>
      </p:sp>
    </p:spTree>
    <p:extLst>
      <p:ext uri="{BB962C8B-B14F-4D97-AF65-F5344CB8AC3E}">
        <p14:creationId xmlns:p14="http://schemas.microsoft.com/office/powerpoint/2010/main" val="4070894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85293" y="2391507"/>
            <a:ext cx="2203938" cy="3001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a:cxnSpLocks/>
          </p:cNvCxnSpPr>
          <p:nvPr/>
        </p:nvCxnSpPr>
        <p:spPr>
          <a:xfrm>
            <a:off x="4692581" y="984738"/>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2444765" y="984738"/>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a:off x="2444766" y="5392615"/>
            <a:ext cx="2244465"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575453" y="2387151"/>
            <a:ext cx="2203938" cy="3001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a:cxnSpLocks/>
          </p:cNvCxnSpPr>
          <p:nvPr/>
        </p:nvCxnSpPr>
        <p:spPr>
          <a:xfrm>
            <a:off x="9782741" y="980382"/>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7534925" y="980382"/>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a:off x="7534926" y="5388259"/>
            <a:ext cx="2244465"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58929" y="5747657"/>
            <a:ext cx="5016138" cy="707886"/>
          </a:xfrm>
          <a:prstGeom prst="rect">
            <a:avLst/>
          </a:prstGeom>
          <a:noFill/>
        </p:spPr>
        <p:txBody>
          <a:bodyPr wrap="square" rtlCol="0">
            <a:spAutoFit/>
          </a:bodyPr>
          <a:lstStyle/>
          <a:p>
            <a:r>
              <a:rPr lang="en-NZ" sz="4000"/>
              <a:t>Rainwater + iron filings</a:t>
            </a:r>
            <a:endParaRPr lang="en-GB" sz="4000"/>
          </a:p>
        </p:txBody>
      </p:sp>
      <p:sp>
        <p:nvSpPr>
          <p:cNvPr id="18" name="TextBox 17"/>
          <p:cNvSpPr txBox="1"/>
          <p:nvPr/>
        </p:nvSpPr>
        <p:spPr>
          <a:xfrm>
            <a:off x="6671603" y="5747657"/>
            <a:ext cx="5016138" cy="707886"/>
          </a:xfrm>
          <a:prstGeom prst="rect">
            <a:avLst/>
          </a:prstGeom>
          <a:noFill/>
        </p:spPr>
        <p:txBody>
          <a:bodyPr wrap="square" rtlCol="0">
            <a:spAutoFit/>
          </a:bodyPr>
          <a:lstStyle/>
          <a:p>
            <a:r>
              <a:rPr lang="en-NZ" sz="4000" err="1"/>
              <a:t>Provins</a:t>
            </a:r>
            <a:r>
              <a:rPr lang="en-NZ" sz="4000"/>
              <a:t> mineral water</a:t>
            </a:r>
            <a:endParaRPr lang="en-GB" sz="4000"/>
          </a:p>
        </p:txBody>
      </p:sp>
    </p:spTree>
    <p:extLst>
      <p:ext uri="{BB962C8B-B14F-4D97-AF65-F5344CB8AC3E}">
        <p14:creationId xmlns:p14="http://schemas.microsoft.com/office/powerpoint/2010/main" val="2043609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503789" y="5506454"/>
            <a:ext cx="5522752" cy="1200329"/>
          </a:xfrm>
          <a:prstGeom prst="rect">
            <a:avLst/>
          </a:prstGeom>
          <a:solidFill>
            <a:schemeClr val="bg1"/>
          </a:solidFill>
        </p:spPr>
        <p:txBody>
          <a:bodyPr wrap="square" rtlCol="0">
            <a:spAutoFit/>
          </a:bodyPr>
          <a:lstStyle/>
          <a:p>
            <a:r>
              <a:rPr lang="en-GB" sz="2400"/>
              <a:t>20</a:t>
            </a:r>
            <a:r>
              <a:rPr lang="en-GB" sz="2400" baseline="30000"/>
              <a:t>th</a:t>
            </a:r>
            <a:r>
              <a:rPr lang="en-GB" sz="2400"/>
              <a:t>-century imitation of 18</a:t>
            </a:r>
            <a:r>
              <a:rPr lang="en-GB" sz="2400" baseline="30000"/>
              <a:t>th</a:t>
            </a:r>
            <a:r>
              <a:rPr lang="en-GB" sz="2400"/>
              <a:t>-century bottled water from Bath, with text based on an 18</a:t>
            </a:r>
            <a:r>
              <a:rPr lang="en-GB" sz="2400" baseline="30000"/>
              <a:t>th</a:t>
            </a:r>
            <a:r>
              <a:rPr lang="en-GB" sz="2400"/>
              <a:t>-century advertisement</a:t>
            </a:r>
          </a:p>
        </p:txBody>
      </p:sp>
      <p:pic>
        <p:nvPicPr>
          <p:cNvPr id="2" name="Picture 1"/>
          <p:cNvPicPr>
            <a:picLocks noChangeAspect="1"/>
          </p:cNvPicPr>
          <p:nvPr/>
        </p:nvPicPr>
        <p:blipFill>
          <a:blip r:embed="rId2"/>
          <a:stretch>
            <a:fillRect/>
          </a:stretch>
        </p:blipFill>
        <p:spPr>
          <a:xfrm>
            <a:off x="916472" y="0"/>
            <a:ext cx="5258549" cy="6858000"/>
          </a:xfrm>
          <a:prstGeom prst="rect">
            <a:avLst/>
          </a:prstGeom>
        </p:spPr>
      </p:pic>
    </p:spTree>
    <p:extLst>
      <p:ext uri="{BB962C8B-B14F-4D97-AF65-F5344CB8AC3E}">
        <p14:creationId xmlns:p14="http://schemas.microsoft.com/office/powerpoint/2010/main" val="2702750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E6527C-EEAD-4B36-B13A-D8C5BA11A0A2}"/>
              </a:ext>
            </a:extLst>
          </p:cNvPr>
          <p:cNvSpPr>
            <a:spLocks noGrp="1"/>
          </p:cNvSpPr>
          <p:nvPr>
            <p:ph idx="1"/>
          </p:nvPr>
        </p:nvSpPr>
        <p:spPr>
          <a:xfrm>
            <a:off x="1574676" y="1168678"/>
            <a:ext cx="9042647" cy="4351338"/>
          </a:xfrm>
        </p:spPr>
        <p:txBody>
          <a:bodyPr/>
          <a:lstStyle/>
          <a:p>
            <a:pPr marL="0" indent="0">
              <a:buNone/>
            </a:pPr>
            <a:r>
              <a:rPr lang="en-GB" sz="3600"/>
              <a:t>‘guesses might be made from [waters’] taste and smell, but essentially their composition was known from their effects’</a:t>
            </a:r>
          </a:p>
          <a:p>
            <a:pPr marL="0" indent="0">
              <a:buNone/>
            </a:pPr>
            <a:endParaRPr lang="en-GB"/>
          </a:p>
          <a:p>
            <a:pPr marL="0" indent="0" algn="r">
              <a:buNone/>
            </a:pPr>
            <a:r>
              <a:rPr lang="en-GB"/>
              <a:t>-- Lawrence </a:t>
            </a:r>
            <a:r>
              <a:rPr lang="en-GB" err="1"/>
              <a:t>Brockliss</a:t>
            </a:r>
            <a:endParaRPr lang="en-GB"/>
          </a:p>
          <a:p>
            <a:pPr marL="0" indent="0" algn="r">
              <a:buNone/>
            </a:pPr>
            <a:endParaRPr lang="en-GB"/>
          </a:p>
          <a:p>
            <a:pPr marL="0" indent="0" algn="ctr">
              <a:buNone/>
            </a:pPr>
            <a:r>
              <a:rPr lang="en-GB" sz="6000"/>
              <a:t>??</a:t>
            </a:r>
          </a:p>
        </p:txBody>
      </p:sp>
    </p:spTree>
    <p:extLst>
      <p:ext uri="{BB962C8B-B14F-4D97-AF65-F5344CB8AC3E}">
        <p14:creationId xmlns:p14="http://schemas.microsoft.com/office/powerpoint/2010/main" val="3384795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004656" y="2507209"/>
            <a:ext cx="6182687" cy="920252"/>
          </a:xfrm>
          <a:prstGeom prst="rect">
            <a:avLst/>
          </a:prstGeom>
          <a:noFill/>
        </p:spPr>
        <p:txBody>
          <a:bodyPr wrap="square" rtlCol="0">
            <a:spAutoFit/>
          </a:bodyPr>
          <a:lstStyle/>
          <a:p>
            <a:pPr algn="ctr">
              <a:lnSpc>
                <a:spcPct val="150000"/>
              </a:lnSpc>
            </a:pPr>
            <a:r>
              <a:rPr lang="en-GB" sz="4000">
                <a:solidFill>
                  <a:schemeClr val="bg1"/>
                </a:solidFill>
              </a:rPr>
              <a:t>3. Households</a:t>
            </a:r>
          </a:p>
        </p:txBody>
      </p:sp>
    </p:spTree>
    <p:extLst>
      <p:ext uri="{BB962C8B-B14F-4D97-AF65-F5344CB8AC3E}">
        <p14:creationId xmlns:p14="http://schemas.microsoft.com/office/powerpoint/2010/main" val="510840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52D365-A217-4EE0-8818-52E2CAE82B83}"/>
              </a:ext>
            </a:extLst>
          </p:cNvPr>
          <p:cNvPicPr>
            <a:picLocks noChangeAspect="1"/>
          </p:cNvPicPr>
          <p:nvPr/>
        </p:nvPicPr>
        <p:blipFill>
          <a:blip r:embed="rId2"/>
          <a:stretch>
            <a:fillRect/>
          </a:stretch>
        </p:blipFill>
        <p:spPr>
          <a:xfrm>
            <a:off x="245477" y="519251"/>
            <a:ext cx="6477118" cy="4194263"/>
          </a:xfrm>
          <a:prstGeom prst="rect">
            <a:avLst/>
          </a:prstGeom>
        </p:spPr>
      </p:pic>
      <p:pic>
        <p:nvPicPr>
          <p:cNvPr id="1026" name="Picture 2">
            <a:extLst>
              <a:ext uri="{FF2B5EF4-FFF2-40B4-BE49-F238E27FC236}">
                <a16:creationId xmlns:a16="http://schemas.microsoft.com/office/drawing/2014/main" id="{2CDF22BD-D053-45A8-8F5A-4990CDBF37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3944" y="0"/>
            <a:ext cx="5138056" cy="77555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C042B0C-2916-445B-822F-678703802022}"/>
              </a:ext>
            </a:extLst>
          </p:cNvPr>
          <p:cNvSpPr txBox="1"/>
          <p:nvPr/>
        </p:nvSpPr>
        <p:spPr>
          <a:xfrm>
            <a:off x="5207960" y="6214448"/>
            <a:ext cx="1680310" cy="461665"/>
          </a:xfrm>
          <a:prstGeom prst="rect">
            <a:avLst/>
          </a:prstGeom>
          <a:noFill/>
        </p:spPr>
        <p:txBody>
          <a:bodyPr wrap="square" rtlCol="0">
            <a:spAutoFit/>
          </a:bodyPr>
          <a:lstStyle/>
          <a:p>
            <a:r>
              <a:rPr lang="en-GB" sz="2400">
                <a:solidFill>
                  <a:srgbClr val="FF0000"/>
                </a:solidFill>
              </a:rPr>
              <a:t>2014 book</a:t>
            </a:r>
          </a:p>
        </p:txBody>
      </p:sp>
      <p:sp>
        <p:nvSpPr>
          <p:cNvPr id="8" name="TextBox 7">
            <a:extLst>
              <a:ext uri="{FF2B5EF4-FFF2-40B4-BE49-F238E27FC236}">
                <a16:creationId xmlns:a16="http://schemas.microsoft.com/office/drawing/2014/main" id="{6EF87328-197D-49AE-92F5-BB27A84279BD}"/>
              </a:ext>
            </a:extLst>
          </p:cNvPr>
          <p:cNvSpPr txBox="1"/>
          <p:nvPr/>
        </p:nvSpPr>
        <p:spPr>
          <a:xfrm>
            <a:off x="620487" y="4986048"/>
            <a:ext cx="1680310" cy="461665"/>
          </a:xfrm>
          <a:prstGeom prst="rect">
            <a:avLst/>
          </a:prstGeom>
          <a:noFill/>
        </p:spPr>
        <p:txBody>
          <a:bodyPr wrap="square" rtlCol="0">
            <a:spAutoFit/>
          </a:bodyPr>
          <a:lstStyle/>
          <a:p>
            <a:r>
              <a:rPr lang="en-GB" sz="2400">
                <a:solidFill>
                  <a:srgbClr val="FF0000"/>
                </a:solidFill>
              </a:rPr>
              <a:t>1988 article</a:t>
            </a:r>
          </a:p>
        </p:txBody>
      </p:sp>
    </p:spTree>
    <p:extLst>
      <p:ext uri="{BB962C8B-B14F-4D97-AF65-F5344CB8AC3E}">
        <p14:creationId xmlns:p14="http://schemas.microsoft.com/office/powerpoint/2010/main" val="3820808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ABC8CCCD-A1EF-4C9F-8157-14A550995D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0393" y="0"/>
            <a:ext cx="4543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82E81EA-E446-4C49-A3A5-76C31A56B063}"/>
              </a:ext>
            </a:extLst>
          </p:cNvPr>
          <p:cNvSpPr txBox="1"/>
          <p:nvPr/>
        </p:nvSpPr>
        <p:spPr>
          <a:xfrm>
            <a:off x="7217545" y="6072325"/>
            <a:ext cx="2059619" cy="584775"/>
          </a:xfrm>
          <a:prstGeom prst="rect">
            <a:avLst/>
          </a:prstGeom>
          <a:noFill/>
        </p:spPr>
        <p:txBody>
          <a:bodyPr wrap="square" rtlCol="0">
            <a:spAutoFit/>
          </a:bodyPr>
          <a:lstStyle/>
          <a:p>
            <a:r>
              <a:rPr lang="en-GB" sz="3200">
                <a:solidFill>
                  <a:srgbClr val="FF0000"/>
                </a:solidFill>
              </a:rPr>
              <a:t>2019 book</a:t>
            </a:r>
          </a:p>
        </p:txBody>
      </p:sp>
    </p:spTree>
    <p:extLst>
      <p:ext uri="{BB962C8B-B14F-4D97-AF65-F5344CB8AC3E}">
        <p14:creationId xmlns:p14="http://schemas.microsoft.com/office/powerpoint/2010/main" val="1444172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85A9C0F-A7EE-4732-9F68-2390D0041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915" y="0"/>
            <a:ext cx="4570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13E1E5-483E-4F00-8BA6-7952ADE54306}"/>
              </a:ext>
            </a:extLst>
          </p:cNvPr>
          <p:cNvSpPr txBox="1"/>
          <p:nvPr/>
        </p:nvSpPr>
        <p:spPr>
          <a:xfrm>
            <a:off x="6096000" y="6187160"/>
            <a:ext cx="3719743" cy="584775"/>
          </a:xfrm>
          <a:prstGeom prst="rect">
            <a:avLst/>
          </a:prstGeom>
          <a:noFill/>
        </p:spPr>
        <p:txBody>
          <a:bodyPr wrap="square" rtlCol="0">
            <a:spAutoFit/>
          </a:bodyPr>
          <a:lstStyle/>
          <a:p>
            <a:r>
              <a:rPr lang="en-GB" sz="3200">
                <a:solidFill>
                  <a:srgbClr val="FF0000"/>
                </a:solidFill>
              </a:rPr>
              <a:t>2018 book</a:t>
            </a:r>
          </a:p>
        </p:txBody>
      </p:sp>
    </p:spTree>
    <p:extLst>
      <p:ext uri="{BB962C8B-B14F-4D97-AF65-F5344CB8AC3E}">
        <p14:creationId xmlns:p14="http://schemas.microsoft.com/office/powerpoint/2010/main" val="1944229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49CEFB0-B97B-43C5-A987-315F8467947A}"/>
              </a:ext>
            </a:extLst>
          </p:cNvPr>
          <p:cNvSpPr txBox="1"/>
          <p:nvPr/>
        </p:nvSpPr>
        <p:spPr>
          <a:xfrm>
            <a:off x="7652549" y="5859262"/>
            <a:ext cx="2982897" cy="830997"/>
          </a:xfrm>
          <a:prstGeom prst="rect">
            <a:avLst/>
          </a:prstGeom>
          <a:noFill/>
        </p:spPr>
        <p:txBody>
          <a:bodyPr wrap="square" rtlCol="0">
            <a:spAutoFit/>
          </a:bodyPr>
          <a:lstStyle/>
          <a:p>
            <a:r>
              <a:rPr lang="en-GB" sz="2400"/>
              <a:t>Twenty-first-century recipe, with testing</a:t>
            </a:r>
          </a:p>
        </p:txBody>
      </p:sp>
      <p:pic>
        <p:nvPicPr>
          <p:cNvPr id="2" name="Picture 1"/>
          <p:cNvPicPr>
            <a:picLocks noChangeAspect="1"/>
          </p:cNvPicPr>
          <p:nvPr/>
        </p:nvPicPr>
        <p:blipFill>
          <a:blip r:embed="rId2"/>
          <a:stretch>
            <a:fillRect/>
          </a:stretch>
        </p:blipFill>
        <p:spPr>
          <a:xfrm>
            <a:off x="1033758" y="0"/>
            <a:ext cx="6483360" cy="6858000"/>
          </a:xfrm>
          <a:prstGeom prst="rect">
            <a:avLst/>
          </a:prstGeom>
        </p:spPr>
      </p:pic>
    </p:spTree>
    <p:extLst>
      <p:ext uri="{BB962C8B-B14F-4D97-AF65-F5344CB8AC3E}">
        <p14:creationId xmlns:p14="http://schemas.microsoft.com/office/powerpoint/2010/main" val="2099826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71E580B-9AE3-5E6A-6232-0F8ED2C4E0B3}"/>
              </a:ext>
            </a:extLst>
          </p:cNvPr>
          <p:cNvSpPr>
            <a:spLocks noGrp="1"/>
          </p:cNvSpPr>
          <p:nvPr>
            <p:ph type="title"/>
          </p:nvPr>
        </p:nvSpPr>
        <p:spPr>
          <a:xfrm>
            <a:off x="6387737" y="3906974"/>
            <a:ext cx="5355771" cy="1958249"/>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sz="2400" b="0">
                <a:latin typeface="+mn-lt"/>
              </a:rPr>
              <a:t>Portrait of Katherine Jones, Lady Ranelagh. The date of the portrait is unknown; it may be a later copy of an original. </a:t>
            </a:r>
            <a:br>
              <a:rPr lang="en-US" altLang="en-US" sz="2400" b="0">
                <a:latin typeface="+mn-lt"/>
              </a:rPr>
            </a:br>
            <a:br>
              <a:rPr lang="en-US" altLang="en-US" sz="2400" b="0">
                <a:latin typeface="+mn-lt"/>
              </a:rPr>
            </a:br>
            <a:r>
              <a:rPr lang="en-US" altLang="en-US" sz="2400" b="0">
                <a:latin typeface="+mn-lt"/>
              </a:rPr>
              <a:t>From Michelle </a:t>
            </a:r>
            <a:r>
              <a:rPr lang="en-US" altLang="en-US" sz="2400" b="0" err="1">
                <a:latin typeface="+mn-lt"/>
              </a:rPr>
              <a:t>Dimeo</a:t>
            </a:r>
            <a:r>
              <a:rPr lang="en-US" altLang="en-US" sz="2400" b="0">
                <a:latin typeface="+mn-lt"/>
              </a:rPr>
              <a:t>, </a:t>
            </a:r>
            <a:r>
              <a:rPr lang="en-US" altLang="en-US" sz="2400" b="0" i="1">
                <a:latin typeface="+mn-lt"/>
              </a:rPr>
              <a:t>Lady Ranelagh: the Incomparable Life of Robert Boyle’s Sister </a:t>
            </a:r>
            <a:r>
              <a:rPr lang="en-US" altLang="en-US" sz="2400" b="0">
                <a:latin typeface="+mn-lt"/>
              </a:rPr>
              <a:t>(Chicago UP, 2021)</a:t>
            </a:r>
          </a:p>
        </p:txBody>
      </p:sp>
      <p:pic>
        <p:nvPicPr>
          <p:cNvPr id="5" name="New picture">
            <a:extLst>
              <a:ext uri="{FF2B5EF4-FFF2-40B4-BE49-F238E27FC236}">
                <a16:creationId xmlns:a16="http://schemas.microsoft.com/office/drawing/2014/main" id="{B7664388-F5E3-D5B5-FB4C-83449A3B8E46}"/>
              </a:ext>
            </a:extLst>
          </p:cNvPr>
          <p:cNvPicPr/>
          <p:nvPr/>
        </p:nvPicPr>
        <p:blipFill>
          <a:blip r:embed="rId2"/>
          <a:stretch>
            <a:fillRect/>
          </a:stretch>
        </p:blipFill>
        <p:spPr>
          <a:xfrm>
            <a:off x="0" y="0"/>
            <a:ext cx="5906358" cy="6852235"/>
          </a:xfrm>
          <a:prstGeom prst="rect">
            <a:avLst/>
          </a:prstGeom>
        </p:spPr>
      </p:pic>
    </p:spTree>
    <p:extLst>
      <p:ext uri="{BB962C8B-B14F-4D97-AF65-F5344CB8AC3E}">
        <p14:creationId xmlns:p14="http://schemas.microsoft.com/office/powerpoint/2010/main" val="3298921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New picture">
            <a:extLst>
              <a:ext uri="{FF2B5EF4-FFF2-40B4-BE49-F238E27FC236}">
                <a16:creationId xmlns:a16="http://schemas.microsoft.com/office/drawing/2014/main" id="{92E5F11A-80DC-C2CD-3CBA-DB1B9BC0DF75}"/>
              </a:ext>
            </a:extLst>
          </p:cNvPr>
          <p:cNvPicPr/>
          <p:nvPr/>
        </p:nvPicPr>
        <p:blipFill>
          <a:blip r:embed="rId2"/>
          <a:stretch>
            <a:fillRect/>
          </a:stretch>
        </p:blipFill>
        <p:spPr>
          <a:xfrm>
            <a:off x="0" y="-169819"/>
            <a:ext cx="8987524" cy="10099757"/>
          </a:xfrm>
          <a:prstGeom prst="rect">
            <a:avLst/>
          </a:prstGeom>
        </p:spPr>
      </p:pic>
      <p:sp>
        <p:nvSpPr>
          <p:cNvPr id="5" name="Title 1">
            <a:extLst>
              <a:ext uri="{FF2B5EF4-FFF2-40B4-BE49-F238E27FC236}">
                <a16:creationId xmlns:a16="http://schemas.microsoft.com/office/drawing/2014/main" id="{F131D065-B606-ED12-F341-8DAE8F0ED9F9}"/>
              </a:ext>
            </a:extLst>
          </p:cNvPr>
          <p:cNvSpPr>
            <a:spLocks noGrp="1"/>
          </p:cNvSpPr>
          <p:nvPr>
            <p:ph type="title"/>
          </p:nvPr>
        </p:nvSpPr>
        <p:spPr>
          <a:xfrm>
            <a:off x="9225938" y="4703213"/>
            <a:ext cx="2669573" cy="1747463"/>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b="0">
                <a:solidFill>
                  <a:schemeClr val="bg1"/>
                </a:solidFill>
                <a:latin typeface="+mn-lt"/>
              </a:rPr>
              <a:t>Copy of a medical recipe book compiled by Lady Ranelagh, “My Lady </a:t>
            </a:r>
            <a:r>
              <a:rPr lang="en-US" altLang="en-US" b="0" err="1">
                <a:solidFill>
                  <a:schemeClr val="bg1"/>
                </a:solidFill>
                <a:latin typeface="+mn-lt"/>
              </a:rPr>
              <a:t>Rennelagh’s</a:t>
            </a:r>
            <a:r>
              <a:rPr lang="en-US" altLang="en-US" b="0">
                <a:solidFill>
                  <a:schemeClr val="bg1"/>
                </a:solidFill>
                <a:latin typeface="+mn-lt"/>
              </a:rPr>
              <a:t> Choice Receipts,” not in her hand</a:t>
            </a:r>
            <a:br>
              <a:rPr lang="en-US" altLang="en-US" b="0">
                <a:solidFill>
                  <a:schemeClr val="bg1"/>
                </a:solidFill>
                <a:latin typeface="+mn-lt"/>
              </a:rPr>
            </a:br>
            <a:br>
              <a:rPr lang="en-US" altLang="en-US" b="0">
                <a:solidFill>
                  <a:schemeClr val="bg1"/>
                </a:solidFill>
                <a:latin typeface="+mn-lt"/>
              </a:rPr>
            </a:br>
            <a:r>
              <a:rPr lang="en-US" altLang="en-US" b="0">
                <a:solidFill>
                  <a:schemeClr val="bg1"/>
                </a:solidFill>
                <a:latin typeface="+mn-lt"/>
              </a:rPr>
              <a:t>From </a:t>
            </a:r>
            <a:r>
              <a:rPr lang="en-US" altLang="en-US" b="0" err="1">
                <a:solidFill>
                  <a:schemeClr val="bg1"/>
                </a:solidFill>
                <a:latin typeface="+mn-lt"/>
              </a:rPr>
              <a:t>Dimeo</a:t>
            </a:r>
            <a:r>
              <a:rPr lang="en-US" altLang="en-US" b="0">
                <a:solidFill>
                  <a:schemeClr val="bg1"/>
                </a:solidFill>
                <a:latin typeface="+mn-lt"/>
              </a:rPr>
              <a:t>, </a:t>
            </a:r>
            <a:r>
              <a:rPr lang="en-US" altLang="en-US" b="0" i="1">
                <a:solidFill>
                  <a:schemeClr val="bg1"/>
                </a:solidFill>
                <a:latin typeface="+mn-lt"/>
              </a:rPr>
              <a:t>Lady Ranelagh</a:t>
            </a:r>
            <a:br>
              <a:rPr lang="en-US" altLang="en-US" sz="1400" b="0">
                <a:solidFill>
                  <a:schemeClr val="bg1"/>
                </a:solidFill>
              </a:rPr>
            </a:br>
            <a:endParaRPr lang="en-US" altLang="en-US" sz="1400" b="0">
              <a:solidFill>
                <a:schemeClr val="bg1"/>
              </a:solidFill>
            </a:endParaRPr>
          </a:p>
        </p:txBody>
      </p:sp>
    </p:spTree>
    <p:extLst>
      <p:ext uri="{BB962C8B-B14F-4D97-AF65-F5344CB8AC3E}">
        <p14:creationId xmlns:p14="http://schemas.microsoft.com/office/powerpoint/2010/main" val="1308485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004656" y="2507209"/>
            <a:ext cx="6182687" cy="920252"/>
          </a:xfrm>
          <a:prstGeom prst="rect">
            <a:avLst/>
          </a:prstGeom>
          <a:noFill/>
        </p:spPr>
        <p:txBody>
          <a:bodyPr wrap="square" rtlCol="0">
            <a:spAutoFit/>
          </a:bodyPr>
          <a:lstStyle/>
          <a:p>
            <a:pPr algn="ctr">
              <a:lnSpc>
                <a:spcPct val="150000"/>
              </a:lnSpc>
            </a:pPr>
            <a:r>
              <a:rPr lang="en-GB" sz="4000">
                <a:solidFill>
                  <a:schemeClr val="bg1"/>
                </a:solidFill>
              </a:rPr>
              <a:t>3. Empires</a:t>
            </a:r>
          </a:p>
        </p:txBody>
      </p:sp>
    </p:spTree>
    <p:extLst>
      <p:ext uri="{BB962C8B-B14F-4D97-AF65-F5344CB8AC3E}">
        <p14:creationId xmlns:p14="http://schemas.microsoft.com/office/powerpoint/2010/main" val="16123730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rot="5400000">
            <a:off x="3303277" y="-1702202"/>
            <a:ext cx="5545643" cy="9520454"/>
          </a:xfrm>
          <a:prstGeom prst="rect">
            <a:avLst/>
          </a:prstGeom>
        </p:spPr>
      </p:pic>
      <p:sp>
        <p:nvSpPr>
          <p:cNvPr id="5" name="TextBox 4"/>
          <p:cNvSpPr txBox="1"/>
          <p:nvPr/>
        </p:nvSpPr>
        <p:spPr>
          <a:xfrm>
            <a:off x="1315871" y="5905272"/>
            <a:ext cx="9520455" cy="707886"/>
          </a:xfrm>
          <a:prstGeom prst="rect">
            <a:avLst/>
          </a:prstGeom>
          <a:noFill/>
        </p:spPr>
        <p:txBody>
          <a:bodyPr wrap="square" rtlCol="0">
            <a:spAutoFit/>
          </a:bodyPr>
          <a:lstStyle/>
          <a:p>
            <a:r>
              <a:rPr lang="en-GB" sz="2000"/>
              <a:t>Spanish Exploration and Conquest in the Americas, 1492-1600</a:t>
            </a:r>
          </a:p>
          <a:p>
            <a:r>
              <a:rPr lang="en-GB" sz="2000"/>
              <a:t>From David Arnold, </a:t>
            </a:r>
            <a:r>
              <a:rPr lang="en-GB" sz="2000" i="1"/>
              <a:t>The Age of Discovery, 1400-1600 </a:t>
            </a:r>
            <a:r>
              <a:rPr lang="en-GB" sz="2000"/>
              <a:t>(2002)</a:t>
            </a:r>
          </a:p>
        </p:txBody>
      </p:sp>
      <p:cxnSp>
        <p:nvCxnSpPr>
          <p:cNvPr id="3" name="Straight Arrow Connector 2"/>
          <p:cNvCxnSpPr/>
          <p:nvPr/>
        </p:nvCxnSpPr>
        <p:spPr>
          <a:xfrm>
            <a:off x="8534400" y="3089189"/>
            <a:ext cx="708454" cy="486033"/>
          </a:xfrm>
          <a:prstGeom prst="straightConnector1">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14488" y="3517557"/>
            <a:ext cx="2141836" cy="461665"/>
          </a:xfrm>
          <a:prstGeom prst="rect">
            <a:avLst/>
          </a:prstGeom>
          <a:noFill/>
        </p:spPr>
        <p:txBody>
          <a:bodyPr wrap="square" rtlCol="0">
            <a:spAutoFit/>
          </a:bodyPr>
          <a:lstStyle/>
          <a:p>
            <a:r>
              <a:rPr lang="en-GB" sz="2400">
                <a:solidFill>
                  <a:srgbClr val="FF0000"/>
                </a:solidFill>
              </a:rPr>
              <a:t>Santo Domingo</a:t>
            </a:r>
          </a:p>
        </p:txBody>
      </p:sp>
    </p:spTree>
    <p:extLst>
      <p:ext uri="{BB962C8B-B14F-4D97-AF65-F5344CB8AC3E}">
        <p14:creationId xmlns:p14="http://schemas.microsoft.com/office/powerpoint/2010/main" val="1754215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994643" y="1408823"/>
            <a:ext cx="6182687" cy="3690241"/>
          </a:xfrm>
          <a:prstGeom prst="rect">
            <a:avLst/>
          </a:prstGeom>
          <a:noFill/>
        </p:spPr>
        <p:txBody>
          <a:bodyPr wrap="square" rtlCol="0">
            <a:spAutoFit/>
          </a:bodyPr>
          <a:lstStyle/>
          <a:p>
            <a:pPr marL="342900" indent="-342900" algn="ctr">
              <a:lnSpc>
                <a:spcPct val="150000"/>
              </a:lnSpc>
              <a:buAutoNum type="arabicPeriod"/>
            </a:pPr>
            <a:r>
              <a:rPr lang="en-GB" sz="4000">
                <a:solidFill>
                  <a:schemeClr val="bg1"/>
                </a:solidFill>
              </a:rPr>
              <a:t> The drug Establishment</a:t>
            </a:r>
          </a:p>
          <a:p>
            <a:pPr marL="342900" indent="-342900" algn="ctr">
              <a:lnSpc>
                <a:spcPct val="150000"/>
              </a:lnSpc>
              <a:buAutoNum type="arabicPeriod"/>
            </a:pPr>
            <a:r>
              <a:rPr lang="en-GB" sz="4000">
                <a:solidFill>
                  <a:schemeClr val="bg1"/>
                </a:solidFill>
              </a:rPr>
              <a:t> Scientific Academies</a:t>
            </a:r>
          </a:p>
          <a:p>
            <a:pPr marL="342900" indent="-342900" algn="ctr">
              <a:lnSpc>
                <a:spcPct val="150000"/>
              </a:lnSpc>
              <a:buAutoNum type="arabicPeriod"/>
            </a:pPr>
            <a:r>
              <a:rPr lang="en-GB" sz="4000">
                <a:solidFill>
                  <a:schemeClr val="bg1"/>
                </a:solidFill>
              </a:rPr>
              <a:t> Households</a:t>
            </a:r>
          </a:p>
          <a:p>
            <a:pPr marL="342900" indent="-342900" algn="ctr">
              <a:lnSpc>
                <a:spcPct val="150000"/>
              </a:lnSpc>
              <a:buAutoNum type="arabicPeriod"/>
            </a:pPr>
            <a:r>
              <a:rPr lang="en-GB" sz="4000">
                <a:solidFill>
                  <a:schemeClr val="bg1"/>
                </a:solidFill>
              </a:rPr>
              <a:t> Empires</a:t>
            </a:r>
          </a:p>
        </p:txBody>
      </p:sp>
    </p:spTree>
    <p:extLst>
      <p:ext uri="{BB962C8B-B14F-4D97-AF65-F5344CB8AC3E}">
        <p14:creationId xmlns:p14="http://schemas.microsoft.com/office/powerpoint/2010/main" val="2164092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b="1"/>
              <a:t>Balsam</a:t>
            </a:r>
          </a:p>
        </p:txBody>
      </p:sp>
      <p:sp>
        <p:nvSpPr>
          <p:cNvPr id="3" name="Content Placeholder 2"/>
          <p:cNvSpPr>
            <a:spLocks noGrp="1"/>
          </p:cNvSpPr>
          <p:nvPr>
            <p:ph idx="1"/>
          </p:nvPr>
        </p:nvSpPr>
        <p:spPr>
          <a:xfrm>
            <a:off x="952501" y="1240966"/>
            <a:ext cx="10515600" cy="5388429"/>
          </a:xfrm>
        </p:spPr>
        <p:txBody>
          <a:bodyPr>
            <a:normAutofit lnSpcReduction="10000"/>
          </a:bodyPr>
          <a:lstStyle/>
          <a:p>
            <a:pPr>
              <a:buFont typeface="Wingdings" panose="05000000000000000000" pitchFamily="2" charset="2"/>
              <a:buChar char="§"/>
            </a:pPr>
            <a:r>
              <a:rPr lang="en-GB"/>
              <a:t>balsam highly prized in West since antiquity, but in </a:t>
            </a:r>
            <a:r>
              <a:rPr lang="en-GB">
                <a:solidFill>
                  <a:srgbClr val="FF0000"/>
                </a:solidFill>
              </a:rPr>
              <a:t>short supply</a:t>
            </a:r>
          </a:p>
          <a:p>
            <a:pPr>
              <a:buFont typeface="Wingdings" panose="05000000000000000000" pitchFamily="2" charset="2"/>
              <a:buChar char="§"/>
            </a:pPr>
            <a:r>
              <a:rPr lang="en-GB"/>
              <a:t>1528 – Antonio de </a:t>
            </a:r>
            <a:r>
              <a:rPr lang="en-GB" err="1"/>
              <a:t>Villasante</a:t>
            </a:r>
            <a:r>
              <a:rPr lang="en-GB"/>
              <a:t>, resident of Santo Domingo, claims to find </a:t>
            </a:r>
            <a:r>
              <a:rPr lang="en-GB">
                <a:solidFill>
                  <a:srgbClr val="FF0000"/>
                </a:solidFill>
              </a:rPr>
              <a:t>new variety </a:t>
            </a:r>
            <a:r>
              <a:rPr lang="en-GB"/>
              <a:t>of balsam on Hispaniola</a:t>
            </a:r>
          </a:p>
          <a:p>
            <a:pPr>
              <a:buFont typeface="Wingdings" panose="05000000000000000000" pitchFamily="2" charset="2"/>
              <a:buChar char="§"/>
            </a:pPr>
            <a:r>
              <a:rPr lang="en-GB"/>
              <a:t>obtains </a:t>
            </a:r>
            <a:r>
              <a:rPr lang="en-GB">
                <a:solidFill>
                  <a:srgbClr val="FF0000"/>
                </a:solidFill>
              </a:rPr>
              <a:t>right to exploit </a:t>
            </a:r>
            <a:r>
              <a:rPr lang="en-GB"/>
              <a:t>it from Spanish crown</a:t>
            </a:r>
          </a:p>
          <a:p>
            <a:pPr>
              <a:buFont typeface="Wingdings" panose="05000000000000000000" pitchFamily="2" charset="2"/>
              <a:buChar char="§"/>
            </a:pPr>
            <a:r>
              <a:rPr lang="en-GB"/>
              <a:t>but must present ‘</a:t>
            </a:r>
            <a:r>
              <a:rPr lang="en-GB">
                <a:solidFill>
                  <a:srgbClr val="FF0000"/>
                </a:solidFill>
              </a:rPr>
              <a:t>a very complete report</a:t>
            </a:r>
            <a:r>
              <a:rPr lang="en-GB"/>
              <a:t>’ about the tree to Council of Indies</a:t>
            </a:r>
          </a:p>
          <a:p>
            <a:pPr>
              <a:buFont typeface="Wingdings" panose="05000000000000000000" pitchFamily="2" charset="2"/>
              <a:buChar char="§"/>
            </a:pPr>
            <a:r>
              <a:rPr lang="en-GB"/>
              <a:t>‘This balsam, </a:t>
            </a:r>
            <a:r>
              <a:rPr lang="en-GB">
                <a:solidFill>
                  <a:srgbClr val="FF0000"/>
                </a:solidFill>
              </a:rPr>
              <a:t>by experience</a:t>
            </a:r>
            <a:r>
              <a:rPr lang="en-GB"/>
              <a:t>, shows already that it is beneficial for the diseases I have mentioned’ (</a:t>
            </a:r>
            <a:r>
              <a:rPr lang="en-GB" err="1"/>
              <a:t>Villasante’s</a:t>
            </a:r>
            <a:r>
              <a:rPr lang="en-GB"/>
              <a:t> report)</a:t>
            </a:r>
          </a:p>
          <a:p>
            <a:pPr>
              <a:buFont typeface="Wingdings" panose="05000000000000000000" pitchFamily="2" charset="2"/>
              <a:buChar char="§"/>
            </a:pPr>
            <a:r>
              <a:rPr lang="en-GB"/>
              <a:t>Experience = preparing from tree, testing on patients</a:t>
            </a:r>
          </a:p>
          <a:p>
            <a:pPr>
              <a:buFont typeface="Wingdings" panose="05000000000000000000" pitchFamily="2" charset="2"/>
              <a:buChar char="§"/>
            </a:pPr>
            <a:r>
              <a:rPr lang="en-GB">
                <a:solidFill>
                  <a:srgbClr val="FF0000"/>
                </a:solidFill>
              </a:rPr>
              <a:t>no reference to </a:t>
            </a:r>
            <a:r>
              <a:rPr lang="en-GB" err="1">
                <a:solidFill>
                  <a:srgbClr val="FF0000"/>
                </a:solidFill>
              </a:rPr>
              <a:t>Galenic</a:t>
            </a:r>
            <a:r>
              <a:rPr lang="en-GB">
                <a:solidFill>
                  <a:srgbClr val="FF0000"/>
                </a:solidFill>
              </a:rPr>
              <a:t> theory of humours</a:t>
            </a:r>
            <a:r>
              <a:rPr lang="en-GB"/>
              <a:t>, since </a:t>
            </a:r>
            <a:r>
              <a:rPr lang="en-GB" err="1"/>
              <a:t>Villasante</a:t>
            </a:r>
            <a:r>
              <a:rPr lang="en-GB"/>
              <a:t> addressing practical men – Spanish entrepreneurs and bureaucrats, not physicians</a:t>
            </a:r>
          </a:p>
          <a:p>
            <a:pPr>
              <a:buFont typeface="Wingdings" panose="05000000000000000000" pitchFamily="2" charset="2"/>
              <a:buChar char="§"/>
            </a:pPr>
            <a:endParaRPr lang="en-GB"/>
          </a:p>
        </p:txBody>
      </p:sp>
    </p:spTree>
    <p:extLst>
      <p:ext uri="{BB962C8B-B14F-4D97-AF65-F5344CB8AC3E}">
        <p14:creationId xmlns:p14="http://schemas.microsoft.com/office/powerpoint/2010/main" val="420985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New picture">
            <a:extLst>
              <a:ext uri="{FF2B5EF4-FFF2-40B4-BE49-F238E27FC236}">
                <a16:creationId xmlns:a16="http://schemas.microsoft.com/office/drawing/2014/main" id="{87F9B765-4EB1-A2AE-92E2-36CFC4ADEF39}"/>
              </a:ext>
            </a:extLst>
          </p:cNvPr>
          <p:cNvPicPr/>
          <p:nvPr/>
        </p:nvPicPr>
        <p:blipFill>
          <a:blip r:embed="rId2"/>
          <a:stretch>
            <a:fillRect/>
          </a:stretch>
        </p:blipFill>
        <p:spPr>
          <a:xfrm>
            <a:off x="564967" y="0"/>
            <a:ext cx="10499273" cy="5202973"/>
          </a:xfrm>
          <a:prstGeom prst="rect">
            <a:avLst/>
          </a:prstGeom>
        </p:spPr>
      </p:pic>
      <p:sp>
        <p:nvSpPr>
          <p:cNvPr id="6" name="TextBox 5">
            <a:extLst>
              <a:ext uri="{FF2B5EF4-FFF2-40B4-BE49-F238E27FC236}">
                <a16:creationId xmlns:a16="http://schemas.microsoft.com/office/drawing/2014/main" id="{03485224-42AB-9113-3FF9-FC5AA4E7F22C}"/>
              </a:ext>
            </a:extLst>
          </p:cNvPr>
          <p:cNvSpPr txBox="1"/>
          <p:nvPr/>
        </p:nvSpPr>
        <p:spPr>
          <a:xfrm>
            <a:off x="362989" y="4357453"/>
            <a:ext cx="11466022" cy="2031325"/>
          </a:xfrm>
          <a:prstGeom prst="rect">
            <a:avLst/>
          </a:prstGeom>
          <a:solidFill>
            <a:schemeClr val="bg1"/>
          </a:solidFill>
        </p:spPr>
        <p:txBody>
          <a:bodyPr wrap="square">
            <a:spAutoFit/>
          </a:bodyPr>
          <a:lstStyle/>
          <a:p>
            <a:r>
              <a:rPr lang="en-GB" b="0" i="0" dirty="0">
                <a:solidFill>
                  <a:srgbClr val="2A2A2A"/>
                </a:solidFill>
                <a:effectLst/>
                <a:latin typeface="Source Sans Pro" panose="020B0503030403020204" pitchFamily="34" charset="0"/>
              </a:rPr>
              <a:t>French coffee trade routes, 1670–1730</a:t>
            </a:r>
            <a:r>
              <a:rPr lang="en-GB" dirty="0">
                <a:solidFill>
                  <a:srgbClr val="2A2A2A"/>
                </a:solidFill>
                <a:latin typeface="Source Sans Pro" panose="020B0503030403020204" pitchFamily="34" charset="0"/>
              </a:rPr>
              <a:t>:</a:t>
            </a:r>
          </a:p>
          <a:p>
            <a:pPr marL="342900" indent="-342900">
              <a:buAutoNum type="arabicParenBoth"/>
            </a:pPr>
            <a:r>
              <a:rPr lang="en-GB" b="0" i="0" dirty="0">
                <a:solidFill>
                  <a:srgbClr val="2A2A2A"/>
                </a:solidFill>
                <a:effectLst/>
                <a:latin typeface="Source Sans Pro" panose="020B0503030403020204" pitchFamily="34" charset="0"/>
              </a:rPr>
              <a:t>The Levantine route, between Marseille and Cairo via the Mediterranean Sea</a:t>
            </a:r>
            <a:endParaRPr lang="en-GB" dirty="0">
              <a:solidFill>
                <a:srgbClr val="2A2A2A"/>
              </a:solidFill>
              <a:latin typeface="Source Sans Pro" panose="020B0503030403020204" pitchFamily="34" charset="0"/>
            </a:endParaRPr>
          </a:p>
          <a:p>
            <a:pPr marL="342900" indent="-342900">
              <a:buAutoNum type="arabicParenBoth"/>
            </a:pPr>
            <a:r>
              <a:rPr lang="en-GB" b="0" i="0" dirty="0">
                <a:solidFill>
                  <a:srgbClr val="2A2A2A"/>
                </a:solidFill>
                <a:effectLst/>
                <a:latin typeface="Source Sans Pro" panose="020B0503030403020204" pitchFamily="34" charset="0"/>
              </a:rPr>
              <a:t>The East Indies route, from St. Malo via the Cape of Good Hope to the Mascarene Islands (inc. La Réunion and Mauritius), the Indian trading outposts, and the Yemen</a:t>
            </a:r>
            <a:endParaRPr lang="en-GB" dirty="0">
              <a:solidFill>
                <a:srgbClr val="2A2A2A"/>
              </a:solidFill>
              <a:latin typeface="Source Sans Pro" panose="020B0503030403020204" pitchFamily="34" charset="0"/>
            </a:endParaRPr>
          </a:p>
          <a:p>
            <a:pPr marL="342900" indent="-342900">
              <a:buAutoNum type="arabicParenBoth"/>
            </a:pPr>
            <a:r>
              <a:rPr lang="en-GB" b="0" i="0" dirty="0">
                <a:solidFill>
                  <a:srgbClr val="2A2A2A"/>
                </a:solidFill>
                <a:effectLst/>
                <a:latin typeface="Source Sans Pro" panose="020B0503030403020204" pitchFamily="34" charset="0"/>
              </a:rPr>
              <a:t>The American route, between western French ports and the Caribbean colonies, inc</a:t>
            </a:r>
            <a:r>
              <a:rPr lang="en-GB" dirty="0">
                <a:solidFill>
                  <a:srgbClr val="2A2A2A"/>
                </a:solidFill>
                <a:latin typeface="Source Sans Pro" panose="020B0503030403020204" pitchFamily="34" charset="0"/>
              </a:rPr>
              <a:t>. Martinique and Guadeloupe</a:t>
            </a:r>
          </a:p>
          <a:p>
            <a:pPr marL="342900" indent="-342900">
              <a:buAutoNum type="arabicParenBoth"/>
            </a:pPr>
            <a:endParaRPr lang="en-GB" dirty="0">
              <a:solidFill>
                <a:srgbClr val="2A2A2A"/>
              </a:solidFill>
              <a:latin typeface="Source Sans Pro" panose="020B0503030403020204" pitchFamily="34" charset="0"/>
            </a:endParaRPr>
          </a:p>
          <a:p>
            <a:r>
              <a:rPr lang="en-GB" dirty="0">
                <a:solidFill>
                  <a:srgbClr val="2A2A2A"/>
                </a:solidFill>
                <a:latin typeface="Source Sans Pro" panose="020B0503030403020204" pitchFamily="34" charset="0"/>
              </a:rPr>
              <a:t>From Spary, </a:t>
            </a:r>
            <a:r>
              <a:rPr lang="en-GB" i="1" dirty="0">
                <a:solidFill>
                  <a:srgbClr val="2A2A2A"/>
                </a:solidFill>
                <a:latin typeface="Source Sans Pro" panose="020B0503030403020204" pitchFamily="34" charset="0"/>
              </a:rPr>
              <a:t>Eating the Enlightenment</a:t>
            </a:r>
            <a:endParaRPr lang="en-GB" dirty="0"/>
          </a:p>
        </p:txBody>
      </p:sp>
      <p:sp>
        <p:nvSpPr>
          <p:cNvPr id="9" name="TextBox 8">
            <a:extLst>
              <a:ext uri="{FF2B5EF4-FFF2-40B4-BE49-F238E27FC236}">
                <a16:creationId xmlns:a16="http://schemas.microsoft.com/office/drawing/2014/main" id="{34C9CFF8-1669-883C-E87C-6428348C8F53}"/>
              </a:ext>
            </a:extLst>
          </p:cNvPr>
          <p:cNvSpPr txBox="1"/>
          <p:nvPr/>
        </p:nvSpPr>
        <p:spPr>
          <a:xfrm>
            <a:off x="4655127" y="1278988"/>
            <a:ext cx="315883" cy="461665"/>
          </a:xfrm>
          <a:prstGeom prst="rect">
            <a:avLst/>
          </a:prstGeom>
          <a:noFill/>
        </p:spPr>
        <p:txBody>
          <a:bodyPr wrap="square" rtlCol="0">
            <a:spAutoFit/>
          </a:bodyPr>
          <a:lstStyle/>
          <a:p>
            <a:r>
              <a:rPr lang="en-GB" sz="2400" b="1">
                <a:solidFill>
                  <a:srgbClr val="FF0000"/>
                </a:solidFill>
                <a:highlight>
                  <a:srgbClr val="FFFF00"/>
                </a:highlight>
              </a:rPr>
              <a:t>3</a:t>
            </a:r>
          </a:p>
        </p:txBody>
      </p:sp>
      <p:sp>
        <p:nvSpPr>
          <p:cNvPr id="10" name="TextBox 9">
            <a:extLst>
              <a:ext uri="{FF2B5EF4-FFF2-40B4-BE49-F238E27FC236}">
                <a16:creationId xmlns:a16="http://schemas.microsoft.com/office/drawing/2014/main" id="{803D0A25-2CC7-93CB-565C-2C2639CD97DF}"/>
              </a:ext>
            </a:extLst>
          </p:cNvPr>
          <p:cNvSpPr txBox="1"/>
          <p:nvPr/>
        </p:nvSpPr>
        <p:spPr>
          <a:xfrm>
            <a:off x="7110153" y="3429000"/>
            <a:ext cx="315883" cy="461665"/>
          </a:xfrm>
          <a:prstGeom prst="rect">
            <a:avLst/>
          </a:prstGeom>
          <a:noFill/>
        </p:spPr>
        <p:txBody>
          <a:bodyPr wrap="square" rtlCol="0">
            <a:spAutoFit/>
          </a:bodyPr>
          <a:lstStyle/>
          <a:p>
            <a:r>
              <a:rPr lang="en-GB" sz="2400" b="1">
                <a:solidFill>
                  <a:srgbClr val="FF0000"/>
                </a:solidFill>
                <a:highlight>
                  <a:srgbClr val="FFFF00"/>
                </a:highlight>
              </a:rPr>
              <a:t>2</a:t>
            </a:r>
          </a:p>
        </p:txBody>
      </p:sp>
      <p:sp>
        <p:nvSpPr>
          <p:cNvPr id="11" name="TextBox 10">
            <a:extLst>
              <a:ext uri="{FF2B5EF4-FFF2-40B4-BE49-F238E27FC236}">
                <a16:creationId xmlns:a16="http://schemas.microsoft.com/office/drawing/2014/main" id="{507AEDE4-4388-031B-E9B4-D4E4FCEE8DBB}"/>
              </a:ext>
            </a:extLst>
          </p:cNvPr>
          <p:cNvSpPr txBox="1"/>
          <p:nvPr/>
        </p:nvSpPr>
        <p:spPr>
          <a:xfrm>
            <a:off x="6148647" y="1023219"/>
            <a:ext cx="315883" cy="461665"/>
          </a:xfrm>
          <a:prstGeom prst="rect">
            <a:avLst/>
          </a:prstGeom>
          <a:noFill/>
        </p:spPr>
        <p:txBody>
          <a:bodyPr wrap="square" rtlCol="0">
            <a:spAutoFit/>
          </a:bodyPr>
          <a:lstStyle/>
          <a:p>
            <a:r>
              <a:rPr lang="en-GB" sz="2400" b="1">
                <a:solidFill>
                  <a:srgbClr val="FF0000"/>
                </a:solidFill>
                <a:highlight>
                  <a:srgbClr val="FFFF00"/>
                </a:highlight>
              </a:rPr>
              <a:t>1</a:t>
            </a:r>
          </a:p>
        </p:txBody>
      </p:sp>
    </p:spTree>
    <p:extLst>
      <p:ext uri="{BB962C8B-B14F-4D97-AF65-F5344CB8AC3E}">
        <p14:creationId xmlns:p14="http://schemas.microsoft.com/office/powerpoint/2010/main" val="2796536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0B3D4A-0A96-47AF-8A6D-0B406733EAD0}"/>
              </a:ext>
            </a:extLst>
          </p:cNvPr>
          <p:cNvSpPr>
            <a:spLocks noGrp="1"/>
          </p:cNvSpPr>
          <p:nvPr>
            <p:ph idx="1"/>
          </p:nvPr>
        </p:nvSpPr>
        <p:spPr>
          <a:xfrm>
            <a:off x="1885310" y="950353"/>
            <a:ext cx="8421379" cy="4885181"/>
          </a:xfrm>
        </p:spPr>
        <p:txBody>
          <a:bodyPr>
            <a:normAutofit/>
          </a:bodyPr>
          <a:lstStyle/>
          <a:p>
            <a:pPr marL="0" indent="0" algn="ctr">
              <a:buNone/>
            </a:pPr>
            <a:r>
              <a:rPr lang="en-GB" sz="4800" b="1">
                <a:latin typeface="+mj-lt"/>
              </a:rPr>
              <a:t>Conclusions</a:t>
            </a:r>
          </a:p>
          <a:p>
            <a:pPr marL="0" indent="0">
              <a:buNone/>
            </a:pPr>
            <a:endParaRPr lang="en-GB" sz="4000"/>
          </a:p>
          <a:p>
            <a:r>
              <a:rPr lang="en-GB" sz="4000"/>
              <a:t> early modern drug-testing is a thing!</a:t>
            </a:r>
          </a:p>
          <a:p>
            <a:r>
              <a:rPr lang="en-GB" sz="4000"/>
              <a:t> a strong drug establishment in Europe</a:t>
            </a:r>
          </a:p>
          <a:p>
            <a:r>
              <a:rPr lang="en-GB" sz="4000"/>
              <a:t> emerging alternatives</a:t>
            </a:r>
          </a:p>
          <a:p>
            <a:r>
              <a:rPr lang="en-GB" sz="4000"/>
              <a:t> wider historical significance of drug-testing</a:t>
            </a:r>
          </a:p>
        </p:txBody>
      </p:sp>
    </p:spTree>
    <p:extLst>
      <p:ext uri="{BB962C8B-B14F-4D97-AF65-F5344CB8AC3E}">
        <p14:creationId xmlns:p14="http://schemas.microsoft.com/office/powerpoint/2010/main" val="4260701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https://upload.wikimedia.org/wikipedia/commons/3/30/ViennaDioscoridesPl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503819" cy="68690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25298" y="5890054"/>
            <a:ext cx="5972432" cy="830997"/>
          </a:xfrm>
          <a:prstGeom prst="rect">
            <a:avLst/>
          </a:prstGeom>
          <a:noFill/>
        </p:spPr>
        <p:txBody>
          <a:bodyPr wrap="square" rtlCol="0">
            <a:spAutoFit/>
          </a:bodyPr>
          <a:lstStyle/>
          <a:p>
            <a:r>
              <a:rPr lang="en-GB" sz="2400" err="1">
                <a:solidFill>
                  <a:schemeClr val="bg1"/>
                </a:solidFill>
              </a:rPr>
              <a:t>Dioscorides</a:t>
            </a:r>
            <a:r>
              <a:rPr lang="en-GB" sz="2400">
                <a:solidFill>
                  <a:schemeClr val="bg1"/>
                </a:solidFill>
              </a:rPr>
              <a:t>, </a:t>
            </a:r>
            <a:r>
              <a:rPr lang="en-GB" sz="2400" i="1">
                <a:solidFill>
                  <a:schemeClr val="bg1"/>
                </a:solidFill>
              </a:rPr>
              <a:t>De </a:t>
            </a:r>
            <a:r>
              <a:rPr lang="en-GB" sz="2400" i="1" err="1">
                <a:solidFill>
                  <a:schemeClr val="bg1"/>
                </a:solidFill>
              </a:rPr>
              <a:t>materia</a:t>
            </a:r>
            <a:r>
              <a:rPr lang="en-GB" sz="2400" i="1">
                <a:solidFill>
                  <a:schemeClr val="bg1"/>
                </a:solidFill>
              </a:rPr>
              <a:t> </a:t>
            </a:r>
            <a:r>
              <a:rPr lang="en-GB" sz="2400" i="1" err="1">
                <a:solidFill>
                  <a:schemeClr val="bg1"/>
                </a:solidFill>
              </a:rPr>
              <a:t>medica</a:t>
            </a:r>
            <a:r>
              <a:rPr lang="en-GB" sz="2400" i="1">
                <a:solidFill>
                  <a:schemeClr val="bg1"/>
                </a:solidFill>
              </a:rPr>
              <a:t> </a:t>
            </a:r>
            <a:r>
              <a:rPr lang="en-GB" sz="2400">
                <a:solidFill>
                  <a:schemeClr val="bg1"/>
                </a:solidFill>
              </a:rPr>
              <a:t>(On Medical Materials), originally written in Greek, c. AD 60</a:t>
            </a:r>
          </a:p>
        </p:txBody>
      </p:sp>
    </p:spTree>
    <p:extLst>
      <p:ext uri="{BB962C8B-B14F-4D97-AF65-F5344CB8AC3E}">
        <p14:creationId xmlns:p14="http://schemas.microsoft.com/office/powerpoint/2010/main" val="1025254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15978" y="1762897"/>
            <a:ext cx="8064844" cy="3847207"/>
          </a:xfrm>
          <a:prstGeom prst="rect">
            <a:avLst/>
          </a:prstGeom>
          <a:noFill/>
        </p:spPr>
        <p:txBody>
          <a:bodyPr wrap="square" rtlCol="0">
            <a:spAutoFit/>
          </a:bodyPr>
          <a:lstStyle/>
          <a:p>
            <a:r>
              <a:rPr lang="en-GB" sz="2800"/>
              <a:t>We can determine [the medical effect of a drug] by either of two methods, one by sense [</a:t>
            </a:r>
            <a:r>
              <a:rPr lang="en-GB" sz="2800" i="1"/>
              <a:t>via </a:t>
            </a:r>
            <a:r>
              <a:rPr lang="en-GB" sz="2800" i="1" err="1"/>
              <a:t>experimenti</a:t>
            </a:r>
            <a:r>
              <a:rPr lang="en-GB" sz="2800"/>
              <a:t>] and the other by reason [</a:t>
            </a:r>
            <a:r>
              <a:rPr lang="en-GB" sz="2800" i="1"/>
              <a:t>via </a:t>
            </a:r>
            <a:r>
              <a:rPr lang="en-GB" sz="2800" i="1" err="1"/>
              <a:t>rationis</a:t>
            </a:r>
            <a:r>
              <a:rPr lang="en-GB" sz="2800"/>
              <a:t>]. Determination by sense involves recognising it through the medicine’s activity, while determination by reason draws on the very substance of these medicines.</a:t>
            </a:r>
          </a:p>
          <a:p>
            <a:endParaRPr lang="en-GB" sz="2800"/>
          </a:p>
          <a:p>
            <a:endParaRPr lang="en-GB" sz="2400"/>
          </a:p>
          <a:p>
            <a:pPr algn="r"/>
            <a:r>
              <a:rPr lang="en-GB" sz="2400"/>
              <a:t>-- Galen (129 – c. 216 AD), </a:t>
            </a:r>
            <a:r>
              <a:rPr lang="en-GB" sz="2400" i="1"/>
              <a:t>On Simple Medicines</a:t>
            </a:r>
          </a:p>
        </p:txBody>
      </p:sp>
    </p:spTree>
    <p:extLst>
      <p:ext uri="{BB962C8B-B14F-4D97-AF65-F5344CB8AC3E}">
        <p14:creationId xmlns:p14="http://schemas.microsoft.com/office/powerpoint/2010/main" val="2256677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770064" y="1160463"/>
            <a:ext cx="8029575" cy="4152900"/>
          </a:xfrm>
          <a:prstGeom prst="rect">
            <a:avLst/>
          </a:prstGeom>
        </p:spPr>
      </p:pic>
    </p:spTree>
    <p:extLst>
      <p:ext uri="{BB962C8B-B14F-4D97-AF65-F5344CB8AC3E}">
        <p14:creationId xmlns:p14="http://schemas.microsoft.com/office/powerpoint/2010/main" val="916817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clotted blood serum">
            <a:extLst>
              <a:ext uri="{FF2B5EF4-FFF2-40B4-BE49-F238E27FC236}">
                <a16:creationId xmlns:a16="http://schemas.microsoft.com/office/drawing/2014/main" id="{C684A038-BAAB-60C4-6BBE-879D5D32B0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475" y="772510"/>
            <a:ext cx="5089525" cy="50895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4DDA044-37DC-FA86-2930-4E998A800330}"/>
              </a:ext>
            </a:extLst>
          </p:cNvPr>
          <p:cNvSpPr txBox="1"/>
          <p:nvPr/>
        </p:nvSpPr>
        <p:spPr>
          <a:xfrm>
            <a:off x="7047185" y="2081048"/>
            <a:ext cx="3641835" cy="3539430"/>
          </a:xfrm>
          <a:prstGeom prst="rect">
            <a:avLst/>
          </a:prstGeom>
          <a:noFill/>
        </p:spPr>
        <p:txBody>
          <a:bodyPr wrap="square" rtlCol="0">
            <a:spAutoFit/>
          </a:bodyPr>
          <a:lstStyle/>
          <a:p>
            <a:r>
              <a:rPr lang="en-GB" sz="3200"/>
              <a:t>‘Yellow bile’</a:t>
            </a:r>
          </a:p>
          <a:p>
            <a:endParaRPr lang="en-GB" sz="3200"/>
          </a:p>
          <a:p>
            <a:endParaRPr lang="en-GB" sz="3200"/>
          </a:p>
          <a:p>
            <a:r>
              <a:rPr lang="en-GB" sz="3200"/>
              <a:t>‘Phlegm’</a:t>
            </a:r>
          </a:p>
          <a:p>
            <a:endParaRPr lang="en-GB" sz="3200"/>
          </a:p>
          <a:p>
            <a:endParaRPr lang="en-GB" sz="3200"/>
          </a:p>
          <a:p>
            <a:r>
              <a:rPr lang="en-GB" sz="3200"/>
              <a:t>‘Black bile’</a:t>
            </a:r>
          </a:p>
        </p:txBody>
      </p:sp>
      <p:cxnSp>
        <p:nvCxnSpPr>
          <p:cNvPr id="4" name="Straight Arrow Connector 3">
            <a:extLst>
              <a:ext uri="{FF2B5EF4-FFF2-40B4-BE49-F238E27FC236}">
                <a16:creationId xmlns:a16="http://schemas.microsoft.com/office/drawing/2014/main" id="{F3FE3167-9B5A-2D40-AA24-18BD830BF53E}"/>
              </a:ext>
            </a:extLst>
          </p:cNvPr>
          <p:cNvCxnSpPr/>
          <p:nvPr/>
        </p:nvCxnSpPr>
        <p:spPr>
          <a:xfrm flipH="1">
            <a:off x="4156841" y="2475186"/>
            <a:ext cx="2890344" cy="989251"/>
          </a:xfrm>
          <a:prstGeom prst="straightConnector1">
            <a:avLst/>
          </a:prstGeom>
          <a:ln w="1079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9939BB22-4C4D-0BDE-C1D6-DA5373527997}"/>
              </a:ext>
            </a:extLst>
          </p:cNvPr>
          <p:cNvCxnSpPr>
            <a:stCxn id="3" idx="1"/>
          </p:cNvCxnSpPr>
          <p:nvPr/>
        </p:nvCxnSpPr>
        <p:spPr>
          <a:xfrm flipH="1">
            <a:off x="4156841" y="3850763"/>
            <a:ext cx="2890344" cy="281690"/>
          </a:xfrm>
          <a:prstGeom prst="straightConnector1">
            <a:avLst/>
          </a:prstGeom>
          <a:ln w="1079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2DCCD0D-8FBC-0B46-7093-F17EFBFD6C54}"/>
              </a:ext>
            </a:extLst>
          </p:cNvPr>
          <p:cNvCxnSpPr/>
          <p:nvPr/>
        </p:nvCxnSpPr>
        <p:spPr>
          <a:xfrm flipH="1" flipV="1">
            <a:off x="4156841" y="4947634"/>
            <a:ext cx="2890344" cy="286518"/>
          </a:xfrm>
          <a:prstGeom prst="straightConnector1">
            <a:avLst/>
          </a:prstGeom>
          <a:ln w="1079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290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1882" y="799070"/>
            <a:ext cx="7661189" cy="5093702"/>
          </a:xfrm>
          <a:prstGeom prst="rect">
            <a:avLst/>
          </a:prstGeom>
          <a:noFill/>
        </p:spPr>
        <p:txBody>
          <a:bodyPr wrap="square" rtlCol="0">
            <a:spAutoFit/>
          </a:bodyPr>
          <a:lstStyle/>
          <a:p>
            <a:pPr>
              <a:spcAft>
                <a:spcPts val="1800"/>
              </a:spcAft>
            </a:pPr>
            <a:r>
              <a:rPr lang="en-GB" sz="2000"/>
              <a:t>The medicine should be kept free from every [accidental] </a:t>
            </a:r>
            <a:r>
              <a:rPr lang="en-GB" sz="2000">
                <a:solidFill>
                  <a:srgbClr val="FF0000"/>
                </a:solidFill>
              </a:rPr>
              <a:t>complexional</a:t>
            </a:r>
            <a:r>
              <a:rPr lang="en-GB" sz="2000"/>
              <a:t> quality</a:t>
            </a:r>
          </a:p>
          <a:p>
            <a:pPr>
              <a:spcAft>
                <a:spcPts val="1800"/>
              </a:spcAft>
            </a:pPr>
            <a:r>
              <a:rPr lang="en-GB" sz="2000"/>
              <a:t>The patient taking it should be suffering from the illness to which the medicine is appropriate</a:t>
            </a:r>
          </a:p>
          <a:p>
            <a:pPr>
              <a:spcAft>
                <a:spcPts val="1800"/>
              </a:spcAft>
            </a:pPr>
            <a:r>
              <a:rPr lang="en-GB" sz="2000"/>
              <a:t>It should be given by itself</a:t>
            </a:r>
          </a:p>
          <a:p>
            <a:pPr>
              <a:spcAft>
                <a:spcPts val="1800"/>
              </a:spcAft>
            </a:pPr>
            <a:r>
              <a:rPr lang="en-GB" sz="2000"/>
              <a:t>It should be of a </a:t>
            </a:r>
            <a:r>
              <a:rPr lang="en-GB" sz="2000">
                <a:solidFill>
                  <a:srgbClr val="FF0000"/>
                </a:solidFill>
              </a:rPr>
              <a:t>degree opposite </a:t>
            </a:r>
            <a:r>
              <a:rPr lang="en-GB" sz="2000"/>
              <a:t>the illness</a:t>
            </a:r>
          </a:p>
          <a:p>
            <a:pPr>
              <a:spcAft>
                <a:spcPts val="1800"/>
              </a:spcAft>
            </a:pPr>
            <a:r>
              <a:rPr lang="en-GB" sz="2000"/>
              <a:t>We should try it not just once but repeatedly</a:t>
            </a:r>
          </a:p>
          <a:p>
            <a:pPr>
              <a:spcAft>
                <a:spcPts val="1800"/>
              </a:spcAft>
            </a:pPr>
            <a:r>
              <a:rPr lang="en-GB" sz="2000"/>
              <a:t>It should be given to the right subject, so that we should try it on a man and not on an ass </a:t>
            </a:r>
          </a:p>
          <a:p>
            <a:pPr>
              <a:spcAft>
                <a:spcPts val="1800"/>
              </a:spcAft>
            </a:pPr>
            <a:endParaRPr lang="en-GB" sz="2000"/>
          </a:p>
          <a:p>
            <a:pPr algn="r">
              <a:spcAft>
                <a:spcPts val="1800"/>
              </a:spcAft>
            </a:pPr>
            <a:r>
              <a:rPr lang="en-GB"/>
              <a:t>-- Peter of Spain’s </a:t>
            </a:r>
            <a:r>
              <a:rPr lang="en-GB" i="1"/>
              <a:t>Commentary</a:t>
            </a:r>
            <a:r>
              <a:rPr lang="en-GB"/>
              <a:t> on Isaac Israeli’s </a:t>
            </a:r>
            <a:r>
              <a:rPr lang="en-GB" i="1" err="1"/>
              <a:t>Diete</a:t>
            </a:r>
            <a:r>
              <a:rPr lang="en-GB" i="1"/>
              <a:t> universals</a:t>
            </a:r>
            <a:r>
              <a:rPr lang="en-GB"/>
              <a:t>, 1230s</a:t>
            </a:r>
          </a:p>
        </p:txBody>
      </p:sp>
    </p:spTree>
    <p:extLst>
      <p:ext uri="{BB962C8B-B14F-4D97-AF65-F5344CB8AC3E}">
        <p14:creationId xmlns:p14="http://schemas.microsoft.com/office/powerpoint/2010/main" val="3034978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extBox 5"/>
          <p:cNvSpPr txBox="1"/>
          <p:nvPr/>
        </p:nvSpPr>
        <p:spPr>
          <a:xfrm>
            <a:off x="1605064" y="6040877"/>
            <a:ext cx="7665396" cy="564204"/>
          </a:xfrm>
          <a:prstGeom prst="rect">
            <a:avLst/>
          </a:prstGeom>
          <a:noFill/>
        </p:spPr>
        <p:txBody>
          <a:bodyPr wrap="square" rtlCol="0">
            <a:spAutoFit/>
          </a:bodyPr>
          <a:lstStyle/>
          <a:p>
            <a:endParaRPr lang="en-GB"/>
          </a:p>
        </p:txBody>
      </p:sp>
      <p:pic>
        <p:nvPicPr>
          <p:cNvPr id="9" name="Picture 8"/>
          <p:cNvPicPr>
            <a:picLocks noChangeAspect="1"/>
          </p:cNvPicPr>
          <p:nvPr/>
        </p:nvPicPr>
        <p:blipFill>
          <a:blip r:embed="rId2"/>
          <a:stretch>
            <a:fillRect/>
          </a:stretch>
        </p:blipFill>
        <p:spPr>
          <a:xfrm>
            <a:off x="440589" y="0"/>
            <a:ext cx="4452424" cy="6858000"/>
          </a:xfrm>
          <a:prstGeom prst="rect">
            <a:avLst/>
          </a:prstGeom>
        </p:spPr>
      </p:pic>
      <p:sp>
        <p:nvSpPr>
          <p:cNvPr id="10" name="TextBox 9"/>
          <p:cNvSpPr txBox="1"/>
          <p:nvPr/>
        </p:nvSpPr>
        <p:spPr>
          <a:xfrm>
            <a:off x="5252936" y="4931047"/>
            <a:ext cx="6449438" cy="1569660"/>
          </a:xfrm>
          <a:prstGeom prst="rect">
            <a:avLst/>
          </a:prstGeom>
          <a:noFill/>
        </p:spPr>
        <p:txBody>
          <a:bodyPr wrap="square" rtlCol="0">
            <a:spAutoFit/>
          </a:bodyPr>
          <a:lstStyle/>
          <a:p>
            <a:r>
              <a:rPr lang="en-GB" sz="2400">
                <a:solidFill>
                  <a:schemeClr val="bg1"/>
                </a:solidFill>
              </a:rPr>
              <a:t>A page from the casebook of Richard Napier, an astrological physician living in London around 1600</a:t>
            </a:r>
          </a:p>
          <a:p>
            <a:r>
              <a:rPr lang="en-GB" sz="2400">
                <a:solidFill>
                  <a:schemeClr val="bg1"/>
                </a:solidFill>
              </a:rPr>
              <a:t>www.casebooks.lib.cam.ac.uk</a:t>
            </a:r>
          </a:p>
        </p:txBody>
      </p:sp>
      <p:sp>
        <p:nvSpPr>
          <p:cNvPr id="14" name="Rectangle 13"/>
          <p:cNvSpPr/>
          <p:nvPr/>
        </p:nvSpPr>
        <p:spPr>
          <a:xfrm>
            <a:off x="1517516" y="1050586"/>
            <a:ext cx="1361872" cy="330741"/>
          </a:xfrm>
          <a:prstGeom prst="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157593" y="1381327"/>
            <a:ext cx="1566152" cy="1605064"/>
          </a:xfrm>
          <a:prstGeom prst="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428052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516e790-8b26-4cd4-9387-97b9682d4e2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933</Words>
  <Application>Microsoft Office PowerPoint</Application>
  <PresentationFormat>Widescreen</PresentationFormat>
  <Paragraphs>99</Paragraphs>
  <Slides>32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Source Sans Pro</vt:lpstr>
      <vt:lpstr>Wingdings</vt:lpstr>
      <vt:lpstr>Office Theme</vt:lpstr>
      <vt:lpstr>Early Modern Drug-testing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Portrait of Katherine Jones, Lady Ranelagh. The date of the portrait is unknown; it may be a later copy of an original.   From Michelle Dimeo, Lady Ranelagh: the Incomparable Life of Robert Boyle’s Sister (Chicago UP, 2021)</vt:lpstr>
      <vt:lpstr>Copy of a medical recipe book compiled by Lady Ranelagh, “My Lady Rennelagh’s Choice Receipts,” not in her hand  From Dimeo, Lady Ranelagh </vt:lpstr>
      <vt:lpstr>PowerPoint Presentation</vt:lpstr>
      <vt:lpstr>PowerPoint Presentation</vt:lpstr>
      <vt:lpstr>Balsam</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Modern Drug-testing</dc:title>
  <dc:creator>Bycroft, Michael</dc:creator>
  <cp:lastModifiedBy>Bycroft, Michael</cp:lastModifiedBy>
  <cp:revision>1</cp:revision>
  <dcterms:created xsi:type="dcterms:W3CDTF">2019-10-02T09:04:44Z</dcterms:created>
  <dcterms:modified xsi:type="dcterms:W3CDTF">2025-10-26T21:22:29Z</dcterms:modified>
</cp:coreProperties>
</file>