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9" r:id="rId3"/>
    <p:sldId id="257" r:id="rId4"/>
    <p:sldId id="270" r:id="rId5"/>
    <p:sldId id="271" r:id="rId6"/>
    <p:sldId id="260" r:id="rId7"/>
    <p:sldId id="258" r:id="rId8"/>
    <p:sldId id="259" r:id="rId9"/>
    <p:sldId id="261" r:id="rId10"/>
    <p:sldId id="262" r:id="rId11"/>
    <p:sldId id="272" r:id="rId12"/>
    <p:sldId id="263" r:id="rId13"/>
    <p:sldId id="268" r:id="rId14"/>
    <p:sldId id="264" r:id="rId15"/>
    <p:sldId id="265" r:id="rId16"/>
    <p:sldId id="273" r:id="rId17"/>
    <p:sldId id="267" r:id="rId18"/>
    <p:sldId id="26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626"/>
  </p:normalViewPr>
  <p:slideViewPr>
    <p:cSldViewPr>
      <p:cViewPr varScale="1">
        <p:scale>
          <a:sx n="116" d="100"/>
          <a:sy n="116" d="100"/>
        </p:scale>
        <p:origin x="1960" y="20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00A02D-8F77-4AF2-990E-CF5FF95262CE}" type="datetimeFigureOut">
              <a:rPr lang="en-GB" smtClean="0"/>
              <a:t>06/01/2025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6EC9F1-C395-4A6A-B3F6-F0379297CF0C}" type="slidenum">
              <a:rPr lang="en-GB" smtClean="0"/>
              <a:t>‹#›</a:t>
            </a:fld>
            <a:endParaRPr lang="en-GB"/>
          </a:p>
        </p:txBody>
      </p:sp>
    </p:spTree>
    <p:extLst>
      <p:ext uri="{BB962C8B-B14F-4D97-AF65-F5344CB8AC3E}">
        <p14:creationId xmlns:p14="http://schemas.microsoft.com/office/powerpoint/2010/main" val="4211701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en.wikipedia.org/wiki/Genetic" TargetMode="External"/><Relationship Id="rId3" Type="http://schemas.openxmlformats.org/officeDocument/2006/relationships/hyperlink" Target="http://en.wikipedia.org/wiki/before_present" TargetMode="External"/><Relationship Id="rId7" Type="http://schemas.openxmlformats.org/officeDocument/2006/relationships/hyperlink" Target="http://en.wikipedia.org/wiki/Haplogroup"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en.wikipedia.org/wiki/mitochondrial_DNA" TargetMode="External"/><Relationship Id="rId5" Type="http://schemas.openxmlformats.org/officeDocument/2006/relationships/hyperlink" Target="http://en.wikipedia.org/wiki/tundra" TargetMode="External"/><Relationship Id="rId4" Type="http://schemas.openxmlformats.org/officeDocument/2006/relationships/hyperlink" Target="http://en.wikipedia.org/wiki/ic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The caricature shows a woman looking into a microscope to observe the little monsters swimming about in a drop of London Thames water. In the 1820s much of the drinking water of Londoners came from the river Thames, and the sewers emptied into the Thames. A Commission on the London Water Supply was appointed to investigate this dangerous situation, and it reported in 1828. After that report, the five water companies which served the north bank of the river improved their supplies by building reservoirs etc., but the people of Southwark (on the south bank of the river) continued to receive infected water. The problems were not solved until the 1860s when London's present sewerage system was installed by the Metropolitan Board of Works (MBW) and its engineer Joseph </a:t>
            </a:r>
            <a:r>
              <a:rPr lang="en-GB" sz="1200" b="0" i="0" kern="1200" dirty="0" err="1">
                <a:solidFill>
                  <a:schemeClr val="tx1"/>
                </a:solidFill>
                <a:effectLst/>
                <a:latin typeface="+mn-lt"/>
                <a:ea typeface="+mn-ea"/>
                <a:cs typeface="+mn-cs"/>
              </a:rPr>
              <a:t>Bazalgette</a:t>
            </a:r>
            <a:r>
              <a:rPr lang="en-GB" sz="1200" b="0" i="0" kern="1200" dirty="0">
                <a:solidFill>
                  <a:schemeClr val="tx1"/>
                </a:solidFill>
                <a:effectLst/>
                <a:latin typeface="+mn-lt"/>
                <a:ea typeface="+mn-ea"/>
                <a:cs typeface="+mn-cs"/>
              </a:rPr>
              <a:t>. Between the date of this caricature (1828) and the completion of the MBW sewers, London suffered two cholera epidemics, one in 1832 (part of the world pandemic of cholera) and one in 1854. Looking at a drop of water though a microscope was a popular entertainment provided by travelling showmen who carried the microscopes around in cases on their backs (See:</a:t>
            </a:r>
            <a:r>
              <a:rPr lang="en-GB" sz="1200" b="0" i="0" kern="1200" baseline="0" dirty="0">
                <a:solidFill>
                  <a:schemeClr val="tx1"/>
                </a:solidFill>
                <a:effectLst/>
                <a:latin typeface="+mn-lt"/>
                <a:ea typeface="+mn-ea"/>
                <a:cs typeface="+mn-cs"/>
              </a:rPr>
              <a:t> </a:t>
            </a:r>
            <a:r>
              <a:rPr lang="en-GB" sz="1200" b="0" i="0" kern="1200" dirty="0" err="1">
                <a:solidFill>
                  <a:schemeClr val="tx1"/>
                </a:solidFill>
                <a:effectLst/>
                <a:latin typeface="+mn-lt"/>
                <a:ea typeface="+mn-ea"/>
                <a:cs typeface="+mn-cs"/>
              </a:rPr>
              <a:t>Wellcome</a:t>
            </a:r>
            <a:r>
              <a:rPr lang="en-GB" sz="1200" b="0" i="0" kern="1200" dirty="0">
                <a:solidFill>
                  <a:schemeClr val="tx1"/>
                </a:solidFill>
                <a:effectLst/>
                <a:latin typeface="+mn-lt"/>
                <a:ea typeface="+mn-ea"/>
                <a:cs typeface="+mn-cs"/>
              </a:rPr>
              <a:t> Catalogue Description)</a:t>
            </a:r>
            <a:endParaRPr lang="en-GB" dirty="0"/>
          </a:p>
        </p:txBody>
      </p:sp>
      <p:sp>
        <p:nvSpPr>
          <p:cNvPr id="4" name="Slide Number Placeholder 3"/>
          <p:cNvSpPr>
            <a:spLocks noGrp="1"/>
          </p:cNvSpPr>
          <p:nvPr>
            <p:ph type="sldNum" sz="quarter" idx="10"/>
          </p:nvPr>
        </p:nvSpPr>
        <p:spPr/>
        <p:txBody>
          <a:bodyPr/>
          <a:lstStyle/>
          <a:p>
            <a:fld id="{396EC9F1-C395-4A6A-B3F6-F0379297CF0C}" type="slidenum">
              <a:rPr lang="en-GB" smtClean="0"/>
              <a:t>10</a:t>
            </a:fld>
            <a:endParaRPr lang="en-GB"/>
          </a:p>
        </p:txBody>
      </p:sp>
    </p:spTree>
    <p:extLst>
      <p:ext uri="{BB962C8B-B14F-4D97-AF65-F5344CB8AC3E}">
        <p14:creationId xmlns:p14="http://schemas.microsoft.com/office/powerpoint/2010/main" val="1957822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World map of human migrations, with the North Pole at center. Africa, harboring the start of the migration, is at the top left and South America at the far right. Migration patterns are based on studies of mitochondrial (</a:t>
            </a:r>
            <a:r>
              <a:rPr lang="en-US" sz="1200" kern="1200" dirty="0" err="1">
                <a:solidFill>
                  <a:schemeClr val="tx1"/>
                </a:solidFill>
                <a:latin typeface="+mn-lt"/>
                <a:ea typeface="+mn-ea"/>
                <a:cs typeface="+mn-cs"/>
              </a:rPr>
              <a:t>matrilinear</a:t>
            </a:r>
            <a:r>
              <a:rPr lang="en-US" sz="1200" kern="1200" dirty="0">
                <a:solidFill>
                  <a:schemeClr val="tx1"/>
                </a:solidFill>
                <a:latin typeface="+mn-lt"/>
                <a:ea typeface="+mn-ea"/>
                <a:cs typeface="+mn-cs"/>
              </a:rPr>
              <a:t>) DNA. Dashed lines are hypothetical migrations.</a:t>
            </a:r>
          </a:p>
          <a:p>
            <a:r>
              <a:rPr lang="en-US" sz="1200" kern="1200" dirty="0">
                <a:solidFill>
                  <a:schemeClr val="tx1"/>
                </a:solidFill>
                <a:latin typeface="+mn-lt"/>
                <a:ea typeface="+mn-ea"/>
                <a:cs typeface="+mn-cs"/>
              </a:rPr>
              <a:t>Numbers represent thousand years </a:t>
            </a:r>
            <a:r>
              <a:rPr lang="en-US" sz="1200" kern="1200" dirty="0">
                <a:solidFill>
                  <a:schemeClr val="tx1"/>
                </a:solidFill>
                <a:latin typeface="+mn-lt"/>
                <a:ea typeface="+mn-ea"/>
                <a:cs typeface="+mn-cs"/>
                <a:hlinkClick r:id="rId3"/>
              </a:rPr>
              <a:t>before present.</a:t>
            </a:r>
          </a:p>
          <a:p>
            <a:r>
              <a:rPr lang="en-US" sz="1200" kern="1200" dirty="0">
                <a:solidFill>
                  <a:schemeClr val="tx1"/>
                </a:solidFill>
                <a:latin typeface="+mn-lt"/>
                <a:ea typeface="+mn-ea"/>
                <a:cs typeface="+mn-cs"/>
              </a:rPr>
              <a:t>The blue line represents area covered in </a:t>
            </a:r>
            <a:r>
              <a:rPr lang="en-US" sz="1200" kern="1200" dirty="0">
                <a:solidFill>
                  <a:schemeClr val="tx1"/>
                </a:solidFill>
                <a:latin typeface="+mn-lt"/>
                <a:ea typeface="+mn-ea"/>
                <a:cs typeface="+mn-cs"/>
                <a:hlinkClick r:id="rId4"/>
              </a:rPr>
              <a:t>ice or </a:t>
            </a:r>
            <a:r>
              <a:rPr lang="en-US" sz="1200" kern="1200" dirty="0">
                <a:solidFill>
                  <a:schemeClr val="tx1"/>
                </a:solidFill>
                <a:latin typeface="+mn-lt"/>
                <a:ea typeface="+mn-ea"/>
                <a:cs typeface="+mn-cs"/>
                <a:hlinkClick r:id="rId5"/>
              </a:rPr>
              <a:t>tundra during the last great ice age.</a:t>
            </a:r>
          </a:p>
          <a:p>
            <a:r>
              <a:rPr lang="en-US" sz="1200" kern="1200" dirty="0">
                <a:solidFill>
                  <a:schemeClr val="tx1"/>
                </a:solidFill>
                <a:latin typeface="+mn-lt"/>
                <a:ea typeface="+mn-ea"/>
                <a:cs typeface="+mn-cs"/>
              </a:rPr>
              <a:t>The letters are the </a:t>
            </a:r>
            <a:r>
              <a:rPr lang="en-US" sz="1200" kern="1200" dirty="0">
                <a:solidFill>
                  <a:schemeClr val="tx1"/>
                </a:solidFill>
                <a:latin typeface="+mn-lt"/>
                <a:ea typeface="+mn-ea"/>
                <a:cs typeface="+mn-cs"/>
                <a:hlinkClick r:id="rId6"/>
              </a:rPr>
              <a:t>mitochondrial DNA </a:t>
            </a:r>
            <a:r>
              <a:rPr lang="en-US" sz="1200" kern="1200" dirty="0">
                <a:solidFill>
                  <a:schemeClr val="tx1"/>
                </a:solidFill>
                <a:latin typeface="+mn-lt"/>
                <a:ea typeface="+mn-ea"/>
                <a:cs typeface="+mn-cs"/>
                <a:hlinkClick r:id="rId7"/>
              </a:rPr>
              <a:t>haplogroups (pure motherly lineages); Haplogroups can be used to define </a:t>
            </a:r>
            <a:r>
              <a:rPr lang="en-US" sz="1200" kern="1200" dirty="0">
                <a:solidFill>
                  <a:schemeClr val="tx1"/>
                </a:solidFill>
                <a:latin typeface="+mn-lt"/>
                <a:ea typeface="+mn-ea"/>
                <a:cs typeface="+mn-cs"/>
                <a:hlinkClick r:id="rId8"/>
              </a:rPr>
              <a:t>genetic populations and are often geographically oriented. For example, the following are common divisions for mtDNA haplogroups:</a:t>
            </a:r>
          </a:p>
          <a:p>
            <a:r>
              <a:rPr lang="en-US" sz="1200" kern="1200" dirty="0">
                <a:solidFill>
                  <a:schemeClr val="tx1"/>
                </a:solidFill>
                <a:latin typeface="+mn-lt"/>
                <a:ea typeface="+mn-ea"/>
                <a:cs typeface="+mn-cs"/>
              </a:rPr>
              <a:t>African: L, L1, L2, L3</a:t>
            </a:r>
          </a:p>
          <a:p>
            <a:r>
              <a:rPr lang="en-US" sz="1200" kern="1200" dirty="0">
                <a:solidFill>
                  <a:schemeClr val="tx1"/>
                </a:solidFill>
                <a:latin typeface="+mn-lt"/>
                <a:ea typeface="+mn-ea"/>
                <a:cs typeface="+mn-cs"/>
              </a:rPr>
              <a:t>Near Eastern: J, N</a:t>
            </a:r>
          </a:p>
          <a:p>
            <a:r>
              <a:rPr lang="en-US" sz="1200" kern="1200" dirty="0">
                <a:solidFill>
                  <a:schemeClr val="tx1"/>
                </a:solidFill>
                <a:latin typeface="+mn-lt"/>
                <a:ea typeface="+mn-ea"/>
                <a:cs typeface="+mn-cs"/>
              </a:rPr>
              <a:t>Southern European: J, K</a:t>
            </a:r>
          </a:p>
          <a:p>
            <a:r>
              <a:rPr lang="en-US" sz="1200" kern="1200" dirty="0">
                <a:solidFill>
                  <a:schemeClr val="tx1"/>
                </a:solidFill>
                <a:latin typeface="+mn-lt"/>
                <a:ea typeface="+mn-ea"/>
                <a:cs typeface="+mn-cs"/>
              </a:rPr>
              <a:t>General European: H, V</a:t>
            </a:r>
          </a:p>
          <a:p>
            <a:r>
              <a:rPr lang="en-US" sz="1200" kern="1200" dirty="0">
                <a:solidFill>
                  <a:schemeClr val="tx1"/>
                </a:solidFill>
                <a:latin typeface="+mn-lt"/>
                <a:ea typeface="+mn-ea"/>
                <a:cs typeface="+mn-cs"/>
              </a:rPr>
              <a:t>Northern European: T, U, X</a:t>
            </a:r>
          </a:p>
          <a:p>
            <a:r>
              <a:rPr lang="en-US" sz="1200" kern="1200" dirty="0">
                <a:solidFill>
                  <a:schemeClr val="tx1"/>
                </a:solidFill>
                <a:latin typeface="+mn-lt"/>
                <a:ea typeface="+mn-ea"/>
                <a:cs typeface="+mn-cs"/>
              </a:rPr>
              <a:t>Asian: A, B, C, D, E, F, G (</a:t>
            </a:r>
            <a:r>
              <a:rPr lang="en-US" sz="1200" i="1" kern="1200" dirty="0">
                <a:solidFill>
                  <a:schemeClr val="tx1"/>
                </a:solidFill>
                <a:latin typeface="+mn-lt"/>
                <a:ea typeface="+mn-ea"/>
                <a:cs typeface="+mn-cs"/>
              </a:rPr>
              <a:t>note: M is composed of C, D, E, and G</a:t>
            </a:r>
            <a:r>
              <a:rPr lang="en-US" sz="1200" i="0" kern="1200" dirty="0">
                <a:solidFill>
                  <a:schemeClr val="tx1"/>
                </a:solidFill>
                <a:latin typeface="+mn-lt"/>
                <a:ea typeface="+mn-ea"/>
                <a:cs typeface="+mn-cs"/>
              </a:rPr>
              <a:t>)</a:t>
            </a:r>
          </a:p>
          <a:p>
            <a:r>
              <a:rPr lang="en-US" sz="1200" i="0" kern="1200" dirty="0">
                <a:solidFill>
                  <a:schemeClr val="tx1"/>
                </a:solidFill>
                <a:latin typeface="+mn-lt"/>
                <a:ea typeface="+mn-ea"/>
                <a:cs typeface="+mn-cs"/>
              </a:rPr>
              <a:t>Native American: A, B, C, D, and sometimes X</a:t>
            </a:r>
            <a:endParaRPr lang="en-US" dirty="0"/>
          </a:p>
        </p:txBody>
      </p:sp>
      <p:sp>
        <p:nvSpPr>
          <p:cNvPr id="4" name="Slide Number Placeholder 3"/>
          <p:cNvSpPr>
            <a:spLocks noGrp="1"/>
          </p:cNvSpPr>
          <p:nvPr>
            <p:ph type="sldNum" sz="quarter" idx="10"/>
          </p:nvPr>
        </p:nvSpPr>
        <p:spPr/>
        <p:txBody>
          <a:bodyPr/>
          <a:lstStyle/>
          <a:p>
            <a:fld id="{396EC9F1-C395-4A6A-B3F6-F0379297CF0C}" type="slidenum">
              <a:rPr lang="en-GB" smtClean="0"/>
              <a:t>18</a:t>
            </a:fld>
            <a:endParaRPr lang="en-GB"/>
          </a:p>
        </p:txBody>
      </p:sp>
    </p:spTree>
    <p:extLst>
      <p:ext uri="{BB962C8B-B14F-4D97-AF65-F5344CB8AC3E}">
        <p14:creationId xmlns:p14="http://schemas.microsoft.com/office/powerpoint/2010/main" val="4202197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BB77336-68C2-488E-9823-3B12676EE0D2}" type="datetimeFigureOut">
              <a:rPr lang="en-GB" smtClean="0"/>
              <a:t>06/01/2025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050329-76DE-4657-BF81-C0447FB3C99E}" type="slidenum">
              <a:rPr lang="en-GB" smtClean="0"/>
              <a:t>‹#›</a:t>
            </a:fld>
            <a:endParaRPr lang="en-GB"/>
          </a:p>
        </p:txBody>
      </p:sp>
    </p:spTree>
    <p:extLst>
      <p:ext uri="{BB962C8B-B14F-4D97-AF65-F5344CB8AC3E}">
        <p14:creationId xmlns:p14="http://schemas.microsoft.com/office/powerpoint/2010/main" val="3788323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BB77336-68C2-488E-9823-3B12676EE0D2}" type="datetimeFigureOut">
              <a:rPr lang="en-GB" smtClean="0"/>
              <a:t>06/01/2025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050329-76DE-4657-BF81-C0447FB3C99E}" type="slidenum">
              <a:rPr lang="en-GB" smtClean="0"/>
              <a:t>‹#›</a:t>
            </a:fld>
            <a:endParaRPr lang="en-GB"/>
          </a:p>
        </p:txBody>
      </p:sp>
    </p:spTree>
    <p:extLst>
      <p:ext uri="{BB962C8B-B14F-4D97-AF65-F5344CB8AC3E}">
        <p14:creationId xmlns:p14="http://schemas.microsoft.com/office/powerpoint/2010/main" val="2724415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BB77336-68C2-488E-9823-3B12676EE0D2}" type="datetimeFigureOut">
              <a:rPr lang="en-GB" smtClean="0"/>
              <a:t>06/01/2025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050329-76DE-4657-BF81-C0447FB3C99E}" type="slidenum">
              <a:rPr lang="en-GB" smtClean="0"/>
              <a:t>‹#›</a:t>
            </a:fld>
            <a:endParaRPr lang="en-GB"/>
          </a:p>
        </p:txBody>
      </p:sp>
    </p:spTree>
    <p:extLst>
      <p:ext uri="{BB962C8B-B14F-4D97-AF65-F5344CB8AC3E}">
        <p14:creationId xmlns:p14="http://schemas.microsoft.com/office/powerpoint/2010/main" val="1908385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BB77336-68C2-488E-9823-3B12676EE0D2}" type="datetimeFigureOut">
              <a:rPr lang="en-GB" smtClean="0"/>
              <a:t>06/01/2025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050329-76DE-4657-BF81-C0447FB3C99E}" type="slidenum">
              <a:rPr lang="en-GB" smtClean="0"/>
              <a:t>‹#›</a:t>
            </a:fld>
            <a:endParaRPr lang="en-GB"/>
          </a:p>
        </p:txBody>
      </p:sp>
    </p:spTree>
    <p:extLst>
      <p:ext uri="{BB962C8B-B14F-4D97-AF65-F5344CB8AC3E}">
        <p14:creationId xmlns:p14="http://schemas.microsoft.com/office/powerpoint/2010/main" val="1729187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B77336-68C2-488E-9823-3B12676EE0D2}" type="datetimeFigureOut">
              <a:rPr lang="en-GB" smtClean="0"/>
              <a:t>06/01/2025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050329-76DE-4657-BF81-C0447FB3C99E}" type="slidenum">
              <a:rPr lang="en-GB" smtClean="0"/>
              <a:t>‹#›</a:t>
            </a:fld>
            <a:endParaRPr lang="en-GB"/>
          </a:p>
        </p:txBody>
      </p:sp>
    </p:spTree>
    <p:extLst>
      <p:ext uri="{BB962C8B-B14F-4D97-AF65-F5344CB8AC3E}">
        <p14:creationId xmlns:p14="http://schemas.microsoft.com/office/powerpoint/2010/main" val="3250595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BB77336-68C2-488E-9823-3B12676EE0D2}" type="datetimeFigureOut">
              <a:rPr lang="en-GB" smtClean="0"/>
              <a:t>06/01/2025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050329-76DE-4657-BF81-C0447FB3C99E}" type="slidenum">
              <a:rPr lang="en-GB" smtClean="0"/>
              <a:t>‹#›</a:t>
            </a:fld>
            <a:endParaRPr lang="en-GB"/>
          </a:p>
        </p:txBody>
      </p:sp>
    </p:spTree>
    <p:extLst>
      <p:ext uri="{BB962C8B-B14F-4D97-AF65-F5344CB8AC3E}">
        <p14:creationId xmlns:p14="http://schemas.microsoft.com/office/powerpoint/2010/main" val="3700023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BB77336-68C2-488E-9823-3B12676EE0D2}" type="datetimeFigureOut">
              <a:rPr lang="en-GB" smtClean="0"/>
              <a:t>06/01/2025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050329-76DE-4657-BF81-C0447FB3C99E}" type="slidenum">
              <a:rPr lang="en-GB" smtClean="0"/>
              <a:t>‹#›</a:t>
            </a:fld>
            <a:endParaRPr lang="en-GB"/>
          </a:p>
        </p:txBody>
      </p:sp>
    </p:spTree>
    <p:extLst>
      <p:ext uri="{BB962C8B-B14F-4D97-AF65-F5344CB8AC3E}">
        <p14:creationId xmlns:p14="http://schemas.microsoft.com/office/powerpoint/2010/main" val="3593251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BB77336-68C2-488E-9823-3B12676EE0D2}" type="datetimeFigureOut">
              <a:rPr lang="en-GB" smtClean="0"/>
              <a:t>06/01/2025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050329-76DE-4657-BF81-C0447FB3C99E}" type="slidenum">
              <a:rPr lang="en-GB" smtClean="0"/>
              <a:t>‹#›</a:t>
            </a:fld>
            <a:endParaRPr lang="en-GB"/>
          </a:p>
        </p:txBody>
      </p:sp>
    </p:spTree>
    <p:extLst>
      <p:ext uri="{BB962C8B-B14F-4D97-AF65-F5344CB8AC3E}">
        <p14:creationId xmlns:p14="http://schemas.microsoft.com/office/powerpoint/2010/main" val="1010896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B77336-68C2-488E-9823-3B12676EE0D2}" type="datetimeFigureOut">
              <a:rPr lang="en-GB" smtClean="0"/>
              <a:t>06/01/2025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050329-76DE-4657-BF81-C0447FB3C99E}" type="slidenum">
              <a:rPr lang="en-GB" smtClean="0"/>
              <a:t>‹#›</a:t>
            </a:fld>
            <a:endParaRPr lang="en-GB"/>
          </a:p>
        </p:txBody>
      </p:sp>
    </p:spTree>
    <p:extLst>
      <p:ext uri="{BB962C8B-B14F-4D97-AF65-F5344CB8AC3E}">
        <p14:creationId xmlns:p14="http://schemas.microsoft.com/office/powerpoint/2010/main" val="2556895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BB77336-68C2-488E-9823-3B12676EE0D2}" type="datetimeFigureOut">
              <a:rPr lang="en-GB" smtClean="0"/>
              <a:t>06/01/2025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050329-76DE-4657-BF81-C0447FB3C99E}" type="slidenum">
              <a:rPr lang="en-GB" smtClean="0"/>
              <a:t>‹#›</a:t>
            </a:fld>
            <a:endParaRPr lang="en-GB"/>
          </a:p>
        </p:txBody>
      </p:sp>
    </p:spTree>
    <p:extLst>
      <p:ext uri="{BB962C8B-B14F-4D97-AF65-F5344CB8AC3E}">
        <p14:creationId xmlns:p14="http://schemas.microsoft.com/office/powerpoint/2010/main" val="1089159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BB77336-68C2-488E-9823-3B12676EE0D2}" type="datetimeFigureOut">
              <a:rPr lang="en-GB" smtClean="0"/>
              <a:t>06/01/2025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050329-76DE-4657-BF81-C0447FB3C99E}" type="slidenum">
              <a:rPr lang="en-GB" smtClean="0"/>
              <a:t>‹#›</a:t>
            </a:fld>
            <a:endParaRPr lang="en-GB"/>
          </a:p>
        </p:txBody>
      </p:sp>
    </p:spTree>
    <p:extLst>
      <p:ext uri="{BB962C8B-B14F-4D97-AF65-F5344CB8AC3E}">
        <p14:creationId xmlns:p14="http://schemas.microsoft.com/office/powerpoint/2010/main" val="4044137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B77336-68C2-488E-9823-3B12676EE0D2}" type="datetimeFigureOut">
              <a:rPr lang="en-GB" smtClean="0"/>
              <a:t>06/01/2025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050329-76DE-4657-BF81-C0447FB3C99E}" type="slidenum">
              <a:rPr lang="en-GB" smtClean="0"/>
              <a:t>‹#›</a:t>
            </a:fld>
            <a:endParaRPr lang="en-GB"/>
          </a:p>
        </p:txBody>
      </p:sp>
    </p:spTree>
    <p:extLst>
      <p:ext uri="{BB962C8B-B14F-4D97-AF65-F5344CB8AC3E}">
        <p14:creationId xmlns:p14="http://schemas.microsoft.com/office/powerpoint/2010/main" val="2401432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tiff"/><Relationship Id="rId1" Type="http://schemas.openxmlformats.org/officeDocument/2006/relationships/slideLayout" Target="../slideLayouts/slideLayout4.xml"/><Relationship Id="rId4" Type="http://schemas.openxmlformats.org/officeDocument/2006/relationships/image" Target="../media/image19.jpg"/></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www.23andme.com/stories/" TargetMode="External"/><Relationship Id="rId2" Type="http://schemas.openxmlformats.org/officeDocument/2006/relationships/image" Target="../media/image22.jpg"/><Relationship Id="rId1" Type="http://schemas.openxmlformats.org/officeDocument/2006/relationships/slideLayout" Target="../slideLayouts/slideLayout4.xml"/><Relationship Id="rId4" Type="http://schemas.openxmlformats.org/officeDocument/2006/relationships/hyperlink" Target="http://www.senseaboutscience.org/pages/genetic-ancestry-testing.html"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3000"/>
          </a:blip>
          <a:srcRect/>
          <a:stretch>
            <a:fillRect b="-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solidFill>
            <a:srgbClr val="FF9966">
              <a:alpha val="80000"/>
            </a:srgbClr>
          </a:solidFill>
        </p:spPr>
        <p:txBody>
          <a:bodyPr>
            <a:normAutofit/>
          </a:bodyPr>
          <a:lstStyle/>
          <a:p>
            <a:r>
              <a:rPr lang="en-GB" b="1" dirty="0"/>
              <a:t>Medicine in the West:</a:t>
            </a:r>
            <a:br>
              <a:rPr lang="en-GB" b="1" dirty="0"/>
            </a:br>
            <a:r>
              <a:rPr lang="en-GB" b="1" dirty="0"/>
              <a:t> ‘The Rise of Science’</a:t>
            </a:r>
            <a:endParaRPr lang="en-GB" dirty="0"/>
          </a:p>
        </p:txBody>
      </p:sp>
      <p:sp>
        <p:nvSpPr>
          <p:cNvPr id="3" name="Subtitle 2"/>
          <p:cNvSpPr>
            <a:spLocks noGrp="1"/>
          </p:cNvSpPr>
          <p:nvPr>
            <p:ph type="subTitle" idx="1"/>
          </p:nvPr>
        </p:nvSpPr>
        <p:spPr>
          <a:xfrm>
            <a:off x="1619672" y="4797152"/>
            <a:ext cx="6400800" cy="1270992"/>
          </a:xfrm>
          <a:solidFill>
            <a:schemeClr val="accent6">
              <a:alpha val="65000"/>
            </a:schemeClr>
          </a:solidFill>
        </p:spPr>
        <p:txBody>
          <a:bodyPr/>
          <a:lstStyle/>
          <a:p>
            <a:r>
              <a:rPr lang="en-GB" dirty="0">
                <a:solidFill>
                  <a:schemeClr val="tx1"/>
                </a:solidFill>
              </a:rPr>
              <a:t>HI 176 Mind Body and Society</a:t>
            </a:r>
          </a:p>
          <a:p>
            <a:r>
              <a:rPr lang="en-GB" dirty="0">
                <a:solidFill>
                  <a:schemeClr val="tx1"/>
                </a:solidFill>
              </a:rPr>
              <a:t>Roberta Bivins</a:t>
            </a:r>
          </a:p>
        </p:txBody>
      </p:sp>
    </p:spTree>
    <p:extLst>
      <p:ext uri="{BB962C8B-B14F-4D97-AF65-F5344CB8AC3E}">
        <p14:creationId xmlns:p14="http://schemas.microsoft.com/office/powerpoint/2010/main" val="3328231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95536" y="188640"/>
            <a:ext cx="8229600" cy="720080"/>
          </a:xfrm>
        </p:spPr>
        <p:txBody>
          <a:bodyPr>
            <a:normAutofit fontScale="90000"/>
          </a:bodyPr>
          <a:lstStyle/>
          <a:p>
            <a:r>
              <a:rPr lang="en-GB" dirty="0"/>
              <a:t>‘Monster Soup’ and </a:t>
            </a:r>
            <a:r>
              <a:rPr lang="en-GB" dirty="0" err="1"/>
              <a:t>Sanitarianism</a:t>
            </a:r>
            <a:endParaRPr lang="en-GB" dirty="0"/>
          </a:p>
        </p:txBody>
      </p:sp>
      <p:pic>
        <p:nvPicPr>
          <p:cNvPr id="7" name="Content Placeholder 6"/>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39552" y="836712"/>
            <a:ext cx="8165466" cy="5858723"/>
          </a:xfrm>
        </p:spPr>
      </p:pic>
    </p:spTree>
    <p:extLst>
      <p:ext uri="{BB962C8B-B14F-4D97-AF65-F5344CB8AC3E}">
        <p14:creationId xmlns:p14="http://schemas.microsoft.com/office/powerpoint/2010/main" val="26428847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CholeraMistBethnalGreen.jpg"/>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t="140" r="472" b="-752"/>
          <a:stretch/>
        </p:blipFill>
        <p:spPr>
          <a:xfrm>
            <a:off x="107504" y="1772816"/>
            <a:ext cx="8064896" cy="5727345"/>
          </a:xfrm>
        </p:spPr>
      </p:pic>
      <p:pic>
        <p:nvPicPr>
          <p:cNvPr id="6" name="Content Placeholder 5" descr="CourtforKingCholera.jp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14940" t="392" r="12762" b="-807"/>
          <a:stretch/>
        </p:blipFill>
        <p:spPr>
          <a:xfrm>
            <a:off x="3707904" y="260648"/>
            <a:ext cx="5253159" cy="3816424"/>
          </a:xfrm>
        </p:spPr>
      </p:pic>
      <p:sp>
        <p:nvSpPr>
          <p:cNvPr id="2" name="Title 1"/>
          <p:cNvSpPr>
            <a:spLocks noGrp="1"/>
          </p:cNvSpPr>
          <p:nvPr>
            <p:ph type="title"/>
          </p:nvPr>
        </p:nvSpPr>
        <p:spPr>
          <a:xfrm>
            <a:off x="107504" y="274638"/>
            <a:ext cx="3528392" cy="1426170"/>
          </a:xfrm>
        </p:spPr>
        <p:txBody>
          <a:bodyPr>
            <a:normAutofit fontScale="90000"/>
          </a:bodyPr>
          <a:lstStyle/>
          <a:p>
            <a:r>
              <a:rPr lang="en-US" dirty="0"/>
              <a:t>From Miasma… to Sanitation</a:t>
            </a:r>
          </a:p>
        </p:txBody>
      </p:sp>
    </p:spTree>
    <p:extLst>
      <p:ext uri="{BB962C8B-B14F-4D97-AF65-F5344CB8AC3E}">
        <p14:creationId xmlns:p14="http://schemas.microsoft.com/office/powerpoint/2010/main" val="2504104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008112"/>
          </a:xfrm>
        </p:spPr>
        <p:txBody>
          <a:bodyPr/>
          <a:lstStyle/>
          <a:p>
            <a:r>
              <a:rPr lang="en-GB" dirty="0"/>
              <a:t>The (Sanitary) Science of Health?</a:t>
            </a:r>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67545" y="984678"/>
            <a:ext cx="3917178" cy="5612674"/>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723636" y="1066986"/>
            <a:ext cx="3880812" cy="5602374"/>
          </a:xfrm>
        </p:spPr>
      </p:pic>
      <p:sp>
        <p:nvSpPr>
          <p:cNvPr id="7" name="TextBox 6"/>
          <p:cNvSpPr txBox="1"/>
          <p:nvPr/>
        </p:nvSpPr>
        <p:spPr>
          <a:xfrm>
            <a:off x="467544" y="6304002"/>
            <a:ext cx="1287532" cy="369332"/>
          </a:xfrm>
          <a:prstGeom prst="rect">
            <a:avLst/>
          </a:prstGeom>
          <a:noFill/>
        </p:spPr>
        <p:txBody>
          <a:bodyPr wrap="none" rtlCol="0">
            <a:spAutoFit/>
          </a:bodyPr>
          <a:lstStyle/>
          <a:p>
            <a:r>
              <a:rPr lang="en-GB" i="1" dirty="0"/>
              <a:t>Punch</a:t>
            </a:r>
            <a:r>
              <a:rPr lang="en-GB" dirty="0"/>
              <a:t> 1955</a:t>
            </a:r>
          </a:p>
        </p:txBody>
      </p:sp>
      <p:sp>
        <p:nvSpPr>
          <p:cNvPr id="8" name="TextBox 7"/>
          <p:cNvSpPr txBox="1"/>
          <p:nvPr/>
        </p:nvSpPr>
        <p:spPr>
          <a:xfrm>
            <a:off x="4782304" y="6330910"/>
            <a:ext cx="1287532" cy="369332"/>
          </a:xfrm>
          <a:prstGeom prst="rect">
            <a:avLst/>
          </a:prstGeom>
          <a:noFill/>
        </p:spPr>
        <p:txBody>
          <a:bodyPr wrap="none" rtlCol="0">
            <a:spAutoFit/>
          </a:bodyPr>
          <a:lstStyle/>
          <a:p>
            <a:r>
              <a:rPr lang="en-GB" i="1" dirty="0"/>
              <a:t>Punch</a:t>
            </a:r>
            <a:r>
              <a:rPr lang="en-GB" dirty="0"/>
              <a:t> 1865</a:t>
            </a:r>
          </a:p>
        </p:txBody>
      </p:sp>
    </p:spTree>
    <p:extLst>
      <p:ext uri="{BB962C8B-B14F-4D97-AF65-F5344CB8AC3E}">
        <p14:creationId xmlns:p14="http://schemas.microsoft.com/office/powerpoint/2010/main" val="3534704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Old Water in New Bottles?</a:t>
            </a:r>
          </a:p>
        </p:txBody>
      </p:sp>
      <p:pic>
        <p:nvPicPr>
          <p:cNvPr id="5" name="Content Placeholder 4" descr="1855JohnSnowBroadStreetPump.jpg"/>
          <p:cNvPicPr>
            <a:picLocks noGrp="1" noChangeAspect="1"/>
          </p:cNvPicPr>
          <p:nvPr>
            <p:ph sz="half" idx="1"/>
          </p:nvPr>
        </p:nvPicPr>
        <p:blipFill>
          <a:blip r:embed="rId2">
            <a:extLst>
              <a:ext uri="{28A0092B-C50C-407E-A947-70E740481C1C}">
                <a14:useLocalDpi xmlns:a14="http://schemas.microsoft.com/office/drawing/2010/main" val="0"/>
              </a:ext>
            </a:extLst>
          </a:blip>
          <a:srcRect l="16951" r="16951"/>
          <a:stretch>
            <a:fillRect/>
          </a:stretch>
        </p:blipFill>
        <p:spPr/>
      </p:pic>
      <p:pic>
        <p:nvPicPr>
          <p:cNvPr id="7" name="Content Placeholder 6" descr="KochAnnArborArgus_1891.jpg"/>
          <p:cNvPicPr>
            <a:picLocks noGrp="1" noChangeAspect="1"/>
          </p:cNvPicPr>
          <p:nvPr>
            <p:ph sz="half" idx="2"/>
          </p:nvPr>
        </p:nvPicPr>
        <p:blipFill>
          <a:blip r:embed="rId3">
            <a:extLst>
              <a:ext uri="{28A0092B-C50C-407E-A947-70E740481C1C}">
                <a14:useLocalDpi xmlns:a14="http://schemas.microsoft.com/office/drawing/2010/main" val="0"/>
              </a:ext>
            </a:extLst>
          </a:blip>
          <a:srcRect l="-9074" r="-9074"/>
          <a:stretch>
            <a:fillRect/>
          </a:stretch>
        </p:blipFill>
        <p:spPr/>
      </p:pic>
      <p:sp>
        <p:nvSpPr>
          <p:cNvPr id="6" name="TextBox 5"/>
          <p:cNvSpPr txBox="1"/>
          <p:nvPr/>
        </p:nvSpPr>
        <p:spPr>
          <a:xfrm>
            <a:off x="683568" y="6237312"/>
            <a:ext cx="3657409" cy="369332"/>
          </a:xfrm>
          <a:prstGeom prst="rect">
            <a:avLst/>
          </a:prstGeom>
          <a:noFill/>
        </p:spPr>
        <p:txBody>
          <a:bodyPr wrap="none" rtlCol="0">
            <a:spAutoFit/>
          </a:bodyPr>
          <a:lstStyle/>
          <a:p>
            <a:r>
              <a:rPr lang="en-US" dirty="0"/>
              <a:t>John Snow, Broad Street Pump, 1855</a:t>
            </a:r>
          </a:p>
        </p:txBody>
      </p:sp>
      <p:sp>
        <p:nvSpPr>
          <p:cNvPr id="8" name="TextBox 7"/>
          <p:cNvSpPr txBox="1"/>
          <p:nvPr/>
        </p:nvSpPr>
        <p:spPr>
          <a:xfrm>
            <a:off x="5292080" y="6237312"/>
            <a:ext cx="2314681" cy="369332"/>
          </a:xfrm>
          <a:prstGeom prst="rect">
            <a:avLst/>
          </a:prstGeom>
          <a:noFill/>
        </p:spPr>
        <p:txBody>
          <a:bodyPr wrap="none" rtlCol="0">
            <a:spAutoFit/>
          </a:bodyPr>
          <a:lstStyle/>
          <a:p>
            <a:r>
              <a:rPr lang="en-US" i="1" dirty="0"/>
              <a:t>Ann Arbor Argus</a:t>
            </a:r>
            <a:r>
              <a:rPr lang="en-US" dirty="0"/>
              <a:t>, 1891</a:t>
            </a:r>
          </a:p>
        </p:txBody>
      </p:sp>
    </p:spTree>
    <p:extLst>
      <p:ext uri="{BB962C8B-B14F-4D97-AF65-F5344CB8AC3E}">
        <p14:creationId xmlns:p14="http://schemas.microsoft.com/office/powerpoint/2010/main" val="3845594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86808" cy="1714202"/>
          </a:xfrm>
        </p:spPr>
        <p:txBody>
          <a:bodyPr>
            <a:normAutofit fontScale="90000"/>
          </a:bodyPr>
          <a:lstStyle/>
          <a:p>
            <a:r>
              <a:rPr lang="en-GB" dirty="0"/>
              <a:t>From the Gospel of Hygiene to the Gospel of Germs</a:t>
            </a: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15616" y="2204864"/>
            <a:ext cx="2704263" cy="3744366"/>
          </a:xfrm>
        </p:spPr>
      </p:pic>
      <p:pic>
        <p:nvPicPr>
          <p:cNvPr id="5" name="Content Placeholder 4" descr="TyphoidMary.jp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385" r="148" b="2724"/>
          <a:stretch/>
        </p:blipFill>
        <p:spPr>
          <a:xfrm>
            <a:off x="4772137" y="188640"/>
            <a:ext cx="4257911" cy="6480720"/>
          </a:xfrm>
        </p:spPr>
      </p:pic>
      <p:sp>
        <p:nvSpPr>
          <p:cNvPr id="7" name="TextBox 6"/>
          <p:cNvSpPr txBox="1"/>
          <p:nvPr/>
        </p:nvSpPr>
        <p:spPr>
          <a:xfrm>
            <a:off x="323528" y="6309320"/>
            <a:ext cx="3871898" cy="369332"/>
          </a:xfrm>
          <a:prstGeom prst="rect">
            <a:avLst/>
          </a:prstGeom>
          <a:noFill/>
        </p:spPr>
        <p:txBody>
          <a:bodyPr wrap="none" rtlCol="0">
            <a:spAutoFit/>
          </a:bodyPr>
          <a:lstStyle/>
          <a:p>
            <a:r>
              <a:rPr lang="en-US" dirty="0"/>
              <a:t>Louis Pasteur and the rabies cure, 1885</a:t>
            </a:r>
          </a:p>
        </p:txBody>
      </p:sp>
    </p:spTree>
    <p:extLst>
      <p:ext uri="{BB962C8B-B14F-4D97-AF65-F5344CB8AC3E}">
        <p14:creationId xmlns:p14="http://schemas.microsoft.com/office/powerpoint/2010/main" val="3310877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6016" y="116632"/>
            <a:ext cx="4320480" cy="1800200"/>
          </a:xfrm>
        </p:spPr>
        <p:txBody>
          <a:bodyPr>
            <a:normAutofit/>
          </a:bodyPr>
          <a:lstStyle/>
          <a:p>
            <a:r>
              <a:rPr lang="en-US" sz="3600" dirty="0"/>
              <a:t>Selling ‘Cleanliness’: Individual and Political</a:t>
            </a:r>
          </a:p>
        </p:txBody>
      </p:sp>
      <p:pic>
        <p:nvPicPr>
          <p:cNvPr id="5" name="Content Placeholder 4" descr="PlannedHousingNYC1930s.tiff"/>
          <p:cNvPicPr>
            <a:picLocks noGrp="1" noChangeAspect="1"/>
          </p:cNvPicPr>
          <p:nvPr>
            <p:ph sz="half" idx="1"/>
          </p:nvPr>
        </p:nvPicPr>
        <p:blipFill rotWithShape="1">
          <a:blip r:embed="rId2" cstate="print">
            <a:extLst>
              <a:ext uri="{28A0092B-C50C-407E-A947-70E740481C1C}">
                <a14:useLocalDpi xmlns:a14="http://schemas.microsoft.com/office/drawing/2010/main" val="0"/>
              </a:ext>
            </a:extLst>
          </a:blip>
          <a:srcRect l="3320" t="9487" r="4712" b="9217"/>
          <a:stretch/>
        </p:blipFill>
        <p:spPr>
          <a:xfrm>
            <a:off x="5364088" y="1916832"/>
            <a:ext cx="3447464" cy="4464496"/>
          </a:xfrm>
        </p:spPr>
      </p:pic>
      <p:pic>
        <p:nvPicPr>
          <p:cNvPr id="8" name="Content Placeholder 7" descr="DirtDisease.jpg"/>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1173" r="-700" b="1115"/>
          <a:stretch/>
        </p:blipFill>
        <p:spPr>
          <a:xfrm>
            <a:off x="107504" y="1628800"/>
            <a:ext cx="3155473" cy="4475432"/>
          </a:xfrm>
        </p:spPr>
      </p:pic>
      <p:pic>
        <p:nvPicPr>
          <p:cNvPr id="10" name="Picture 9" descr="lyso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332656"/>
            <a:ext cx="4765786" cy="6065545"/>
          </a:xfrm>
          <a:prstGeom prst="rect">
            <a:avLst/>
          </a:prstGeom>
        </p:spPr>
      </p:pic>
    </p:spTree>
    <p:extLst>
      <p:ext uri="{BB962C8B-B14F-4D97-AF65-F5344CB8AC3E}">
        <p14:creationId xmlns:p14="http://schemas.microsoft.com/office/powerpoint/2010/main" val="18330671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3384376" cy="1368152"/>
          </a:xfrm>
        </p:spPr>
        <p:txBody>
          <a:bodyPr>
            <a:normAutofit fontScale="90000"/>
          </a:bodyPr>
          <a:lstStyle/>
          <a:p>
            <a:r>
              <a:rPr lang="en-US" dirty="0"/>
              <a:t>From Germs to Genes</a:t>
            </a:r>
          </a:p>
        </p:txBody>
      </p:sp>
      <p:pic>
        <p:nvPicPr>
          <p:cNvPr id="5" name="Content Placeholder 4" descr="eugenictriangle.jpg"/>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7010" t="14505" r="8442" b="10484"/>
          <a:stretch/>
        </p:blipFill>
        <p:spPr>
          <a:xfrm>
            <a:off x="3995936" y="116632"/>
            <a:ext cx="4824536" cy="2962075"/>
          </a:xfrm>
        </p:spPr>
      </p:pic>
      <p:pic>
        <p:nvPicPr>
          <p:cNvPr id="6" name="Content Placeholder 5" descr="EugenicGenius.jp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3653" t="5466" r="3625" b="824"/>
          <a:stretch/>
        </p:blipFill>
        <p:spPr>
          <a:xfrm>
            <a:off x="3995936" y="3144481"/>
            <a:ext cx="5033189" cy="3713519"/>
          </a:xfrm>
        </p:spPr>
      </p:pic>
      <p:sp>
        <p:nvSpPr>
          <p:cNvPr id="7" name="TextBox 6"/>
          <p:cNvSpPr txBox="1"/>
          <p:nvPr/>
        </p:nvSpPr>
        <p:spPr>
          <a:xfrm>
            <a:off x="107505" y="1628800"/>
            <a:ext cx="3744416" cy="4247317"/>
          </a:xfrm>
          <a:prstGeom prst="rect">
            <a:avLst/>
          </a:prstGeom>
          <a:noFill/>
        </p:spPr>
        <p:txBody>
          <a:bodyPr wrap="square" rtlCol="0">
            <a:spAutoFit/>
          </a:bodyPr>
          <a:lstStyle/>
          <a:p>
            <a:r>
              <a:rPr lang="en-US" sz="3200" dirty="0"/>
              <a:t>Roots of medical genetics:</a:t>
            </a:r>
          </a:p>
          <a:p>
            <a:pPr lvl="1"/>
            <a:r>
              <a:rPr lang="en-US" sz="2400" dirty="0"/>
              <a:t>Darwinian Evolution</a:t>
            </a:r>
          </a:p>
          <a:p>
            <a:pPr lvl="1"/>
            <a:r>
              <a:rPr lang="en-US" sz="2400" dirty="0" err="1"/>
              <a:t>Mendelian</a:t>
            </a:r>
            <a:r>
              <a:rPr lang="en-US" sz="2400" dirty="0"/>
              <a:t> genetics</a:t>
            </a:r>
          </a:p>
          <a:p>
            <a:pPr lvl="1"/>
            <a:r>
              <a:rPr lang="en-US" sz="2400" dirty="0"/>
              <a:t>Medical Statistics</a:t>
            </a:r>
          </a:p>
          <a:p>
            <a:pPr lvl="1"/>
            <a:r>
              <a:rPr lang="en-US" sz="2400" dirty="0"/>
              <a:t>Eugenics…</a:t>
            </a:r>
          </a:p>
          <a:p>
            <a:endParaRPr lang="en-US" dirty="0"/>
          </a:p>
          <a:p>
            <a:r>
              <a:rPr lang="en-US" sz="3200" dirty="0"/>
              <a:t>And MUCH LATER</a:t>
            </a:r>
          </a:p>
          <a:p>
            <a:pPr lvl="1"/>
            <a:r>
              <a:rPr lang="en-US" sz="2400" dirty="0"/>
              <a:t>Molecular Genetics</a:t>
            </a:r>
          </a:p>
          <a:p>
            <a:endParaRPr lang="en-US" dirty="0"/>
          </a:p>
          <a:p>
            <a:endParaRPr lang="en-US" dirty="0"/>
          </a:p>
        </p:txBody>
      </p:sp>
    </p:spTree>
    <p:extLst>
      <p:ext uri="{BB962C8B-B14F-4D97-AF65-F5344CB8AC3E}">
        <p14:creationId xmlns:p14="http://schemas.microsoft.com/office/powerpoint/2010/main" val="1346242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79512" y="0"/>
            <a:ext cx="8856984" cy="908720"/>
          </a:xfrm>
        </p:spPr>
        <p:txBody>
          <a:bodyPr>
            <a:normAutofit fontScale="90000"/>
          </a:bodyPr>
          <a:lstStyle/>
          <a:p>
            <a:r>
              <a:rPr lang="en-US" dirty="0"/>
              <a:t>‘23andMe’: Google does Genomic Health</a:t>
            </a:r>
          </a:p>
        </p:txBody>
      </p:sp>
      <p:sp>
        <p:nvSpPr>
          <p:cNvPr id="9" name="Content Placeholder 8"/>
          <p:cNvSpPr>
            <a:spLocks noGrp="1"/>
          </p:cNvSpPr>
          <p:nvPr>
            <p:ph sz="half" idx="1"/>
          </p:nvPr>
        </p:nvSpPr>
        <p:spPr>
          <a:xfrm>
            <a:off x="179512" y="764704"/>
            <a:ext cx="3816424" cy="5760640"/>
          </a:xfrm>
        </p:spPr>
        <p:txBody>
          <a:bodyPr>
            <a:normAutofit fontScale="25000" lnSpcReduction="20000"/>
          </a:bodyPr>
          <a:lstStyle/>
          <a:p>
            <a:endParaRPr lang="en-US" dirty="0"/>
          </a:p>
          <a:p>
            <a:pPr marL="0" indent="0">
              <a:buNone/>
            </a:pPr>
            <a:r>
              <a:rPr lang="en-US" sz="7200" b="1" dirty="0"/>
              <a:t>THE CLAIM: </a:t>
            </a:r>
          </a:p>
          <a:p>
            <a:pPr marL="0" indent="0">
              <a:buNone/>
            </a:pPr>
            <a:r>
              <a:rPr lang="en-US" sz="7200" b="1" dirty="0"/>
              <a:t>“What your DNA says about you.</a:t>
            </a:r>
            <a:endParaRPr lang="en-US" sz="7200" dirty="0"/>
          </a:p>
          <a:p>
            <a:pPr marL="198000" indent="-198000"/>
            <a:r>
              <a:rPr lang="en-US" sz="7200" dirty="0"/>
              <a:t>Find out things like if your body metabolizes caffeine quickly, or if you're at a higher risk for diabetes. The more you know about your DNA, the more you know about yourself.</a:t>
            </a:r>
          </a:p>
          <a:p>
            <a:pPr marL="0" indent="0">
              <a:buNone/>
            </a:pPr>
            <a:r>
              <a:rPr lang="en-US" sz="7200" b="1" dirty="0"/>
              <a:t>Carrier status</a:t>
            </a:r>
          </a:p>
          <a:p>
            <a:pPr marL="198000" indent="-198000"/>
            <a:r>
              <a:rPr lang="en-US" sz="7200" dirty="0"/>
              <a:t>Find out if your children are at risk for inherited conditions, so you can plan for the health of your family.</a:t>
            </a:r>
          </a:p>
          <a:p>
            <a:pPr marL="0" indent="0">
              <a:buNone/>
            </a:pPr>
            <a:r>
              <a:rPr lang="en-US" sz="7200" b="1" dirty="0"/>
              <a:t>Health risks</a:t>
            </a:r>
          </a:p>
          <a:p>
            <a:pPr marL="198000" indent="-198000"/>
            <a:r>
              <a:rPr lang="en-US" sz="7200" dirty="0"/>
              <a:t>Understand your genetic health risks. Change what you can, manage what you can't.</a:t>
            </a:r>
          </a:p>
          <a:p>
            <a:pPr marL="0" indent="0">
              <a:buNone/>
            </a:pPr>
            <a:r>
              <a:rPr lang="en-US" sz="7200" b="1" dirty="0"/>
              <a:t>Drug response</a:t>
            </a:r>
          </a:p>
          <a:p>
            <a:pPr marL="198000" indent="-198000"/>
            <a:r>
              <a:rPr lang="en-US" sz="7200" dirty="0"/>
              <a:t>Arm your doctor with information on how you might respond to certain medications.”</a:t>
            </a:r>
          </a:p>
        </p:txBody>
      </p:sp>
      <p:pic>
        <p:nvPicPr>
          <p:cNvPr id="11" name="Content Placeholder 10" descr="23andMe1.jpg"/>
          <p:cNvPicPr>
            <a:picLocks noGrp="1" noChangeAspect="1"/>
          </p:cNvPicPr>
          <p:nvPr>
            <p:ph sz="half" idx="2"/>
          </p:nvPr>
        </p:nvPicPr>
        <p:blipFill>
          <a:blip r:embed="rId2">
            <a:extLst>
              <a:ext uri="{28A0092B-C50C-407E-A947-70E740481C1C}">
                <a14:useLocalDpi xmlns:a14="http://schemas.microsoft.com/office/drawing/2010/main" val="0"/>
              </a:ext>
            </a:extLst>
          </a:blip>
          <a:srcRect t="-6034" b="-6034"/>
          <a:stretch>
            <a:fillRect/>
          </a:stretch>
        </p:blipFill>
        <p:spPr>
          <a:xfrm>
            <a:off x="3923928" y="836713"/>
            <a:ext cx="4842597" cy="5472607"/>
          </a:xfrm>
        </p:spPr>
      </p:pic>
      <p:sp>
        <p:nvSpPr>
          <p:cNvPr id="12" name="TextBox 11"/>
          <p:cNvSpPr txBox="1"/>
          <p:nvPr/>
        </p:nvSpPr>
        <p:spPr>
          <a:xfrm>
            <a:off x="0" y="6165304"/>
            <a:ext cx="3611874" cy="369332"/>
          </a:xfrm>
          <a:prstGeom prst="rect">
            <a:avLst/>
          </a:prstGeom>
          <a:noFill/>
        </p:spPr>
        <p:txBody>
          <a:bodyPr wrap="none" rtlCol="0">
            <a:spAutoFit/>
          </a:bodyPr>
          <a:lstStyle/>
          <a:p>
            <a:r>
              <a:rPr lang="en-US" dirty="0">
                <a:hlinkClick r:id="rId3"/>
              </a:rPr>
              <a:t>https://www.23andme.com/stories/</a:t>
            </a:r>
            <a:r>
              <a:rPr lang="en-US" dirty="0"/>
              <a:t> </a:t>
            </a:r>
          </a:p>
        </p:txBody>
      </p:sp>
      <p:sp>
        <p:nvSpPr>
          <p:cNvPr id="13" name="TextBox 12"/>
          <p:cNvSpPr txBox="1"/>
          <p:nvPr/>
        </p:nvSpPr>
        <p:spPr>
          <a:xfrm>
            <a:off x="35076" y="6497810"/>
            <a:ext cx="7336564" cy="338554"/>
          </a:xfrm>
          <a:prstGeom prst="rect">
            <a:avLst/>
          </a:prstGeom>
          <a:noFill/>
        </p:spPr>
        <p:txBody>
          <a:bodyPr wrap="none" rtlCol="0">
            <a:spAutoFit/>
          </a:bodyPr>
          <a:lstStyle/>
          <a:p>
            <a:r>
              <a:rPr lang="en-US" sz="1600" dirty="0"/>
              <a:t>But see also: </a:t>
            </a:r>
            <a:r>
              <a:rPr lang="en-US" sz="1600" dirty="0">
                <a:hlinkClick r:id="rId4"/>
              </a:rPr>
              <a:t>http://www.senseaboutscience.org/pages/genetic-ancestry-testing.html</a:t>
            </a:r>
            <a:r>
              <a:rPr lang="en-US" sz="1600" dirty="0"/>
              <a:t> </a:t>
            </a:r>
          </a:p>
        </p:txBody>
      </p:sp>
    </p:spTree>
    <p:extLst>
      <p:ext uri="{BB962C8B-B14F-4D97-AF65-F5344CB8AC3E}">
        <p14:creationId xmlns:p14="http://schemas.microsoft.com/office/powerpoint/2010/main" val="1733188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US" dirty="0"/>
              <a:t>Who do you think you are? Genetics, history and identity</a:t>
            </a:r>
          </a:p>
        </p:txBody>
      </p:sp>
      <p:pic>
        <p:nvPicPr>
          <p:cNvPr id="6" name="Content Placeholder 5" descr="Map-of-human-migrations.jpg"/>
          <p:cNvPicPr>
            <a:picLocks noGrp="1" noChangeAspect="1"/>
          </p:cNvPicPr>
          <p:nvPr>
            <p:ph idx="1"/>
          </p:nvPr>
        </p:nvPicPr>
        <p:blipFill rotWithShape="1">
          <a:blip r:embed="rId3">
            <a:extLst>
              <a:ext uri="{28A0092B-C50C-407E-A947-70E740481C1C}">
                <a14:useLocalDpi xmlns:a14="http://schemas.microsoft.com/office/drawing/2010/main" val="0"/>
              </a:ext>
            </a:extLst>
          </a:blip>
          <a:srcRect l="1171" t="-1" r="1695" b="-41"/>
          <a:stretch/>
        </p:blipFill>
        <p:spPr>
          <a:xfrm>
            <a:off x="971600" y="1308388"/>
            <a:ext cx="6984776" cy="5138514"/>
          </a:xfrm>
        </p:spPr>
      </p:pic>
      <p:sp>
        <p:nvSpPr>
          <p:cNvPr id="7" name="TextBox 6"/>
          <p:cNvSpPr txBox="1"/>
          <p:nvPr/>
        </p:nvSpPr>
        <p:spPr>
          <a:xfrm>
            <a:off x="6804248" y="3645024"/>
            <a:ext cx="2106255" cy="646331"/>
          </a:xfrm>
          <a:prstGeom prst="rect">
            <a:avLst/>
          </a:prstGeom>
          <a:noFill/>
        </p:spPr>
        <p:txBody>
          <a:bodyPr wrap="square" rtlCol="0">
            <a:spAutoFit/>
          </a:bodyPr>
          <a:lstStyle/>
          <a:p>
            <a:r>
              <a:rPr lang="en-US" dirty="0"/>
              <a:t>Thousand years before present</a:t>
            </a:r>
          </a:p>
        </p:txBody>
      </p:sp>
      <p:sp>
        <p:nvSpPr>
          <p:cNvPr id="8" name="TextBox 7"/>
          <p:cNvSpPr txBox="1"/>
          <p:nvPr/>
        </p:nvSpPr>
        <p:spPr>
          <a:xfrm>
            <a:off x="22305" y="2348880"/>
            <a:ext cx="1872208" cy="2031325"/>
          </a:xfrm>
          <a:prstGeom prst="rect">
            <a:avLst/>
          </a:prstGeom>
          <a:noFill/>
        </p:spPr>
        <p:txBody>
          <a:bodyPr wrap="square" rtlCol="0">
            <a:spAutoFit/>
          </a:bodyPr>
          <a:lstStyle/>
          <a:p>
            <a:r>
              <a:rPr lang="en-US" dirty="0"/>
              <a:t>Letters are mitochondrial DNA ‘</a:t>
            </a:r>
            <a:r>
              <a:rPr lang="en-US" dirty="0" err="1"/>
              <a:t>haplogroups</a:t>
            </a:r>
            <a:r>
              <a:rPr lang="en-US" dirty="0"/>
              <a:t>’: that is, genetic indicators of maternal lineages</a:t>
            </a:r>
          </a:p>
        </p:txBody>
      </p:sp>
      <p:sp>
        <p:nvSpPr>
          <p:cNvPr id="9" name="TextBox 8"/>
          <p:cNvSpPr txBox="1"/>
          <p:nvPr/>
        </p:nvSpPr>
        <p:spPr>
          <a:xfrm>
            <a:off x="251520" y="6027003"/>
            <a:ext cx="6948264" cy="830997"/>
          </a:xfrm>
          <a:prstGeom prst="rect">
            <a:avLst/>
          </a:prstGeom>
          <a:noFill/>
        </p:spPr>
        <p:txBody>
          <a:bodyPr wrap="square" rtlCol="0">
            <a:spAutoFit/>
          </a:bodyPr>
          <a:lstStyle/>
          <a:p>
            <a:r>
              <a:rPr lang="en-US" sz="1600" dirty="0">
                <a:solidFill>
                  <a:srgbClr val="008000"/>
                </a:solidFill>
              </a:rPr>
              <a:t>African</a:t>
            </a:r>
            <a:r>
              <a:rPr lang="en-US" sz="1600" dirty="0"/>
              <a:t>: L, L1, L2, L3; </a:t>
            </a:r>
            <a:r>
              <a:rPr lang="en-US" sz="1600" dirty="0">
                <a:solidFill>
                  <a:srgbClr val="008000"/>
                </a:solidFill>
              </a:rPr>
              <a:t>Near Eastern</a:t>
            </a:r>
            <a:r>
              <a:rPr lang="en-US" sz="1600" dirty="0"/>
              <a:t>: J, N </a:t>
            </a:r>
            <a:r>
              <a:rPr lang="en-US" sz="1600" dirty="0">
                <a:solidFill>
                  <a:srgbClr val="008000"/>
                </a:solidFill>
              </a:rPr>
              <a:t>Southern European</a:t>
            </a:r>
            <a:r>
              <a:rPr lang="en-US" sz="1600" dirty="0"/>
              <a:t>: J, K </a:t>
            </a:r>
            <a:r>
              <a:rPr lang="en-US" sz="1600" dirty="0">
                <a:solidFill>
                  <a:srgbClr val="008000"/>
                </a:solidFill>
              </a:rPr>
              <a:t>General European</a:t>
            </a:r>
            <a:r>
              <a:rPr lang="en-US" sz="1600" dirty="0"/>
              <a:t>: H, V </a:t>
            </a:r>
            <a:r>
              <a:rPr lang="en-US" sz="1600" dirty="0">
                <a:solidFill>
                  <a:srgbClr val="008000"/>
                </a:solidFill>
              </a:rPr>
              <a:t>Northern European</a:t>
            </a:r>
            <a:r>
              <a:rPr lang="en-US" sz="1600" dirty="0"/>
              <a:t>: T, U, X </a:t>
            </a:r>
            <a:r>
              <a:rPr lang="en-US" sz="1600" dirty="0">
                <a:solidFill>
                  <a:srgbClr val="008000"/>
                </a:solidFill>
              </a:rPr>
              <a:t>Asian</a:t>
            </a:r>
            <a:r>
              <a:rPr lang="en-US" sz="1600" dirty="0"/>
              <a:t>: A, B, C, D, E, F, G (</a:t>
            </a:r>
            <a:r>
              <a:rPr lang="en-US" sz="1600" i="1" dirty="0"/>
              <a:t>note: M is composed of C, D, E, and G</a:t>
            </a:r>
            <a:r>
              <a:rPr lang="en-US" sz="1600" dirty="0"/>
              <a:t>) </a:t>
            </a:r>
            <a:r>
              <a:rPr lang="en-US" sz="1600" dirty="0">
                <a:solidFill>
                  <a:srgbClr val="008000"/>
                </a:solidFill>
              </a:rPr>
              <a:t>Native American</a:t>
            </a:r>
            <a:r>
              <a:rPr lang="en-US" sz="1600" dirty="0"/>
              <a:t>: A, B, C, D, and sometimes X</a:t>
            </a:r>
          </a:p>
        </p:txBody>
      </p:sp>
    </p:spTree>
    <p:extLst>
      <p:ext uri="{BB962C8B-B14F-4D97-AF65-F5344CB8AC3E}">
        <p14:creationId xmlns:p14="http://schemas.microsoft.com/office/powerpoint/2010/main" val="4113379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Germs to Genomes</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t>I. Introduction: How did we get sick before the germ?</a:t>
            </a:r>
          </a:p>
          <a:p>
            <a:pPr marL="400050" lvl="1" indent="0">
              <a:buNone/>
            </a:pPr>
            <a:r>
              <a:rPr lang="en-US" dirty="0"/>
              <a:t>Systemic imbalance</a:t>
            </a:r>
          </a:p>
          <a:p>
            <a:pPr marL="400050" lvl="1" indent="0">
              <a:buNone/>
            </a:pPr>
            <a:r>
              <a:rPr lang="en-US" dirty="0"/>
              <a:t>Miasmatic taint</a:t>
            </a:r>
          </a:p>
          <a:p>
            <a:pPr marL="400050" lvl="1" indent="0">
              <a:buNone/>
            </a:pPr>
            <a:r>
              <a:rPr lang="en-US" dirty="0"/>
              <a:t>Contagions</a:t>
            </a:r>
          </a:p>
          <a:p>
            <a:pPr marL="0" indent="0">
              <a:buNone/>
            </a:pPr>
            <a:r>
              <a:rPr lang="en-US" dirty="0"/>
              <a:t>II. The ‘Birth’ and impact of the ‘Clinic’</a:t>
            </a:r>
          </a:p>
          <a:p>
            <a:pPr marL="0" indent="0">
              <a:buNone/>
            </a:pPr>
            <a:r>
              <a:rPr lang="en-US" dirty="0"/>
              <a:t>III. Microscopes and ‘Monster Soup’</a:t>
            </a:r>
          </a:p>
          <a:p>
            <a:pPr marL="0" indent="0">
              <a:buNone/>
            </a:pPr>
            <a:r>
              <a:rPr lang="en-US" dirty="0"/>
              <a:t>IV. Selling ‘Clean’ – sanitary science and ‘the gospel of germs’</a:t>
            </a:r>
          </a:p>
          <a:p>
            <a:pPr marL="0" indent="0">
              <a:buNone/>
            </a:pPr>
            <a:r>
              <a:rPr lang="en-US" dirty="0"/>
              <a:t>V. From Germs to Genes</a:t>
            </a:r>
          </a:p>
          <a:p>
            <a:pPr marL="400050" lvl="1" indent="0">
              <a:buNone/>
            </a:pPr>
            <a:r>
              <a:rPr lang="en-US" dirty="0">
                <a:solidFill>
                  <a:srgbClr val="FF0000"/>
                </a:solidFill>
              </a:rPr>
              <a:t>Trailer</a:t>
            </a:r>
            <a:r>
              <a:rPr lang="en-US" dirty="0"/>
              <a:t>: </a:t>
            </a:r>
            <a:r>
              <a:rPr lang="en-US" dirty="0" err="1"/>
              <a:t>Germplasm</a:t>
            </a:r>
            <a:r>
              <a:rPr lang="en-US" dirty="0"/>
              <a:t> and Eugenics --coming soon to a lecture hall near you…</a:t>
            </a:r>
          </a:p>
          <a:p>
            <a:pPr marL="400050" lvl="1" indent="0">
              <a:buNone/>
            </a:pPr>
            <a:r>
              <a:rPr lang="en-US" dirty="0"/>
              <a:t>The Power of Genetic Thinking</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666270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rotWithShape="1">
          <a:blip r:embed="rId2" cstate="print">
            <a:extLst>
              <a:ext uri="{28A0092B-C50C-407E-A947-70E740481C1C}">
                <a14:useLocalDpi xmlns:a14="http://schemas.microsoft.com/office/drawing/2010/main" val="0"/>
              </a:ext>
            </a:extLst>
          </a:blip>
          <a:srcRect l="2831" t="4071" r="1223" b="9892"/>
          <a:stretch/>
        </p:blipFill>
        <p:spPr>
          <a:xfrm>
            <a:off x="3203848" y="2563885"/>
            <a:ext cx="5832648" cy="4294115"/>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0" y="116632"/>
            <a:ext cx="5890225" cy="3600400"/>
          </a:xfrm>
        </p:spPr>
      </p:pic>
      <p:sp>
        <p:nvSpPr>
          <p:cNvPr id="2" name="Title 1"/>
          <p:cNvSpPr>
            <a:spLocks noGrp="1"/>
          </p:cNvSpPr>
          <p:nvPr>
            <p:ph type="title"/>
          </p:nvPr>
        </p:nvSpPr>
        <p:spPr>
          <a:xfrm>
            <a:off x="5522188" y="116632"/>
            <a:ext cx="3528392" cy="3082354"/>
          </a:xfrm>
          <a:solidFill>
            <a:srgbClr val="FFC000"/>
          </a:solidFill>
        </p:spPr>
        <p:txBody>
          <a:bodyPr>
            <a:normAutofit fontScale="90000"/>
          </a:bodyPr>
          <a:lstStyle/>
          <a:p>
            <a:r>
              <a:rPr lang="en-GB" dirty="0"/>
              <a:t>Why did illness matter? Medicine in the ‘Age of Revolutions’</a:t>
            </a:r>
          </a:p>
        </p:txBody>
      </p:sp>
      <p:sp>
        <p:nvSpPr>
          <p:cNvPr id="7" name="TextBox 6"/>
          <p:cNvSpPr txBox="1"/>
          <p:nvPr/>
        </p:nvSpPr>
        <p:spPr>
          <a:xfrm>
            <a:off x="971600" y="332654"/>
            <a:ext cx="3465955" cy="830997"/>
          </a:xfrm>
          <a:prstGeom prst="rect">
            <a:avLst/>
          </a:prstGeom>
          <a:noFill/>
        </p:spPr>
        <p:txBody>
          <a:bodyPr wrap="square" rtlCol="0">
            <a:spAutoFit/>
          </a:bodyPr>
          <a:lstStyle/>
          <a:p>
            <a:r>
              <a:rPr lang="en-GB" sz="2400" b="1" dirty="0">
                <a:solidFill>
                  <a:srgbClr val="FF0000"/>
                </a:solidFill>
              </a:rPr>
              <a:t>Impacts of Industrial Revolution on Health</a:t>
            </a:r>
          </a:p>
        </p:txBody>
      </p:sp>
      <p:sp>
        <p:nvSpPr>
          <p:cNvPr id="8" name="TextBox 7"/>
          <p:cNvSpPr txBox="1"/>
          <p:nvPr/>
        </p:nvSpPr>
        <p:spPr>
          <a:xfrm>
            <a:off x="6012160" y="3212977"/>
            <a:ext cx="3024336" cy="1323439"/>
          </a:xfrm>
          <a:prstGeom prst="rect">
            <a:avLst/>
          </a:prstGeom>
          <a:noFill/>
        </p:spPr>
        <p:txBody>
          <a:bodyPr wrap="square" rtlCol="0">
            <a:spAutoFit/>
          </a:bodyPr>
          <a:lstStyle/>
          <a:p>
            <a:pPr algn="r"/>
            <a:r>
              <a:rPr lang="en-GB" sz="2000" b="1" dirty="0">
                <a:solidFill>
                  <a:srgbClr val="FF0000"/>
                </a:solidFill>
              </a:rPr>
              <a:t>Enlightenment Responses to Urbanization and Industrialisation: the rise  of the modern hos</a:t>
            </a:r>
            <a:r>
              <a:rPr lang="en-GB" sz="2000" dirty="0">
                <a:solidFill>
                  <a:srgbClr val="FF0000"/>
                </a:solidFill>
              </a:rPr>
              <a:t>pital</a:t>
            </a:r>
          </a:p>
        </p:txBody>
      </p:sp>
      <p:sp>
        <p:nvSpPr>
          <p:cNvPr id="9" name="TextBox 8"/>
          <p:cNvSpPr txBox="1"/>
          <p:nvPr/>
        </p:nvSpPr>
        <p:spPr>
          <a:xfrm>
            <a:off x="-1" y="3834320"/>
            <a:ext cx="3194783" cy="2677656"/>
          </a:xfrm>
          <a:prstGeom prst="rect">
            <a:avLst/>
          </a:prstGeom>
          <a:noFill/>
        </p:spPr>
        <p:txBody>
          <a:bodyPr wrap="square" rtlCol="0">
            <a:spAutoFit/>
          </a:bodyPr>
          <a:lstStyle/>
          <a:p>
            <a:r>
              <a:rPr lang="en-GB" sz="2400" dirty="0">
                <a:solidFill>
                  <a:srgbClr val="FF0000"/>
                </a:solidFill>
              </a:rPr>
              <a:t>‘Every Able Industrious Worker … who so untimely dies, may be accounted Two Hundred Pound Loss to the</a:t>
            </a:r>
            <a:r>
              <a:rPr lang="en-GB" sz="2400" i="1" dirty="0">
                <a:solidFill>
                  <a:srgbClr val="FF0000"/>
                </a:solidFill>
              </a:rPr>
              <a:t> Kingdom’ </a:t>
            </a:r>
            <a:r>
              <a:rPr lang="en-GB" sz="2400" dirty="0">
                <a:solidFill>
                  <a:srgbClr val="FF0000"/>
                </a:solidFill>
              </a:rPr>
              <a:t> </a:t>
            </a:r>
          </a:p>
          <a:p>
            <a:pPr algn="r"/>
            <a:r>
              <a:rPr lang="en-GB" sz="2400" dirty="0">
                <a:solidFill>
                  <a:srgbClr val="FF0000"/>
                </a:solidFill>
              </a:rPr>
              <a:t>John </a:t>
            </a:r>
            <a:r>
              <a:rPr lang="en-GB" sz="2400" dirty="0" err="1">
                <a:solidFill>
                  <a:srgbClr val="FF0000"/>
                </a:solidFill>
              </a:rPr>
              <a:t>Bellers</a:t>
            </a:r>
            <a:r>
              <a:rPr lang="en-GB" sz="2400" dirty="0">
                <a:solidFill>
                  <a:srgbClr val="FF0000"/>
                </a:solidFill>
              </a:rPr>
              <a:t>,  1714.</a:t>
            </a:r>
            <a:endParaRPr lang="en-GB" sz="2400" i="1" dirty="0">
              <a:solidFill>
                <a:srgbClr val="FF0000"/>
              </a:solidFill>
            </a:endParaRPr>
          </a:p>
        </p:txBody>
      </p:sp>
    </p:spTree>
    <p:extLst>
      <p:ext uri="{BB962C8B-B14F-4D97-AF65-F5344CB8AC3E}">
        <p14:creationId xmlns:p14="http://schemas.microsoft.com/office/powerpoint/2010/main" val="550052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CholeraMistBethnalGreen.jpg"/>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t="140" r="472" b="-752"/>
          <a:stretch/>
        </p:blipFill>
        <p:spPr>
          <a:xfrm>
            <a:off x="107504" y="1772816"/>
            <a:ext cx="8064896" cy="5727345"/>
          </a:xfrm>
        </p:spPr>
      </p:pic>
      <p:pic>
        <p:nvPicPr>
          <p:cNvPr id="6" name="Content Placeholder 5" descr="CourtforKingCholera.jp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14940" t="392" r="12762" b="-807"/>
          <a:stretch/>
        </p:blipFill>
        <p:spPr>
          <a:xfrm>
            <a:off x="3707904" y="260648"/>
            <a:ext cx="5253159" cy="3816424"/>
          </a:xfrm>
        </p:spPr>
      </p:pic>
      <p:sp>
        <p:nvSpPr>
          <p:cNvPr id="2" name="Title 1"/>
          <p:cNvSpPr>
            <a:spLocks noGrp="1"/>
          </p:cNvSpPr>
          <p:nvPr>
            <p:ph type="title"/>
          </p:nvPr>
        </p:nvSpPr>
        <p:spPr>
          <a:xfrm>
            <a:off x="457200" y="274638"/>
            <a:ext cx="2602632" cy="2002234"/>
          </a:xfrm>
        </p:spPr>
        <p:txBody>
          <a:bodyPr>
            <a:normAutofit/>
          </a:bodyPr>
          <a:lstStyle/>
          <a:p>
            <a:r>
              <a:rPr lang="en-US" dirty="0"/>
              <a:t>Miasma</a:t>
            </a:r>
          </a:p>
        </p:txBody>
      </p:sp>
    </p:spTree>
    <p:extLst>
      <p:ext uri="{BB962C8B-B14F-4D97-AF65-F5344CB8AC3E}">
        <p14:creationId xmlns:p14="http://schemas.microsoft.com/office/powerpoint/2010/main" val="1130396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16632"/>
            <a:ext cx="3034680" cy="864096"/>
          </a:xfrm>
        </p:spPr>
        <p:txBody>
          <a:bodyPr>
            <a:normAutofit/>
          </a:bodyPr>
          <a:lstStyle/>
          <a:p>
            <a:r>
              <a:rPr lang="en-US" dirty="0"/>
              <a:t>Contagion</a:t>
            </a:r>
          </a:p>
        </p:txBody>
      </p:sp>
      <p:pic>
        <p:nvPicPr>
          <p:cNvPr id="7" name="Content Placeholder 6" descr="AtTheGates.jpg"/>
          <p:cNvPicPr>
            <a:picLocks noGrp="1" noChangeAspect="1"/>
          </p:cNvPicPr>
          <p:nvPr>
            <p:ph idx="1"/>
          </p:nvPr>
        </p:nvPicPr>
        <p:blipFill rotWithShape="1">
          <a:blip r:embed="rId2">
            <a:extLst>
              <a:ext uri="{28A0092B-C50C-407E-A947-70E740481C1C}">
                <a14:useLocalDpi xmlns:a14="http://schemas.microsoft.com/office/drawing/2010/main" val="0"/>
              </a:ext>
            </a:extLst>
          </a:blip>
          <a:srcRect l="911" t="868" r="-740" b="1985"/>
          <a:stretch/>
        </p:blipFill>
        <p:spPr>
          <a:xfrm>
            <a:off x="4139952" y="116632"/>
            <a:ext cx="4883098" cy="6653519"/>
          </a:xfrm>
        </p:spPr>
      </p:pic>
      <p:pic>
        <p:nvPicPr>
          <p:cNvPr id="8" name="Content Placeholder 6" descr="AtTheGates.jpg"/>
          <p:cNvPicPr>
            <a:picLocks noChangeAspect="1"/>
          </p:cNvPicPr>
          <p:nvPr/>
        </p:nvPicPr>
        <p:blipFill rotWithShape="1">
          <a:blip r:embed="rId2">
            <a:extLst>
              <a:ext uri="{28A0092B-C50C-407E-A947-70E740481C1C}">
                <a14:useLocalDpi xmlns:a14="http://schemas.microsoft.com/office/drawing/2010/main" val="0"/>
              </a:ext>
            </a:extLst>
          </a:blip>
          <a:srcRect l="12362" t="14916" r="52036" b="35740"/>
          <a:stretch/>
        </p:blipFill>
        <p:spPr>
          <a:xfrm>
            <a:off x="827584" y="1268760"/>
            <a:ext cx="2808312" cy="5449925"/>
          </a:xfrm>
          <a:prstGeom prst="rect">
            <a:avLst/>
          </a:prstGeom>
        </p:spPr>
      </p:pic>
    </p:spTree>
    <p:extLst>
      <p:ext uri="{BB962C8B-B14F-4D97-AF65-F5344CB8AC3E}">
        <p14:creationId xmlns:p14="http://schemas.microsoft.com/office/powerpoint/2010/main" val="251845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712968" cy="778098"/>
          </a:xfrm>
        </p:spPr>
        <p:txBody>
          <a:bodyPr>
            <a:normAutofit fontScale="90000"/>
          </a:bodyPr>
          <a:lstStyle/>
          <a:p>
            <a:r>
              <a:rPr lang="en-GB" dirty="0"/>
              <a:t>Paris Anatomy &amp; the Birth of the ‘Clinic’: from systemic to specific disease</a:t>
            </a:r>
          </a:p>
        </p:txBody>
      </p:sp>
      <p:sp>
        <p:nvSpPr>
          <p:cNvPr id="3" name="Content Placeholder 2"/>
          <p:cNvSpPr>
            <a:spLocks noGrp="1"/>
          </p:cNvSpPr>
          <p:nvPr>
            <p:ph sz="half" idx="1"/>
          </p:nvPr>
        </p:nvSpPr>
        <p:spPr>
          <a:xfrm>
            <a:off x="22266" y="1340768"/>
            <a:ext cx="4392488" cy="5400600"/>
          </a:xfrm>
        </p:spPr>
        <p:txBody>
          <a:bodyPr>
            <a:normAutofit fontScale="70000" lnSpcReduction="20000"/>
          </a:bodyPr>
          <a:lstStyle/>
          <a:p>
            <a:pPr marL="0" indent="0">
              <a:buNone/>
            </a:pPr>
            <a:r>
              <a:rPr lang="en-GB" sz="3800" dirty="0">
                <a:solidFill>
                  <a:srgbClr val="FF0000"/>
                </a:solidFill>
              </a:rPr>
              <a:t>Features:</a:t>
            </a:r>
          </a:p>
          <a:p>
            <a:r>
              <a:rPr lang="en-GB" sz="3800" dirty="0"/>
              <a:t>Focus on linking symptoms of illness elicited through physical examination with pathological lesions uncovered through autopsy</a:t>
            </a:r>
          </a:p>
          <a:p>
            <a:r>
              <a:rPr lang="en-GB" sz="3800" dirty="0"/>
              <a:t>Developing notion of ‘specific’ and ‘local’ disease</a:t>
            </a:r>
          </a:p>
          <a:p>
            <a:r>
              <a:rPr lang="en-GB" sz="3800" dirty="0"/>
              <a:t>Decline of the vision of patients as (</a:t>
            </a:r>
            <a:r>
              <a:rPr lang="en-GB" sz="3800" dirty="0" err="1"/>
              <a:t>humoural</a:t>
            </a:r>
            <a:r>
              <a:rPr lang="en-GB" sz="3800" dirty="0"/>
              <a:t>) individuals </a:t>
            </a:r>
            <a:r>
              <a:rPr lang="en-GB" sz="3800" dirty="0">
                <a:sym typeface="Wingdings" pitchFamily="2" charset="2"/>
              </a:rPr>
              <a:t></a:t>
            </a:r>
            <a:r>
              <a:rPr lang="en-GB" sz="3800" dirty="0"/>
              <a:t>  ‘disappearance of the sick man’</a:t>
            </a:r>
          </a:p>
          <a:p>
            <a:pPr marL="0" indent="0">
              <a:buNone/>
            </a:pPr>
            <a:endParaRPr lang="en-GB" dirty="0"/>
          </a:p>
        </p:txBody>
      </p:sp>
      <p:sp>
        <p:nvSpPr>
          <p:cNvPr id="4" name="Content Placeholder 3"/>
          <p:cNvSpPr>
            <a:spLocks noGrp="1"/>
          </p:cNvSpPr>
          <p:nvPr>
            <p:ph sz="half" idx="2"/>
          </p:nvPr>
        </p:nvSpPr>
        <p:spPr>
          <a:xfrm>
            <a:off x="4427984" y="1241376"/>
            <a:ext cx="4532312" cy="5616624"/>
          </a:xfrm>
        </p:spPr>
        <p:txBody>
          <a:bodyPr>
            <a:noAutofit/>
          </a:bodyPr>
          <a:lstStyle/>
          <a:p>
            <a:pPr marL="0" indent="0">
              <a:buNone/>
            </a:pPr>
            <a:r>
              <a:rPr lang="en-GB" sz="2200" kern="0" dirty="0">
                <a:solidFill>
                  <a:srgbClr val="FF0000"/>
                </a:solidFill>
              </a:rPr>
              <a:t>Requirements:</a:t>
            </a:r>
          </a:p>
          <a:p>
            <a:r>
              <a:rPr lang="en-GB" sz="2200" kern="0" dirty="0"/>
              <a:t>Vast amounts of ‘clinical material’ (thus, hospitals)</a:t>
            </a:r>
          </a:p>
          <a:p>
            <a:r>
              <a:rPr lang="en-GB" sz="2200" kern="0" dirty="0"/>
              <a:t>Meticulous record keeping</a:t>
            </a:r>
          </a:p>
          <a:p>
            <a:r>
              <a:rPr lang="en-GB" sz="2200" kern="0" dirty="0"/>
              <a:t>Close physical examination</a:t>
            </a:r>
          </a:p>
          <a:p>
            <a:r>
              <a:rPr lang="en-GB" sz="2200" kern="0" dirty="0"/>
              <a:t>Post-mortem dissection</a:t>
            </a:r>
          </a:p>
          <a:p>
            <a:r>
              <a:rPr lang="en-GB" sz="2200" kern="0" dirty="0"/>
              <a:t>Techniques and tools for ‘reading’ the body</a:t>
            </a:r>
          </a:p>
          <a:p>
            <a:pPr marL="0" indent="0">
              <a:buNone/>
            </a:pPr>
            <a:r>
              <a:rPr lang="en-GB" sz="2200" kern="0" dirty="0">
                <a:solidFill>
                  <a:srgbClr val="FF0000"/>
                </a:solidFill>
              </a:rPr>
              <a:t>Results:</a:t>
            </a:r>
          </a:p>
          <a:p>
            <a:r>
              <a:rPr lang="en-GB" sz="2200" kern="0" dirty="0"/>
              <a:t>Rise of ‘numerical method’ (medical statistics)</a:t>
            </a:r>
          </a:p>
          <a:p>
            <a:r>
              <a:rPr lang="en-GB" sz="2200" kern="0" dirty="0"/>
              <a:t>‘disappearance of the sick man’</a:t>
            </a:r>
          </a:p>
          <a:p>
            <a:r>
              <a:rPr lang="en-GB" sz="2200" kern="0" dirty="0"/>
              <a:t>Shift from ‘symptoms’ to ‘signs’</a:t>
            </a:r>
          </a:p>
          <a:p>
            <a:r>
              <a:rPr lang="en-GB" sz="2200" kern="0" dirty="0"/>
              <a:t>Expansion of medical technology</a:t>
            </a:r>
          </a:p>
        </p:txBody>
      </p:sp>
    </p:spTree>
    <p:extLst>
      <p:ext uri="{BB962C8B-B14F-4D97-AF65-F5344CB8AC3E}">
        <p14:creationId xmlns:p14="http://schemas.microsoft.com/office/powerpoint/2010/main" val="3234141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88"/>
            <a:ext cx="2483768" cy="4104456"/>
          </a:xfrm>
        </p:spPr>
        <p:txBody>
          <a:bodyPr>
            <a:normAutofit/>
          </a:bodyPr>
          <a:lstStyle/>
          <a:p>
            <a:r>
              <a:rPr lang="en-GB" dirty="0"/>
              <a:t>Morbid Anatomy:</a:t>
            </a:r>
            <a:br>
              <a:rPr lang="en-GB" dirty="0"/>
            </a:br>
            <a:r>
              <a:rPr lang="en-GB" sz="3600" dirty="0"/>
              <a:t>From ‘Symptoms’ to ‘Signs’</a:t>
            </a:r>
          </a:p>
        </p:txBody>
      </p:sp>
      <p:sp>
        <p:nvSpPr>
          <p:cNvPr id="3" name="Content Placeholder 2"/>
          <p:cNvSpPr>
            <a:spLocks noGrp="1"/>
          </p:cNvSpPr>
          <p:nvPr>
            <p:ph sz="half" idx="1"/>
          </p:nvPr>
        </p:nvSpPr>
        <p:spPr>
          <a:xfrm>
            <a:off x="251520" y="5085184"/>
            <a:ext cx="8712968" cy="1772816"/>
          </a:xfrm>
        </p:spPr>
        <p:txBody>
          <a:bodyPr>
            <a:normAutofit fontScale="92500" lnSpcReduction="20000"/>
          </a:bodyPr>
          <a:lstStyle/>
          <a:p>
            <a:pPr marL="0" indent="0">
              <a:buNone/>
            </a:pPr>
            <a:r>
              <a:rPr lang="en-GB" dirty="0"/>
              <a:t>‘You may take notes for twenty years from morning to night at the bedside of the sick, and all will be to you only a confusion of symptoms… a train of incoherent phenomena… [but] Open a few bodies and this obscurity will soon disappear’.</a:t>
            </a:r>
          </a:p>
          <a:p>
            <a:pPr marL="0" indent="0" algn="r">
              <a:buNone/>
            </a:pPr>
            <a:r>
              <a:rPr lang="en-GB" sz="2200" dirty="0"/>
              <a:t>Marie Francois Bichat, 1801</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2411760" y="116632"/>
            <a:ext cx="6624736" cy="4892108"/>
          </a:xfrm>
        </p:spPr>
      </p:pic>
    </p:spTree>
    <p:extLst>
      <p:ext uri="{BB962C8B-B14F-4D97-AF65-F5344CB8AC3E}">
        <p14:creationId xmlns:p14="http://schemas.microsoft.com/office/powerpoint/2010/main" val="832988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6416"/>
            <a:ext cx="8229600" cy="864096"/>
          </a:xfrm>
        </p:spPr>
        <p:txBody>
          <a:bodyPr>
            <a:normAutofit fontScale="90000"/>
          </a:bodyPr>
          <a:lstStyle/>
          <a:p>
            <a:r>
              <a:rPr lang="en-GB" dirty="0"/>
              <a:t>The Limits of Anatomical Observation? </a:t>
            </a:r>
          </a:p>
        </p:txBody>
      </p:sp>
      <p:sp>
        <p:nvSpPr>
          <p:cNvPr id="3" name="Content Placeholder 2"/>
          <p:cNvSpPr>
            <a:spLocks noGrp="1"/>
          </p:cNvSpPr>
          <p:nvPr>
            <p:ph sz="half" idx="1"/>
          </p:nvPr>
        </p:nvSpPr>
        <p:spPr>
          <a:xfrm>
            <a:off x="0" y="1169368"/>
            <a:ext cx="3672408" cy="5688632"/>
          </a:xfrm>
        </p:spPr>
        <p:txBody>
          <a:bodyPr>
            <a:normAutofit lnSpcReduction="10000"/>
          </a:bodyPr>
          <a:lstStyle/>
          <a:p>
            <a:pPr marL="0" indent="0">
              <a:buNone/>
            </a:pPr>
            <a:r>
              <a:rPr lang="en-GB" dirty="0"/>
              <a:t>‘Harvey’s discovery of the circulation of the blood was </a:t>
            </a:r>
            <a:r>
              <a:rPr lang="en-GB" b="1" dirty="0"/>
              <a:t>a beautiful addition to our knowledge </a:t>
            </a:r>
            <a:r>
              <a:rPr lang="en-GB" dirty="0"/>
              <a:t>… but on a review of the practice of medicine before and since that epoch, </a:t>
            </a:r>
            <a:r>
              <a:rPr lang="en-GB" b="1" dirty="0"/>
              <a:t>I do not see any great amelioration</a:t>
            </a:r>
            <a:r>
              <a:rPr lang="en-GB" dirty="0"/>
              <a:t> which has been derived from that discovery.’ </a:t>
            </a:r>
          </a:p>
          <a:p>
            <a:pPr marL="0" indent="0">
              <a:buNone/>
            </a:pPr>
            <a:r>
              <a:rPr lang="en-GB" dirty="0"/>
              <a:t>Thomas Jefferson, 1806</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707904" y="1556792"/>
            <a:ext cx="5266834" cy="3960440"/>
          </a:xfrm>
        </p:spPr>
      </p:pic>
      <p:sp>
        <p:nvSpPr>
          <p:cNvPr id="6" name="TextBox 5"/>
          <p:cNvSpPr txBox="1"/>
          <p:nvPr/>
        </p:nvSpPr>
        <p:spPr>
          <a:xfrm>
            <a:off x="5004048" y="5651956"/>
            <a:ext cx="3979166" cy="369332"/>
          </a:xfrm>
          <a:prstGeom prst="rect">
            <a:avLst/>
          </a:prstGeom>
          <a:noFill/>
        </p:spPr>
        <p:txBody>
          <a:bodyPr wrap="none" rtlCol="0">
            <a:spAutoFit/>
          </a:bodyPr>
          <a:lstStyle/>
          <a:p>
            <a:r>
              <a:rPr lang="en-GB" dirty="0"/>
              <a:t>Bodies to order: Burke and Hare, c. 1829</a:t>
            </a:r>
          </a:p>
        </p:txBody>
      </p:sp>
    </p:spTree>
    <p:extLst>
      <p:ext uri="{BB962C8B-B14F-4D97-AF65-F5344CB8AC3E}">
        <p14:creationId xmlns:p14="http://schemas.microsoft.com/office/powerpoint/2010/main" val="1489159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19256" cy="1066130"/>
          </a:xfrm>
        </p:spPr>
        <p:txBody>
          <a:bodyPr/>
          <a:lstStyle/>
          <a:p>
            <a:r>
              <a:rPr lang="en-GB" dirty="0"/>
              <a:t>Learning from the Laboratory</a:t>
            </a:r>
          </a:p>
        </p:txBody>
      </p:sp>
      <p:sp>
        <p:nvSpPr>
          <p:cNvPr id="3" name="Content Placeholder 2"/>
          <p:cNvSpPr>
            <a:spLocks noGrp="1"/>
          </p:cNvSpPr>
          <p:nvPr>
            <p:ph sz="half" idx="1"/>
          </p:nvPr>
        </p:nvSpPr>
        <p:spPr>
          <a:xfrm>
            <a:off x="55611" y="1556792"/>
            <a:ext cx="4038600" cy="4525963"/>
          </a:xfrm>
        </p:spPr>
        <p:txBody>
          <a:bodyPr>
            <a:normAutofit lnSpcReduction="10000"/>
          </a:bodyPr>
          <a:lstStyle/>
          <a:p>
            <a:pPr marL="0" indent="0">
              <a:buNone/>
            </a:pPr>
            <a:r>
              <a:rPr lang="en-GB" dirty="0">
                <a:solidFill>
                  <a:srgbClr val="FF0000"/>
                </a:solidFill>
              </a:rPr>
              <a:t>The rising sciences of life:</a:t>
            </a:r>
          </a:p>
          <a:p>
            <a:r>
              <a:rPr lang="en-GB" dirty="0"/>
              <a:t>Cell biology and pathology (</a:t>
            </a:r>
            <a:r>
              <a:rPr lang="en-GB" dirty="0">
                <a:sym typeface="Wingdings" panose="05000000000000000000" pitchFamily="2" charset="2"/>
              </a:rPr>
              <a:t> bacteriology and parasitology)</a:t>
            </a:r>
            <a:endParaRPr lang="en-GB" dirty="0"/>
          </a:p>
          <a:p>
            <a:r>
              <a:rPr lang="en-GB" dirty="0"/>
              <a:t>Physiological chemistry (</a:t>
            </a:r>
            <a:r>
              <a:rPr lang="en-GB" dirty="0">
                <a:sym typeface="Wingdings" panose="05000000000000000000" pitchFamily="2" charset="2"/>
              </a:rPr>
              <a:t> experimental physiology)</a:t>
            </a:r>
          </a:p>
          <a:p>
            <a:r>
              <a:rPr lang="en-GB" dirty="0">
                <a:sym typeface="Wingdings" panose="05000000000000000000" pitchFamily="2" charset="2"/>
              </a:rPr>
              <a:t>Pharmacology</a:t>
            </a:r>
          </a:p>
          <a:p>
            <a:endParaRPr lang="en-GB" dirty="0"/>
          </a:p>
        </p:txBody>
      </p:sp>
      <p:sp>
        <p:nvSpPr>
          <p:cNvPr id="4" name="Content Placeholder 3"/>
          <p:cNvSpPr>
            <a:spLocks noGrp="1"/>
          </p:cNvSpPr>
          <p:nvPr>
            <p:ph sz="half" idx="2"/>
          </p:nvPr>
        </p:nvSpPr>
        <p:spPr>
          <a:xfrm>
            <a:off x="4067944" y="1600200"/>
            <a:ext cx="2736304" cy="4884494"/>
          </a:xfrm>
        </p:spPr>
        <p:txBody>
          <a:bodyPr>
            <a:normAutofit lnSpcReduction="10000"/>
          </a:bodyPr>
          <a:lstStyle/>
          <a:p>
            <a:pPr marL="0" indent="0">
              <a:buNone/>
            </a:pPr>
            <a:r>
              <a:rPr lang="en-GB" dirty="0">
                <a:solidFill>
                  <a:srgbClr val="FF0000"/>
                </a:solidFill>
              </a:rPr>
              <a:t>Techniques:</a:t>
            </a:r>
          </a:p>
          <a:p>
            <a:r>
              <a:rPr lang="en-GB" dirty="0"/>
              <a:t>Microscopy</a:t>
            </a:r>
          </a:p>
          <a:p>
            <a:r>
              <a:rPr lang="en-GB" dirty="0"/>
              <a:t>Histology</a:t>
            </a:r>
          </a:p>
          <a:p>
            <a:r>
              <a:rPr lang="en-GB" dirty="0"/>
              <a:t>Vivisection</a:t>
            </a:r>
          </a:p>
          <a:p>
            <a:pPr marL="0" indent="0">
              <a:buNone/>
            </a:pPr>
            <a:r>
              <a:rPr lang="en-GB" dirty="0">
                <a:solidFill>
                  <a:srgbClr val="FF0000"/>
                </a:solidFill>
              </a:rPr>
              <a:t>Tools</a:t>
            </a:r>
          </a:p>
          <a:p>
            <a:r>
              <a:rPr lang="en-GB" dirty="0"/>
              <a:t>Microscope</a:t>
            </a:r>
          </a:p>
          <a:p>
            <a:r>
              <a:rPr lang="en-GB" dirty="0" err="1"/>
              <a:t>Sphygmograph</a:t>
            </a:r>
            <a:endParaRPr lang="en-GB" dirty="0"/>
          </a:p>
          <a:p>
            <a:r>
              <a:rPr lang="en-GB" dirty="0"/>
              <a:t>Spirometer</a:t>
            </a:r>
          </a:p>
          <a:p>
            <a:r>
              <a:rPr lang="en-GB" dirty="0"/>
              <a:t>Thermometer</a:t>
            </a:r>
          </a:p>
          <a:p>
            <a:r>
              <a:rPr lang="en-GB" dirty="0"/>
              <a:t>Scales, etc.</a:t>
            </a:r>
          </a:p>
          <a:p>
            <a:pPr marL="0" indent="0">
              <a:buNone/>
            </a:pPr>
            <a:endParaRPr lang="en-GB" dirty="0"/>
          </a:p>
        </p:txBody>
      </p:sp>
      <p:sp>
        <p:nvSpPr>
          <p:cNvPr id="5" name="TextBox 4"/>
          <p:cNvSpPr txBox="1"/>
          <p:nvPr/>
        </p:nvSpPr>
        <p:spPr>
          <a:xfrm>
            <a:off x="507584" y="6300028"/>
            <a:ext cx="2260747" cy="369332"/>
          </a:xfrm>
          <a:prstGeom prst="rect">
            <a:avLst/>
          </a:prstGeom>
          <a:noFill/>
        </p:spPr>
        <p:txBody>
          <a:bodyPr wrap="none" rtlCol="0">
            <a:spAutoFit/>
          </a:bodyPr>
          <a:lstStyle/>
          <a:p>
            <a:r>
              <a:rPr lang="en-GB" dirty="0"/>
              <a:t>c. 1850s, </a:t>
            </a:r>
            <a:r>
              <a:rPr lang="en-GB" dirty="0" err="1"/>
              <a:t>esp</a:t>
            </a:r>
            <a:r>
              <a:rPr lang="en-GB" dirty="0"/>
              <a:t> </a:t>
            </a:r>
            <a:r>
              <a:rPr lang="en-GB" dirty="0" err="1"/>
              <a:t>germany</a:t>
            </a:r>
            <a:endParaRPr lang="en-GB"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6563" r="28975"/>
          <a:stretch/>
        </p:blipFill>
        <p:spPr>
          <a:xfrm>
            <a:off x="6804248" y="1340768"/>
            <a:ext cx="2060064" cy="5328592"/>
          </a:xfrm>
          <a:prstGeom prst="rect">
            <a:avLst/>
          </a:prstGeom>
        </p:spPr>
      </p:pic>
    </p:spTree>
    <p:extLst>
      <p:ext uri="{BB962C8B-B14F-4D97-AF65-F5344CB8AC3E}">
        <p14:creationId xmlns:p14="http://schemas.microsoft.com/office/powerpoint/2010/main" val="22018062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1335</TotalTime>
  <Words>1233</Words>
  <Application>Microsoft Macintosh PowerPoint</Application>
  <PresentationFormat>On-screen Show (4:3)</PresentationFormat>
  <Paragraphs>111</Paragraphs>
  <Slides>18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Wingdings</vt:lpstr>
      <vt:lpstr>Office Theme</vt:lpstr>
      <vt:lpstr>Medicine in the West:  ‘The Rise of Science’</vt:lpstr>
      <vt:lpstr>From Germs to Genomes</vt:lpstr>
      <vt:lpstr>Why did illness matter? Medicine in the ‘Age of Revolutions’</vt:lpstr>
      <vt:lpstr>Miasma</vt:lpstr>
      <vt:lpstr>Contagion</vt:lpstr>
      <vt:lpstr>Paris Anatomy &amp; the Birth of the ‘Clinic’: from systemic to specific disease</vt:lpstr>
      <vt:lpstr>Morbid Anatomy: From ‘Symptoms’ to ‘Signs’</vt:lpstr>
      <vt:lpstr>The Limits of Anatomical Observation? </vt:lpstr>
      <vt:lpstr>Learning from the Laboratory</vt:lpstr>
      <vt:lpstr>‘Monster Soup’ and Sanitarianism</vt:lpstr>
      <vt:lpstr>From Miasma… to Sanitation</vt:lpstr>
      <vt:lpstr>The (Sanitary) Science of Health?</vt:lpstr>
      <vt:lpstr>Old Water in New Bottles?</vt:lpstr>
      <vt:lpstr>From the Gospel of Hygiene to the Gospel of Germs</vt:lpstr>
      <vt:lpstr>Selling ‘Cleanliness’: Individual and Political</vt:lpstr>
      <vt:lpstr>From Germs to Genes</vt:lpstr>
      <vt:lpstr>‘23andMe’: Google does Genomic Health</vt:lpstr>
      <vt:lpstr>Who do you think you are? Genetics, history and identity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Medicine in the West: from Germs to Genome</dc:title>
  <dc:creator>Roberta</dc:creator>
  <cp:lastModifiedBy>Bivins, Roberta</cp:lastModifiedBy>
  <cp:revision>51</cp:revision>
  <dcterms:created xsi:type="dcterms:W3CDTF">2013-10-14T08:53:07Z</dcterms:created>
  <dcterms:modified xsi:type="dcterms:W3CDTF">2025-01-06T11:44:31Z</dcterms:modified>
</cp:coreProperties>
</file>