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1"/>
  </p:notesMasterIdLst>
  <p:sldIdLst>
    <p:sldId id="256" r:id="rId2"/>
    <p:sldId id="257" r:id="rId3"/>
    <p:sldId id="259" r:id="rId4"/>
    <p:sldId id="260" r:id="rId5"/>
    <p:sldId id="261" r:id="rId6"/>
    <p:sldId id="258" r:id="rId7"/>
    <p:sldId id="264" r:id="rId8"/>
    <p:sldId id="263" r:id="rId9"/>
    <p:sldId id="265" r:id="rId10"/>
    <p:sldId id="268" r:id="rId11"/>
    <p:sldId id="266" r:id="rId12"/>
    <p:sldId id="404" r:id="rId13"/>
    <p:sldId id="269" r:id="rId14"/>
    <p:sldId id="270" r:id="rId15"/>
    <p:sldId id="271" r:id="rId16"/>
    <p:sldId id="272" r:id="rId17"/>
    <p:sldId id="273" r:id="rId18"/>
    <p:sldId id="274" r:id="rId19"/>
    <p:sldId id="275" r:id="rId20"/>
    <p:sldId id="328" r:id="rId21"/>
    <p:sldId id="279" r:id="rId22"/>
    <p:sldId id="276" r:id="rId23"/>
    <p:sldId id="277" r:id="rId24"/>
    <p:sldId id="296" r:id="rId25"/>
    <p:sldId id="278" r:id="rId26"/>
    <p:sldId id="280" r:id="rId27"/>
    <p:sldId id="282" r:id="rId28"/>
    <p:sldId id="284" r:id="rId29"/>
    <p:sldId id="283"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7" autoAdjust="0"/>
    <p:restoredTop sz="94694"/>
  </p:normalViewPr>
  <p:slideViewPr>
    <p:cSldViewPr>
      <p:cViewPr>
        <p:scale>
          <a:sx n="114" d="100"/>
          <a:sy n="114" d="100"/>
        </p:scale>
        <p:origin x="2024" y="2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93E6CC-462C-C14E-A8F8-E3DA13B436EA}" type="datetimeFigureOut">
              <a:rPr lang="en-GB" smtClean="0"/>
              <a:t>03/02/2025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B7391D-40F1-CF47-AD7A-092E8160EF0B}" type="slidenum">
              <a:rPr lang="en-GB" smtClean="0"/>
              <a:t>‹#›</a:t>
            </a:fld>
            <a:endParaRPr lang="en-GB"/>
          </a:p>
        </p:txBody>
      </p:sp>
    </p:spTree>
    <p:extLst>
      <p:ext uri="{BB962C8B-B14F-4D97-AF65-F5344CB8AC3E}">
        <p14:creationId xmlns:p14="http://schemas.microsoft.com/office/powerpoint/2010/main" val="3786775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C3CA63FC-168F-64C6-CCC5-651576A8A78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92890ED0-F7E5-5643-30B3-DC6178D09B9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t>Picture credit (left):</a:t>
            </a:r>
          </a:p>
        </p:txBody>
      </p:sp>
      <p:sp>
        <p:nvSpPr>
          <p:cNvPr id="16388" name="Slide Number Placeholder 3">
            <a:extLst>
              <a:ext uri="{FF2B5EF4-FFF2-40B4-BE49-F238E27FC236}">
                <a16:creationId xmlns:a16="http://schemas.microsoft.com/office/drawing/2014/main" id="{7D562DC6-E58A-FBA8-148D-C0EC1AB7382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262757EB-2A0C-6548-9E8A-2E9A06CC87CA}" type="slidenum">
              <a:rPr lang="en-GB" altLang="en-US"/>
              <a:pPr/>
              <a:t>12</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20</a:t>
            </a:fld>
            <a:endParaRPr lang="en-GB" altLang="en-US"/>
          </a:p>
        </p:txBody>
      </p:sp>
    </p:spTree>
    <p:extLst>
      <p:ext uri="{BB962C8B-B14F-4D97-AF65-F5344CB8AC3E}">
        <p14:creationId xmlns:p14="http://schemas.microsoft.com/office/powerpoint/2010/main" val="2930824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err="1"/>
              <a:t>Kal</a:t>
            </a:r>
            <a:r>
              <a:rPr lang="en-GB" dirty="0"/>
              <a:t> (</a:t>
            </a:r>
            <a:r>
              <a:rPr lang="en-GB" sz="1200" b="0" i="0" kern="1200" dirty="0">
                <a:solidFill>
                  <a:schemeClr val="tx1"/>
                </a:solidFill>
                <a:effectLst/>
                <a:latin typeface="Times New Roman" pitchFamily="18" charset="0"/>
                <a:ea typeface="+mn-ea"/>
                <a:cs typeface="+mn-cs"/>
              </a:rPr>
              <a:t>Kevin </a:t>
            </a:r>
            <a:r>
              <a:rPr lang="en-GB" sz="1200" b="0" i="0" kern="1200" dirty="0" err="1">
                <a:solidFill>
                  <a:schemeClr val="tx1"/>
                </a:solidFill>
                <a:effectLst/>
                <a:latin typeface="Times New Roman" pitchFamily="18" charset="0"/>
                <a:ea typeface="+mn-ea"/>
                <a:cs typeface="+mn-cs"/>
              </a:rPr>
              <a:t>Kallaugher</a:t>
            </a:r>
            <a:r>
              <a:rPr lang="en-GB" sz="1200" b="0" i="0" kern="1200" dirty="0">
                <a:solidFill>
                  <a:schemeClr val="tx1"/>
                </a:solidFill>
                <a:effectLst/>
                <a:latin typeface="Times New Roman" pitchFamily="18" charset="0"/>
                <a:ea typeface="+mn-ea"/>
                <a:cs typeface="+mn-cs"/>
              </a:rPr>
              <a:t>), ‘Look what you’ve done’  </a:t>
            </a:r>
            <a:r>
              <a:rPr lang="en-GB" i="1" dirty="0"/>
              <a:t>Today</a:t>
            </a:r>
            <a:r>
              <a:rPr lang="en-GB" dirty="0"/>
              <a:t>, 7 October 1986 Maggie</a:t>
            </a:r>
            <a:r>
              <a:rPr lang="en-GB" baseline="0" dirty="0"/>
              <a:t> Thatcher and Norman Fowler </a:t>
            </a:r>
            <a:r>
              <a:rPr lang="en-US" sz="1200" kern="1200" dirty="0">
                <a:solidFill>
                  <a:schemeClr val="tx1"/>
                </a:solidFill>
                <a:effectLst/>
                <a:latin typeface="Times New Roman" pitchFamily="18" charset="0"/>
                <a:ea typeface="+mn-ea"/>
                <a:cs typeface="+mn-cs"/>
              </a:rPr>
              <a:t>Norman Fowler Sec State DHSS 1986</a:t>
            </a:r>
          </a:p>
          <a:p>
            <a:endParaRPr lang="en-GB" baseline="0" dirty="0"/>
          </a:p>
          <a:p>
            <a:r>
              <a:rPr lang="en-GB" baseline="0" dirty="0"/>
              <a:t>Charles Griffin ‘Griffin’s Eye’ </a:t>
            </a:r>
            <a:r>
              <a:rPr lang="en-GB" i="1" baseline="0" dirty="0"/>
              <a:t>Daily Mirror </a:t>
            </a:r>
            <a:r>
              <a:rPr lang="en-GB" baseline="0" dirty="0"/>
              <a:t>4Feb 1988</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24</a:t>
            </a:fld>
            <a:endParaRPr lang="en-GB" altLang="en-US"/>
          </a:p>
        </p:txBody>
      </p:sp>
    </p:spTree>
    <p:extLst>
      <p:ext uri="{BB962C8B-B14F-4D97-AF65-F5344CB8AC3E}">
        <p14:creationId xmlns:p14="http://schemas.microsoft.com/office/powerpoint/2010/main" val="306076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8ADD138-E9B3-45FD-8B28-70F48DFBBBB0}" type="datetimeFigureOut">
              <a:rPr lang="en-GB" smtClean="0"/>
              <a:t>03/02/2025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FF4DD4-6816-4766-B977-14A7CEBB1D6C}" type="slidenum">
              <a:rPr lang="en-GB" smtClean="0"/>
              <a:t>‹#›</a:t>
            </a:fld>
            <a:endParaRPr lang="en-GB"/>
          </a:p>
        </p:txBody>
      </p:sp>
    </p:spTree>
    <p:extLst>
      <p:ext uri="{BB962C8B-B14F-4D97-AF65-F5344CB8AC3E}">
        <p14:creationId xmlns:p14="http://schemas.microsoft.com/office/powerpoint/2010/main" val="1827459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8ADD138-E9B3-45FD-8B28-70F48DFBBBB0}" type="datetimeFigureOut">
              <a:rPr lang="en-GB" smtClean="0"/>
              <a:t>03/02/2025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FF4DD4-6816-4766-B977-14A7CEBB1D6C}" type="slidenum">
              <a:rPr lang="en-GB" smtClean="0"/>
              <a:t>‹#›</a:t>
            </a:fld>
            <a:endParaRPr lang="en-GB"/>
          </a:p>
        </p:txBody>
      </p:sp>
    </p:spTree>
    <p:extLst>
      <p:ext uri="{BB962C8B-B14F-4D97-AF65-F5344CB8AC3E}">
        <p14:creationId xmlns:p14="http://schemas.microsoft.com/office/powerpoint/2010/main" val="3139254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8ADD138-E9B3-45FD-8B28-70F48DFBBBB0}" type="datetimeFigureOut">
              <a:rPr lang="en-GB" smtClean="0"/>
              <a:t>03/02/2025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FF4DD4-6816-4766-B977-14A7CEBB1D6C}" type="slidenum">
              <a:rPr lang="en-GB" smtClean="0"/>
              <a:t>‹#›</a:t>
            </a:fld>
            <a:endParaRPr lang="en-GB"/>
          </a:p>
        </p:txBody>
      </p:sp>
    </p:spTree>
    <p:extLst>
      <p:ext uri="{BB962C8B-B14F-4D97-AF65-F5344CB8AC3E}">
        <p14:creationId xmlns:p14="http://schemas.microsoft.com/office/powerpoint/2010/main" val="41396644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0"/>
            <a:ext cx="40386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9F319034-A142-512C-4D2C-362E38D2FB59}"/>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9FEEEAFF-466A-3666-C101-022D6EC4ABB7}"/>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ED4FFAB0-3641-A6AF-BA73-E60B18448D0C}"/>
              </a:ext>
            </a:extLst>
          </p:cNvPr>
          <p:cNvSpPr>
            <a:spLocks noGrp="1"/>
          </p:cNvSpPr>
          <p:nvPr>
            <p:ph type="sldNum" sz="quarter" idx="12"/>
          </p:nvPr>
        </p:nvSpPr>
        <p:spPr/>
        <p:txBody>
          <a:bodyPr/>
          <a:lstStyle>
            <a:lvl1pPr>
              <a:defRPr/>
            </a:lvl1pPr>
          </a:lstStyle>
          <a:p>
            <a:fld id="{34C695E8-55FF-3C4E-B415-D309B8A6475C}" type="slidenum">
              <a:rPr lang="en-GB" altLang="en-US"/>
              <a:pPr/>
              <a:t>‹#›</a:t>
            </a:fld>
            <a:endParaRPr lang="en-GB" altLang="en-US"/>
          </a:p>
        </p:txBody>
      </p:sp>
    </p:spTree>
    <p:extLst>
      <p:ext uri="{BB962C8B-B14F-4D97-AF65-F5344CB8AC3E}">
        <p14:creationId xmlns:p14="http://schemas.microsoft.com/office/powerpoint/2010/main" val="2888583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8ADD138-E9B3-45FD-8B28-70F48DFBBBB0}" type="datetimeFigureOut">
              <a:rPr lang="en-GB" smtClean="0"/>
              <a:t>03/02/2025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FF4DD4-6816-4766-B977-14A7CEBB1D6C}" type="slidenum">
              <a:rPr lang="en-GB" smtClean="0"/>
              <a:t>‹#›</a:t>
            </a:fld>
            <a:endParaRPr lang="en-GB"/>
          </a:p>
        </p:txBody>
      </p:sp>
    </p:spTree>
    <p:extLst>
      <p:ext uri="{BB962C8B-B14F-4D97-AF65-F5344CB8AC3E}">
        <p14:creationId xmlns:p14="http://schemas.microsoft.com/office/powerpoint/2010/main" val="1437402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ADD138-E9B3-45FD-8B28-70F48DFBBBB0}" type="datetimeFigureOut">
              <a:rPr lang="en-GB" smtClean="0"/>
              <a:t>03/02/2025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FF4DD4-6816-4766-B977-14A7CEBB1D6C}" type="slidenum">
              <a:rPr lang="en-GB" smtClean="0"/>
              <a:t>‹#›</a:t>
            </a:fld>
            <a:endParaRPr lang="en-GB"/>
          </a:p>
        </p:txBody>
      </p:sp>
    </p:spTree>
    <p:extLst>
      <p:ext uri="{BB962C8B-B14F-4D97-AF65-F5344CB8AC3E}">
        <p14:creationId xmlns:p14="http://schemas.microsoft.com/office/powerpoint/2010/main" val="1851494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8ADD138-E9B3-45FD-8B28-70F48DFBBBB0}" type="datetimeFigureOut">
              <a:rPr lang="en-GB" smtClean="0"/>
              <a:t>03/02/2025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FF4DD4-6816-4766-B977-14A7CEBB1D6C}" type="slidenum">
              <a:rPr lang="en-GB" smtClean="0"/>
              <a:t>‹#›</a:t>
            </a:fld>
            <a:endParaRPr lang="en-GB"/>
          </a:p>
        </p:txBody>
      </p:sp>
    </p:spTree>
    <p:extLst>
      <p:ext uri="{BB962C8B-B14F-4D97-AF65-F5344CB8AC3E}">
        <p14:creationId xmlns:p14="http://schemas.microsoft.com/office/powerpoint/2010/main" val="2235552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8ADD138-E9B3-45FD-8B28-70F48DFBBBB0}" type="datetimeFigureOut">
              <a:rPr lang="en-GB" smtClean="0"/>
              <a:t>03/02/2025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6FF4DD4-6816-4766-B977-14A7CEBB1D6C}" type="slidenum">
              <a:rPr lang="en-GB" smtClean="0"/>
              <a:t>‹#›</a:t>
            </a:fld>
            <a:endParaRPr lang="en-GB"/>
          </a:p>
        </p:txBody>
      </p:sp>
    </p:spTree>
    <p:extLst>
      <p:ext uri="{BB962C8B-B14F-4D97-AF65-F5344CB8AC3E}">
        <p14:creationId xmlns:p14="http://schemas.microsoft.com/office/powerpoint/2010/main" val="1184729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8ADD138-E9B3-45FD-8B28-70F48DFBBBB0}" type="datetimeFigureOut">
              <a:rPr lang="en-GB" smtClean="0"/>
              <a:t>03/02/2025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FF4DD4-6816-4766-B977-14A7CEBB1D6C}" type="slidenum">
              <a:rPr lang="en-GB" smtClean="0"/>
              <a:t>‹#›</a:t>
            </a:fld>
            <a:endParaRPr lang="en-GB"/>
          </a:p>
        </p:txBody>
      </p:sp>
    </p:spTree>
    <p:extLst>
      <p:ext uri="{BB962C8B-B14F-4D97-AF65-F5344CB8AC3E}">
        <p14:creationId xmlns:p14="http://schemas.microsoft.com/office/powerpoint/2010/main" val="2151321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ADD138-E9B3-45FD-8B28-70F48DFBBBB0}" type="datetimeFigureOut">
              <a:rPr lang="en-GB" smtClean="0"/>
              <a:t>03/02/2025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6FF4DD4-6816-4766-B977-14A7CEBB1D6C}" type="slidenum">
              <a:rPr lang="en-GB" smtClean="0"/>
              <a:t>‹#›</a:t>
            </a:fld>
            <a:endParaRPr lang="en-GB"/>
          </a:p>
        </p:txBody>
      </p:sp>
    </p:spTree>
    <p:extLst>
      <p:ext uri="{BB962C8B-B14F-4D97-AF65-F5344CB8AC3E}">
        <p14:creationId xmlns:p14="http://schemas.microsoft.com/office/powerpoint/2010/main" val="3299130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ADD138-E9B3-45FD-8B28-70F48DFBBBB0}" type="datetimeFigureOut">
              <a:rPr lang="en-GB" smtClean="0"/>
              <a:t>03/02/2025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FF4DD4-6816-4766-B977-14A7CEBB1D6C}" type="slidenum">
              <a:rPr lang="en-GB" smtClean="0"/>
              <a:t>‹#›</a:t>
            </a:fld>
            <a:endParaRPr lang="en-GB"/>
          </a:p>
        </p:txBody>
      </p:sp>
    </p:spTree>
    <p:extLst>
      <p:ext uri="{BB962C8B-B14F-4D97-AF65-F5344CB8AC3E}">
        <p14:creationId xmlns:p14="http://schemas.microsoft.com/office/powerpoint/2010/main" val="2881853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ADD138-E9B3-45FD-8B28-70F48DFBBBB0}" type="datetimeFigureOut">
              <a:rPr lang="en-GB" smtClean="0"/>
              <a:t>03/02/2025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FF4DD4-6816-4766-B977-14A7CEBB1D6C}" type="slidenum">
              <a:rPr lang="en-GB" smtClean="0"/>
              <a:t>‹#›</a:t>
            </a:fld>
            <a:endParaRPr lang="en-GB"/>
          </a:p>
        </p:txBody>
      </p:sp>
    </p:spTree>
    <p:extLst>
      <p:ext uri="{BB962C8B-B14F-4D97-AF65-F5344CB8AC3E}">
        <p14:creationId xmlns:p14="http://schemas.microsoft.com/office/powerpoint/2010/main" val="4071522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ADD138-E9B3-45FD-8B28-70F48DFBBBB0}" type="datetimeFigureOut">
              <a:rPr lang="en-GB" smtClean="0"/>
              <a:t>03/02/2025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FF4DD4-6816-4766-B977-14A7CEBB1D6C}" type="slidenum">
              <a:rPr lang="en-GB" smtClean="0"/>
              <a:t>‹#›</a:t>
            </a:fld>
            <a:endParaRPr lang="en-GB"/>
          </a:p>
        </p:txBody>
      </p:sp>
    </p:spTree>
    <p:extLst>
      <p:ext uri="{BB962C8B-B14F-4D97-AF65-F5344CB8AC3E}">
        <p14:creationId xmlns:p14="http://schemas.microsoft.com/office/powerpoint/2010/main" val="158110950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3.wdp"/><Relationship Id="rId5" Type="http://schemas.openxmlformats.org/officeDocument/2006/relationships/image" Target="../media/image17.png"/><Relationship Id="rId4" Type="http://schemas.microsoft.com/office/2007/relationships/hdphoto" Target="../media/hdphoto2.wdp"/><Relationship Id="rId9"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microsoft.com/office/2007/relationships/hdphoto" Target="../media/hdphoto5.wdp"/></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C54F4CE-85F0-46ED-80DA-9518C9251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DADD1FCA-8ACB-4958-81DD-4CDD6D3E1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351564"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ctrTitle"/>
          </p:nvPr>
        </p:nvSpPr>
        <p:spPr>
          <a:xfrm>
            <a:off x="580056" y="992094"/>
            <a:ext cx="2712684" cy="2795160"/>
          </a:xfrm>
        </p:spPr>
        <p:txBody>
          <a:bodyPr>
            <a:normAutofit/>
          </a:bodyPr>
          <a:lstStyle/>
          <a:p>
            <a:r>
              <a:rPr lang="en-GB" sz="3500"/>
              <a:t>State Medicine and the National Health Service</a:t>
            </a:r>
          </a:p>
        </p:txBody>
      </p:sp>
      <p:sp>
        <p:nvSpPr>
          <p:cNvPr id="3" name="Subtitle 2"/>
          <p:cNvSpPr>
            <a:spLocks noGrp="1"/>
          </p:cNvSpPr>
          <p:nvPr>
            <p:ph type="subTitle" idx="1"/>
          </p:nvPr>
        </p:nvSpPr>
        <p:spPr>
          <a:xfrm>
            <a:off x="747215" y="4121253"/>
            <a:ext cx="2344003" cy="1136843"/>
          </a:xfrm>
        </p:spPr>
        <p:txBody>
          <a:bodyPr>
            <a:normAutofit/>
          </a:bodyPr>
          <a:lstStyle/>
          <a:p>
            <a:r>
              <a:rPr lang="en-GB" sz="1600"/>
              <a:t>Roberta Bivins</a:t>
            </a:r>
          </a:p>
          <a:p>
            <a:r>
              <a:rPr lang="en-GB" sz="1600"/>
              <a:t>Mind, Body and Society</a:t>
            </a:r>
          </a:p>
          <a:p>
            <a:endParaRPr lang="en-GB" sz="1600"/>
          </a:p>
          <a:p>
            <a:endParaRPr lang="en-GB" sz="1600"/>
          </a:p>
        </p:txBody>
      </p:sp>
      <p:pic>
        <p:nvPicPr>
          <p:cNvPr id="4" name="Picture 3">
            <a:extLst>
              <a:ext uri="{FF2B5EF4-FFF2-40B4-BE49-F238E27FC236}">
                <a16:creationId xmlns:a16="http://schemas.microsoft.com/office/drawing/2014/main" id="{643DA644-81EF-7A5D-6180-2CA2142DD75B}"/>
              </a:ext>
            </a:extLst>
          </p:cNvPr>
          <p:cNvPicPr>
            <a:picLocks noChangeAspect="1"/>
          </p:cNvPicPr>
          <p:nvPr/>
        </p:nvPicPr>
        <p:blipFill>
          <a:blip r:embed="rId2"/>
          <a:stretch>
            <a:fillRect/>
          </a:stretch>
        </p:blipFill>
        <p:spPr>
          <a:xfrm>
            <a:off x="4421813" y="1273269"/>
            <a:ext cx="4281487" cy="4281487"/>
          </a:xfrm>
          <a:prstGeom prst="rect">
            <a:avLst/>
          </a:prstGeom>
        </p:spPr>
      </p:pic>
    </p:spTree>
    <p:extLst>
      <p:ext uri="{BB962C8B-B14F-4D97-AF65-F5344CB8AC3E}">
        <p14:creationId xmlns:p14="http://schemas.microsoft.com/office/powerpoint/2010/main" val="3422391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Privacy, privilege and doctor-patient relationship</a:t>
            </a:r>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12797" y="1600200"/>
            <a:ext cx="6518405"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534892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Private asylums and convalescent homes</a:t>
            </a:r>
          </a:p>
        </p:txBody>
      </p:sp>
      <p:pic>
        <p:nvPicPr>
          <p:cNvPr id="614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91000" y="1763077"/>
            <a:ext cx="4660583" cy="3000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76400"/>
            <a:ext cx="3173730" cy="3173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9450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a:extLst>
              <a:ext uri="{FF2B5EF4-FFF2-40B4-BE49-F238E27FC236}">
                <a16:creationId xmlns:a16="http://schemas.microsoft.com/office/drawing/2014/main" id="{B6105E60-C8DD-011A-9BCC-6075305CFB0F}"/>
              </a:ext>
            </a:extLst>
          </p:cNvPr>
          <p:cNvSpPr txBox="1">
            <a:spLocks noChangeArrowheads="1"/>
          </p:cNvSpPr>
          <p:nvPr/>
        </p:nvSpPr>
        <p:spPr bwMode="auto">
          <a:xfrm>
            <a:off x="827088" y="620713"/>
            <a:ext cx="61928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ts val="1000"/>
              </a:spcBef>
              <a:buFont typeface="Arial" panose="020B0604020202020204" pitchFamily="34" charset="0"/>
              <a:buChar char="•"/>
              <a:defRPr sz="2000">
                <a:solidFill>
                  <a:schemeClr val="tx1"/>
                </a:solidFill>
                <a:latin typeface="Rockwell" panose="02060603020205020403" pitchFamily="18" charset="77"/>
              </a:defRPr>
            </a:lvl1pPr>
            <a:lvl2pPr marL="742950" indent="-285750">
              <a:lnSpc>
                <a:spcPct val="120000"/>
              </a:lnSpc>
              <a:spcBef>
                <a:spcPts val="500"/>
              </a:spcBef>
              <a:buFont typeface="Arial" panose="020B0604020202020204" pitchFamily="34" charset="0"/>
              <a:buChar char="•"/>
              <a:defRPr>
                <a:solidFill>
                  <a:schemeClr val="tx1"/>
                </a:solidFill>
                <a:latin typeface="Rockwell" panose="02060603020205020403" pitchFamily="18" charset="77"/>
              </a:defRPr>
            </a:lvl2pPr>
            <a:lvl3pPr marL="1143000" indent="-228600">
              <a:lnSpc>
                <a:spcPct val="120000"/>
              </a:lnSpc>
              <a:spcBef>
                <a:spcPts val="500"/>
              </a:spcBef>
              <a:buFont typeface="Arial" panose="020B0604020202020204" pitchFamily="34" charset="0"/>
              <a:buChar char="•"/>
              <a:defRPr sz="1600">
                <a:solidFill>
                  <a:schemeClr val="tx1"/>
                </a:solidFill>
                <a:latin typeface="Rockwell" panose="02060603020205020403" pitchFamily="18" charset="77"/>
              </a:defRPr>
            </a:lvl3pPr>
            <a:lvl4pPr marL="1600200" indent="-228600">
              <a:lnSpc>
                <a:spcPct val="120000"/>
              </a:lnSpc>
              <a:spcBef>
                <a:spcPts val="500"/>
              </a:spcBef>
              <a:buFont typeface="Arial" panose="020B0604020202020204" pitchFamily="34" charset="0"/>
              <a:buChar char="•"/>
              <a:defRPr sz="1400">
                <a:solidFill>
                  <a:schemeClr val="tx1"/>
                </a:solidFill>
                <a:latin typeface="Rockwell" panose="02060603020205020403" pitchFamily="18" charset="77"/>
              </a:defRPr>
            </a:lvl4pPr>
            <a:lvl5pPr marL="2057400" indent="-228600">
              <a:lnSpc>
                <a:spcPct val="120000"/>
              </a:lnSpc>
              <a:spcBef>
                <a:spcPts val="500"/>
              </a:spcBef>
              <a:buFont typeface="Arial" panose="020B0604020202020204" pitchFamily="34" charset="0"/>
              <a:buChar char="•"/>
              <a:defRPr sz="1200">
                <a:solidFill>
                  <a:schemeClr val="tx1"/>
                </a:solidFill>
                <a:latin typeface="Rockwell" panose="02060603020205020403" pitchFamily="18" charset="77"/>
              </a:defRPr>
            </a:lvl5pPr>
            <a:lvl6pPr marL="2514600" indent="-2286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77"/>
              </a:defRPr>
            </a:lvl6pPr>
            <a:lvl7pPr marL="2971800" indent="-2286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77"/>
              </a:defRPr>
            </a:lvl7pPr>
            <a:lvl8pPr marL="3429000" indent="-2286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77"/>
              </a:defRPr>
            </a:lvl8pPr>
            <a:lvl9pPr marL="3886200" indent="-2286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77"/>
              </a:defRPr>
            </a:lvl9pPr>
          </a:lstStyle>
          <a:p>
            <a:pPr eaLnBrk="1" hangingPunct="1">
              <a:lnSpc>
                <a:spcPct val="100000"/>
              </a:lnSpc>
              <a:spcBef>
                <a:spcPct val="0"/>
              </a:spcBef>
              <a:buFontTx/>
              <a:buNone/>
            </a:pPr>
            <a:endParaRPr lang="en-US" altLang="en-US" sz="1800">
              <a:latin typeface="Tahoma" panose="020B0604030504040204" pitchFamily="34" charset="0"/>
            </a:endParaRPr>
          </a:p>
        </p:txBody>
      </p:sp>
      <p:sp>
        <p:nvSpPr>
          <p:cNvPr id="5" name="Rectangle 4">
            <a:extLst>
              <a:ext uri="{FF2B5EF4-FFF2-40B4-BE49-F238E27FC236}">
                <a16:creationId xmlns:a16="http://schemas.microsoft.com/office/drawing/2014/main" id="{CCA1E6FC-F518-1ED3-147F-D249170301B8}"/>
              </a:ext>
            </a:extLst>
          </p:cNvPr>
          <p:cNvSpPr txBox="1">
            <a:spLocks noChangeArrowheads="1"/>
          </p:cNvSpPr>
          <p:nvPr/>
        </p:nvSpPr>
        <p:spPr bwMode="auto">
          <a:xfrm>
            <a:off x="785813" y="4292600"/>
            <a:ext cx="7000875" cy="1846263"/>
          </a:xfrm>
          <a:prstGeom prst="rect">
            <a:avLst/>
          </a:prstGeom>
          <a:noFill/>
          <a:ln w="9525">
            <a:noFill/>
            <a:miter lim="800000"/>
            <a:headEnd/>
            <a:tailEnd/>
          </a:ln>
          <a:effectLst/>
        </p:spPr>
        <p:txBody>
          <a:bodyPr/>
          <a:lstStyle/>
          <a:p>
            <a:pPr marL="342900" indent="-342900">
              <a:spcBef>
                <a:spcPct val="20000"/>
              </a:spcBef>
              <a:buClr>
                <a:schemeClr val="hlink"/>
              </a:buClr>
              <a:buSzPct val="80000"/>
              <a:buFont typeface="Wingdings" pitchFamily="2" charset="2"/>
              <a:buNone/>
              <a:defRPr/>
            </a:pPr>
            <a:endParaRPr lang="en-US" sz="2000" kern="0" dirty="0">
              <a:effectLst>
                <a:outerShdw blurRad="38100" dist="38100" dir="2700000" algn="tl">
                  <a:srgbClr val="000000"/>
                </a:outerShdw>
              </a:effectLst>
              <a:latin typeface="+mn-lt"/>
            </a:endParaRPr>
          </a:p>
          <a:p>
            <a:pPr marL="342900" indent="-342900">
              <a:spcBef>
                <a:spcPct val="20000"/>
              </a:spcBef>
              <a:buClr>
                <a:schemeClr val="hlink"/>
              </a:buClr>
              <a:buSzPct val="80000"/>
              <a:buFont typeface="Wingdings" pitchFamily="2" charset="2"/>
              <a:buNone/>
              <a:defRPr/>
            </a:pPr>
            <a:endParaRPr lang="en-US" sz="2000" kern="0" dirty="0">
              <a:effectLst>
                <a:outerShdw blurRad="38100" dist="38100" dir="2700000" algn="tl">
                  <a:srgbClr val="000000"/>
                </a:outerShdw>
              </a:effectLst>
              <a:latin typeface="+mn-lt"/>
            </a:endParaRPr>
          </a:p>
          <a:p>
            <a:pPr marL="342900" indent="-342900">
              <a:spcBef>
                <a:spcPct val="20000"/>
              </a:spcBef>
              <a:buClr>
                <a:schemeClr val="hlink"/>
              </a:buClr>
              <a:buSzPct val="80000"/>
              <a:buFont typeface="Wingdings" pitchFamily="2" charset="2"/>
              <a:buNone/>
              <a:defRPr/>
            </a:pPr>
            <a:r>
              <a:rPr lang="en-US" sz="2000" kern="0" dirty="0">
                <a:effectLst>
                  <a:outerShdw blurRad="38100" dist="38100" dir="2700000" algn="tl">
                    <a:srgbClr val="000000"/>
                  </a:outerShdw>
                </a:effectLst>
                <a:latin typeface="+mn-lt"/>
              </a:rPr>
              <a:t>	</a:t>
            </a:r>
          </a:p>
        </p:txBody>
      </p:sp>
      <p:sp>
        <p:nvSpPr>
          <p:cNvPr id="15364" name="TextBox 5">
            <a:extLst>
              <a:ext uri="{FF2B5EF4-FFF2-40B4-BE49-F238E27FC236}">
                <a16:creationId xmlns:a16="http://schemas.microsoft.com/office/drawing/2014/main" id="{B50E61CE-A5A7-355A-1EBF-5600980BBC3B}"/>
              </a:ext>
            </a:extLst>
          </p:cNvPr>
          <p:cNvSpPr txBox="1">
            <a:spLocks noChangeArrowheads="1"/>
          </p:cNvSpPr>
          <p:nvPr/>
        </p:nvSpPr>
        <p:spPr bwMode="auto">
          <a:xfrm>
            <a:off x="3132138" y="4374697"/>
            <a:ext cx="58674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ts val="1000"/>
              </a:spcBef>
              <a:buFont typeface="Arial" panose="020B0604020202020204" pitchFamily="34" charset="0"/>
              <a:buChar char="•"/>
              <a:defRPr sz="2000">
                <a:solidFill>
                  <a:schemeClr val="tx1"/>
                </a:solidFill>
                <a:latin typeface="Rockwell" panose="02060603020205020403" pitchFamily="18" charset="77"/>
              </a:defRPr>
            </a:lvl1pPr>
            <a:lvl2pPr marL="742950" indent="-285750">
              <a:lnSpc>
                <a:spcPct val="120000"/>
              </a:lnSpc>
              <a:spcBef>
                <a:spcPts val="500"/>
              </a:spcBef>
              <a:buFont typeface="Arial" panose="020B0604020202020204" pitchFamily="34" charset="0"/>
              <a:buChar char="•"/>
              <a:defRPr>
                <a:solidFill>
                  <a:schemeClr val="tx1"/>
                </a:solidFill>
                <a:latin typeface="Rockwell" panose="02060603020205020403" pitchFamily="18" charset="77"/>
              </a:defRPr>
            </a:lvl2pPr>
            <a:lvl3pPr marL="1143000" indent="-228600">
              <a:lnSpc>
                <a:spcPct val="120000"/>
              </a:lnSpc>
              <a:spcBef>
                <a:spcPts val="500"/>
              </a:spcBef>
              <a:buFont typeface="Arial" panose="020B0604020202020204" pitchFamily="34" charset="0"/>
              <a:buChar char="•"/>
              <a:defRPr sz="1600">
                <a:solidFill>
                  <a:schemeClr val="tx1"/>
                </a:solidFill>
                <a:latin typeface="Rockwell" panose="02060603020205020403" pitchFamily="18" charset="77"/>
              </a:defRPr>
            </a:lvl3pPr>
            <a:lvl4pPr marL="1600200" indent="-228600">
              <a:lnSpc>
                <a:spcPct val="120000"/>
              </a:lnSpc>
              <a:spcBef>
                <a:spcPts val="500"/>
              </a:spcBef>
              <a:buFont typeface="Arial" panose="020B0604020202020204" pitchFamily="34" charset="0"/>
              <a:buChar char="•"/>
              <a:defRPr sz="1400">
                <a:solidFill>
                  <a:schemeClr val="tx1"/>
                </a:solidFill>
                <a:latin typeface="Rockwell" panose="02060603020205020403" pitchFamily="18" charset="77"/>
              </a:defRPr>
            </a:lvl4pPr>
            <a:lvl5pPr marL="2057400" indent="-228600">
              <a:lnSpc>
                <a:spcPct val="120000"/>
              </a:lnSpc>
              <a:spcBef>
                <a:spcPts val="500"/>
              </a:spcBef>
              <a:buFont typeface="Arial" panose="020B0604020202020204" pitchFamily="34" charset="0"/>
              <a:buChar char="•"/>
              <a:defRPr sz="1200">
                <a:solidFill>
                  <a:schemeClr val="tx1"/>
                </a:solidFill>
                <a:latin typeface="Rockwell" panose="02060603020205020403" pitchFamily="18" charset="77"/>
              </a:defRPr>
            </a:lvl5pPr>
            <a:lvl6pPr marL="2514600" indent="-2286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77"/>
              </a:defRPr>
            </a:lvl6pPr>
            <a:lvl7pPr marL="2971800" indent="-2286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77"/>
              </a:defRPr>
            </a:lvl7pPr>
            <a:lvl8pPr marL="3429000" indent="-2286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77"/>
              </a:defRPr>
            </a:lvl8pPr>
            <a:lvl9pPr marL="3886200" indent="-228600" eaLnBrk="0" fontAlgn="base" hangingPunct="0">
              <a:lnSpc>
                <a:spcPct val="120000"/>
              </a:lnSpc>
              <a:spcBef>
                <a:spcPts val="500"/>
              </a:spcBef>
              <a:spcAft>
                <a:spcPct val="0"/>
              </a:spcAft>
              <a:buFont typeface="Arial" panose="020B0604020202020204" pitchFamily="34" charset="0"/>
              <a:buChar char="•"/>
              <a:defRPr sz="1200">
                <a:solidFill>
                  <a:schemeClr val="tx1"/>
                </a:solidFill>
                <a:latin typeface="Rockwell" panose="02060603020205020403" pitchFamily="18" charset="77"/>
              </a:defRPr>
            </a:lvl9pPr>
          </a:lstStyle>
          <a:p>
            <a:pPr eaLnBrk="1" hangingPunct="1">
              <a:lnSpc>
                <a:spcPct val="100000"/>
              </a:lnSpc>
              <a:spcBef>
                <a:spcPct val="0"/>
              </a:spcBef>
              <a:buFontTx/>
              <a:buNone/>
            </a:pPr>
            <a:r>
              <a:rPr lang="en-GB" altLang="en-US" sz="1600" b="1" dirty="0">
                <a:latin typeface="Tahoma" panose="020B0604030504040204" pitchFamily="34" charset="0"/>
              </a:rPr>
              <a:t>Private Hospital Medicine</a:t>
            </a:r>
          </a:p>
          <a:p>
            <a:pPr eaLnBrk="1" hangingPunct="1">
              <a:lnSpc>
                <a:spcPct val="100000"/>
              </a:lnSpc>
              <a:spcBef>
                <a:spcPct val="0"/>
              </a:spcBef>
              <a:buFontTx/>
              <a:buNone/>
            </a:pPr>
            <a:endParaRPr lang="en-GB" altLang="en-US" sz="1600" b="1" dirty="0">
              <a:latin typeface="Tahoma" panose="020B0604030504040204" pitchFamily="34" charset="0"/>
            </a:endParaRPr>
          </a:p>
          <a:p>
            <a:pPr eaLnBrk="1" hangingPunct="1">
              <a:lnSpc>
                <a:spcPct val="100000"/>
              </a:lnSpc>
              <a:spcBef>
                <a:spcPct val="0"/>
              </a:spcBef>
              <a:buFontTx/>
              <a:buNone/>
            </a:pPr>
            <a:r>
              <a:rPr lang="en-GB" altLang="en-US" sz="1600" dirty="0">
                <a:latin typeface="Tahoma" panose="020B0604030504040204" pitchFamily="34" charset="0"/>
              </a:rPr>
              <a:t>Above:  ‘A Ward for Paying Patients’ at the Great Northern    </a:t>
            </a:r>
            <a:br>
              <a:rPr lang="en-GB" altLang="en-US" sz="1600" dirty="0">
                <a:latin typeface="Tahoma" panose="020B0604030504040204" pitchFamily="34" charset="0"/>
              </a:rPr>
            </a:br>
            <a:r>
              <a:rPr lang="en-GB" altLang="en-US" sz="1600" dirty="0">
                <a:latin typeface="Tahoma" panose="020B0604030504040204" pitchFamily="34" charset="0"/>
              </a:rPr>
              <a:t>            Central Hospital, Holloway Road in London, 1912</a:t>
            </a:r>
          </a:p>
          <a:p>
            <a:pPr eaLnBrk="1" hangingPunct="1">
              <a:lnSpc>
                <a:spcPct val="100000"/>
              </a:lnSpc>
              <a:spcBef>
                <a:spcPct val="0"/>
              </a:spcBef>
              <a:buFontTx/>
              <a:buNone/>
            </a:pPr>
            <a:endParaRPr lang="en-GB" altLang="en-US" sz="1600" dirty="0">
              <a:latin typeface="Tahoma" panose="020B0604030504040204" pitchFamily="34" charset="0"/>
            </a:endParaRPr>
          </a:p>
          <a:p>
            <a:pPr eaLnBrk="1" hangingPunct="1">
              <a:lnSpc>
                <a:spcPct val="100000"/>
              </a:lnSpc>
              <a:spcBef>
                <a:spcPct val="0"/>
              </a:spcBef>
              <a:buFontTx/>
              <a:buNone/>
            </a:pPr>
            <a:endParaRPr lang="en-GB" altLang="en-US" sz="1600" dirty="0">
              <a:latin typeface="Tahoma" panose="020B0604030504040204" pitchFamily="34" charset="0"/>
            </a:endParaRPr>
          </a:p>
          <a:p>
            <a:pPr eaLnBrk="1" hangingPunct="1">
              <a:lnSpc>
                <a:spcPct val="100000"/>
              </a:lnSpc>
              <a:spcBef>
                <a:spcPct val="0"/>
              </a:spcBef>
              <a:buFontTx/>
              <a:buNone/>
            </a:pPr>
            <a:r>
              <a:rPr lang="en-GB" altLang="en-US" sz="1600" dirty="0">
                <a:latin typeface="Tahoma" panose="020B0604030504040204" pitchFamily="34" charset="0"/>
              </a:rPr>
              <a:t>Left:     The Baker Memorial Wing for Private Patients at</a:t>
            </a:r>
            <a:br>
              <a:rPr lang="en-GB" altLang="en-US" sz="1600" dirty="0">
                <a:latin typeface="Tahoma" panose="020B0604030504040204" pitchFamily="34" charset="0"/>
              </a:rPr>
            </a:br>
            <a:r>
              <a:rPr lang="en-GB" altLang="en-US" sz="1600" dirty="0">
                <a:latin typeface="Tahoma" panose="020B0604030504040204" pitchFamily="34" charset="0"/>
              </a:rPr>
              <a:t>            St George’s Hospital in London, c.1937</a:t>
            </a:r>
          </a:p>
        </p:txBody>
      </p:sp>
      <p:pic>
        <p:nvPicPr>
          <p:cNvPr id="15365" name="Picture 3">
            <a:extLst>
              <a:ext uri="{FF2B5EF4-FFF2-40B4-BE49-F238E27FC236}">
                <a16:creationId xmlns:a16="http://schemas.microsoft.com/office/drawing/2014/main" id="{6D1D49F1-DDB9-C773-3D85-0EA19394C6EF}"/>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323850" y="2492375"/>
            <a:ext cx="2592388"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2">
            <a:extLst>
              <a:ext uri="{FF2B5EF4-FFF2-40B4-BE49-F238E27FC236}">
                <a16:creationId xmlns:a16="http://schemas.microsoft.com/office/drawing/2014/main" id="{2D2AE420-F511-A47F-9D61-71CC71B7E8E0}"/>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323850" y="4652963"/>
            <a:ext cx="2595563"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1">
            <a:extLst>
              <a:ext uri="{FF2B5EF4-FFF2-40B4-BE49-F238E27FC236}">
                <a16:creationId xmlns:a16="http://schemas.microsoft.com/office/drawing/2014/main" id="{591BF116-CBD4-EA21-C086-5F9BE4E75165}"/>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323850" y="277813"/>
            <a:ext cx="2592388" cy="20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4">
            <a:extLst>
              <a:ext uri="{FF2B5EF4-FFF2-40B4-BE49-F238E27FC236}">
                <a16:creationId xmlns:a16="http://schemas.microsoft.com/office/drawing/2014/main" id="{F42437EC-A625-AB08-F792-C5DA19243CA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63938" y="260350"/>
            <a:ext cx="5003800" cy="392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Why does the state step in, and the alternatives fade?</a:t>
            </a:r>
          </a:p>
        </p:txBody>
      </p:sp>
    </p:spTree>
    <p:extLst>
      <p:ext uri="{BB962C8B-B14F-4D97-AF65-F5344CB8AC3E}">
        <p14:creationId xmlns:p14="http://schemas.microsoft.com/office/powerpoint/2010/main" val="2150997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National efficiency (</a:t>
            </a:r>
            <a:r>
              <a:rPr lang="en-GB" dirty="0" err="1"/>
              <a:t>productionism</a:t>
            </a:r>
            <a:r>
              <a:rPr lang="en-GB" dirty="0"/>
              <a:t>)</a:t>
            </a:r>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535905"/>
            <a:ext cx="3143250" cy="427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981200"/>
            <a:ext cx="5273040" cy="3802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4243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66" name="Rectangle 10265">
            <a:extLst>
              <a:ext uri="{FF2B5EF4-FFF2-40B4-BE49-F238E27FC236}">
                <a16:creationId xmlns:a16="http://schemas.microsoft.com/office/drawing/2014/main" id="{114C78B5-EC6B-4A39-8860-705100867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352800" y="4208392"/>
            <a:ext cx="3293268" cy="1173700"/>
          </a:xfrm>
        </p:spPr>
        <p:txBody>
          <a:bodyPr anchor="t">
            <a:normAutofit/>
          </a:bodyPr>
          <a:lstStyle/>
          <a:p>
            <a:r>
              <a:rPr lang="en-GB" sz="2700" dirty="0">
                <a:solidFill>
                  <a:schemeClr val="bg1"/>
                </a:solidFill>
              </a:rPr>
              <a:t>Communitarianism?</a:t>
            </a:r>
          </a:p>
        </p:txBody>
      </p:sp>
      <p:pic>
        <p:nvPicPr>
          <p:cNvPr id="10242" name="Picture 2" descr="A group of people marching in a parade&#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l="15258" r="38639" b="-2"/>
          <a:stretch/>
        </p:blipFill>
        <p:spPr bwMode="auto">
          <a:xfrm>
            <a:off x="124987" y="2953118"/>
            <a:ext cx="3000355" cy="3904882"/>
          </a:xfrm>
          <a:custGeom>
            <a:avLst/>
            <a:gdLst/>
            <a:ahLst/>
            <a:cxnLst/>
            <a:rect l="l" t="t" r="r" b="b"/>
            <a:pathLst>
              <a:path w="4000500" h="3413410">
                <a:moveTo>
                  <a:pt x="0" y="0"/>
                </a:moveTo>
                <a:lnTo>
                  <a:pt x="4000500" y="0"/>
                </a:lnTo>
                <a:lnTo>
                  <a:pt x="4000500" y="3330603"/>
                </a:lnTo>
                <a:lnTo>
                  <a:pt x="416174" y="3413410"/>
                </a:lnTo>
                <a:lnTo>
                  <a:pt x="0" y="3408169"/>
                </a:lnTo>
                <a:close/>
              </a:path>
            </a:pathLst>
          </a:cu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descr="A cartoon of two people at a counter&#10;&#10;Description automatically generated">
            <a:extLst>
              <a:ext uri="{FF2B5EF4-FFF2-40B4-BE49-F238E27FC236}">
                <a16:creationId xmlns:a16="http://schemas.microsoft.com/office/drawing/2014/main" id="{3F0A709C-676A-A185-93ED-4DA2EEF167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428" b="-2"/>
          <a:stretch/>
        </p:blipFill>
        <p:spPr bwMode="auto">
          <a:xfrm>
            <a:off x="2590800" y="15574"/>
            <a:ext cx="2857499" cy="3904881"/>
          </a:xfrm>
          <a:custGeom>
            <a:avLst/>
            <a:gdLst/>
            <a:ahLst/>
            <a:cxnLst/>
            <a:rect l="l" t="t" r="r" b="b"/>
            <a:pathLst>
              <a:path w="3809998" h="3361533">
                <a:moveTo>
                  <a:pt x="0" y="0"/>
                </a:moveTo>
                <a:lnTo>
                  <a:pt x="3809998" y="0"/>
                </a:lnTo>
                <a:lnTo>
                  <a:pt x="3809998" y="3353206"/>
                </a:lnTo>
                <a:lnTo>
                  <a:pt x="1781628" y="3181423"/>
                </a:lnTo>
                <a:lnTo>
                  <a:pt x="0" y="3361533"/>
                </a:lnTo>
                <a:close/>
              </a:path>
            </a:pathLst>
          </a:custGeom>
          <a:noFill/>
          <a:extLst>
            <a:ext uri="{909E8E84-426E-40DD-AFC4-6F175D3DCCD1}">
              <a14:hiddenFill xmlns:a14="http://schemas.microsoft.com/office/drawing/2010/main">
                <a:solidFill>
                  <a:srgbClr val="FFFFFF"/>
                </a:solidFill>
              </a14:hiddenFill>
            </a:ext>
          </a:extLst>
        </p:spPr>
      </p:pic>
      <p:pic>
        <p:nvPicPr>
          <p:cNvPr id="10243" name="Picture 3" descr="A cartoon of a person holding a mask&#10;&#10;Description automatically generated"/>
          <p:cNvPicPr>
            <a:picLocks noChangeAspect="1" noChangeArrowheads="1"/>
          </p:cNvPicPr>
          <p:nvPr/>
        </p:nvPicPr>
        <p:blipFill rotWithShape="1">
          <a:blip r:embed="rId4">
            <a:extLst>
              <a:ext uri="{28A0092B-C50C-407E-A947-70E740481C1C}">
                <a14:useLocalDpi xmlns:a14="http://schemas.microsoft.com/office/drawing/2010/main" val="0"/>
              </a:ext>
            </a:extLst>
          </a:blip>
          <a:srcRect l="-54"/>
          <a:stretch/>
        </p:blipFill>
        <p:spPr bwMode="auto">
          <a:xfrm>
            <a:off x="5334001" y="-1"/>
            <a:ext cx="3810000" cy="4008409"/>
          </a:xfrm>
          <a:custGeom>
            <a:avLst/>
            <a:gdLst/>
            <a:ahLst/>
            <a:cxnLst/>
            <a:rect l="l" t="t" r="r" b="b"/>
            <a:pathLst>
              <a:path w="4000500" h="3403026">
                <a:moveTo>
                  <a:pt x="0" y="0"/>
                </a:moveTo>
                <a:lnTo>
                  <a:pt x="4000500" y="0"/>
                </a:lnTo>
                <a:lnTo>
                  <a:pt x="4000500" y="3403026"/>
                </a:lnTo>
                <a:lnTo>
                  <a:pt x="9072" y="3370108"/>
                </a:lnTo>
                <a:lnTo>
                  <a:pt x="0" y="3369340"/>
                </a:lnTo>
                <a:close/>
              </a:path>
            </a:pathLst>
          </a:cu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267" name="Group 10266">
            <a:extLst>
              <a:ext uri="{FF2B5EF4-FFF2-40B4-BE49-F238E27FC236}">
                <a16:creationId xmlns:a16="http://schemas.microsoft.com/office/drawing/2014/main" id="{A50943B0-FDF7-4C2C-B784-9208C945A8C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9144000" cy="757168"/>
            <a:chOff x="0" y="2959818"/>
            <a:chExt cx="12192000" cy="757168"/>
          </a:xfrm>
        </p:grpSpPr>
        <p:sp>
          <p:nvSpPr>
            <p:cNvPr id="10264" name="Freeform: Shape 10263">
              <a:extLst>
                <a:ext uri="{FF2B5EF4-FFF2-40B4-BE49-F238E27FC236}">
                  <a16:creationId xmlns:a16="http://schemas.microsoft.com/office/drawing/2014/main" id="{64021FAB-FA86-49DE-8FC9-585A1729B7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265" name="Freeform: Shape 10264">
              <a:extLst>
                <a:ext uri="{FF2B5EF4-FFF2-40B4-BE49-F238E27FC236}">
                  <a16:creationId xmlns:a16="http://schemas.microsoft.com/office/drawing/2014/main" id="{7B58B526-A432-4EB5-AA70-2BB897257A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5">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0247" name="Content Placeholder 10246">
            <a:extLst>
              <a:ext uri="{FF2B5EF4-FFF2-40B4-BE49-F238E27FC236}">
                <a16:creationId xmlns:a16="http://schemas.microsoft.com/office/drawing/2014/main" id="{5CCD283E-F6D2-B7CD-197D-835D8016C289}"/>
              </a:ext>
            </a:extLst>
          </p:cNvPr>
          <p:cNvSpPr>
            <a:spLocks noGrp="1"/>
          </p:cNvSpPr>
          <p:nvPr>
            <p:ph idx="1"/>
          </p:nvPr>
        </p:nvSpPr>
        <p:spPr>
          <a:xfrm>
            <a:off x="4248150" y="4766267"/>
            <a:ext cx="4438650" cy="1710733"/>
          </a:xfrm>
        </p:spPr>
        <p:txBody>
          <a:bodyPr>
            <a:normAutofit/>
          </a:bodyPr>
          <a:lstStyle/>
          <a:p>
            <a:r>
              <a:rPr lang="en-US" sz="2100" dirty="0">
                <a:solidFill>
                  <a:schemeClr val="bg1">
                    <a:alpha val="80000"/>
                  </a:schemeClr>
                </a:solidFill>
              </a:rPr>
              <a:t>Impacts of two world wars, rise of USSR, Great Depression, ‘Hungry Thirties’, Evacuation (Operation Pied Piper), and Beveridge Report</a:t>
            </a:r>
          </a:p>
        </p:txBody>
      </p:sp>
      <p:pic>
        <p:nvPicPr>
          <p:cNvPr id="7172" name="Picture 4" descr="Child Staring into Bakery Window, London">
            <a:extLst>
              <a:ext uri="{FF2B5EF4-FFF2-40B4-BE49-F238E27FC236}">
                <a16:creationId xmlns:a16="http://schemas.microsoft.com/office/drawing/2014/main" id="{D420CBA8-8A0E-CD69-30FB-C00449CA0E4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13606" b="5667"/>
          <a:stretch/>
        </p:blipFill>
        <p:spPr bwMode="auto">
          <a:xfrm>
            <a:off x="-1" y="0"/>
            <a:ext cx="2590801" cy="3329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2206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Self-interest?</a:t>
            </a:r>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792605"/>
            <a:ext cx="5734050" cy="3790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1219200"/>
            <a:ext cx="3429000" cy="4937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4123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first compromise: the illness service</a:t>
            </a:r>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58225" y="1600200"/>
            <a:ext cx="5427549"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7321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second compromise: a mixed economy of healthcare?</a:t>
            </a:r>
          </a:p>
        </p:txBody>
      </p:sp>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14500" y="1953419"/>
            <a:ext cx="5715000" cy="381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09687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Q2: Why has state medicine encountered difficulties since the 1970s?</a:t>
            </a:r>
          </a:p>
          <a:p>
            <a:endParaRPr lang="en-GB" dirty="0"/>
          </a:p>
        </p:txBody>
      </p:sp>
    </p:spTree>
    <p:extLst>
      <p:ext uri="{BB962C8B-B14F-4D97-AF65-F5344CB8AC3E}">
        <p14:creationId xmlns:p14="http://schemas.microsoft.com/office/powerpoint/2010/main" val="412583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1350" y="762001"/>
            <a:ext cx="4000647" cy="1708242"/>
          </a:xfrm>
        </p:spPr>
        <p:txBody>
          <a:bodyPr anchor="ctr">
            <a:normAutofit/>
          </a:bodyPr>
          <a:lstStyle/>
          <a:p>
            <a:r>
              <a:rPr lang="en-GB" sz="3500"/>
              <a:t>Questions</a:t>
            </a:r>
          </a:p>
        </p:txBody>
      </p:sp>
      <p:sp>
        <p:nvSpPr>
          <p:cNvPr id="3" name="Content Placeholder 2"/>
          <p:cNvSpPr>
            <a:spLocks noGrp="1"/>
          </p:cNvSpPr>
          <p:nvPr>
            <p:ph idx="1"/>
          </p:nvPr>
        </p:nvSpPr>
        <p:spPr>
          <a:xfrm>
            <a:off x="571350" y="2470244"/>
            <a:ext cx="4000647" cy="3769835"/>
          </a:xfrm>
        </p:spPr>
        <p:txBody>
          <a:bodyPr anchor="ctr">
            <a:normAutofit/>
          </a:bodyPr>
          <a:lstStyle/>
          <a:p>
            <a:pPr marL="514350" indent="-514350">
              <a:buFont typeface="+mj-lt"/>
              <a:buAutoNum type="arabicPeriod"/>
            </a:pPr>
            <a:r>
              <a:rPr lang="en-GB" sz="1700"/>
              <a:t>What factors encouraged a rise of state medicine in the 20</a:t>
            </a:r>
            <a:r>
              <a:rPr lang="en-GB" sz="1700" baseline="30000"/>
              <a:t>th</a:t>
            </a:r>
            <a:r>
              <a:rPr lang="en-GB" sz="1700"/>
              <a:t> century?</a:t>
            </a:r>
          </a:p>
          <a:p>
            <a:pPr marL="514350" indent="-514350">
              <a:buFont typeface="+mj-lt"/>
              <a:buAutoNum type="arabicPeriod"/>
            </a:pPr>
            <a:r>
              <a:rPr lang="en-GB" sz="1700"/>
              <a:t>Why has state medicine encountered difficulties since the 1970s?</a:t>
            </a:r>
          </a:p>
          <a:p>
            <a:pPr marL="514350" indent="-514350">
              <a:buFont typeface="+mj-lt"/>
              <a:buAutoNum type="arabicPeriod"/>
            </a:pPr>
            <a:r>
              <a:rPr lang="en-GB" sz="1700"/>
              <a:t>What accounts for the longevity and popular appeal of Britain’s National Health Service?</a:t>
            </a:r>
          </a:p>
          <a:p>
            <a:endParaRPr lang="en-GB" sz="1700"/>
          </a:p>
        </p:txBody>
      </p:sp>
      <p:pic>
        <p:nvPicPr>
          <p:cNvPr id="5" name="Picture 4" descr="Colourful pills stacked to make a bar graph">
            <a:extLst>
              <a:ext uri="{FF2B5EF4-FFF2-40B4-BE49-F238E27FC236}">
                <a16:creationId xmlns:a16="http://schemas.microsoft.com/office/drawing/2014/main" id="{9D8FC0B7-D05B-B46D-5276-071564F4211B}"/>
              </a:ext>
            </a:extLst>
          </p:cNvPr>
          <p:cNvPicPr>
            <a:picLocks noChangeAspect="1"/>
          </p:cNvPicPr>
          <p:nvPr/>
        </p:nvPicPr>
        <p:blipFill>
          <a:blip r:embed="rId2"/>
          <a:srcRect l="39517" r="20442" b="1"/>
          <a:stretch/>
        </p:blipFill>
        <p:spPr>
          <a:xfrm>
            <a:off x="5143347" y="-10886"/>
            <a:ext cx="4000653"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23774453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2A956D6-09A2-674A-8054-FA42BCF35D4B}"/>
              </a:ext>
            </a:extLst>
          </p:cNvPr>
          <p:cNvSpPr>
            <a:spLocks noGrp="1"/>
          </p:cNvSpPr>
          <p:nvPr>
            <p:ph sz="half" idx="2"/>
          </p:nvPr>
        </p:nvSpPr>
        <p:spPr>
          <a:xfrm>
            <a:off x="3923928" y="1219200"/>
            <a:ext cx="4953137" cy="5364161"/>
          </a:xfrm>
        </p:spPr>
        <p:txBody>
          <a:bodyPr>
            <a:normAutofit/>
          </a:bodyPr>
          <a:lstStyle/>
          <a:p>
            <a:pPr marL="0" indent="0">
              <a:buNone/>
            </a:pPr>
            <a:r>
              <a:rPr lang="en-GB" sz="1800" dirty="0"/>
              <a:t>‘The last half century has seen the building up in this country of the Welfare State</a:t>
            </a:r>
            <a:r>
              <a:rPr lang="is-IS" sz="1800" dirty="0"/>
              <a:t>… The object of this book is not to discuss the justification for this – ... the duty of the State to give help to its citizens ... – but to provide a brief, clear, accurate and up to date account of ...what are the practical steps to be taken by the individual citizen to </a:t>
            </a:r>
            <a:r>
              <a:rPr lang="is-IS" sz="1800" dirty="0">
                <a:solidFill>
                  <a:srgbClr val="FF0000"/>
                </a:solidFill>
              </a:rPr>
              <a:t>secure the benefits to which he is entitled</a:t>
            </a:r>
            <a:r>
              <a:rPr lang="is-IS" sz="1800" dirty="0"/>
              <a:t>.’</a:t>
            </a:r>
          </a:p>
          <a:p>
            <a:pPr marL="0" indent="0" algn="r">
              <a:buNone/>
            </a:pPr>
            <a:r>
              <a:rPr lang="is-IS" sz="1800" dirty="0"/>
              <a:t>‘Foreword’, Viscount Simon, House of Lords</a:t>
            </a:r>
          </a:p>
          <a:p>
            <a:pPr marL="0" indent="0">
              <a:buNone/>
            </a:pPr>
            <a:endParaRPr lang="is-IS" sz="1800" dirty="0"/>
          </a:p>
          <a:p>
            <a:pPr marL="0" indent="0">
              <a:buNone/>
            </a:pPr>
            <a:r>
              <a:rPr lang="is-IS" sz="1800" dirty="0"/>
              <a:t>‘The citizens are the State ... It is YOUR money which keeps this machinery working... Remember all the Services, Benefits, Grants, and other amenities which are discussed in this book are </a:t>
            </a:r>
            <a:r>
              <a:rPr lang="is-IS" sz="1800" dirty="0">
                <a:solidFill>
                  <a:srgbClr val="FF0000"/>
                </a:solidFill>
              </a:rPr>
              <a:t>yours by RIGHT ... You are ENTITLED to them</a:t>
            </a:r>
            <a:r>
              <a:rPr lang="is-IS" sz="1800" dirty="0"/>
              <a:t>, but more often than not you may have to prove your entitlement...’ </a:t>
            </a:r>
          </a:p>
          <a:p>
            <a:pPr marL="0" indent="0" algn="r">
              <a:buNone/>
            </a:pPr>
            <a:r>
              <a:rPr lang="is-IS" sz="1800" dirty="0"/>
              <a:t>Derek Hene, 1952</a:t>
            </a:r>
            <a:endParaRPr lang="en-GB" sz="1800" dirty="0"/>
          </a:p>
          <a:p>
            <a:endParaRPr lang="en-GB" sz="1800" dirty="0"/>
          </a:p>
        </p:txBody>
      </p:sp>
      <p:pic>
        <p:nvPicPr>
          <p:cNvPr id="5" name="Content Placeholder 4">
            <a:extLst>
              <a:ext uri="{FF2B5EF4-FFF2-40B4-BE49-F238E27FC236}">
                <a16:creationId xmlns:a16="http://schemas.microsoft.com/office/drawing/2014/main" id="{85B69B61-7B5B-7A4C-BD88-96B3D1464294}"/>
              </a:ext>
            </a:extLst>
          </p:cNvPr>
          <p:cNvPicPr>
            <a:picLocks noGrp="1" noChangeAspect="1"/>
          </p:cNvPicPr>
          <p:nvPr>
            <p:ph sz="half" idx="1"/>
          </p:nvPr>
        </p:nvPicPr>
        <p:blipFill rotWithShape="1">
          <a:blip r:embed="rId3" cstate="screen">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p:blipFill>
        <p:spPr>
          <a:xfrm rot="5400000">
            <a:off x="-355470" y="1622605"/>
            <a:ext cx="4886672" cy="3602917"/>
          </a:xfrm>
        </p:spPr>
      </p:pic>
      <p:sp>
        <p:nvSpPr>
          <p:cNvPr id="7" name="Rectangle 6">
            <a:extLst>
              <a:ext uri="{FF2B5EF4-FFF2-40B4-BE49-F238E27FC236}">
                <a16:creationId xmlns:a16="http://schemas.microsoft.com/office/drawing/2014/main" id="{4095054F-C9FC-9342-97EE-318DCCFB0BFC}"/>
              </a:ext>
            </a:extLst>
          </p:cNvPr>
          <p:cNvSpPr/>
          <p:nvPr/>
        </p:nvSpPr>
        <p:spPr>
          <a:xfrm>
            <a:off x="235340" y="6389640"/>
            <a:ext cx="4302224" cy="338554"/>
          </a:xfrm>
          <a:prstGeom prst="rect">
            <a:avLst/>
          </a:prstGeom>
        </p:spPr>
        <p:txBody>
          <a:bodyPr wrap="square">
            <a:spAutoFit/>
          </a:bodyPr>
          <a:lstStyle/>
          <a:p>
            <a:r>
              <a:rPr lang="en-GB" sz="1600" i="1" dirty="0">
                <a:latin typeface="+mj-lt"/>
              </a:rPr>
              <a:t>Daily Express</a:t>
            </a:r>
            <a:r>
              <a:rPr lang="en-GB" sz="1600" dirty="0">
                <a:latin typeface="+mj-lt"/>
              </a:rPr>
              <a:t> Legal Guide Series, 1952</a:t>
            </a:r>
          </a:p>
        </p:txBody>
      </p:sp>
      <p:sp>
        <p:nvSpPr>
          <p:cNvPr id="6" name="Title 5">
            <a:extLst>
              <a:ext uri="{FF2B5EF4-FFF2-40B4-BE49-F238E27FC236}">
                <a16:creationId xmlns:a16="http://schemas.microsoft.com/office/drawing/2014/main" id="{0D4ECD6A-B84B-8346-4A6D-3B3F97AEDDD5}"/>
              </a:ext>
            </a:extLst>
          </p:cNvPr>
          <p:cNvSpPr>
            <a:spLocks noGrp="1"/>
          </p:cNvSpPr>
          <p:nvPr>
            <p:ph type="title"/>
          </p:nvPr>
        </p:nvSpPr>
        <p:spPr>
          <a:xfrm>
            <a:off x="457200" y="274638"/>
            <a:ext cx="8229600" cy="715962"/>
          </a:xfrm>
        </p:spPr>
        <p:txBody>
          <a:bodyPr>
            <a:normAutofit fontScale="90000"/>
          </a:bodyPr>
          <a:lstStyle/>
          <a:p>
            <a:r>
              <a:rPr lang="en-GB" dirty="0"/>
              <a:t>Entitlement?</a:t>
            </a:r>
          </a:p>
        </p:txBody>
      </p:sp>
    </p:spTree>
    <p:extLst>
      <p:ext uri="{BB962C8B-B14F-4D97-AF65-F5344CB8AC3E}">
        <p14:creationId xmlns:p14="http://schemas.microsoft.com/office/powerpoint/2010/main" val="2468463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shadow of the poor law</a:t>
            </a:r>
          </a:p>
        </p:txBody>
      </p:sp>
      <p:pic>
        <p:nvPicPr>
          <p:cNvPr id="1843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1295400"/>
            <a:ext cx="7429500" cy="531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68497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Consumerism and Rights</a:t>
            </a:r>
          </a:p>
        </p:txBody>
      </p:sp>
      <p:pic>
        <p:nvPicPr>
          <p:cNvPr id="153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 y="1295399"/>
            <a:ext cx="4303446" cy="5164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a:extLst>
              <a:ext uri="{FF2B5EF4-FFF2-40B4-BE49-F238E27FC236}">
                <a16:creationId xmlns:a16="http://schemas.microsoft.com/office/drawing/2014/main" id="{64BD8C5E-64CB-7E5B-06FF-E2714D38367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4948" y="1284249"/>
            <a:ext cx="4171950" cy="516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74520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Collapse of post-war socio-economic settlement</a:t>
            </a:r>
          </a:p>
        </p:txBody>
      </p:sp>
      <p:pic>
        <p:nvPicPr>
          <p:cNvPr id="1638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43150" y="1696244"/>
            <a:ext cx="4457700" cy="433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650" y="1541462"/>
            <a:ext cx="8394700" cy="504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90334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5031923"/>
            <a:ext cx="6324600" cy="602196"/>
          </a:xfrm>
        </p:spPr>
        <p:txBody>
          <a:bodyPr>
            <a:normAutofit/>
          </a:bodyPr>
          <a:lstStyle/>
          <a:p>
            <a:r>
              <a:rPr lang="en-GB" sz="2400" dirty="0"/>
              <a:t>40 years in: The (re)view from abroad is love-</a:t>
            </a:r>
            <a:r>
              <a:rPr lang="en-GB" sz="2400" dirty="0" err="1"/>
              <a:t>ly</a:t>
            </a:r>
            <a:r>
              <a:rPr lang="en-GB" sz="2400" dirty="0"/>
              <a:t>…</a:t>
            </a:r>
          </a:p>
        </p:txBody>
      </p:sp>
      <p:pic>
        <p:nvPicPr>
          <p:cNvPr id="7" name="Content Placeholder 6"/>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26020" y="365794"/>
            <a:ext cx="9029789" cy="3977606"/>
          </a:xfrm>
        </p:spPr>
      </p:pic>
      <p:sp>
        <p:nvSpPr>
          <p:cNvPr id="8" name="TextBox 7"/>
          <p:cNvSpPr txBox="1"/>
          <p:nvPr/>
        </p:nvSpPr>
        <p:spPr>
          <a:xfrm>
            <a:off x="5148065" y="4643264"/>
            <a:ext cx="3926203" cy="307777"/>
          </a:xfrm>
          <a:prstGeom prst="rect">
            <a:avLst/>
          </a:prstGeom>
          <a:noFill/>
        </p:spPr>
        <p:txBody>
          <a:bodyPr wrap="none" rtlCol="0">
            <a:spAutoFit/>
          </a:bodyPr>
          <a:lstStyle/>
          <a:p>
            <a:r>
              <a:rPr lang="en-GB" sz="1400" dirty="0">
                <a:solidFill>
                  <a:srgbClr val="FF0000"/>
                </a:solidFill>
              </a:rPr>
              <a:t>‘The British Love their NHS’, </a:t>
            </a:r>
            <a:r>
              <a:rPr lang="en-GB" sz="1400" i="1" dirty="0">
                <a:solidFill>
                  <a:srgbClr val="FF0000"/>
                </a:solidFill>
              </a:rPr>
              <a:t>Washington Post</a:t>
            </a:r>
            <a:r>
              <a:rPr lang="en-GB" sz="1400" dirty="0">
                <a:solidFill>
                  <a:srgbClr val="FF0000"/>
                </a:solidFill>
              </a:rPr>
              <a:t>, 1988</a:t>
            </a:r>
          </a:p>
        </p:txBody>
      </p:sp>
      <p:sp>
        <p:nvSpPr>
          <p:cNvPr id="9" name="TextBox 8"/>
          <p:cNvSpPr txBox="1"/>
          <p:nvPr/>
        </p:nvSpPr>
        <p:spPr>
          <a:xfrm>
            <a:off x="304800" y="57398"/>
            <a:ext cx="3149708" cy="276999"/>
          </a:xfrm>
          <a:prstGeom prst="rect">
            <a:avLst/>
          </a:prstGeom>
          <a:noFill/>
        </p:spPr>
        <p:txBody>
          <a:bodyPr wrap="none" rtlCol="0">
            <a:spAutoFit/>
          </a:bodyPr>
          <a:lstStyle/>
          <a:p>
            <a:r>
              <a:rPr lang="en-GB" sz="1200" dirty="0"/>
              <a:t>Original: Charles Griffin </a:t>
            </a:r>
            <a:r>
              <a:rPr lang="en-GB" sz="1200" i="1" dirty="0"/>
              <a:t>Daily Mirror </a:t>
            </a:r>
            <a:r>
              <a:rPr lang="en-GB" sz="1200" dirty="0"/>
              <a:t>4 Feb 1988</a:t>
            </a:r>
          </a:p>
        </p:txBody>
      </p:sp>
      <p:sp>
        <p:nvSpPr>
          <p:cNvPr id="10" name="TextBox 9"/>
          <p:cNvSpPr txBox="1"/>
          <p:nvPr/>
        </p:nvSpPr>
        <p:spPr>
          <a:xfrm>
            <a:off x="5014540" y="0"/>
            <a:ext cx="3582327" cy="276999"/>
          </a:xfrm>
          <a:prstGeom prst="rect">
            <a:avLst/>
          </a:prstGeom>
          <a:noFill/>
        </p:spPr>
        <p:txBody>
          <a:bodyPr wrap="none" rtlCol="0">
            <a:spAutoFit/>
          </a:bodyPr>
          <a:lstStyle/>
          <a:p>
            <a:r>
              <a:rPr lang="en-GB" sz="1200" dirty="0"/>
              <a:t>Original: </a:t>
            </a:r>
            <a:r>
              <a:rPr lang="en-GB" sz="1200" dirty="0" err="1"/>
              <a:t>Kal</a:t>
            </a:r>
            <a:r>
              <a:rPr lang="en-GB" sz="1200" dirty="0"/>
              <a:t> (Kevin </a:t>
            </a:r>
            <a:r>
              <a:rPr lang="en-GB" sz="1200" dirty="0" err="1"/>
              <a:t>Kallaugher</a:t>
            </a:r>
            <a:r>
              <a:rPr lang="en-GB" sz="1200" dirty="0"/>
              <a:t>), </a:t>
            </a:r>
            <a:r>
              <a:rPr lang="en-GB" sz="1200" i="1" dirty="0"/>
              <a:t>Today</a:t>
            </a:r>
            <a:r>
              <a:rPr lang="en-GB" sz="1200" dirty="0"/>
              <a:t>, 7 October 1986</a:t>
            </a:r>
          </a:p>
        </p:txBody>
      </p:sp>
      <p:sp>
        <p:nvSpPr>
          <p:cNvPr id="2" name="TextBox 1">
            <a:extLst>
              <a:ext uri="{FF2B5EF4-FFF2-40B4-BE49-F238E27FC236}">
                <a16:creationId xmlns:a16="http://schemas.microsoft.com/office/drawing/2014/main" id="{128F0792-16DB-2443-8443-FB127F98242B}"/>
              </a:ext>
            </a:extLst>
          </p:cNvPr>
          <p:cNvSpPr txBox="1"/>
          <p:nvPr/>
        </p:nvSpPr>
        <p:spPr>
          <a:xfrm>
            <a:off x="0" y="5715000"/>
            <a:ext cx="9144000" cy="830997"/>
          </a:xfrm>
          <a:prstGeom prst="rect">
            <a:avLst/>
          </a:prstGeom>
          <a:solidFill>
            <a:srgbClr val="FF0000"/>
          </a:solidFill>
        </p:spPr>
        <p:txBody>
          <a:bodyPr wrap="square" rtlCol="0">
            <a:spAutoFit/>
          </a:bodyPr>
          <a:lstStyle/>
          <a:p>
            <a:r>
              <a:rPr lang="en-GB" b="1" dirty="0"/>
              <a:t>But at home: </a:t>
            </a:r>
            <a:r>
              <a:rPr lang="en-GB" dirty="0"/>
              <a:t>‘At 40 the NHS is in danger of losing the attractive-ness of its youth and idealism, and developing the world weary, slightly cynical standard of middle age</a:t>
            </a:r>
            <a:r>
              <a:rPr lang="is-IS" dirty="0"/>
              <a:t>…’ </a:t>
            </a:r>
            <a:r>
              <a:rPr lang="is-IS" sz="1200" dirty="0"/>
              <a:t>Robin Cook, Labour Social Services spokesman</a:t>
            </a:r>
            <a:endParaRPr lang="en-GB" sz="1200" dirty="0"/>
          </a:p>
        </p:txBody>
      </p:sp>
    </p:spTree>
    <p:extLst>
      <p:ext uri="{BB962C8B-B14F-4D97-AF65-F5344CB8AC3E}">
        <p14:creationId xmlns:p14="http://schemas.microsoft.com/office/powerpoint/2010/main" val="125082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4648200" cy="1554162"/>
          </a:xfrm>
        </p:spPr>
        <p:txBody>
          <a:bodyPr>
            <a:normAutofit fontScale="90000"/>
          </a:bodyPr>
          <a:lstStyle/>
          <a:p>
            <a:pPr algn="l"/>
            <a:r>
              <a:rPr lang="en-GB" dirty="0"/>
              <a:t>Critiques of the mid-century compromises and ‘Sacred Cows’</a:t>
            </a:r>
          </a:p>
        </p:txBody>
      </p:sp>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0972" y="2057400"/>
            <a:ext cx="4143375" cy="399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Content Placeholder 7">
            <a:extLst>
              <a:ext uri="{FF2B5EF4-FFF2-40B4-BE49-F238E27FC236}">
                <a16:creationId xmlns:a16="http://schemas.microsoft.com/office/drawing/2014/main" id="{10F09E3F-7C64-38C0-179A-A1F1DB6233C7}"/>
              </a:ext>
            </a:extLst>
          </p:cNvPr>
          <p:cNvPicPr>
            <a:picLocks noChangeAspect="1"/>
          </p:cNvPicPr>
          <p:nvPr/>
        </p:nvPicPr>
        <p:blipFill rotWithShape="1">
          <a:blip r:embed="rId3">
            <a:extLst>
              <a:ext uri="{28A0092B-C50C-407E-A947-70E740481C1C}">
                <a14:useLocalDpi xmlns:a14="http://schemas.microsoft.com/office/drawing/2010/main" val="0"/>
              </a:ext>
            </a:extLst>
          </a:blip>
          <a:srcRect t="7229" r="2193" b="349"/>
          <a:stretch/>
        </p:blipFill>
        <p:spPr>
          <a:xfrm>
            <a:off x="4690690" y="88079"/>
            <a:ext cx="4426235" cy="3116874"/>
          </a:xfrm>
          <a:prstGeom prst="rect">
            <a:avLst/>
          </a:prstGeom>
        </p:spPr>
      </p:pic>
      <p:pic>
        <p:nvPicPr>
          <p:cNvPr id="4" name="Content Placeholder 5">
            <a:extLst>
              <a:ext uri="{FF2B5EF4-FFF2-40B4-BE49-F238E27FC236}">
                <a16:creationId xmlns:a16="http://schemas.microsoft.com/office/drawing/2014/main" id="{111FE2D8-72A6-05F9-D73E-3263C88EBA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3946" y="3719422"/>
            <a:ext cx="4310054" cy="3116874"/>
          </a:xfrm>
          <a:prstGeom prst="rect">
            <a:avLst/>
          </a:prstGeom>
        </p:spPr>
      </p:pic>
      <p:sp>
        <p:nvSpPr>
          <p:cNvPr id="7" name="TextBox 6">
            <a:extLst>
              <a:ext uri="{FF2B5EF4-FFF2-40B4-BE49-F238E27FC236}">
                <a16:creationId xmlns:a16="http://schemas.microsoft.com/office/drawing/2014/main" id="{8FF00B68-0F2C-7C55-3841-9FBF88C98CA9}"/>
              </a:ext>
            </a:extLst>
          </p:cNvPr>
          <p:cNvSpPr txBox="1"/>
          <p:nvPr/>
        </p:nvSpPr>
        <p:spPr>
          <a:xfrm>
            <a:off x="199663" y="6048375"/>
            <a:ext cx="4491027" cy="738664"/>
          </a:xfrm>
          <a:prstGeom prst="rect">
            <a:avLst/>
          </a:prstGeom>
          <a:noFill/>
        </p:spPr>
        <p:txBody>
          <a:bodyPr wrap="square">
            <a:spAutoFit/>
          </a:bodyPr>
          <a:lstStyle/>
          <a:p>
            <a:r>
              <a:rPr lang="en-GB" sz="1400" dirty="0">
                <a:latin typeface="+mn-lt"/>
              </a:rPr>
              <a:t>Steven Bright, </a:t>
            </a:r>
            <a:r>
              <a:rPr lang="en-GB" sz="1400" i="1" dirty="0">
                <a:latin typeface="+mn-lt"/>
              </a:rPr>
              <a:t>Sun on Sunday</a:t>
            </a:r>
            <a:r>
              <a:rPr lang="en-GB" sz="1400" dirty="0">
                <a:latin typeface="+mn-lt"/>
              </a:rPr>
              <a:t>, 5 Jan 2014 </a:t>
            </a:r>
          </a:p>
          <a:p>
            <a:r>
              <a:rPr lang="en-GB" sz="1400" dirty="0">
                <a:latin typeface="+mn-lt"/>
              </a:rPr>
              <a:t>Context: Increasing involvement of commercial companies in providing NHS services for profit. </a:t>
            </a:r>
            <a:r>
              <a:rPr lang="en-GB" sz="1400" dirty="0">
                <a:latin typeface="+mn-lt"/>
                <a:sym typeface="Wingdings" pitchFamily="2" charset="2"/>
              </a:rPr>
              <a:t></a:t>
            </a:r>
            <a:endParaRPr lang="en-GB" sz="1400" dirty="0">
              <a:latin typeface="+mn-lt"/>
            </a:endParaRPr>
          </a:p>
        </p:txBody>
      </p:sp>
      <p:sp>
        <p:nvSpPr>
          <p:cNvPr id="9" name="TextBox 8">
            <a:extLst>
              <a:ext uri="{FF2B5EF4-FFF2-40B4-BE49-F238E27FC236}">
                <a16:creationId xmlns:a16="http://schemas.microsoft.com/office/drawing/2014/main" id="{F06DBBCD-7A56-4A48-05EA-0A0FA26C34CC}"/>
              </a:ext>
            </a:extLst>
          </p:cNvPr>
          <p:cNvSpPr txBox="1"/>
          <p:nvPr/>
        </p:nvSpPr>
        <p:spPr>
          <a:xfrm>
            <a:off x="4648200" y="3095128"/>
            <a:ext cx="4468725" cy="584775"/>
          </a:xfrm>
          <a:prstGeom prst="rect">
            <a:avLst/>
          </a:prstGeom>
          <a:noFill/>
        </p:spPr>
        <p:txBody>
          <a:bodyPr wrap="square">
            <a:spAutoFit/>
          </a:bodyPr>
          <a:lstStyle/>
          <a:p>
            <a:r>
              <a:rPr lang="en-GB" sz="1600" dirty="0">
                <a:latin typeface="+mn-lt"/>
              </a:rPr>
              <a:t>Richard Wilson, </a:t>
            </a:r>
            <a:r>
              <a:rPr lang="en-GB" sz="1600" i="1" dirty="0">
                <a:latin typeface="+mn-lt"/>
              </a:rPr>
              <a:t>Times</a:t>
            </a:r>
            <a:r>
              <a:rPr lang="en-GB" sz="1600" dirty="0">
                <a:latin typeface="+mn-lt"/>
              </a:rPr>
              <a:t>, 7 Aug 2002 Context: Budget announces record breaking NHS funding</a:t>
            </a:r>
          </a:p>
        </p:txBody>
      </p:sp>
    </p:spTree>
    <p:extLst>
      <p:ext uri="{BB962C8B-B14F-4D97-AF65-F5344CB8AC3E}">
        <p14:creationId xmlns:p14="http://schemas.microsoft.com/office/powerpoint/2010/main" val="3956128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Q3: What accounts for the longevity and popular appeal of Britain’s National Health Service?</a:t>
            </a:r>
          </a:p>
          <a:p>
            <a:endParaRPr lang="en-GB" dirty="0"/>
          </a:p>
          <a:p>
            <a:pPr>
              <a:buFont typeface="Courier New" panose="02070309020205020404" pitchFamily="49" charset="0"/>
              <a:buChar char="o"/>
            </a:pPr>
            <a:r>
              <a:rPr lang="en-GB" dirty="0"/>
              <a:t>Consumerism </a:t>
            </a:r>
          </a:p>
          <a:p>
            <a:pPr>
              <a:buFont typeface="Courier New" panose="02070309020205020404" pitchFamily="49" charset="0"/>
              <a:buChar char="o"/>
            </a:pPr>
            <a:r>
              <a:rPr lang="en-GB" dirty="0"/>
              <a:t>Communitarianism</a:t>
            </a:r>
          </a:p>
          <a:p>
            <a:pPr>
              <a:buFont typeface="Courier New" panose="02070309020205020404" pitchFamily="49" charset="0"/>
              <a:buChar char="o"/>
            </a:pPr>
            <a:r>
              <a:rPr lang="en-GB" dirty="0" err="1"/>
              <a:t>Productionism</a:t>
            </a:r>
            <a:endParaRPr lang="en-GB" dirty="0"/>
          </a:p>
          <a:p>
            <a:endParaRPr lang="en-GB" dirty="0"/>
          </a:p>
        </p:txBody>
      </p:sp>
    </p:spTree>
    <p:extLst>
      <p:ext uri="{BB962C8B-B14F-4D97-AF65-F5344CB8AC3E}">
        <p14:creationId xmlns:p14="http://schemas.microsoft.com/office/powerpoint/2010/main" val="16115925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consumerism</a:t>
            </a:r>
          </a:p>
        </p:txBody>
      </p:sp>
      <p:pic>
        <p:nvPicPr>
          <p:cNvPr id="2150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1562100"/>
            <a:ext cx="5181600"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3619500"/>
            <a:ext cx="3962400"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71692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communitarianism</a:t>
            </a:r>
          </a:p>
        </p:txBody>
      </p:sp>
      <p:pic>
        <p:nvPicPr>
          <p:cNvPr id="2048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75260" y="1600200"/>
            <a:ext cx="6793479"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2998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productionism</a:t>
            </a:r>
            <a:endParaRPr lang="en-GB" dirty="0"/>
          </a:p>
        </p:txBody>
      </p:sp>
      <p:pic>
        <p:nvPicPr>
          <p:cNvPr id="1945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1143000"/>
            <a:ext cx="8058150" cy="5557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6883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Was the state really absent from pre 20</a:t>
            </a:r>
            <a:r>
              <a:rPr lang="en-GB" baseline="30000" dirty="0"/>
              <a:t>th</a:t>
            </a:r>
            <a:r>
              <a:rPr lang="en-GB" dirty="0"/>
              <a:t> century medicine?</a:t>
            </a:r>
            <a:br>
              <a:rPr lang="en-GB" dirty="0"/>
            </a:br>
            <a:endParaRPr lang="en-GB" dirty="0"/>
          </a:p>
        </p:txBody>
      </p:sp>
      <p:sp>
        <p:nvSpPr>
          <p:cNvPr id="3" name="Content Placeholder 2"/>
          <p:cNvSpPr>
            <a:spLocks noGrp="1"/>
          </p:cNvSpPr>
          <p:nvPr>
            <p:ph idx="1"/>
          </p:nvPr>
        </p:nvSpPr>
        <p:spPr>
          <a:xfrm>
            <a:off x="3800068" y="1272038"/>
            <a:ext cx="5049063" cy="2057400"/>
          </a:xfrm>
        </p:spPr>
        <p:txBody>
          <a:bodyPr/>
          <a:lstStyle/>
          <a:p>
            <a:r>
              <a:rPr lang="en-GB" dirty="0"/>
              <a:t>Contagion, sanitary reform, local government medicine, and vital statistics</a:t>
            </a:r>
          </a:p>
          <a:p>
            <a:endParaRPr lang="en-GB" dirty="0"/>
          </a:p>
        </p:txBody>
      </p:sp>
      <p:pic>
        <p:nvPicPr>
          <p:cNvPr id="4" name="Picture 2">
            <a:extLst>
              <a:ext uri="{FF2B5EF4-FFF2-40B4-BE49-F238E27FC236}">
                <a16:creationId xmlns:a16="http://schemas.microsoft.com/office/drawing/2014/main" id="{4ABF531B-74D9-EC68-69CC-3967FD6279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71" y="1392238"/>
            <a:ext cx="3439566" cy="4313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Associated in the public psyche with poverty during Victorian times, those who could afford a private doctor stayed away from the hospital at almost any cost. This illustration from The Illustrated London News depicts a ward in the Hampstead Smallpox Hospital, c1871. (Photo by Oxford Science Archive/Print Collector/Getty Images)">
            <a:extLst>
              <a:ext uri="{FF2B5EF4-FFF2-40B4-BE49-F238E27FC236}">
                <a16:creationId xmlns:a16="http://schemas.microsoft.com/office/drawing/2014/main" id="{3F3528C5-0D1F-0D65-9ADA-5CC8F5C785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7817" y="3364074"/>
            <a:ext cx="4391314" cy="340491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5462F67-C4E8-D64D-BEE2-F8E68B45B93B}"/>
              </a:ext>
            </a:extLst>
          </p:cNvPr>
          <p:cNvSpPr txBox="1"/>
          <p:nvPr/>
        </p:nvSpPr>
        <p:spPr>
          <a:xfrm>
            <a:off x="7257" y="5964479"/>
            <a:ext cx="4572000" cy="646331"/>
          </a:xfrm>
          <a:prstGeom prst="rect">
            <a:avLst/>
          </a:prstGeom>
          <a:noFill/>
        </p:spPr>
        <p:txBody>
          <a:bodyPr wrap="square">
            <a:spAutoFit/>
          </a:bodyPr>
          <a:lstStyle/>
          <a:p>
            <a:r>
              <a:rPr lang="en-GB" b="0" i="0" dirty="0">
                <a:solidFill>
                  <a:srgbClr val="061824"/>
                </a:solidFill>
                <a:effectLst/>
                <a:latin typeface="droid-sans"/>
              </a:rPr>
              <a:t>The </a:t>
            </a:r>
            <a:r>
              <a:rPr lang="en-GB" b="0" i="1" dirty="0">
                <a:solidFill>
                  <a:srgbClr val="061824"/>
                </a:solidFill>
                <a:effectLst/>
                <a:latin typeface="droid-sans"/>
              </a:rPr>
              <a:t>Illustrated London News </a:t>
            </a:r>
            <a:r>
              <a:rPr lang="en-GB" b="0" i="0" dirty="0">
                <a:solidFill>
                  <a:srgbClr val="061824"/>
                </a:solidFill>
                <a:effectLst/>
                <a:latin typeface="droid-sans"/>
              </a:rPr>
              <a:t>depicts a ward in the Hampstead Smallpox Hospital, c1871 </a:t>
            </a:r>
            <a:r>
              <a:rPr lang="en-GB" b="0" i="0" dirty="0">
                <a:solidFill>
                  <a:srgbClr val="061824"/>
                </a:solidFill>
                <a:effectLst/>
                <a:latin typeface="droid-sans"/>
                <a:sym typeface="Wingdings" pitchFamily="2" charset="2"/>
              </a:rPr>
              <a:t></a:t>
            </a:r>
            <a:endParaRPr lang="en-GB" dirty="0"/>
          </a:p>
        </p:txBody>
      </p:sp>
    </p:spTree>
    <p:extLst>
      <p:ext uri="{BB962C8B-B14F-4D97-AF65-F5344CB8AC3E}">
        <p14:creationId xmlns:p14="http://schemas.microsoft.com/office/powerpoint/2010/main" val="2442893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419600" cy="639762"/>
          </a:xfrm>
        </p:spPr>
        <p:txBody>
          <a:bodyPr>
            <a:normAutofit fontScale="90000"/>
          </a:bodyPr>
          <a:lstStyle/>
          <a:p>
            <a:r>
              <a:rPr lang="en-GB" dirty="0"/>
              <a:t>A national mental health service?</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4612" y="1361859"/>
            <a:ext cx="5842977" cy="4353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id="{8B2EC1A4-0B17-49F4-D5EA-B5AE5C15BDE9}"/>
              </a:ext>
            </a:extLst>
          </p:cNvPr>
          <p:cNvSpPr txBox="1"/>
          <p:nvPr/>
        </p:nvSpPr>
        <p:spPr>
          <a:xfrm>
            <a:off x="6022103" y="335498"/>
            <a:ext cx="2971799" cy="6247864"/>
          </a:xfrm>
          <a:prstGeom prst="rect">
            <a:avLst/>
          </a:prstGeom>
          <a:noFill/>
        </p:spPr>
        <p:txBody>
          <a:bodyPr wrap="square">
            <a:spAutoFit/>
          </a:bodyPr>
          <a:lstStyle/>
          <a:p>
            <a:pPr marL="14288" indent="-14288" algn="ctr"/>
            <a:r>
              <a:rPr lang="en-GB" sz="2000" kern="100" dirty="0">
                <a:solidFill>
                  <a:srgbClr val="0070C0"/>
                </a:solidFill>
                <a:effectLst/>
                <a:latin typeface="Arial" panose="020B0604020202020204" pitchFamily="34" charset="0"/>
                <a:ea typeface="Aptos" panose="020B0004020202020204" pitchFamily="34" charset="0"/>
                <a:cs typeface="Times New Roman" panose="02020603050405020304" pitchFamily="18" charset="0"/>
              </a:rPr>
              <a:t>A partial timeline of UK Mental Health Legislation</a:t>
            </a:r>
          </a:p>
          <a:p>
            <a:pPr marL="14288" indent="-14288" algn="ctr"/>
            <a:endParaRPr lang="en-GB" sz="2000" kern="100" dirty="0">
              <a:solidFill>
                <a:srgbClr val="0070C0"/>
              </a:solidFill>
              <a:effectLst/>
              <a:latin typeface="Arial" panose="020B0604020202020204" pitchFamily="34" charset="0"/>
              <a:ea typeface="Aptos" panose="020B0004020202020204" pitchFamily="34" charset="0"/>
              <a:cs typeface="Times New Roman" panose="02020603050405020304" pitchFamily="18" charset="0"/>
            </a:endParaRPr>
          </a:p>
          <a:p>
            <a:pPr marL="590550" indent="-590550"/>
            <a:r>
              <a:rPr lang="en-GB" sz="2000" kern="100" dirty="0">
                <a:solidFill>
                  <a:srgbClr val="181818"/>
                </a:solidFill>
                <a:effectLst/>
                <a:latin typeface="Arial" panose="020B0604020202020204" pitchFamily="34" charset="0"/>
                <a:ea typeface="Aptos" panose="020B0004020202020204" pitchFamily="34" charset="0"/>
                <a:cs typeface="Times New Roman" panose="02020603050405020304" pitchFamily="18" charset="0"/>
              </a:rPr>
              <a:t>1774 Madhouses Act</a:t>
            </a:r>
          </a:p>
          <a:p>
            <a:pPr marL="590550" indent="-590550"/>
            <a:r>
              <a:rPr lang="en-GB" sz="2000" kern="100" dirty="0">
                <a:solidFill>
                  <a:srgbClr val="181818"/>
                </a:solidFill>
                <a:latin typeface="Arial" panose="020B0604020202020204" pitchFamily="34" charset="0"/>
                <a:ea typeface="Aptos" panose="020B0004020202020204" pitchFamily="34" charset="0"/>
                <a:cs typeface="Times New Roman" panose="02020603050405020304" pitchFamily="18" charset="0"/>
              </a:rPr>
              <a:t>1808 County Asylums Act</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pPr marL="590550" indent="-590550"/>
            <a:r>
              <a:rPr lang="en-GB" sz="2000" kern="100" dirty="0">
                <a:solidFill>
                  <a:srgbClr val="181818"/>
                </a:solidFill>
                <a:effectLst/>
                <a:latin typeface="Arial" panose="020B0604020202020204" pitchFamily="34" charset="0"/>
                <a:ea typeface="Aptos" panose="020B0004020202020204" pitchFamily="34" charset="0"/>
                <a:cs typeface="Times New Roman" panose="02020603050405020304" pitchFamily="18" charset="0"/>
              </a:rPr>
              <a:t>1845 Lunacy Act and the County Asylums Act</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pPr marL="590550" indent="-590550"/>
            <a:r>
              <a:rPr lang="en-GB" sz="2000" kern="100" dirty="0">
                <a:solidFill>
                  <a:srgbClr val="181818"/>
                </a:solidFill>
                <a:effectLst/>
                <a:latin typeface="Arial" panose="020B0604020202020204" pitchFamily="34" charset="0"/>
                <a:ea typeface="Aptos" panose="020B0004020202020204" pitchFamily="34" charset="0"/>
                <a:cs typeface="Times New Roman" panose="02020603050405020304" pitchFamily="18" charset="0"/>
              </a:rPr>
              <a:t>1886 Idiots Act</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pPr marL="590550" indent="-590550"/>
            <a:r>
              <a:rPr lang="en-GB" sz="2000" kern="100" dirty="0">
                <a:solidFill>
                  <a:srgbClr val="181818"/>
                </a:solidFill>
                <a:effectLst/>
                <a:latin typeface="Arial" panose="020B0604020202020204" pitchFamily="34" charset="0"/>
                <a:ea typeface="Aptos" panose="020B0004020202020204" pitchFamily="34" charset="0"/>
                <a:cs typeface="Times New Roman" panose="02020603050405020304" pitchFamily="18" charset="0"/>
              </a:rPr>
              <a:t>1890 Lunacy and Mental Treatment Act</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pPr marL="590550" indent="-590550"/>
            <a:r>
              <a:rPr lang="en-GB" sz="2000" kern="100" dirty="0">
                <a:solidFill>
                  <a:srgbClr val="181818"/>
                </a:solidFill>
                <a:effectLst/>
                <a:latin typeface="Arial" panose="020B0604020202020204" pitchFamily="34" charset="0"/>
                <a:ea typeface="Aptos" panose="020B0004020202020204" pitchFamily="34" charset="0"/>
                <a:cs typeface="Times New Roman" panose="02020603050405020304" pitchFamily="18" charset="0"/>
              </a:rPr>
              <a:t>1913 Mental Deficiency Act</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pPr marL="590550" indent="-590550"/>
            <a:r>
              <a:rPr lang="en-GB" sz="2000" kern="100" dirty="0">
                <a:solidFill>
                  <a:srgbClr val="181818"/>
                </a:solidFill>
                <a:effectLst/>
                <a:latin typeface="Arial" panose="020B0604020202020204" pitchFamily="34" charset="0"/>
                <a:ea typeface="Aptos" panose="020B0004020202020204" pitchFamily="34" charset="0"/>
                <a:cs typeface="Times New Roman" panose="02020603050405020304" pitchFamily="18" charset="0"/>
              </a:rPr>
              <a:t>1930</a:t>
            </a:r>
            <a:r>
              <a:rPr lang="en-GB" sz="2000" kern="100" dirty="0">
                <a:effectLst/>
                <a:latin typeface="Aptos" panose="020B0004020202020204" pitchFamily="34" charset="0"/>
                <a:ea typeface="Aptos" panose="020B0004020202020204" pitchFamily="34" charset="0"/>
                <a:cs typeface="Times New Roman" panose="02020603050405020304" pitchFamily="18" charset="0"/>
              </a:rPr>
              <a:t> Mental Treatment Act  (‘Person of Unsound Mind’ and ‘Mental Hospitals’</a:t>
            </a:r>
          </a:p>
          <a:p>
            <a:pPr marL="590550" indent="-590550"/>
            <a:r>
              <a:rPr lang="en-GB" sz="2000" kern="100" dirty="0">
                <a:solidFill>
                  <a:srgbClr val="181818"/>
                </a:solidFill>
                <a:effectLst/>
                <a:latin typeface="Arial" panose="020B0604020202020204" pitchFamily="34" charset="0"/>
                <a:ea typeface="Aptos" panose="020B0004020202020204" pitchFamily="34" charset="0"/>
                <a:cs typeface="Times New Roman" panose="02020603050405020304" pitchFamily="18" charset="0"/>
              </a:rPr>
              <a:t>1959 Mental Health Act</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D6208481-4AAB-206F-6B1C-C2F8EDCE6846}"/>
              </a:ext>
            </a:extLst>
          </p:cNvPr>
          <p:cNvSpPr txBox="1"/>
          <p:nvPr/>
        </p:nvSpPr>
        <p:spPr>
          <a:xfrm>
            <a:off x="171869" y="5747657"/>
            <a:ext cx="5257800" cy="923330"/>
          </a:xfrm>
          <a:prstGeom prst="rect">
            <a:avLst/>
          </a:prstGeom>
          <a:noFill/>
        </p:spPr>
        <p:txBody>
          <a:bodyPr wrap="square">
            <a:spAutoFit/>
          </a:bodyPr>
          <a:lstStyle/>
          <a:p>
            <a:r>
              <a:rPr lang="en-GB" dirty="0"/>
              <a:t>Read more here: https://</a:t>
            </a:r>
            <a:r>
              <a:rPr lang="en-GB" dirty="0" err="1"/>
              <a:t>archives.blog.parliament.uk</a:t>
            </a:r>
            <a:r>
              <a:rPr lang="en-GB" dirty="0"/>
              <a:t>/2024/03/14/mental-health-in-legislation/</a:t>
            </a:r>
          </a:p>
        </p:txBody>
      </p:sp>
      <p:sp>
        <p:nvSpPr>
          <p:cNvPr id="8" name="TextBox 7">
            <a:extLst>
              <a:ext uri="{FF2B5EF4-FFF2-40B4-BE49-F238E27FC236}">
                <a16:creationId xmlns:a16="http://schemas.microsoft.com/office/drawing/2014/main" id="{7AA308CE-CD0C-E5A5-F991-73E18077F45F}"/>
              </a:ext>
            </a:extLst>
          </p:cNvPr>
          <p:cNvSpPr txBox="1"/>
          <p:nvPr/>
        </p:nvSpPr>
        <p:spPr>
          <a:xfrm>
            <a:off x="164612" y="2139967"/>
            <a:ext cx="5813949" cy="2031325"/>
          </a:xfrm>
          <a:prstGeom prst="rect">
            <a:avLst/>
          </a:prstGeom>
          <a:solidFill>
            <a:schemeClr val="accent1">
              <a:lumMod val="60000"/>
              <a:lumOff val="40000"/>
            </a:schemeClr>
          </a:solidFill>
        </p:spPr>
        <p:txBody>
          <a:bodyPr wrap="square">
            <a:spAutoFit/>
          </a:bodyPr>
          <a:lstStyle/>
          <a:p>
            <a:r>
              <a:rPr lang="en-GB" b="0" i="1" dirty="0">
                <a:solidFill>
                  <a:srgbClr val="181818"/>
                </a:solidFill>
                <a:effectLst/>
                <a:latin typeface="National-LFSN"/>
              </a:rPr>
              <a:t>“Mrs. Smith […] had been carried to Turlington’s Madhouse by her Husband who left her there, with an assurance that he would return very soon […] it was now two years since she had been carried to this house […] during her confinement she had been attended by no physician or apothecary” </a:t>
            </a:r>
            <a:r>
              <a:rPr lang="en-GB" b="0" i="0" dirty="0">
                <a:solidFill>
                  <a:srgbClr val="181818"/>
                </a:solidFill>
                <a:effectLst/>
                <a:latin typeface="National-LFSN"/>
              </a:rPr>
              <a:t>– 22 February 1763, House of Commons Journal, Volume 29 Part 1, pg. 487</a:t>
            </a:r>
            <a:endParaRPr lang="en-GB" dirty="0"/>
          </a:p>
        </p:txBody>
      </p:sp>
    </p:spTree>
    <p:extLst>
      <p:ext uri="{BB962C8B-B14F-4D97-AF65-F5344CB8AC3E}">
        <p14:creationId xmlns:p14="http://schemas.microsoft.com/office/powerpoint/2010/main" val="263971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809675" y="92936"/>
            <a:ext cx="5524650" cy="533399"/>
          </a:xfrm>
        </p:spPr>
        <p:txBody>
          <a:bodyPr anchor="ctr">
            <a:normAutofit fontScale="90000"/>
          </a:bodyPr>
          <a:lstStyle/>
          <a:p>
            <a:r>
              <a:rPr lang="en-GB" sz="3500" dirty="0"/>
              <a:t>Poor law hospitals</a:t>
            </a:r>
          </a:p>
        </p:txBody>
      </p:sp>
      <p:sp>
        <p:nvSpPr>
          <p:cNvPr id="3090" name="Content Placeholder 3077">
            <a:extLst>
              <a:ext uri="{FF2B5EF4-FFF2-40B4-BE49-F238E27FC236}">
                <a16:creationId xmlns:a16="http://schemas.microsoft.com/office/drawing/2014/main" id="{55AD162C-C850-5DBF-D3CF-7F2491B31218}"/>
              </a:ext>
            </a:extLst>
          </p:cNvPr>
          <p:cNvSpPr>
            <a:spLocks noGrp="1"/>
          </p:cNvSpPr>
          <p:nvPr>
            <p:ph idx="1"/>
          </p:nvPr>
        </p:nvSpPr>
        <p:spPr>
          <a:xfrm>
            <a:off x="152400" y="5180442"/>
            <a:ext cx="8839200" cy="1591879"/>
          </a:xfrm>
        </p:spPr>
        <p:txBody>
          <a:bodyPr anchor="ctr">
            <a:normAutofit fontScale="62500" lnSpcReduction="20000"/>
          </a:bodyPr>
          <a:lstStyle/>
          <a:p>
            <a:r>
              <a:rPr lang="en-US" dirty="0"/>
              <a:t>New Poor Law 1834 establishes workhouses in place of ‘outdoor relief’ for the poor. Regime is deliberately harsh, and copes poorly with the sick and aged despite nominal hospital and dispensary provision</a:t>
            </a:r>
          </a:p>
          <a:p>
            <a:r>
              <a:rPr lang="en-GB" dirty="0"/>
              <a:t>Metropolitan Poor Act of 1867 establishes separate hospitals for the poor, the first ‘state’ hospitals addressing the health needs of the sick poor.</a:t>
            </a:r>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4" t="-264" b="264"/>
          <a:stretch/>
        </p:blipFill>
        <p:spPr bwMode="auto">
          <a:xfrm>
            <a:off x="1529676" y="626335"/>
            <a:ext cx="6084648" cy="4554107"/>
          </a:xfrm>
          <a:prstGeom prst="rect">
            <a:avLst/>
          </a:prstGeom>
          <a:noFill/>
          <a:effectLst>
            <a:outerShdw blurRad="127000" dist="50800" dir="10800000" sx="99000" sy="99000" algn="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8521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6" name="Rectangle 1055">
            <a:extLst>
              <a:ext uri="{FF2B5EF4-FFF2-40B4-BE49-F238E27FC236}">
                <a16:creationId xmlns:a16="http://schemas.microsoft.com/office/drawing/2014/main" id="{9AB13476-CE21-4746-B044-FD491AC84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1996" y="429768"/>
            <a:ext cx="3071304" cy="1642533"/>
          </a:xfrm>
        </p:spPr>
        <p:txBody>
          <a:bodyPr vert="horz" lIns="91440" tIns="45720" rIns="91440" bIns="45720" rtlCol="0" anchor="b">
            <a:normAutofit/>
          </a:bodyPr>
          <a:lstStyle/>
          <a:p>
            <a:pPr algn="l">
              <a:lnSpc>
                <a:spcPct val="90000"/>
              </a:lnSpc>
            </a:pPr>
            <a:r>
              <a:rPr lang="en-US" sz="2200" b="1" kern="1200">
                <a:solidFill>
                  <a:schemeClr val="tx1"/>
                </a:solidFill>
                <a:latin typeface="+mj-lt"/>
                <a:ea typeface="+mj-ea"/>
                <a:cs typeface="+mj-cs"/>
              </a:rPr>
              <a:t>What factors encouraged the growth of state medicine in the 20</a:t>
            </a:r>
            <a:r>
              <a:rPr lang="en-US" sz="2200" b="1" kern="1200" baseline="30000">
                <a:solidFill>
                  <a:schemeClr val="tx1"/>
                </a:solidFill>
                <a:latin typeface="+mj-lt"/>
                <a:ea typeface="+mj-ea"/>
                <a:cs typeface="+mj-cs"/>
              </a:rPr>
              <a:t>th</a:t>
            </a:r>
            <a:r>
              <a:rPr lang="en-US" sz="2200" b="1" kern="1200">
                <a:solidFill>
                  <a:schemeClr val="tx1"/>
                </a:solidFill>
                <a:latin typeface="+mj-lt"/>
                <a:ea typeface="+mj-ea"/>
                <a:cs typeface="+mj-cs"/>
              </a:rPr>
              <a:t> century?</a:t>
            </a:r>
          </a:p>
        </p:txBody>
      </p:sp>
      <p:sp>
        <p:nvSpPr>
          <p:cNvPr id="1058"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1996" y="2423160"/>
            <a:ext cx="2907792" cy="18288"/>
          </a:xfrm>
          <a:custGeom>
            <a:avLst/>
            <a:gdLst>
              <a:gd name="connsiteX0" fmla="*/ 0 w 2907792"/>
              <a:gd name="connsiteY0" fmla="*/ 0 h 18288"/>
              <a:gd name="connsiteX1" fmla="*/ 552480 w 2907792"/>
              <a:gd name="connsiteY1" fmla="*/ 0 h 18288"/>
              <a:gd name="connsiteX2" fmla="*/ 1104961 w 2907792"/>
              <a:gd name="connsiteY2" fmla="*/ 0 h 18288"/>
              <a:gd name="connsiteX3" fmla="*/ 1599286 w 2907792"/>
              <a:gd name="connsiteY3" fmla="*/ 0 h 18288"/>
              <a:gd name="connsiteX4" fmla="*/ 2093610 w 2907792"/>
              <a:gd name="connsiteY4" fmla="*/ 0 h 18288"/>
              <a:gd name="connsiteX5" fmla="*/ 2907792 w 2907792"/>
              <a:gd name="connsiteY5" fmla="*/ 0 h 18288"/>
              <a:gd name="connsiteX6" fmla="*/ 2907792 w 2907792"/>
              <a:gd name="connsiteY6" fmla="*/ 18288 h 18288"/>
              <a:gd name="connsiteX7" fmla="*/ 2297156 w 2907792"/>
              <a:gd name="connsiteY7" fmla="*/ 18288 h 18288"/>
              <a:gd name="connsiteX8" fmla="*/ 1773753 w 2907792"/>
              <a:gd name="connsiteY8" fmla="*/ 18288 h 18288"/>
              <a:gd name="connsiteX9" fmla="*/ 1134039 w 2907792"/>
              <a:gd name="connsiteY9" fmla="*/ 18288 h 18288"/>
              <a:gd name="connsiteX10" fmla="*/ 494325 w 2907792"/>
              <a:gd name="connsiteY10" fmla="*/ 18288 h 18288"/>
              <a:gd name="connsiteX11" fmla="*/ 0 w 2907792"/>
              <a:gd name="connsiteY11" fmla="*/ 18288 h 18288"/>
              <a:gd name="connsiteX12" fmla="*/ 0 w 2907792"/>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07792" h="18288" fill="none" extrusionOk="0">
                <a:moveTo>
                  <a:pt x="0" y="0"/>
                </a:moveTo>
                <a:cubicBezTo>
                  <a:pt x="166537" y="2740"/>
                  <a:pt x="300437" y="11071"/>
                  <a:pt x="552480" y="0"/>
                </a:cubicBezTo>
                <a:cubicBezTo>
                  <a:pt x="804523" y="-11071"/>
                  <a:pt x="967889" y="888"/>
                  <a:pt x="1104961" y="0"/>
                </a:cubicBezTo>
                <a:cubicBezTo>
                  <a:pt x="1242033" y="-888"/>
                  <a:pt x="1415325" y="15820"/>
                  <a:pt x="1599286" y="0"/>
                </a:cubicBezTo>
                <a:cubicBezTo>
                  <a:pt x="1783248" y="-15820"/>
                  <a:pt x="1875653" y="-9230"/>
                  <a:pt x="2093610" y="0"/>
                </a:cubicBezTo>
                <a:cubicBezTo>
                  <a:pt x="2311567" y="9230"/>
                  <a:pt x="2618550" y="7358"/>
                  <a:pt x="2907792" y="0"/>
                </a:cubicBezTo>
                <a:cubicBezTo>
                  <a:pt x="2908004" y="6573"/>
                  <a:pt x="2907586" y="9886"/>
                  <a:pt x="2907792" y="18288"/>
                </a:cubicBezTo>
                <a:cubicBezTo>
                  <a:pt x="2607161" y="31037"/>
                  <a:pt x="2510774" y="18699"/>
                  <a:pt x="2297156" y="18288"/>
                </a:cubicBezTo>
                <a:cubicBezTo>
                  <a:pt x="2083538" y="17877"/>
                  <a:pt x="2013617" y="32593"/>
                  <a:pt x="1773753" y="18288"/>
                </a:cubicBezTo>
                <a:cubicBezTo>
                  <a:pt x="1533889" y="3983"/>
                  <a:pt x="1331732" y="36532"/>
                  <a:pt x="1134039" y="18288"/>
                </a:cubicBezTo>
                <a:cubicBezTo>
                  <a:pt x="936346" y="44"/>
                  <a:pt x="806538" y="2706"/>
                  <a:pt x="494325" y="18288"/>
                </a:cubicBezTo>
                <a:cubicBezTo>
                  <a:pt x="182112" y="33870"/>
                  <a:pt x="121770" y="6846"/>
                  <a:pt x="0" y="18288"/>
                </a:cubicBezTo>
                <a:cubicBezTo>
                  <a:pt x="346" y="10937"/>
                  <a:pt x="-865" y="8151"/>
                  <a:pt x="0" y="0"/>
                </a:cubicBezTo>
                <a:close/>
              </a:path>
              <a:path w="2907792" h="18288" stroke="0" extrusionOk="0">
                <a:moveTo>
                  <a:pt x="0" y="0"/>
                </a:moveTo>
                <a:cubicBezTo>
                  <a:pt x="290327" y="-571"/>
                  <a:pt x="292695" y="12246"/>
                  <a:pt x="581558" y="0"/>
                </a:cubicBezTo>
                <a:cubicBezTo>
                  <a:pt x="870421" y="-12246"/>
                  <a:pt x="1039058" y="-25832"/>
                  <a:pt x="1192195" y="0"/>
                </a:cubicBezTo>
                <a:cubicBezTo>
                  <a:pt x="1345332" y="25832"/>
                  <a:pt x="1529164" y="15265"/>
                  <a:pt x="1744675" y="0"/>
                </a:cubicBezTo>
                <a:cubicBezTo>
                  <a:pt x="1960186" y="-15265"/>
                  <a:pt x="2246714" y="-7873"/>
                  <a:pt x="2384389" y="0"/>
                </a:cubicBezTo>
                <a:cubicBezTo>
                  <a:pt x="2522064" y="7873"/>
                  <a:pt x="2737948" y="-23071"/>
                  <a:pt x="2907792" y="0"/>
                </a:cubicBezTo>
                <a:cubicBezTo>
                  <a:pt x="2907097" y="8541"/>
                  <a:pt x="2907547" y="12147"/>
                  <a:pt x="2907792" y="18288"/>
                </a:cubicBezTo>
                <a:cubicBezTo>
                  <a:pt x="2671444" y="43779"/>
                  <a:pt x="2446046" y="-6576"/>
                  <a:pt x="2268078" y="18288"/>
                </a:cubicBezTo>
                <a:cubicBezTo>
                  <a:pt x="2090110" y="43152"/>
                  <a:pt x="2005506" y="23839"/>
                  <a:pt x="1744675" y="18288"/>
                </a:cubicBezTo>
                <a:cubicBezTo>
                  <a:pt x="1483844" y="12737"/>
                  <a:pt x="1398995" y="-4268"/>
                  <a:pt x="1104961" y="18288"/>
                </a:cubicBezTo>
                <a:cubicBezTo>
                  <a:pt x="810927" y="40844"/>
                  <a:pt x="314406" y="46598"/>
                  <a:pt x="0" y="18288"/>
                </a:cubicBezTo>
                <a:cubicBezTo>
                  <a:pt x="775" y="9916"/>
                  <a:pt x="852" y="578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448976505">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4">
            <a:extLst>
              <a:ext uri="{FF2B5EF4-FFF2-40B4-BE49-F238E27FC236}">
                <a16:creationId xmlns:a16="http://schemas.microsoft.com/office/drawing/2014/main" id="{7833E5A4-4607-11A4-2B16-3A026501C384}"/>
              </a:ext>
            </a:extLst>
          </p:cNvPr>
          <p:cNvSpPr txBox="1">
            <a:spLocks noChangeArrowheads="1"/>
          </p:cNvSpPr>
          <p:nvPr/>
        </p:nvSpPr>
        <p:spPr bwMode="auto">
          <a:xfrm>
            <a:off x="472116" y="2706624"/>
            <a:ext cx="3074214" cy="3386399"/>
          </a:xfrm>
          <a:prstGeom prst="rect">
            <a:avLst/>
          </a:prstGeom>
        </p:spPr>
        <p:txBody>
          <a:bodyPr vert="horz" lIns="91440" tIns="45720" rIns="91440" bIns="45720" rtlCol="0">
            <a:normAutofit/>
          </a:bodyPr>
          <a:lstStyle/>
          <a:p>
            <a:pPr indent="-228600">
              <a:lnSpc>
                <a:spcPct val="90000"/>
              </a:lnSpc>
              <a:spcAft>
                <a:spcPts val="900"/>
              </a:spcAft>
              <a:buFont typeface="Arial" panose="020B0604020202020204" pitchFamily="34" charset="0"/>
              <a:buChar char="•"/>
              <a:defRPr/>
            </a:pPr>
            <a:r>
              <a:rPr lang="en-US" sz="1200"/>
              <a:t>‘In days gone by such conditions as appendicitis were treated with poultices and drugs in the patient’s home. Now they are treated by operation, which is more effective, but requires more equipment, a team of workers, and a larger expenditure. Such conditions as diseases of the lungs formerly received clinical examination and treatment by drugs. They may now require, in addition, the attention of the pathologist and the radiologist.</a:t>
            </a:r>
          </a:p>
          <a:p>
            <a:pPr indent="-228600">
              <a:lnSpc>
                <a:spcPct val="90000"/>
              </a:lnSpc>
              <a:buFont typeface="Arial" panose="020B0604020202020204" pitchFamily="34" charset="0"/>
              <a:buChar char="•"/>
              <a:defRPr/>
            </a:pPr>
            <a:r>
              <a:rPr lang="en-US" sz="1200"/>
              <a:t>This means greater efficiency, but more organisation and higher cost.’ </a:t>
            </a:r>
          </a:p>
          <a:p>
            <a:pPr indent="-228600">
              <a:lnSpc>
                <a:spcPct val="90000"/>
              </a:lnSpc>
              <a:spcBef>
                <a:spcPct val="0"/>
              </a:spcBef>
              <a:buFont typeface="Arial" panose="020B0604020202020204" pitchFamily="34" charset="0"/>
              <a:buChar char="•"/>
            </a:pPr>
            <a:endParaRPr lang="en-US" altLang="en-US" sz="1200"/>
          </a:p>
          <a:p>
            <a:pPr indent="-228600">
              <a:lnSpc>
                <a:spcPct val="90000"/>
              </a:lnSpc>
              <a:spcBef>
                <a:spcPct val="0"/>
              </a:spcBef>
              <a:buFont typeface="Arial" panose="020B0604020202020204" pitchFamily="34" charset="0"/>
              <a:buChar char="•"/>
            </a:pPr>
            <a:endParaRPr lang="en-US" altLang="en-US" sz="1200"/>
          </a:p>
          <a:p>
            <a:pPr indent="-228600">
              <a:lnSpc>
                <a:spcPct val="90000"/>
              </a:lnSpc>
              <a:spcBef>
                <a:spcPct val="0"/>
              </a:spcBef>
              <a:buFont typeface="Arial" panose="020B0604020202020204" pitchFamily="34" charset="0"/>
              <a:buChar char="•"/>
            </a:pPr>
            <a:endParaRPr lang="en-US" altLang="en-US" sz="1200"/>
          </a:p>
          <a:p>
            <a:pPr indent="-228600">
              <a:lnSpc>
                <a:spcPct val="90000"/>
              </a:lnSpc>
              <a:spcBef>
                <a:spcPct val="0"/>
              </a:spcBef>
              <a:buFont typeface="Arial" panose="020B0604020202020204" pitchFamily="34" charset="0"/>
              <a:buChar char="•"/>
            </a:pPr>
            <a:r>
              <a:rPr lang="en-US" altLang="en-US" sz="1200" dirty="0"/>
              <a:t>Viscount Bertrand Dawson</a:t>
            </a:r>
            <a:endParaRPr lang="en-US" altLang="en-US" sz="1200"/>
          </a:p>
          <a:p>
            <a:pPr indent="-228600">
              <a:lnSpc>
                <a:spcPct val="90000"/>
              </a:lnSpc>
              <a:buFont typeface="Arial" panose="020B0604020202020204" pitchFamily="34" charset="0"/>
              <a:buChar char="•"/>
              <a:defRPr/>
            </a:pPr>
            <a:r>
              <a:rPr lang="en-US" sz="1200" dirty="0"/>
              <a:t>President, RCP</a:t>
            </a:r>
            <a:endParaRPr lang="en-US" sz="1200"/>
          </a:p>
          <a:p>
            <a:pPr indent="-228600">
              <a:lnSpc>
                <a:spcPct val="90000"/>
              </a:lnSpc>
              <a:buFont typeface="Arial" panose="020B0604020202020204" pitchFamily="34" charset="0"/>
              <a:buChar char="•"/>
              <a:defRPr/>
            </a:pPr>
            <a:r>
              <a:rPr lang="en-US" sz="1200" dirty="0"/>
              <a:t>Royal Physician George V</a:t>
            </a:r>
            <a:endParaRPr lang="en-US" sz="1200"/>
          </a:p>
        </p:txBody>
      </p:sp>
      <p:pic>
        <p:nvPicPr>
          <p:cNvPr id="1026" name="Picture 2" descr="A poster of a person hugging a person&#10;&#10;Description automatically generated">
            <a:extLst>
              <a:ext uri="{FF2B5EF4-FFF2-40B4-BE49-F238E27FC236}">
                <a16:creationId xmlns:a16="http://schemas.microsoft.com/office/drawing/2014/main" id="{634C9A4F-03A0-8C55-7CA2-A443728122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74" r="4409" b="5"/>
          <a:stretch/>
        </p:blipFill>
        <p:spPr bwMode="auto">
          <a:xfrm>
            <a:off x="3770700" y="10"/>
            <a:ext cx="2283650" cy="3597029"/>
          </a:xfrm>
          <a:custGeom>
            <a:avLst/>
            <a:gdLst/>
            <a:ahLst/>
            <a:cxnLst/>
            <a:rect l="l" t="t" r="r" b="b"/>
            <a:pathLst>
              <a:path w="3044866" h="3597039">
                <a:moveTo>
                  <a:pt x="19840" y="0"/>
                </a:moveTo>
                <a:lnTo>
                  <a:pt x="3028263" y="0"/>
                </a:lnTo>
                <a:lnTo>
                  <a:pt x="3024697" y="140686"/>
                </a:lnTo>
                <a:cubicBezTo>
                  <a:pt x="3025259" y="312749"/>
                  <a:pt x="3037669" y="484544"/>
                  <a:pt x="3035552" y="655695"/>
                </a:cubicBezTo>
                <a:cubicBezTo>
                  <a:pt x="3034423" y="750938"/>
                  <a:pt x="3013255" y="845927"/>
                  <a:pt x="3017206" y="941424"/>
                </a:cubicBezTo>
                <a:cubicBezTo>
                  <a:pt x="3028778" y="1230836"/>
                  <a:pt x="3024968" y="1520375"/>
                  <a:pt x="3040069" y="1809660"/>
                </a:cubicBezTo>
                <a:cubicBezTo>
                  <a:pt x="3049835" y="1950657"/>
                  <a:pt x="3044683" y="2092164"/>
                  <a:pt x="3024686" y="2232285"/>
                </a:cubicBezTo>
                <a:cubicBezTo>
                  <a:pt x="3008033" y="2337306"/>
                  <a:pt x="3018335" y="2443217"/>
                  <a:pt x="3025391" y="2548746"/>
                </a:cubicBezTo>
                <a:cubicBezTo>
                  <a:pt x="3034000" y="2676499"/>
                  <a:pt x="3038657" y="2804125"/>
                  <a:pt x="3024544" y="2932131"/>
                </a:cubicBezTo>
                <a:cubicBezTo>
                  <a:pt x="3014384" y="3023183"/>
                  <a:pt x="3023839" y="3114743"/>
                  <a:pt x="3029484" y="3206050"/>
                </a:cubicBezTo>
                <a:cubicBezTo>
                  <a:pt x="3036822" y="3301343"/>
                  <a:pt x="3036822" y="3396994"/>
                  <a:pt x="3029484" y="3492287"/>
                </a:cubicBezTo>
                <a:lnTo>
                  <a:pt x="3026528" y="3584038"/>
                </a:lnTo>
                <a:lnTo>
                  <a:pt x="2536033" y="3578457"/>
                </a:lnTo>
                <a:cubicBezTo>
                  <a:pt x="2378057" y="3583558"/>
                  <a:pt x="2220080" y="3585390"/>
                  <a:pt x="2062105" y="3578457"/>
                </a:cubicBezTo>
                <a:cubicBezTo>
                  <a:pt x="1889685" y="3570479"/>
                  <a:pt x="1717648" y="3579504"/>
                  <a:pt x="1545736" y="3591536"/>
                </a:cubicBezTo>
                <a:cubicBezTo>
                  <a:pt x="1379525" y="3603177"/>
                  <a:pt x="1213695" y="3594544"/>
                  <a:pt x="1047737" y="3582381"/>
                </a:cubicBezTo>
                <a:cubicBezTo>
                  <a:pt x="872873" y="3569328"/>
                  <a:pt x="697288" y="3570585"/>
                  <a:pt x="522627" y="3586174"/>
                </a:cubicBezTo>
                <a:cubicBezTo>
                  <a:pt x="408103" y="3596376"/>
                  <a:pt x="293327" y="3581074"/>
                  <a:pt x="179310" y="3582119"/>
                </a:cubicBezTo>
                <a:lnTo>
                  <a:pt x="12768" y="3583434"/>
                </a:lnTo>
                <a:lnTo>
                  <a:pt x="14927" y="3541208"/>
                </a:lnTo>
                <a:cubicBezTo>
                  <a:pt x="24495" y="3440295"/>
                  <a:pt x="35084" y="3338234"/>
                  <a:pt x="15947" y="3236172"/>
                </a:cubicBezTo>
                <a:cubicBezTo>
                  <a:pt x="7719" y="3188816"/>
                  <a:pt x="7719" y="3140388"/>
                  <a:pt x="15947" y="3093031"/>
                </a:cubicBezTo>
                <a:cubicBezTo>
                  <a:pt x="25898" y="3029243"/>
                  <a:pt x="35339" y="2966092"/>
                  <a:pt x="22581" y="2901666"/>
                </a:cubicBezTo>
                <a:cubicBezTo>
                  <a:pt x="16968" y="2873599"/>
                  <a:pt x="12758" y="2845277"/>
                  <a:pt x="9823" y="2816955"/>
                </a:cubicBezTo>
                <a:cubicBezTo>
                  <a:pt x="3980" y="2744645"/>
                  <a:pt x="6072" y="2671926"/>
                  <a:pt x="16074" y="2600075"/>
                </a:cubicBezTo>
                <a:cubicBezTo>
                  <a:pt x="25643" y="2516640"/>
                  <a:pt x="10079" y="2432694"/>
                  <a:pt x="22836" y="2349514"/>
                </a:cubicBezTo>
                <a:cubicBezTo>
                  <a:pt x="31895" y="2282524"/>
                  <a:pt x="32239" y="2214640"/>
                  <a:pt x="23857" y="2147560"/>
                </a:cubicBezTo>
                <a:cubicBezTo>
                  <a:pt x="8778" y="2020749"/>
                  <a:pt x="9721" y="1892547"/>
                  <a:pt x="26663" y="1765978"/>
                </a:cubicBezTo>
                <a:cubicBezTo>
                  <a:pt x="37125" y="1692111"/>
                  <a:pt x="43121" y="1616076"/>
                  <a:pt x="24367" y="1543612"/>
                </a:cubicBezTo>
                <a:cubicBezTo>
                  <a:pt x="-19775" y="1373297"/>
                  <a:pt x="5996" y="1202727"/>
                  <a:pt x="24367" y="1033305"/>
                </a:cubicBezTo>
                <a:cubicBezTo>
                  <a:pt x="35530" y="942318"/>
                  <a:pt x="35786" y="850322"/>
                  <a:pt x="25133" y="759271"/>
                </a:cubicBezTo>
                <a:cubicBezTo>
                  <a:pt x="6226" y="624792"/>
                  <a:pt x="2577" y="488614"/>
                  <a:pt x="14289" y="353321"/>
                </a:cubicBezTo>
                <a:cubicBezTo>
                  <a:pt x="24877" y="242712"/>
                  <a:pt x="35339" y="131848"/>
                  <a:pt x="22581" y="20346"/>
                </a:cubicBez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descr="Advertisment appealing for funds for Guy's Hospital London, 1936">
            <a:extLst>
              <a:ext uri="{FF2B5EF4-FFF2-40B4-BE49-F238E27FC236}">
                <a16:creationId xmlns:a16="http://schemas.microsoft.com/office/drawing/2014/main" id="{09EFE512-6C9A-B499-E9DB-58F221D0804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 b="11102"/>
          <a:stretch/>
        </p:blipFill>
        <p:spPr bwMode="auto">
          <a:xfrm>
            <a:off x="3766494" y="3792430"/>
            <a:ext cx="2284477" cy="3065570"/>
          </a:xfrm>
          <a:custGeom>
            <a:avLst/>
            <a:gdLst/>
            <a:ahLst/>
            <a:cxnLst/>
            <a:rect l="l" t="t" r="r" b="b"/>
            <a:pathLst>
              <a:path w="3045969" h="3065570">
                <a:moveTo>
                  <a:pt x="2750933" y="0"/>
                </a:moveTo>
                <a:lnTo>
                  <a:pt x="3043770" y="11038"/>
                </a:lnTo>
                <a:lnTo>
                  <a:pt x="3045607" y="37526"/>
                </a:lnTo>
                <a:cubicBezTo>
                  <a:pt x="3047625" y="113720"/>
                  <a:pt x="3040851" y="189914"/>
                  <a:pt x="3034394" y="266109"/>
                </a:cubicBezTo>
                <a:cubicBezTo>
                  <a:pt x="3019012" y="444912"/>
                  <a:pt x="3025927" y="623588"/>
                  <a:pt x="3037217" y="802010"/>
                </a:cubicBezTo>
                <a:cubicBezTo>
                  <a:pt x="3044443" y="924849"/>
                  <a:pt x="3040477" y="1048016"/>
                  <a:pt x="3025363" y="1170283"/>
                </a:cubicBezTo>
                <a:cubicBezTo>
                  <a:pt x="3020000" y="1218920"/>
                  <a:pt x="3020987" y="1267685"/>
                  <a:pt x="3020000" y="1316450"/>
                </a:cubicBezTo>
                <a:cubicBezTo>
                  <a:pt x="3019717" y="1325847"/>
                  <a:pt x="3026069" y="1336767"/>
                  <a:pt x="3014637" y="1344641"/>
                </a:cubicBezTo>
                <a:lnTo>
                  <a:pt x="3014637" y="1357340"/>
                </a:lnTo>
                <a:cubicBezTo>
                  <a:pt x="3027198" y="1364325"/>
                  <a:pt x="3020706" y="1375754"/>
                  <a:pt x="3021693" y="1384898"/>
                </a:cubicBezTo>
                <a:cubicBezTo>
                  <a:pt x="3038360" y="1560005"/>
                  <a:pt x="3040872" y="1735963"/>
                  <a:pt x="3029173" y="1911401"/>
                </a:cubicBezTo>
                <a:cubicBezTo>
                  <a:pt x="3020564" y="2072933"/>
                  <a:pt x="3029455" y="2234211"/>
                  <a:pt x="3039899" y="2395617"/>
                </a:cubicBezTo>
                <a:cubicBezTo>
                  <a:pt x="3052317" y="2587500"/>
                  <a:pt x="3032560" y="2779256"/>
                  <a:pt x="3029596" y="2971138"/>
                </a:cubicBezTo>
                <a:cubicBezTo>
                  <a:pt x="3029314" y="2988346"/>
                  <a:pt x="3030372" y="3005585"/>
                  <a:pt x="3031678" y="3022824"/>
                </a:cubicBezTo>
                <a:lnTo>
                  <a:pt x="3034625" y="3065570"/>
                </a:lnTo>
                <a:lnTo>
                  <a:pt x="24938" y="3065570"/>
                </a:lnTo>
                <a:lnTo>
                  <a:pt x="25911" y="3001918"/>
                </a:lnTo>
                <a:cubicBezTo>
                  <a:pt x="28191" y="2973959"/>
                  <a:pt x="32318" y="2946151"/>
                  <a:pt x="38276" y="2918677"/>
                </a:cubicBezTo>
                <a:cubicBezTo>
                  <a:pt x="68779" y="2777462"/>
                  <a:pt x="65552" y="2631030"/>
                  <a:pt x="28835" y="2491295"/>
                </a:cubicBezTo>
                <a:cubicBezTo>
                  <a:pt x="-4463" y="2359636"/>
                  <a:pt x="-11352" y="2227594"/>
                  <a:pt x="21053" y="2094786"/>
                </a:cubicBezTo>
                <a:cubicBezTo>
                  <a:pt x="51646" y="1971356"/>
                  <a:pt x="50153" y="1842146"/>
                  <a:pt x="16716" y="1719456"/>
                </a:cubicBezTo>
                <a:cubicBezTo>
                  <a:pt x="9316" y="1687689"/>
                  <a:pt x="4787" y="1655323"/>
                  <a:pt x="3192" y="1622752"/>
                </a:cubicBezTo>
                <a:cubicBezTo>
                  <a:pt x="-6887" y="1503851"/>
                  <a:pt x="10081" y="1386608"/>
                  <a:pt x="24242" y="1269110"/>
                </a:cubicBezTo>
                <a:cubicBezTo>
                  <a:pt x="33683" y="1194222"/>
                  <a:pt x="48099" y="1118569"/>
                  <a:pt x="24242" y="1044447"/>
                </a:cubicBezTo>
                <a:cubicBezTo>
                  <a:pt x="7899" y="992791"/>
                  <a:pt x="4264" y="937959"/>
                  <a:pt x="13654" y="884594"/>
                </a:cubicBezTo>
                <a:cubicBezTo>
                  <a:pt x="29486" y="789881"/>
                  <a:pt x="32790" y="693497"/>
                  <a:pt x="23477" y="597929"/>
                </a:cubicBezTo>
                <a:cubicBezTo>
                  <a:pt x="17328" y="534919"/>
                  <a:pt x="18272" y="471411"/>
                  <a:pt x="26284" y="408605"/>
                </a:cubicBezTo>
                <a:cubicBezTo>
                  <a:pt x="36872" y="324149"/>
                  <a:pt x="53330" y="238162"/>
                  <a:pt x="33300" y="153452"/>
                </a:cubicBezTo>
                <a:cubicBezTo>
                  <a:pt x="25327" y="119804"/>
                  <a:pt x="19745" y="86163"/>
                  <a:pt x="16058" y="52511"/>
                </a:cubicBezTo>
                <a:lnTo>
                  <a:pt x="13611" y="10473"/>
                </a:lnTo>
                <a:lnTo>
                  <a:pt x="222689" y="5194"/>
                </a:lnTo>
                <a:cubicBezTo>
                  <a:pt x="477949" y="4054"/>
                  <a:pt x="733156" y="16119"/>
                  <a:pt x="988364" y="17002"/>
                </a:cubicBezTo>
                <a:cubicBezTo>
                  <a:pt x="1097946" y="17394"/>
                  <a:pt x="1207148" y="12424"/>
                  <a:pt x="1316477" y="7977"/>
                </a:cubicBezTo>
                <a:cubicBezTo>
                  <a:pt x="1457478" y="2353"/>
                  <a:pt x="1598225" y="13470"/>
                  <a:pt x="1738973" y="11247"/>
                </a:cubicBezTo>
                <a:cubicBezTo>
                  <a:pt x="1972073" y="7585"/>
                  <a:pt x="2205047" y="18310"/>
                  <a:pt x="2438148" y="11247"/>
                </a:cubicBezTo>
                <a:cubicBezTo>
                  <a:pt x="2542410" y="7977"/>
                  <a:pt x="2646671" y="3007"/>
                  <a:pt x="2750933" y="0"/>
                </a:cubicBezTo>
                <a:close/>
              </a:path>
            </a:pathLst>
          </a:custGeom>
          <a:noFill/>
          <a:extLst>
            <a:ext uri="{909E8E84-426E-40DD-AFC4-6F175D3DCCD1}">
              <a14:hiddenFill xmlns:a14="http://schemas.microsoft.com/office/drawing/2010/main">
                <a:solidFill>
                  <a:srgbClr val="FFFFFF"/>
                </a:solidFill>
              </a14:hiddenFill>
            </a:ext>
          </a:extLst>
        </p:spPr>
      </p:pic>
      <p:pic>
        <p:nvPicPr>
          <p:cNvPr id="4" name="Picture 7" descr="A red and black poster&#10;&#10;Description automatically generated">
            <a:extLst>
              <a:ext uri="{FF2B5EF4-FFF2-40B4-BE49-F238E27FC236}">
                <a16:creationId xmlns:a16="http://schemas.microsoft.com/office/drawing/2014/main" id="{FF2F433B-9010-FF8A-87B8-61E638AAFFEB}"/>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saturation sat="300000"/>
                    </a14:imgEffect>
                  </a14:imgLayer>
                </a14:imgProps>
              </a:ext>
              <a:ext uri="{28A0092B-C50C-407E-A947-70E740481C1C}">
                <a14:useLocalDpi xmlns:a14="http://schemas.microsoft.com/office/drawing/2010/main" val="0"/>
              </a:ext>
            </a:extLst>
          </a:blip>
          <a:srcRect r="-3" b="2248"/>
          <a:stretch/>
        </p:blipFill>
        <p:spPr bwMode="auto">
          <a:xfrm>
            <a:off x="6197926" y="10"/>
            <a:ext cx="2946069" cy="4143496"/>
          </a:xfrm>
          <a:custGeom>
            <a:avLst/>
            <a:gdLst/>
            <a:ahLst/>
            <a:cxnLst/>
            <a:rect l="l" t="t" r="r" b="b"/>
            <a:pathLst>
              <a:path w="3928092" h="4143506">
                <a:moveTo>
                  <a:pt x="23605" y="0"/>
                </a:moveTo>
                <a:lnTo>
                  <a:pt x="3928092" y="0"/>
                </a:lnTo>
                <a:lnTo>
                  <a:pt x="3928092" y="4125656"/>
                </a:lnTo>
                <a:lnTo>
                  <a:pt x="3780617" y="4131078"/>
                </a:lnTo>
                <a:cubicBezTo>
                  <a:pt x="3614346" y="4131561"/>
                  <a:pt x="3448073" y="4118803"/>
                  <a:pt x="3281801" y="4125634"/>
                </a:cubicBezTo>
                <a:cubicBezTo>
                  <a:pt x="3062120" y="4134609"/>
                  <a:pt x="2842441" y="4144923"/>
                  <a:pt x="2622887" y="4130456"/>
                </a:cubicBezTo>
                <a:cubicBezTo>
                  <a:pt x="2472401" y="4120545"/>
                  <a:pt x="2321159" y="4107551"/>
                  <a:pt x="2169916" y="4111570"/>
                </a:cubicBezTo>
                <a:cubicBezTo>
                  <a:pt x="2014640" y="4115856"/>
                  <a:pt x="1859994" y="4129920"/>
                  <a:pt x="1705097" y="4140234"/>
                </a:cubicBezTo>
                <a:cubicBezTo>
                  <a:pt x="1591463" y="4147694"/>
                  <a:pt x="1477389" y="4142391"/>
                  <a:pt x="1364801" y="4124429"/>
                </a:cubicBezTo>
                <a:cubicBezTo>
                  <a:pt x="1284516" y="4111703"/>
                  <a:pt x="1203727" y="4117195"/>
                  <a:pt x="1123316" y="4121750"/>
                </a:cubicBezTo>
                <a:cubicBezTo>
                  <a:pt x="978124" y="4130323"/>
                  <a:pt x="833434" y="4143717"/>
                  <a:pt x="688243" y="4130323"/>
                </a:cubicBezTo>
                <a:cubicBezTo>
                  <a:pt x="558551" y="4118266"/>
                  <a:pt x="427601" y="4108489"/>
                  <a:pt x="298918" y="4118266"/>
                </a:cubicBezTo>
                <a:cubicBezTo>
                  <a:pt x="234577" y="4123155"/>
                  <a:pt x="170204" y="4128045"/>
                  <a:pt x="105785" y="4130037"/>
                </a:cubicBezTo>
                <a:lnTo>
                  <a:pt x="15503" y="4130462"/>
                </a:lnTo>
                <a:lnTo>
                  <a:pt x="14458" y="4122289"/>
                </a:lnTo>
                <a:cubicBezTo>
                  <a:pt x="3338" y="4042653"/>
                  <a:pt x="-1375" y="3962394"/>
                  <a:pt x="346" y="3882149"/>
                </a:cubicBezTo>
                <a:cubicBezTo>
                  <a:pt x="205" y="3686075"/>
                  <a:pt x="9942" y="3490383"/>
                  <a:pt x="27583" y="3294816"/>
                </a:cubicBezTo>
                <a:cubicBezTo>
                  <a:pt x="31859" y="3222826"/>
                  <a:pt x="29926" y="3150656"/>
                  <a:pt x="21797" y="3078932"/>
                </a:cubicBezTo>
                <a:cubicBezTo>
                  <a:pt x="13668" y="2997950"/>
                  <a:pt x="16505" y="2916372"/>
                  <a:pt x="30264" y="2835999"/>
                </a:cubicBezTo>
                <a:cubicBezTo>
                  <a:pt x="47622" y="2740756"/>
                  <a:pt x="39860" y="2645513"/>
                  <a:pt x="33510" y="2550270"/>
                </a:cubicBezTo>
                <a:cubicBezTo>
                  <a:pt x="16152" y="2288796"/>
                  <a:pt x="-5017" y="2027322"/>
                  <a:pt x="9096" y="1764959"/>
                </a:cubicBezTo>
                <a:cubicBezTo>
                  <a:pt x="12060" y="1708956"/>
                  <a:pt x="25042" y="1654350"/>
                  <a:pt x="30406" y="1598729"/>
                </a:cubicBezTo>
                <a:cubicBezTo>
                  <a:pt x="46071" y="1437069"/>
                  <a:pt x="27723" y="1276045"/>
                  <a:pt x="20244" y="1114767"/>
                </a:cubicBezTo>
                <a:cubicBezTo>
                  <a:pt x="9491" y="936281"/>
                  <a:pt x="11664" y="757351"/>
                  <a:pt x="26736" y="579120"/>
                </a:cubicBezTo>
                <a:cubicBezTo>
                  <a:pt x="36191" y="482353"/>
                  <a:pt x="39402" y="385459"/>
                  <a:pt x="38237" y="288533"/>
                </a:cubicBezTo>
                <a:close/>
              </a:path>
            </a:pathLst>
          </a:custGeom>
          <a:solidFill>
            <a:srgbClr val="FFFFFF"/>
          </a:solidFill>
          <a:extLst>
            <a:ext uri="{91240B29-F687-4F45-9708-019B960494DF}">
              <a14:hiddenLine xmlns:a14="http://schemas.microsoft.com/office/drawing/2010/main" w="9525">
                <a:solidFill>
                  <a:srgbClr val="000000"/>
                </a:solidFill>
                <a:miter lim="800000"/>
                <a:headEnd/>
                <a:tailEnd/>
              </a14:hiddenLine>
            </a:ext>
          </a:extLst>
        </p:spPr>
      </p:pic>
      <p:pic>
        <p:nvPicPr>
          <p:cNvPr id="5" name="Picture 6" descr="Brockley Hill sanatorium for Tuberculosis">
            <a:extLst>
              <a:ext uri="{FF2B5EF4-FFF2-40B4-BE49-F238E27FC236}">
                <a16:creationId xmlns:a16="http://schemas.microsoft.com/office/drawing/2014/main" id="{EE66D919-6AF4-1CD6-3F72-9F648997971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926" r="9504" b="5"/>
          <a:stretch/>
        </p:blipFill>
        <p:spPr bwMode="auto">
          <a:xfrm>
            <a:off x="6210773" y="4328340"/>
            <a:ext cx="2933228" cy="2529660"/>
          </a:xfrm>
          <a:custGeom>
            <a:avLst/>
            <a:gdLst/>
            <a:ahLst/>
            <a:cxnLst/>
            <a:rect l="l" t="t" r="r" b="b"/>
            <a:pathLst>
              <a:path w="3910971" h="2529660">
                <a:moveTo>
                  <a:pt x="842684" y="662"/>
                </a:moveTo>
                <a:cubicBezTo>
                  <a:pt x="941895" y="-744"/>
                  <a:pt x="1041116" y="93"/>
                  <a:pt x="1140350" y="3173"/>
                </a:cubicBezTo>
                <a:cubicBezTo>
                  <a:pt x="1210804" y="5316"/>
                  <a:pt x="1279746" y="24605"/>
                  <a:pt x="1350451" y="29025"/>
                </a:cubicBezTo>
                <a:cubicBezTo>
                  <a:pt x="1535093" y="40276"/>
                  <a:pt x="1719483" y="30901"/>
                  <a:pt x="1903495" y="18310"/>
                </a:cubicBezTo>
                <a:cubicBezTo>
                  <a:pt x="2151898" y="628"/>
                  <a:pt x="2401172" y="2101"/>
                  <a:pt x="2649374" y="22730"/>
                </a:cubicBezTo>
                <a:cubicBezTo>
                  <a:pt x="2869445" y="43947"/>
                  <a:pt x="3091027" y="39942"/>
                  <a:pt x="3310304" y="10808"/>
                </a:cubicBezTo>
                <a:cubicBezTo>
                  <a:pt x="3434575" y="-7007"/>
                  <a:pt x="3559980" y="9067"/>
                  <a:pt x="3684881" y="10808"/>
                </a:cubicBezTo>
                <a:cubicBezTo>
                  <a:pt x="3752435" y="11746"/>
                  <a:pt x="3819992" y="12684"/>
                  <a:pt x="3887420" y="15630"/>
                </a:cubicBezTo>
                <a:lnTo>
                  <a:pt x="3910971" y="11103"/>
                </a:lnTo>
                <a:lnTo>
                  <a:pt x="3910971" y="2529660"/>
                </a:lnTo>
                <a:lnTo>
                  <a:pt x="6242" y="2529660"/>
                </a:lnTo>
                <a:lnTo>
                  <a:pt x="25280" y="2158134"/>
                </a:lnTo>
                <a:cubicBezTo>
                  <a:pt x="28243" y="1914439"/>
                  <a:pt x="36288" y="1670236"/>
                  <a:pt x="11167" y="1427303"/>
                </a:cubicBezTo>
                <a:cubicBezTo>
                  <a:pt x="-5908" y="1262723"/>
                  <a:pt x="865" y="1098905"/>
                  <a:pt x="3970" y="934453"/>
                </a:cubicBezTo>
                <a:cubicBezTo>
                  <a:pt x="7498" y="749680"/>
                  <a:pt x="5805" y="564783"/>
                  <a:pt x="5805" y="380010"/>
                </a:cubicBezTo>
                <a:cubicBezTo>
                  <a:pt x="5522" y="299625"/>
                  <a:pt x="10321" y="219748"/>
                  <a:pt x="18506" y="139744"/>
                </a:cubicBezTo>
                <a:lnTo>
                  <a:pt x="19072" y="23791"/>
                </a:lnTo>
                <a:lnTo>
                  <a:pt x="67093" y="27133"/>
                </a:lnTo>
                <a:cubicBezTo>
                  <a:pt x="226530" y="32207"/>
                  <a:pt x="385807" y="21156"/>
                  <a:pt x="545085" y="11612"/>
                </a:cubicBezTo>
                <a:cubicBezTo>
                  <a:pt x="644275" y="5719"/>
                  <a:pt x="743474" y="2069"/>
                  <a:pt x="842684" y="662"/>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5275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local Medical Officer of Health</a:t>
            </a: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8922" y="1600200"/>
            <a:ext cx="8046156"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0062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Making the LCC into the largest hospital authority in the world</a:t>
            </a: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81075" y="2062956"/>
            <a:ext cx="7181850" cy="3600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3326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buNone/>
            </a:pPr>
            <a:r>
              <a:rPr lang="en-GB" dirty="0"/>
              <a:t>Keeping the state at arms length</a:t>
            </a:r>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a:t>For those who could afford medical care, avoiding ‘public’ or ‘state’ medicine was a priority, even as the hospital became ever more central to acute care.</a:t>
            </a:r>
          </a:p>
        </p:txBody>
      </p:sp>
    </p:spTree>
    <p:extLst>
      <p:ext uri="{BB962C8B-B14F-4D97-AF65-F5344CB8AC3E}">
        <p14:creationId xmlns:p14="http://schemas.microsoft.com/office/powerpoint/2010/main" val="30231208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1186</TotalTime>
  <Words>1002</Words>
  <Application>Microsoft Macintosh PowerPoint</Application>
  <PresentationFormat>On-screen Show (4:3)</PresentationFormat>
  <Paragraphs>93</Paragraphs>
  <Slides>29</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29</vt:i4>
      </vt:variant>
    </vt:vector>
  </HeadingPairs>
  <TitlesOfParts>
    <vt:vector size="39" baseType="lpstr">
      <vt:lpstr>Aptos</vt:lpstr>
      <vt:lpstr>Arial</vt:lpstr>
      <vt:lpstr>Calibri</vt:lpstr>
      <vt:lpstr>Courier New</vt:lpstr>
      <vt:lpstr>droid-sans</vt:lpstr>
      <vt:lpstr>National-LFSN</vt:lpstr>
      <vt:lpstr>Tahoma</vt:lpstr>
      <vt:lpstr>Times New Roman</vt:lpstr>
      <vt:lpstr>Wingdings</vt:lpstr>
      <vt:lpstr>Office Theme</vt:lpstr>
      <vt:lpstr>State Medicine and the National Health Service</vt:lpstr>
      <vt:lpstr>Questions</vt:lpstr>
      <vt:lpstr>Was the state really absent from pre 20th century medicine? </vt:lpstr>
      <vt:lpstr>A national mental health service?</vt:lpstr>
      <vt:lpstr>Poor law hospitals</vt:lpstr>
      <vt:lpstr>What factors encouraged the growth of state medicine in the 20th century?</vt:lpstr>
      <vt:lpstr>The local Medical Officer of Health</vt:lpstr>
      <vt:lpstr>Making the LCC into the largest hospital authority in the world</vt:lpstr>
      <vt:lpstr>Keeping the state at arms length</vt:lpstr>
      <vt:lpstr>Privacy, privilege and doctor-patient relationship</vt:lpstr>
      <vt:lpstr>Private asylums and convalescent homes</vt:lpstr>
      <vt:lpstr>PowerPoint Presentation</vt:lpstr>
      <vt:lpstr>PowerPoint Presentation</vt:lpstr>
      <vt:lpstr>National efficiency (productionism)</vt:lpstr>
      <vt:lpstr>Communitarianism?</vt:lpstr>
      <vt:lpstr>Self-interest?</vt:lpstr>
      <vt:lpstr>The first compromise: the illness service</vt:lpstr>
      <vt:lpstr>The second compromise: a mixed economy of healthcare?</vt:lpstr>
      <vt:lpstr>PowerPoint Presentation</vt:lpstr>
      <vt:lpstr>Entitlement?</vt:lpstr>
      <vt:lpstr>The shadow of the poor law</vt:lpstr>
      <vt:lpstr>Consumerism and Rights</vt:lpstr>
      <vt:lpstr>Collapse of post-war socio-economic settlement</vt:lpstr>
      <vt:lpstr>40 years in: The (re)view from abroad is love-ly…</vt:lpstr>
      <vt:lpstr>Critiques of the mid-century compromises and ‘Sacred Cows’</vt:lpstr>
      <vt:lpstr>PowerPoint Presentation</vt:lpstr>
      <vt:lpstr>consumerism</vt:lpstr>
      <vt:lpstr>communitarianism</vt:lpstr>
      <vt:lpstr>productionism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Medicine and the National Health Service</dc:title>
  <dc:creator>Mathew</dc:creator>
  <cp:lastModifiedBy>Bivins, Roberta</cp:lastModifiedBy>
  <cp:revision>26</cp:revision>
  <dcterms:created xsi:type="dcterms:W3CDTF">2018-04-17T18:05:26Z</dcterms:created>
  <dcterms:modified xsi:type="dcterms:W3CDTF">2025-02-03T14:19:37Z</dcterms:modified>
</cp:coreProperties>
</file>