
<file path=[Content_Types].xml><?xml version="1.0" encoding="utf-8"?>
<Types xmlns="http://schemas.openxmlformats.org/package/2006/content-types">
  <Default Extension="jpeg" ContentType="image/jpe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73" r:id="rId2"/>
    <p:sldId id="304" r:id="rId3"/>
    <p:sldId id="303" r:id="rId4"/>
    <p:sldId id="331" r:id="rId5"/>
    <p:sldId id="328" r:id="rId6"/>
    <p:sldId id="323" r:id="rId7"/>
    <p:sldId id="324" r:id="rId8"/>
    <p:sldId id="325" r:id="rId9"/>
    <p:sldId id="326" r:id="rId10"/>
    <p:sldId id="327" r:id="rId11"/>
    <p:sldId id="301" r:id="rId12"/>
    <p:sldId id="329" r:id="rId13"/>
    <p:sldId id="330" r:id="rId14"/>
    <p:sldId id="33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1"/>
    <p:restoredTop sz="94624"/>
  </p:normalViewPr>
  <p:slideViewPr>
    <p:cSldViewPr snapToGrid="0">
      <p:cViewPr varScale="1">
        <p:scale>
          <a:sx n="106" d="100"/>
          <a:sy n="106" d="100"/>
        </p:scale>
        <p:origin x="7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EAEC7B-39CB-154D-9E37-95921951CC74}" type="datetimeFigureOut">
              <a:rPr lang="en-US" smtClean="0"/>
              <a:t>5/5/26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98AE33-21AB-3947-983D-3B3E9CD3B2EB}" type="slidenum">
              <a:rPr lang="en-US" smtClean="0"/>
              <a:t>‹#›</a:t>
            </a:fld>
            <a:endParaRPr lang="en-US"/>
          </a:p>
        </p:txBody>
      </p:sp>
    </p:spTree>
    <p:extLst>
      <p:ext uri="{BB962C8B-B14F-4D97-AF65-F5344CB8AC3E}">
        <p14:creationId xmlns:p14="http://schemas.microsoft.com/office/powerpoint/2010/main" val="2119240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13F2C-EAEC-3D61-92E0-EE1E2B6AFE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DBA890-1A83-0334-C7D3-C25D2ACBC80E}"/>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F0C4A775-C98E-E991-30FF-DCDEBE6E3DC5}"/>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8D1B32E-83E0-ADC9-308F-9EF844BB1AC9}"/>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2</a:t>
            </a:fld>
            <a:endParaRPr lang="en-GB"/>
          </a:p>
        </p:txBody>
      </p:sp>
      <p:sp>
        <p:nvSpPr>
          <p:cNvPr id="5" name="Footer Placeholder 4">
            <a:extLst>
              <a:ext uri="{FF2B5EF4-FFF2-40B4-BE49-F238E27FC236}">
                <a16:creationId xmlns:a16="http://schemas.microsoft.com/office/drawing/2014/main" id="{DD4F4D19-9718-3B26-7137-780FC65D617E}"/>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841555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D7491-8751-1877-493D-D5A62F943E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3E2897-4542-E4FE-0B24-14507D321F55}"/>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63284220-84FA-3A93-C0DB-C08D06A2DBD4}"/>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2246CE43-3C31-14BF-383D-E77E19C8431E}"/>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3</a:t>
            </a:fld>
            <a:endParaRPr lang="en-GB"/>
          </a:p>
        </p:txBody>
      </p:sp>
      <p:sp>
        <p:nvSpPr>
          <p:cNvPr id="5" name="Footer Placeholder 4">
            <a:extLst>
              <a:ext uri="{FF2B5EF4-FFF2-40B4-BE49-F238E27FC236}">
                <a16:creationId xmlns:a16="http://schemas.microsoft.com/office/drawing/2014/main" id="{385463DE-DB2E-8E16-876D-0E58747FC736}"/>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973619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62E9E-0B76-C018-2538-A633A64589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2D49C3-3818-8128-9020-3756B09F273B}"/>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037E53AB-71EC-1E90-C141-F40358CEBFDD}"/>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E5BAD3A-0C3F-9CBB-2849-2EC6FCBD4CB4}"/>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6</a:t>
            </a:fld>
            <a:endParaRPr lang="en-GB"/>
          </a:p>
        </p:txBody>
      </p:sp>
      <p:sp>
        <p:nvSpPr>
          <p:cNvPr id="5" name="Footer Placeholder 4">
            <a:extLst>
              <a:ext uri="{FF2B5EF4-FFF2-40B4-BE49-F238E27FC236}">
                <a16:creationId xmlns:a16="http://schemas.microsoft.com/office/drawing/2014/main" id="{70C850FC-5377-C479-F007-F529F6C6FAB8}"/>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46830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0FFCB-FD28-CCFD-97FB-DD445826F7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1327B2-A8E4-E9C2-9EAC-D75AA394A09C}"/>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2BED11FA-F304-3003-CC32-2FBD4F830D7F}"/>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4CF6EB09-4880-456D-1E36-1C9E3A728B45}"/>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7</a:t>
            </a:fld>
            <a:endParaRPr lang="en-GB"/>
          </a:p>
        </p:txBody>
      </p:sp>
      <p:sp>
        <p:nvSpPr>
          <p:cNvPr id="5" name="Footer Placeholder 4">
            <a:extLst>
              <a:ext uri="{FF2B5EF4-FFF2-40B4-BE49-F238E27FC236}">
                <a16:creationId xmlns:a16="http://schemas.microsoft.com/office/drawing/2014/main" id="{2287F305-6259-8E25-F5AF-ACA980ED50B8}"/>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74081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E02D9-55D7-A917-F9A2-E2A16B2C17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645441-360C-BE23-CFE5-34AA0DCF163C}"/>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ADBC1A20-D666-8D25-1100-3614A5188E4F}"/>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E3F30EF3-6566-B7A8-0EF9-9518B2C5176A}"/>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8</a:t>
            </a:fld>
            <a:endParaRPr lang="en-GB"/>
          </a:p>
        </p:txBody>
      </p:sp>
      <p:sp>
        <p:nvSpPr>
          <p:cNvPr id="5" name="Footer Placeholder 4">
            <a:extLst>
              <a:ext uri="{FF2B5EF4-FFF2-40B4-BE49-F238E27FC236}">
                <a16:creationId xmlns:a16="http://schemas.microsoft.com/office/drawing/2014/main" id="{40474ACD-137A-62A0-BBDC-6B4BBABC2BAE}"/>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43727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32352-1309-170D-5740-38AD5D8D88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5BC330-91D2-48DB-105E-03FB9AE828EE}"/>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840437ED-0365-565D-01E3-56FEDA249B08}"/>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D720A84-A9E2-F0DE-C816-CAFEA3F67669}"/>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9</a:t>
            </a:fld>
            <a:endParaRPr lang="en-GB"/>
          </a:p>
        </p:txBody>
      </p:sp>
      <p:sp>
        <p:nvSpPr>
          <p:cNvPr id="5" name="Footer Placeholder 4">
            <a:extLst>
              <a:ext uri="{FF2B5EF4-FFF2-40B4-BE49-F238E27FC236}">
                <a16:creationId xmlns:a16="http://schemas.microsoft.com/office/drawing/2014/main" id="{AFBD1620-CFA6-7E35-FC0A-59C8D4EFF6ED}"/>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833993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7F10B-ED8E-0E88-94E2-FB40B57A66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9F81D9-DEAA-FC1E-EECB-260EE46A9225}"/>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0DDCF602-0086-03BC-E39F-7E324A47E323}"/>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30315FEA-58B6-958E-150A-97E9A8577011}"/>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10</a:t>
            </a:fld>
            <a:endParaRPr lang="en-GB"/>
          </a:p>
        </p:txBody>
      </p:sp>
      <p:sp>
        <p:nvSpPr>
          <p:cNvPr id="5" name="Footer Placeholder 4">
            <a:extLst>
              <a:ext uri="{FF2B5EF4-FFF2-40B4-BE49-F238E27FC236}">
                <a16:creationId xmlns:a16="http://schemas.microsoft.com/office/drawing/2014/main" id="{87CF3E37-3889-9F9C-5559-1D3EABA4A640}"/>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896041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13F2C-EAEC-3D61-92E0-EE1E2B6AFE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DBA890-1A83-0334-C7D3-C25D2ACBC80E}"/>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F0C4A775-C98E-E991-30FF-DCDEBE6E3DC5}"/>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8D1B32E-83E0-ADC9-308F-9EF844BB1AC9}"/>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11</a:t>
            </a:fld>
            <a:endParaRPr lang="en-GB"/>
          </a:p>
        </p:txBody>
      </p:sp>
      <p:sp>
        <p:nvSpPr>
          <p:cNvPr id="5" name="Footer Placeholder 4">
            <a:extLst>
              <a:ext uri="{FF2B5EF4-FFF2-40B4-BE49-F238E27FC236}">
                <a16:creationId xmlns:a16="http://schemas.microsoft.com/office/drawing/2014/main" id="{DD4F4D19-9718-3B26-7137-780FC65D617E}"/>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629315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672A6-412D-1AF6-2E75-19AB389DA0F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B999D41-9864-9DBD-F5CC-CCE2448724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545EBD2-327C-1100-B70E-1CDE0B3D6106}"/>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85089859-8A57-FD3B-B7E7-DB72EBD864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227760-CBAB-186C-8589-B0919BD85430}"/>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1030508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4A2CE-E666-78D9-F375-D6009CBD29A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C0151FA-4BDA-3C48-8133-53AEE3CC23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B32DFE7-5AA6-F2BA-FB0D-3869D320F108}"/>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9AC35624-2C56-9E03-A934-9489B1D424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0F2D75-EED5-4321-CE7A-4934A3C8DDAF}"/>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268526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128EFA-58F2-ACCD-3B71-F6D61B7518E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496AC47-7196-EB38-2063-12258CE4E77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6CC27F1-DD64-1D6F-DE82-2EAA18010FAA}"/>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C6EC5B2F-E442-826B-1F84-09229171E3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E33F09-FF6B-E3DA-C26A-2F484323471E}"/>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692303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504519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E5787-9CD6-E74A-F380-7C0088BACAE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CAAB468-4798-FF8A-6594-4829C127B1B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0847A7A-A5D8-AEF0-6887-7E0DDD371B71}"/>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455ABE30-403E-728B-F247-A853E1FF56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69C8B6-5010-7548-14ED-98EE5E029859}"/>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983826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24B24-17EC-B2AF-FF4E-E6BF9CD159E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4661DE8-206A-8C0C-EA20-D1A53227B6B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2D0783-C803-07EE-7885-F8B49804D2E9}"/>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7F4B5892-5FA0-28FC-6B6C-BB9984165B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818720-650C-7F32-CAF5-09997A340D1B}"/>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1977280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57AF3-1EAB-4D59-BCC7-1F3ACD1EC39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C3A6618-9BAF-791C-535B-BAA03CA7BFB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2C1E618-E108-EA7E-D296-3186340DC7D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DB53522-33E0-2E84-AAC7-671E2F2975DE}"/>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6" name="Footer Placeholder 5">
            <a:extLst>
              <a:ext uri="{FF2B5EF4-FFF2-40B4-BE49-F238E27FC236}">
                <a16:creationId xmlns:a16="http://schemas.microsoft.com/office/drawing/2014/main" id="{69EF0B4E-0E31-BD16-43D0-6FE6D9561A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B838EA-DAB9-3E85-1830-AE1C3F23DDB7}"/>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1662402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DD0F6-46D3-A1D8-AAE0-D8BAF79F796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79CA995-D455-272A-71D6-782862E16A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7AAC06F-C0FD-BCAA-3BDC-563319B85DD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438783F-8E73-45B0-2C59-E4C44B159D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F65F712-22CD-8FC7-55E2-2C7C66F6BA5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23758CC-6D1B-D189-A712-CA757390BE8D}"/>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8" name="Footer Placeholder 7">
            <a:extLst>
              <a:ext uri="{FF2B5EF4-FFF2-40B4-BE49-F238E27FC236}">
                <a16:creationId xmlns:a16="http://schemas.microsoft.com/office/drawing/2014/main" id="{7A8BE5E0-4ACA-9EAB-723B-220B768944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6A7384-7D07-3CDC-F785-449F14636ABF}"/>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304737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6A0B-E4DD-6514-16C9-AF23CA055CB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ADE098C-83FB-AB50-78B6-E1AAA0ECC4EF}"/>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4" name="Footer Placeholder 3">
            <a:extLst>
              <a:ext uri="{FF2B5EF4-FFF2-40B4-BE49-F238E27FC236}">
                <a16:creationId xmlns:a16="http://schemas.microsoft.com/office/drawing/2014/main" id="{75529F38-CE7F-3CE7-B015-38A8B61FEB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04CE5E-C222-B5BD-1DF1-BFAAA26EB420}"/>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3227482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F8A2E4-155C-16ED-21C0-8CC7FB548ED2}"/>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3" name="Footer Placeholder 2">
            <a:extLst>
              <a:ext uri="{FF2B5EF4-FFF2-40B4-BE49-F238E27FC236}">
                <a16:creationId xmlns:a16="http://schemas.microsoft.com/office/drawing/2014/main" id="{57730E9B-2E63-A6FD-B266-23B9EFF8AF7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9ED040-94C9-407C-2F81-3C39B402B270}"/>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4064827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A54C3-C39D-62C3-E432-9C45BA3FFE0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9921A89-2BD7-F5FC-A362-6E678B7BCD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52541F3-1455-35B9-8A39-4C69AF53A1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FB55202-3170-D0EC-330F-D9FA1C76FCCC}"/>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6" name="Footer Placeholder 5">
            <a:extLst>
              <a:ext uri="{FF2B5EF4-FFF2-40B4-BE49-F238E27FC236}">
                <a16:creationId xmlns:a16="http://schemas.microsoft.com/office/drawing/2014/main" id="{B8F0FF63-99E2-9DA8-426A-5143147D96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59ED5E-8675-5F11-F2BC-A03BAF0F35D3}"/>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946098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FDDC1-F713-2805-9B0D-2F3F5B211E0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086FAF-892B-3EA5-85EF-04C810C377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98FF13-8AF8-A5E6-FE76-599A4A41B5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482B03F-EB40-A250-8F17-EDD45C1A182B}"/>
              </a:ext>
            </a:extLst>
          </p:cNvPr>
          <p:cNvSpPr>
            <a:spLocks noGrp="1"/>
          </p:cNvSpPr>
          <p:nvPr>
            <p:ph type="dt" sz="half" idx="10"/>
          </p:nvPr>
        </p:nvSpPr>
        <p:spPr/>
        <p:txBody>
          <a:bodyPr/>
          <a:lstStyle/>
          <a:p>
            <a:fld id="{355DE676-AE36-DD49-B73A-CA75A9620350}" type="datetimeFigureOut">
              <a:rPr lang="en-US" smtClean="0"/>
              <a:t>5/5/26</a:t>
            </a:fld>
            <a:endParaRPr lang="en-US"/>
          </a:p>
        </p:txBody>
      </p:sp>
      <p:sp>
        <p:nvSpPr>
          <p:cNvPr id="6" name="Footer Placeholder 5">
            <a:extLst>
              <a:ext uri="{FF2B5EF4-FFF2-40B4-BE49-F238E27FC236}">
                <a16:creationId xmlns:a16="http://schemas.microsoft.com/office/drawing/2014/main" id="{E5E19B58-0B0B-E18C-1EB5-A7A03C5C23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4E0DE5-94EB-CF73-EFE9-08FD0E454B53}"/>
              </a:ext>
            </a:extLst>
          </p:cNvPr>
          <p:cNvSpPr>
            <a:spLocks noGrp="1"/>
          </p:cNvSpPr>
          <p:nvPr>
            <p:ph type="sldNum" sz="quarter" idx="12"/>
          </p:nvPr>
        </p:nvSpPr>
        <p:spPr/>
        <p:txBody>
          <a:bodyPr/>
          <a:lstStyle/>
          <a:p>
            <a:fld id="{2723120D-A7C9-2F46-8FF9-34E5C9A91E55}" type="slidenum">
              <a:rPr lang="en-US" smtClean="0"/>
              <a:t>‹#›</a:t>
            </a:fld>
            <a:endParaRPr lang="en-US"/>
          </a:p>
        </p:txBody>
      </p:sp>
    </p:spTree>
    <p:extLst>
      <p:ext uri="{BB962C8B-B14F-4D97-AF65-F5344CB8AC3E}">
        <p14:creationId xmlns:p14="http://schemas.microsoft.com/office/powerpoint/2010/main" val="2344731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405924-5FAD-6D6E-9E91-CE34DDAEAA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5C6571C-BAFC-833E-ADC8-570B315A7C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1456F76-A9DD-B0A6-95A5-0A233501BD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55DE676-AE36-DD49-B73A-CA75A9620350}" type="datetimeFigureOut">
              <a:rPr lang="en-US" smtClean="0"/>
              <a:t>5/5/26</a:t>
            </a:fld>
            <a:endParaRPr lang="en-US"/>
          </a:p>
        </p:txBody>
      </p:sp>
      <p:sp>
        <p:nvSpPr>
          <p:cNvPr id="5" name="Footer Placeholder 4">
            <a:extLst>
              <a:ext uri="{FF2B5EF4-FFF2-40B4-BE49-F238E27FC236}">
                <a16:creationId xmlns:a16="http://schemas.microsoft.com/office/drawing/2014/main" id="{3F689F8A-79CB-CCE3-9CFB-2EE4E10FB5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A8DFDC1-0EF1-98BB-155F-3ACFFA7093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23120D-A7C9-2F46-8FF9-34E5C9A91E55}" type="slidenum">
              <a:rPr lang="en-US" smtClean="0"/>
              <a:t>‹#›</a:t>
            </a:fld>
            <a:endParaRPr lang="en-US"/>
          </a:p>
        </p:txBody>
      </p:sp>
    </p:spTree>
    <p:extLst>
      <p:ext uri="{BB962C8B-B14F-4D97-AF65-F5344CB8AC3E}">
        <p14:creationId xmlns:p14="http://schemas.microsoft.com/office/powerpoint/2010/main" val="1590604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DAA2DF85-E03C-8658-558C-373942600ACC}"/>
              </a:ext>
            </a:extLst>
          </p:cNvPr>
          <p:cNvSpPr txBox="1">
            <a:spLocks/>
          </p:cNvSpPr>
          <p:nvPr/>
        </p:nvSpPr>
        <p:spPr>
          <a:xfrm>
            <a:off x="1508165" y="172278"/>
            <a:ext cx="10542583" cy="3047999"/>
          </a:xfrm>
          <a:prstGeom prst="rect">
            <a:avLst/>
          </a:prstGeom>
        </p:spPr>
        <p:txBody>
          <a:bodyPr vert="horz" wrap="square" lIns="0" tIns="0" rIns="0" bIns="0" rtlCol="0" anchor="t">
            <a:normAutofit fontScale="97500"/>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mj-cs"/>
              </a:defRPr>
            </a:lvl1pPr>
          </a:lstStyle>
          <a:p>
            <a:pPr algn="ctr"/>
            <a:r>
              <a:rPr lang="en-US" sz="6800" dirty="0"/>
              <a:t>HI100: Unlocking History</a:t>
            </a:r>
            <a:endParaRPr lang="en-US" sz="5400" dirty="0"/>
          </a:p>
          <a:p>
            <a:pPr algn="ctr"/>
            <a:r>
              <a:rPr lang="en-US" sz="4000" dirty="0"/>
              <a:t>Workshop 9: </a:t>
            </a:r>
          </a:p>
          <a:p>
            <a:pPr algn="ctr"/>
            <a:r>
              <a:rPr lang="en-US" sz="4000" dirty="0"/>
              <a:t>Identify a question and the </a:t>
            </a:r>
            <a:r>
              <a:rPr lang="en-US" sz="4000"/>
              <a:t>task of the </a:t>
            </a:r>
            <a:r>
              <a:rPr lang="en-US" sz="4000" dirty="0"/>
              <a:t>introduction </a:t>
            </a:r>
          </a:p>
        </p:txBody>
      </p:sp>
      <p:sp>
        <p:nvSpPr>
          <p:cNvPr id="14" name="Subtitle 2">
            <a:extLst>
              <a:ext uri="{FF2B5EF4-FFF2-40B4-BE49-F238E27FC236}">
                <a16:creationId xmlns:a16="http://schemas.microsoft.com/office/drawing/2014/main" id="{AF519E9E-0D08-945B-F802-AA86024EBA84}"/>
              </a:ext>
            </a:extLst>
          </p:cNvPr>
          <p:cNvSpPr txBox="1">
            <a:spLocks/>
          </p:cNvSpPr>
          <p:nvPr/>
        </p:nvSpPr>
        <p:spPr>
          <a:xfrm>
            <a:off x="2274846" y="5903843"/>
            <a:ext cx="9775903" cy="8408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dirty="0"/>
              <a:t>Dr. Claudia Stein (</a:t>
            </a:r>
            <a:r>
              <a:rPr lang="en-US" dirty="0" err="1"/>
              <a:t>claudia.stein@warwick.ac.uk</a:t>
            </a:r>
            <a:r>
              <a:rPr lang="en-US" dirty="0"/>
              <a:t>)</a:t>
            </a:r>
          </a:p>
        </p:txBody>
      </p:sp>
      <p:pic>
        <p:nvPicPr>
          <p:cNvPr id="2" name="Picture 2" descr="proofreading paper on table">
            <a:extLst>
              <a:ext uri="{FF2B5EF4-FFF2-40B4-BE49-F238E27FC236}">
                <a16:creationId xmlns:a16="http://schemas.microsoft.com/office/drawing/2014/main" id="{00F65114-B0D4-2D79-7694-7CE2419D0D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600" y="2716695"/>
            <a:ext cx="53848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536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C58B7-AE88-FF21-FA8F-B9053356D941}"/>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9D20FAB-6D13-8C87-E0A1-05BBE9A4A3D1}"/>
              </a:ext>
            </a:extLst>
          </p:cNvPr>
          <p:cNvSpPr>
            <a:spLocks noGrp="1"/>
          </p:cNvSpPr>
          <p:nvPr>
            <p:ph type="body" sz="quarter" idx="13"/>
          </p:nvPr>
        </p:nvSpPr>
        <p:spPr>
          <a:xfrm>
            <a:off x="8010938" y="2484783"/>
            <a:ext cx="4181061" cy="4046646"/>
          </a:xfrm>
        </p:spPr>
        <p:txBody>
          <a:bodyPr/>
          <a:lstStyle/>
          <a:p>
            <a:pPr marL="0" indent="0">
              <a:buNone/>
            </a:pPr>
            <a:r>
              <a:rPr lang="en-GB" sz="3200" b="1" dirty="0"/>
              <a:t>‘Academic history writing should be focused on political history only.’ Discuss.</a:t>
            </a:r>
          </a:p>
          <a:p>
            <a:pPr marL="0" indent="0">
              <a:buNone/>
            </a:pPr>
            <a:endParaRPr lang="en-GB" sz="3200" b="1" dirty="0"/>
          </a:p>
          <a:p>
            <a:pPr marL="0" indent="0">
              <a:buNone/>
            </a:pPr>
            <a:endParaRPr lang="en-GB" sz="3200" b="1" dirty="0"/>
          </a:p>
        </p:txBody>
      </p:sp>
      <p:sp>
        <p:nvSpPr>
          <p:cNvPr id="6" name="Title 5">
            <a:extLst>
              <a:ext uri="{FF2B5EF4-FFF2-40B4-BE49-F238E27FC236}">
                <a16:creationId xmlns:a16="http://schemas.microsoft.com/office/drawing/2014/main" id="{55AD6B3A-ECDF-9D9F-AA85-ABB3DAF2AB9E}"/>
              </a:ext>
            </a:extLst>
          </p:cNvPr>
          <p:cNvSpPr>
            <a:spLocks noGrp="1"/>
          </p:cNvSpPr>
          <p:nvPr>
            <p:ph type="title"/>
          </p:nvPr>
        </p:nvSpPr>
        <p:spPr>
          <a:xfrm>
            <a:off x="2882349" y="326571"/>
            <a:ext cx="9083418" cy="1505797"/>
          </a:xfrm>
        </p:spPr>
        <p:txBody>
          <a:bodyPr/>
          <a:lstStyle/>
          <a:p>
            <a:r>
              <a:rPr lang="en-GB" sz="6000" dirty="0"/>
              <a:t>Identifying key elements of the question</a:t>
            </a:r>
          </a:p>
        </p:txBody>
      </p:sp>
      <p:sp>
        <p:nvSpPr>
          <p:cNvPr id="2" name="Text Placeholder 6">
            <a:extLst>
              <a:ext uri="{FF2B5EF4-FFF2-40B4-BE49-F238E27FC236}">
                <a16:creationId xmlns:a16="http://schemas.microsoft.com/office/drawing/2014/main" id="{CC2D9A33-FAEB-D43D-F90C-E70D6BE017E0}"/>
              </a:ext>
            </a:extLst>
          </p:cNvPr>
          <p:cNvSpPr txBox="1">
            <a:spLocks/>
          </p:cNvSpPr>
          <p:nvPr/>
        </p:nvSpPr>
        <p:spPr>
          <a:xfrm>
            <a:off x="218660" y="1923202"/>
            <a:ext cx="7931427" cy="4934798"/>
          </a:xfrm>
          <a:prstGeom prst="rect">
            <a:avLst/>
          </a:prstGeom>
        </p:spPr>
        <p:txBody>
          <a:bodyPr vert="horz" wrap="square" lIns="91440" tIns="45720" rIns="91440" bIns="45720" rtlCol="0">
            <a:noAutofit/>
          </a:bodyPr>
          <a:lstStyle>
            <a:lvl1pPr marL="228600" indent="-228600" algn="l" defTabSz="914400" rtl="0" eaLnBrk="1" latinLnBrk="0" hangingPunct="1">
              <a:lnSpc>
                <a:spcPct val="104000"/>
              </a:lnSpc>
              <a:spcBef>
                <a:spcPts val="1000"/>
              </a:spcBef>
              <a:buFont typeface="Arial" panose="020B0604020202020204" pitchFamily="34" charset="0"/>
              <a:buChar char="•"/>
              <a:defRPr sz="1800" b="0" i="0" kern="1800" spc="-3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a:t>In addition, is the question asking you to demonstrate any specific areas of module knowledge? Can you use knowledge from other modules to answer the question? </a:t>
            </a:r>
          </a:p>
        </p:txBody>
      </p:sp>
      <p:cxnSp>
        <p:nvCxnSpPr>
          <p:cNvPr id="4" name="Straight Connector 3">
            <a:extLst>
              <a:ext uri="{FF2B5EF4-FFF2-40B4-BE49-F238E27FC236}">
                <a16:creationId xmlns:a16="http://schemas.microsoft.com/office/drawing/2014/main" id="{79154644-85ED-3A10-8623-926A8D62C2A7}"/>
              </a:ext>
            </a:extLst>
          </p:cNvPr>
          <p:cNvCxnSpPr>
            <a:cxnSpLocks/>
          </p:cNvCxnSpPr>
          <p:nvPr/>
        </p:nvCxnSpPr>
        <p:spPr>
          <a:xfrm>
            <a:off x="8010938" y="1923202"/>
            <a:ext cx="0" cy="47956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0708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F3F00-7C30-FE48-1C26-38C51C45E67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C18D12F-AC24-6E32-0BEF-C8C3355541B9}"/>
              </a:ext>
            </a:extLst>
          </p:cNvPr>
          <p:cNvSpPr>
            <a:spLocks noGrp="1"/>
          </p:cNvSpPr>
          <p:nvPr>
            <p:ph type="title"/>
          </p:nvPr>
        </p:nvSpPr>
        <p:spPr>
          <a:xfrm>
            <a:off x="2310063" y="317610"/>
            <a:ext cx="9794852" cy="803105"/>
          </a:xfrm>
        </p:spPr>
        <p:txBody>
          <a:bodyPr/>
          <a:lstStyle/>
          <a:p>
            <a:r>
              <a:rPr lang="en-US" sz="3200" dirty="0"/>
              <a:t>General structure of an academic essay</a:t>
            </a:r>
            <a:br>
              <a:rPr lang="en-US" sz="3200" dirty="0"/>
            </a:br>
            <a:endParaRPr lang="en-GB" sz="3200" dirty="0"/>
          </a:p>
        </p:txBody>
      </p:sp>
      <p:sp>
        <p:nvSpPr>
          <p:cNvPr id="3" name="TextBox 2">
            <a:extLst>
              <a:ext uri="{FF2B5EF4-FFF2-40B4-BE49-F238E27FC236}">
                <a16:creationId xmlns:a16="http://schemas.microsoft.com/office/drawing/2014/main" id="{2972CAFB-8B2D-CFA3-B2A3-8DFA777CE7B8}"/>
              </a:ext>
            </a:extLst>
          </p:cNvPr>
          <p:cNvSpPr txBox="1"/>
          <p:nvPr/>
        </p:nvSpPr>
        <p:spPr>
          <a:xfrm>
            <a:off x="2707105" y="890336"/>
            <a:ext cx="4584344" cy="5632311"/>
          </a:xfrm>
          <a:prstGeom prst="rect">
            <a:avLst/>
          </a:prstGeom>
          <a:noFill/>
        </p:spPr>
        <p:txBody>
          <a:bodyPr wrap="square" rtlCol="0">
            <a:spAutoFit/>
          </a:bodyPr>
          <a:lstStyle/>
          <a:p>
            <a:pPr marL="342900" indent="-342900">
              <a:buAutoNum type="arabicPeriod"/>
            </a:pPr>
            <a:r>
              <a:rPr lang="en-US" sz="2400" b="1" dirty="0"/>
              <a:t>Introduction</a:t>
            </a:r>
          </a:p>
          <a:p>
            <a:pPr marL="457200" indent="-457200">
              <a:buFont typeface="Arial" panose="020B0604020202020204" pitchFamily="34" charset="0"/>
              <a:buChar char="•"/>
            </a:pPr>
            <a:r>
              <a:rPr lang="en-US" sz="2400" dirty="0"/>
              <a:t>Introduces subject</a:t>
            </a:r>
          </a:p>
          <a:p>
            <a:pPr marL="457200" indent="-457200">
              <a:buFont typeface="Arial" panose="020B0604020202020204" pitchFamily="34" charset="0"/>
              <a:buChar char="•"/>
            </a:pPr>
            <a:r>
              <a:rPr lang="en-US" sz="2400" dirty="0"/>
              <a:t>States own position</a:t>
            </a:r>
          </a:p>
          <a:p>
            <a:pPr marL="457200" indent="-457200">
              <a:buFont typeface="Arial" panose="020B0604020202020204" pitchFamily="34" charset="0"/>
              <a:buChar char="•"/>
            </a:pPr>
            <a:r>
              <a:rPr lang="en-US" sz="2400" dirty="0"/>
              <a:t>Outlines ‘line of argument’ </a:t>
            </a:r>
          </a:p>
          <a:p>
            <a:pPr marL="342900" indent="-342900">
              <a:buAutoNum type="arabicPeriod"/>
            </a:pPr>
            <a:endParaRPr lang="en-US" sz="2400" dirty="0"/>
          </a:p>
          <a:p>
            <a:r>
              <a:rPr lang="en-US" sz="2400" dirty="0"/>
              <a:t>2. </a:t>
            </a:r>
            <a:r>
              <a:rPr lang="en-US" sz="2400" b="1" dirty="0"/>
              <a:t>Body of essay</a:t>
            </a:r>
          </a:p>
          <a:p>
            <a:pPr marL="342900" indent="-342900">
              <a:buFont typeface="Arial" panose="020B0604020202020204" pitchFamily="34" charset="0"/>
              <a:buChar char="•"/>
            </a:pPr>
            <a:r>
              <a:rPr lang="en-US" sz="2400" dirty="0"/>
              <a:t>falls into several larger sections</a:t>
            </a:r>
          </a:p>
          <a:p>
            <a:r>
              <a:rPr lang="en-US" sz="2400" dirty="0"/>
              <a:t>     /parts </a:t>
            </a:r>
          </a:p>
          <a:p>
            <a:pPr marL="342900" indent="-342900">
              <a:buFont typeface="Arial" panose="020B0604020202020204" pitchFamily="34" charset="0"/>
              <a:buChar char="•"/>
            </a:pPr>
            <a:r>
              <a:rPr lang="en-US" sz="2400" dirty="0"/>
              <a:t>depending on your word limit, each of the larger sections /larger parts can fall into several shorter paragraphs) </a:t>
            </a:r>
          </a:p>
          <a:p>
            <a:pPr marL="457200" indent="-457200">
              <a:buFont typeface="Arial" panose="020B0604020202020204" pitchFamily="34" charset="0"/>
              <a:buChar char="•"/>
            </a:pPr>
            <a:endParaRPr lang="en-US" sz="2400" dirty="0"/>
          </a:p>
          <a:p>
            <a:r>
              <a:rPr lang="en-US" sz="2400" dirty="0"/>
              <a:t>3. </a:t>
            </a:r>
            <a:r>
              <a:rPr lang="en-US" sz="2400" b="1" dirty="0"/>
              <a:t>Conclusion</a:t>
            </a:r>
          </a:p>
        </p:txBody>
      </p:sp>
      <p:sp>
        <p:nvSpPr>
          <p:cNvPr id="5" name="TextBox 4">
            <a:extLst>
              <a:ext uri="{FF2B5EF4-FFF2-40B4-BE49-F238E27FC236}">
                <a16:creationId xmlns:a16="http://schemas.microsoft.com/office/drawing/2014/main" id="{54A03759-5DD4-CB66-4118-FE12BC5304FD}"/>
              </a:ext>
            </a:extLst>
          </p:cNvPr>
          <p:cNvSpPr txBox="1"/>
          <p:nvPr/>
        </p:nvSpPr>
        <p:spPr>
          <a:xfrm>
            <a:off x="8229600" y="2095397"/>
            <a:ext cx="3962399" cy="1938992"/>
          </a:xfrm>
          <a:prstGeom prst="rect">
            <a:avLst/>
          </a:prstGeom>
          <a:noFill/>
        </p:spPr>
        <p:txBody>
          <a:bodyPr wrap="square" rtlCol="0">
            <a:spAutoFit/>
          </a:bodyPr>
          <a:lstStyle/>
          <a:p>
            <a:r>
              <a:rPr lang="en-GB" sz="2400" b="1" dirty="0"/>
              <a:t>‘Academic history writing should be focused on political history only.’ Discuss.</a:t>
            </a:r>
          </a:p>
          <a:p>
            <a:endParaRPr lang="en-GB" sz="2400" b="1" dirty="0"/>
          </a:p>
        </p:txBody>
      </p:sp>
    </p:spTree>
    <p:extLst>
      <p:ext uri="{BB962C8B-B14F-4D97-AF65-F5344CB8AC3E}">
        <p14:creationId xmlns:p14="http://schemas.microsoft.com/office/powerpoint/2010/main" val="1094446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426A349-AAF7-826F-5F53-47D8679D2C50}"/>
              </a:ext>
            </a:extLst>
          </p:cNvPr>
          <p:cNvSpPr txBox="1"/>
          <p:nvPr/>
        </p:nvSpPr>
        <p:spPr>
          <a:xfrm>
            <a:off x="2514600" y="766374"/>
            <a:ext cx="5041232" cy="6740307"/>
          </a:xfrm>
          <a:prstGeom prst="rect">
            <a:avLst/>
          </a:prstGeom>
          <a:noFill/>
        </p:spPr>
        <p:txBody>
          <a:bodyPr wrap="square" rtlCol="0">
            <a:spAutoFit/>
          </a:bodyPr>
          <a:lstStyle/>
          <a:p>
            <a:r>
              <a:rPr lang="en-US" dirty="0"/>
              <a:t>	</a:t>
            </a:r>
          </a:p>
          <a:p>
            <a:r>
              <a:rPr lang="en-US" b="1" dirty="0"/>
              <a:t>What is the general task of the introduction? </a:t>
            </a:r>
          </a:p>
          <a:p>
            <a:endParaRPr lang="en-US" dirty="0"/>
          </a:p>
          <a:p>
            <a:pPr marL="285750" indent="-285750">
              <a:buFont typeface="Arial" panose="020B0604020202020204" pitchFamily="34" charset="0"/>
              <a:buChar char="•"/>
            </a:pPr>
            <a:r>
              <a:rPr lang="en-US" b="1" dirty="0"/>
              <a:t>To introduce </a:t>
            </a:r>
            <a:r>
              <a:rPr lang="en-US" dirty="0"/>
              <a:t>the subject matter of the essay to a reader  more generally.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 clearly </a:t>
            </a:r>
            <a:r>
              <a:rPr lang="en-US" b="1" dirty="0"/>
              <a:t>state your point of view/thesis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To offer the reader a brief </a:t>
            </a:r>
            <a:r>
              <a:rPr lang="en-US" b="1" dirty="0"/>
              <a:t>overview of the  ‘line of argument’ </a:t>
            </a:r>
            <a:r>
              <a:rPr lang="en-US" dirty="0"/>
              <a:t>that will support your point of view in the body of the text. In other words, you explain to the reader briefly what each larger section/ larger part will argue (one/two sentences)</a:t>
            </a:r>
          </a:p>
          <a:p>
            <a:pPr marL="285750" indent="-285750">
              <a:buFont typeface="Arial" panose="020B0604020202020204" pitchFamily="34" charset="0"/>
              <a:buChar char="•"/>
            </a:pPr>
            <a:endParaRPr lang="en-US" dirty="0"/>
          </a:p>
          <a:p>
            <a:r>
              <a:rPr lang="en-US" b="1" dirty="0"/>
              <a:t>note</a:t>
            </a:r>
            <a:r>
              <a:rPr lang="en-US" dirty="0"/>
              <a:t>: You are </a:t>
            </a:r>
            <a:r>
              <a:rPr lang="en-US" b="1" dirty="0"/>
              <a:t>not </a:t>
            </a:r>
            <a:r>
              <a:rPr lang="en-US" b="1" dirty="0" err="1"/>
              <a:t>refering</a:t>
            </a:r>
            <a:r>
              <a:rPr lang="en-US" b="1" dirty="0"/>
              <a:t> back </a:t>
            </a:r>
            <a:r>
              <a:rPr lang="en-US" dirty="0"/>
              <a:t>to the overall question/statement at the end of each paragraph! Forget school!</a:t>
            </a:r>
          </a:p>
          <a:p>
            <a:r>
              <a:rPr lang="en-US" dirty="0"/>
              <a:t>Each larger section will make an argument that supports your individual point of view! They are organized so that they move your line of argument ‘</a:t>
            </a:r>
            <a:r>
              <a:rPr lang="en-US" b="1" dirty="0"/>
              <a:t>forward’</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336CDB4D-67B1-A847-21EA-DA1FB8D76A89}"/>
              </a:ext>
            </a:extLst>
          </p:cNvPr>
          <p:cNvSpPr txBox="1"/>
          <p:nvPr/>
        </p:nvSpPr>
        <p:spPr>
          <a:xfrm>
            <a:off x="3741821" y="397042"/>
            <a:ext cx="2164695" cy="400110"/>
          </a:xfrm>
          <a:prstGeom prst="rect">
            <a:avLst/>
          </a:prstGeom>
          <a:noFill/>
        </p:spPr>
        <p:txBody>
          <a:bodyPr wrap="none" rtlCol="0">
            <a:spAutoFit/>
          </a:bodyPr>
          <a:lstStyle/>
          <a:p>
            <a:r>
              <a:rPr lang="en-US" sz="2000" b="1" dirty="0"/>
              <a:t>The Introduction </a:t>
            </a:r>
          </a:p>
        </p:txBody>
      </p:sp>
      <p:sp>
        <p:nvSpPr>
          <p:cNvPr id="2" name="TextBox 1">
            <a:extLst>
              <a:ext uri="{FF2B5EF4-FFF2-40B4-BE49-F238E27FC236}">
                <a16:creationId xmlns:a16="http://schemas.microsoft.com/office/drawing/2014/main" id="{422A4BCC-47DC-AE9B-F9C7-1A34C52F880D}"/>
              </a:ext>
            </a:extLst>
          </p:cNvPr>
          <p:cNvSpPr txBox="1"/>
          <p:nvPr/>
        </p:nvSpPr>
        <p:spPr>
          <a:xfrm>
            <a:off x="8602578" y="1636295"/>
            <a:ext cx="3007895" cy="1200329"/>
          </a:xfrm>
          <a:prstGeom prst="rect">
            <a:avLst/>
          </a:prstGeom>
          <a:noFill/>
        </p:spPr>
        <p:txBody>
          <a:bodyPr wrap="square" rtlCol="0">
            <a:spAutoFit/>
          </a:bodyPr>
          <a:lstStyle/>
          <a:p>
            <a:r>
              <a:rPr lang="en-GB" b="1" dirty="0"/>
              <a:t>‘Academic history writing should be focused on political history only.’ Discuss.</a:t>
            </a:r>
          </a:p>
        </p:txBody>
      </p:sp>
    </p:spTree>
    <p:extLst>
      <p:ext uri="{BB962C8B-B14F-4D97-AF65-F5344CB8AC3E}">
        <p14:creationId xmlns:p14="http://schemas.microsoft.com/office/powerpoint/2010/main" val="369295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1F6EC1-90F3-F62B-8E5E-14564CEFEAFC}"/>
              </a:ext>
            </a:extLst>
          </p:cNvPr>
          <p:cNvSpPr>
            <a:spLocks noGrp="1"/>
          </p:cNvSpPr>
          <p:nvPr>
            <p:ph type="pic" sz="quarter" idx="12"/>
          </p:nvPr>
        </p:nvSpPr>
        <p:spPr/>
        <p:txBody>
          <a:bodyPr/>
          <a:lstStyle/>
          <a:p>
            <a:pPr marL="0" indent="0" algn="l">
              <a:buNone/>
            </a:pPr>
            <a:r>
              <a:rPr lang="en-GB" sz="3200" b="1" dirty="0"/>
              <a:t>‘Academic history writing should be focused on political history only.’ Discuss.</a:t>
            </a:r>
          </a:p>
          <a:p>
            <a:pPr marL="0" indent="0">
              <a:buNone/>
            </a:pPr>
            <a:endParaRPr lang="en-US" dirty="0"/>
          </a:p>
        </p:txBody>
      </p:sp>
      <p:sp>
        <p:nvSpPr>
          <p:cNvPr id="5" name="TextBox 4">
            <a:extLst>
              <a:ext uri="{FF2B5EF4-FFF2-40B4-BE49-F238E27FC236}">
                <a16:creationId xmlns:a16="http://schemas.microsoft.com/office/drawing/2014/main" id="{3F1D29E7-A911-5BCD-BF1A-E2DA23AD8E8F}"/>
              </a:ext>
            </a:extLst>
          </p:cNvPr>
          <p:cNvSpPr txBox="1"/>
          <p:nvPr/>
        </p:nvSpPr>
        <p:spPr>
          <a:xfrm>
            <a:off x="1425039" y="1543792"/>
            <a:ext cx="5533901" cy="3785652"/>
          </a:xfrm>
          <a:prstGeom prst="rect">
            <a:avLst/>
          </a:prstGeom>
          <a:noFill/>
        </p:spPr>
        <p:txBody>
          <a:bodyPr wrap="square" rtlCol="0">
            <a:spAutoFit/>
          </a:bodyPr>
          <a:lstStyle/>
          <a:p>
            <a:endParaRPr lang="en-US" dirty="0"/>
          </a:p>
          <a:p>
            <a:r>
              <a:rPr lang="en-US" dirty="0"/>
              <a:t>		</a:t>
            </a:r>
            <a:r>
              <a:rPr lang="en-US" sz="2400" b="1" dirty="0"/>
              <a:t>The plan</a:t>
            </a:r>
          </a:p>
          <a:p>
            <a:endParaRPr lang="en-US" dirty="0"/>
          </a:p>
          <a:p>
            <a:pPr marL="285750" indent="-285750">
              <a:buFont typeface="Arial" panose="020B0604020202020204" pitchFamily="34" charset="0"/>
              <a:buChar char="•"/>
            </a:pPr>
            <a:r>
              <a:rPr lang="en-US" dirty="0"/>
              <a:t>Introduce the reader to the subject matter (remember the nature of the question is a ‘statement’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State your point of view </a:t>
            </a:r>
            <a:r>
              <a:rPr lang="en-US" b="1" dirty="0"/>
              <a:t>(thesis)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Brief outline of your </a:t>
            </a:r>
            <a:r>
              <a:rPr lang="en-US" b="1" dirty="0"/>
              <a:t>line of argument </a:t>
            </a:r>
            <a:r>
              <a:rPr lang="en-US" dirty="0"/>
              <a:t>to support your point of view (i.e. bullet points that ‘nail down’ the </a:t>
            </a:r>
            <a:r>
              <a:rPr lang="en-US" b="1" dirty="0"/>
              <a:t>one argument </a:t>
            </a:r>
            <a:r>
              <a:rPr lang="en-US" dirty="0"/>
              <a:t>of this larger section/part of your essay</a:t>
            </a:r>
          </a:p>
        </p:txBody>
      </p:sp>
    </p:spTree>
    <p:extLst>
      <p:ext uri="{BB962C8B-B14F-4D97-AF65-F5344CB8AC3E}">
        <p14:creationId xmlns:p14="http://schemas.microsoft.com/office/powerpoint/2010/main" val="3736417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D4E26D-A0F5-8B88-B8BF-1A3037D6F3D9}"/>
              </a:ext>
            </a:extLst>
          </p:cNvPr>
          <p:cNvSpPr txBox="1"/>
          <p:nvPr/>
        </p:nvSpPr>
        <p:spPr>
          <a:xfrm>
            <a:off x="2105526" y="1143000"/>
            <a:ext cx="9273501" cy="677108"/>
          </a:xfrm>
          <a:prstGeom prst="rect">
            <a:avLst/>
          </a:prstGeom>
          <a:noFill/>
        </p:spPr>
        <p:txBody>
          <a:bodyPr wrap="none" rtlCol="0">
            <a:spAutoFit/>
          </a:bodyPr>
          <a:lstStyle/>
          <a:p>
            <a:r>
              <a:rPr lang="en-GB" sz="2000" b="1" dirty="0"/>
              <a:t>‘Academic history writing should be focused on political history only.’ Discuss.</a:t>
            </a:r>
          </a:p>
          <a:p>
            <a:endParaRPr lang="en-US" dirty="0"/>
          </a:p>
        </p:txBody>
      </p:sp>
      <p:sp>
        <p:nvSpPr>
          <p:cNvPr id="7" name="TextBox 6">
            <a:extLst>
              <a:ext uri="{FF2B5EF4-FFF2-40B4-BE49-F238E27FC236}">
                <a16:creationId xmlns:a16="http://schemas.microsoft.com/office/drawing/2014/main" id="{33AC8956-E49C-64CD-3DE5-4B38C40E2F3A}"/>
              </a:ext>
            </a:extLst>
          </p:cNvPr>
          <p:cNvSpPr txBox="1"/>
          <p:nvPr/>
        </p:nvSpPr>
        <p:spPr>
          <a:xfrm>
            <a:off x="1720516" y="2430379"/>
            <a:ext cx="7173439" cy="2862322"/>
          </a:xfrm>
          <a:prstGeom prst="rect">
            <a:avLst/>
          </a:prstGeom>
          <a:noFill/>
        </p:spPr>
        <p:txBody>
          <a:bodyPr wrap="none" rtlCol="0">
            <a:spAutoFit/>
          </a:bodyPr>
          <a:lstStyle/>
          <a:p>
            <a:pPr marL="342900" indent="-342900">
              <a:buAutoNum type="arabicPeriod"/>
            </a:pPr>
            <a:endParaRPr lang="en-US" dirty="0"/>
          </a:p>
          <a:p>
            <a:pPr marL="342900" indent="-342900">
              <a:buAutoNum type="arabicPeriod"/>
            </a:pPr>
            <a:endParaRPr lang="en-US"/>
          </a:p>
          <a:p>
            <a:pPr marL="342900" indent="-342900">
              <a:buAutoNum type="arabicPeriod"/>
            </a:pPr>
            <a:r>
              <a:rPr lang="en-US" dirty="0"/>
              <a:t>How do you introduce the reader to the wider subject matter? </a:t>
            </a:r>
          </a:p>
          <a:p>
            <a:pPr marL="342900" indent="-342900">
              <a:buAutoNum type="arabicPeriod"/>
            </a:pPr>
            <a:endParaRPr lang="en-US" dirty="0"/>
          </a:p>
          <a:p>
            <a:pPr marL="342900" indent="-342900">
              <a:buAutoNum type="arabicPeriod"/>
            </a:pPr>
            <a:r>
              <a:rPr lang="en-US" dirty="0"/>
              <a:t>What is your thesis vis-à-vis the statement?</a:t>
            </a:r>
          </a:p>
          <a:p>
            <a:pPr marL="342900" indent="-342900">
              <a:buAutoNum type="arabicPeriod"/>
            </a:pPr>
            <a:endParaRPr lang="en-US" dirty="0"/>
          </a:p>
          <a:p>
            <a:pPr marL="342900" indent="-342900">
              <a:buAutoNum type="arabicPeriod"/>
            </a:pPr>
            <a:r>
              <a:rPr lang="en-US" dirty="0"/>
              <a:t>Given your thesis, outline your line of argument in three paragraphs </a:t>
            </a:r>
          </a:p>
          <a:p>
            <a:pPr lvl="1"/>
            <a:endParaRPr lang="en-US" dirty="0"/>
          </a:p>
          <a:p>
            <a:pPr lvl="1"/>
            <a:endParaRPr lang="en-US" dirty="0"/>
          </a:p>
          <a:p>
            <a:endParaRPr lang="en-US" dirty="0"/>
          </a:p>
        </p:txBody>
      </p:sp>
      <p:sp>
        <p:nvSpPr>
          <p:cNvPr id="8" name="TextBox 7">
            <a:extLst>
              <a:ext uri="{FF2B5EF4-FFF2-40B4-BE49-F238E27FC236}">
                <a16:creationId xmlns:a16="http://schemas.microsoft.com/office/drawing/2014/main" id="{DEB43C96-3DFF-F8BA-3A63-A6A57A992DAA}"/>
              </a:ext>
            </a:extLst>
          </p:cNvPr>
          <p:cNvSpPr txBox="1"/>
          <p:nvPr/>
        </p:nvSpPr>
        <p:spPr>
          <a:xfrm>
            <a:off x="4788568" y="385011"/>
            <a:ext cx="810735" cy="461665"/>
          </a:xfrm>
          <a:prstGeom prst="rect">
            <a:avLst/>
          </a:prstGeom>
          <a:noFill/>
        </p:spPr>
        <p:txBody>
          <a:bodyPr wrap="none" rtlCol="0">
            <a:spAutoFit/>
          </a:bodyPr>
          <a:lstStyle/>
          <a:p>
            <a:r>
              <a:rPr lang="en-US" sz="2400" b="1" dirty="0"/>
              <a:t>Task</a:t>
            </a:r>
          </a:p>
        </p:txBody>
      </p:sp>
    </p:spTree>
    <p:extLst>
      <p:ext uri="{BB962C8B-B14F-4D97-AF65-F5344CB8AC3E}">
        <p14:creationId xmlns:p14="http://schemas.microsoft.com/office/powerpoint/2010/main" val="1614948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F3F00-7C30-FE48-1C26-38C51C45E67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C18D12F-AC24-6E32-0BEF-C8C3355541B9}"/>
              </a:ext>
            </a:extLst>
          </p:cNvPr>
          <p:cNvSpPr>
            <a:spLocks noGrp="1"/>
          </p:cNvSpPr>
          <p:nvPr>
            <p:ph type="title"/>
          </p:nvPr>
        </p:nvSpPr>
        <p:spPr>
          <a:xfrm>
            <a:off x="2778825" y="178131"/>
            <a:ext cx="9413175" cy="4687630"/>
          </a:xfrm>
        </p:spPr>
        <p:txBody>
          <a:bodyPr/>
          <a:lstStyle/>
          <a:p>
            <a:br>
              <a:rPr lang="en-GB" sz="2400" b="0" dirty="0"/>
            </a:br>
            <a:r>
              <a:rPr lang="en-GB" sz="2400" dirty="0"/>
              <a:t>What do we ask you to do in an academic essay?</a:t>
            </a:r>
            <a:br>
              <a:rPr lang="en-GB" sz="2400" dirty="0"/>
            </a:br>
            <a:br>
              <a:rPr lang="en-GB" sz="2400" dirty="0"/>
            </a:br>
            <a:br>
              <a:rPr lang="en-GB" sz="2400" b="0" dirty="0"/>
            </a:br>
            <a:br>
              <a:rPr lang="en-GB" sz="2400" b="0" dirty="0"/>
            </a:br>
            <a:r>
              <a:rPr lang="en-GB" sz="2000" b="0" dirty="0"/>
              <a:t>Academic history essays will </a:t>
            </a:r>
            <a:r>
              <a:rPr lang="en-GB" sz="2000" b="0" u="sng" dirty="0"/>
              <a:t>ask different kind of questions </a:t>
            </a:r>
            <a:r>
              <a:rPr lang="en-GB" sz="2000" b="0" dirty="0"/>
              <a:t>which go beyond ‘causality’, ‘significance’ and ‘historical change’ or putting a source in its historical context – as school history writing.</a:t>
            </a:r>
            <a:br>
              <a:rPr lang="en-GB" sz="2000" b="0" dirty="0"/>
            </a:br>
            <a:br>
              <a:rPr lang="en-GB" sz="2000" b="0" dirty="0"/>
            </a:br>
            <a:br>
              <a:rPr lang="en-GB" sz="2000" b="0" dirty="0"/>
            </a:br>
            <a:r>
              <a:rPr lang="en-GB" sz="2000" b="0" dirty="0"/>
              <a:t>Crucially, they will ask you for your </a:t>
            </a:r>
            <a:r>
              <a:rPr lang="en-GB" sz="2000" b="0" u="sng" dirty="0"/>
              <a:t>own point of view</a:t>
            </a:r>
            <a:r>
              <a:rPr lang="en-GB" sz="2000" b="0" dirty="0"/>
              <a:t> (on the basis of your knowledge gained in the module). That means that essays will be focussed on supporting your point view! </a:t>
            </a:r>
            <a:br>
              <a:rPr lang="en-GB" sz="2000" b="0" dirty="0"/>
            </a:br>
            <a:br>
              <a:rPr lang="en-GB" sz="2000" b="0" dirty="0"/>
            </a:br>
            <a:br>
              <a:rPr lang="en-GB" sz="2000" b="0" dirty="0"/>
            </a:br>
            <a:r>
              <a:rPr lang="en-GB" sz="2000" b="0" dirty="0"/>
              <a:t>And, they will ask you to select primary sources and secondary literature </a:t>
            </a:r>
            <a:r>
              <a:rPr lang="en-GB" sz="2000" b="0" u="sng" dirty="0"/>
              <a:t>to support your point of view.</a:t>
            </a:r>
            <a:br>
              <a:rPr lang="en-GB" sz="2000" b="0" dirty="0"/>
            </a:br>
            <a:endParaRPr lang="en-GB" sz="2000" b="0" dirty="0"/>
          </a:p>
        </p:txBody>
      </p:sp>
    </p:spTree>
    <p:extLst>
      <p:ext uri="{BB962C8B-B14F-4D97-AF65-F5344CB8AC3E}">
        <p14:creationId xmlns:p14="http://schemas.microsoft.com/office/powerpoint/2010/main" val="3393437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EEA88-7DC7-D3C0-5991-8530CC4DA116}"/>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A13D9A00-42BF-C6C1-E7B6-C5B09521DC19}"/>
              </a:ext>
            </a:extLst>
          </p:cNvPr>
          <p:cNvSpPr>
            <a:spLocks noGrp="1"/>
          </p:cNvSpPr>
          <p:nvPr>
            <p:ph type="body" sz="quarter" idx="13"/>
          </p:nvPr>
        </p:nvSpPr>
        <p:spPr>
          <a:xfrm>
            <a:off x="1804737" y="1720516"/>
            <a:ext cx="10387264" cy="4810913"/>
          </a:xfrm>
        </p:spPr>
        <p:txBody>
          <a:bodyPr/>
          <a:lstStyle/>
          <a:p>
            <a:pPr marL="0" indent="0">
              <a:buNone/>
            </a:pPr>
            <a:r>
              <a:rPr lang="en-GB" sz="2800" dirty="0"/>
              <a:t>Without fully understanding </a:t>
            </a:r>
            <a:r>
              <a:rPr lang="en-GB" sz="2800" i="1" dirty="0"/>
              <a:t>the task </a:t>
            </a:r>
            <a:r>
              <a:rPr lang="en-GB" sz="2800" dirty="0"/>
              <a:t>the question asks you to do, you cannot organise your essay. </a:t>
            </a:r>
          </a:p>
          <a:p>
            <a:pPr marL="0" indent="0">
              <a:buNone/>
            </a:pPr>
            <a:r>
              <a:rPr lang="en-GB" sz="2800" dirty="0">
                <a:sym typeface="Wingdings" pitchFamily="2" charset="2"/>
              </a:rPr>
              <a:t> </a:t>
            </a:r>
            <a:r>
              <a:rPr lang="en-GB" sz="2800" dirty="0"/>
              <a:t>You need to understand </a:t>
            </a:r>
            <a:r>
              <a:rPr lang="en-GB" sz="2800" i="1" dirty="0"/>
              <a:t>the nature </a:t>
            </a:r>
            <a:r>
              <a:rPr lang="en-GB" sz="2800" dirty="0"/>
              <a:t>of the question. </a:t>
            </a:r>
          </a:p>
        </p:txBody>
      </p:sp>
      <p:sp>
        <p:nvSpPr>
          <p:cNvPr id="6" name="Title 5">
            <a:extLst>
              <a:ext uri="{FF2B5EF4-FFF2-40B4-BE49-F238E27FC236}">
                <a16:creationId xmlns:a16="http://schemas.microsoft.com/office/drawing/2014/main" id="{71F18066-16DD-B948-3948-B80387C1784E}"/>
              </a:ext>
            </a:extLst>
          </p:cNvPr>
          <p:cNvSpPr>
            <a:spLocks noGrp="1"/>
          </p:cNvSpPr>
          <p:nvPr>
            <p:ph type="title"/>
          </p:nvPr>
        </p:nvSpPr>
        <p:spPr>
          <a:xfrm>
            <a:off x="1710047" y="522514"/>
            <a:ext cx="10481953" cy="409151"/>
          </a:xfrm>
        </p:spPr>
        <p:txBody>
          <a:bodyPr/>
          <a:lstStyle/>
          <a:p>
            <a:r>
              <a:rPr lang="en-GB" sz="3200" dirty="0"/>
              <a:t>It is vital to understand what the question ask you to do  </a:t>
            </a:r>
          </a:p>
        </p:txBody>
      </p:sp>
      <p:sp>
        <p:nvSpPr>
          <p:cNvPr id="2" name="TextBox 1">
            <a:extLst>
              <a:ext uri="{FF2B5EF4-FFF2-40B4-BE49-F238E27FC236}">
                <a16:creationId xmlns:a16="http://schemas.microsoft.com/office/drawing/2014/main" id="{49F03079-83AD-5D99-D1C6-7CB3BB3D9008}"/>
              </a:ext>
            </a:extLst>
          </p:cNvPr>
          <p:cNvSpPr txBox="1"/>
          <p:nvPr/>
        </p:nvSpPr>
        <p:spPr>
          <a:xfrm>
            <a:off x="4536374" y="4773881"/>
            <a:ext cx="7468904" cy="646331"/>
          </a:xfrm>
          <a:prstGeom prst="rect">
            <a:avLst/>
          </a:prstGeom>
          <a:noFill/>
        </p:spPr>
        <p:txBody>
          <a:bodyPr wrap="none" rtlCol="0">
            <a:spAutoFit/>
          </a:bodyPr>
          <a:lstStyle/>
          <a:p>
            <a:r>
              <a:rPr lang="en-US" b="1" dirty="0"/>
              <a:t>Note: </a:t>
            </a:r>
            <a:r>
              <a:rPr lang="en-US" dirty="0"/>
              <a:t>not all questions ask you for a strong point of view but all ask you to </a:t>
            </a:r>
          </a:p>
          <a:p>
            <a:r>
              <a:rPr lang="en-US" dirty="0"/>
              <a:t>identify the key elements that you have to engage with in your answer. </a:t>
            </a:r>
          </a:p>
        </p:txBody>
      </p:sp>
    </p:spTree>
    <p:extLst>
      <p:ext uri="{BB962C8B-B14F-4D97-AF65-F5344CB8AC3E}">
        <p14:creationId xmlns:p14="http://schemas.microsoft.com/office/powerpoint/2010/main" val="1089298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45B8EDA-7896-258C-1566-BDFA803FC782}"/>
              </a:ext>
            </a:extLst>
          </p:cNvPr>
          <p:cNvSpPr txBox="1"/>
          <p:nvPr/>
        </p:nvSpPr>
        <p:spPr>
          <a:xfrm>
            <a:off x="1022684" y="2755232"/>
            <a:ext cx="9793705" cy="2831544"/>
          </a:xfrm>
          <a:prstGeom prst="rect">
            <a:avLst/>
          </a:prstGeom>
          <a:noFill/>
        </p:spPr>
        <p:txBody>
          <a:bodyPr wrap="square" rtlCol="0">
            <a:spAutoFit/>
          </a:bodyPr>
          <a:lstStyle/>
          <a:p>
            <a:r>
              <a:rPr lang="en-GB" sz="4000" b="1" dirty="0"/>
              <a:t>‘Academic history writing should be focused on political history only.’ Discuss.</a:t>
            </a:r>
          </a:p>
          <a:p>
            <a:endParaRPr lang="en-GB" sz="4000" b="1" dirty="0"/>
          </a:p>
          <a:p>
            <a:endParaRPr lang="en-US" dirty="0"/>
          </a:p>
        </p:txBody>
      </p:sp>
      <p:sp>
        <p:nvSpPr>
          <p:cNvPr id="8" name="TextBox 7">
            <a:extLst>
              <a:ext uri="{FF2B5EF4-FFF2-40B4-BE49-F238E27FC236}">
                <a16:creationId xmlns:a16="http://schemas.microsoft.com/office/drawing/2014/main" id="{08A66E47-B9F6-2B83-FA36-A06CC145E683}"/>
              </a:ext>
            </a:extLst>
          </p:cNvPr>
          <p:cNvSpPr txBox="1"/>
          <p:nvPr/>
        </p:nvSpPr>
        <p:spPr>
          <a:xfrm>
            <a:off x="770021" y="1732547"/>
            <a:ext cx="8831179" cy="461665"/>
          </a:xfrm>
          <a:prstGeom prst="rect">
            <a:avLst/>
          </a:prstGeom>
          <a:noFill/>
        </p:spPr>
        <p:txBody>
          <a:bodyPr wrap="square" rtlCol="0">
            <a:spAutoFit/>
          </a:bodyPr>
          <a:lstStyle/>
          <a:p>
            <a:r>
              <a:rPr lang="en-US" sz="2400" b="1" dirty="0"/>
              <a:t>                    What is the nature of the following question? </a:t>
            </a:r>
          </a:p>
        </p:txBody>
      </p:sp>
      <p:sp>
        <p:nvSpPr>
          <p:cNvPr id="9" name="Picture Placeholder 3">
            <a:extLst>
              <a:ext uri="{FF2B5EF4-FFF2-40B4-BE49-F238E27FC236}">
                <a16:creationId xmlns:a16="http://schemas.microsoft.com/office/drawing/2014/main" id="{A743A03A-DFDE-CF6D-4343-5DCA1C717581}"/>
              </a:ext>
            </a:extLst>
          </p:cNvPr>
          <p:cNvSpPr txBox="1">
            <a:spLocks/>
          </p:cNvSpPr>
          <p:nvPr/>
        </p:nvSpPr>
        <p:spPr>
          <a:xfrm>
            <a:off x="8398042" y="-265583"/>
            <a:ext cx="3294225"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vert="horz" wrap="square" lIns="91440" tIns="45720" rIns="91440" bIns="64800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200" b="0" i="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885351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4625BE3-C82F-12BD-9756-5D7D08FEF3AF}"/>
              </a:ext>
            </a:extLst>
          </p:cNvPr>
          <p:cNvSpPr txBox="1"/>
          <p:nvPr/>
        </p:nvSpPr>
        <p:spPr>
          <a:xfrm>
            <a:off x="771896" y="1793174"/>
            <a:ext cx="7012535" cy="3970318"/>
          </a:xfrm>
          <a:prstGeom prst="rect">
            <a:avLst/>
          </a:prstGeom>
          <a:noFill/>
        </p:spPr>
        <p:txBody>
          <a:bodyPr wrap="square" rtlCol="0">
            <a:spAutoFit/>
          </a:bodyPr>
          <a:lstStyle/>
          <a:p>
            <a:r>
              <a:rPr lang="en-US" dirty="0"/>
              <a:t>The question is </a:t>
            </a:r>
            <a:r>
              <a:rPr lang="en-US" b="1" dirty="0"/>
              <a:t>a ‘statement/discuss question</a:t>
            </a:r>
            <a:r>
              <a:rPr lang="en-US" dirty="0"/>
              <a:t>’. That means: You discuss ‘a statement, uttered by someone else </a:t>
            </a:r>
          </a:p>
          <a:p>
            <a:r>
              <a:rPr lang="en-US" dirty="0"/>
              <a:t>(note: the task is </a:t>
            </a:r>
            <a:r>
              <a:rPr lang="en-US" u="sng" dirty="0"/>
              <a:t>not</a:t>
            </a:r>
            <a:r>
              <a:rPr lang="en-US" dirty="0"/>
              <a:t> to find someone who said this by searching AI!). </a:t>
            </a:r>
          </a:p>
          <a:p>
            <a:endParaRPr lang="en-US" dirty="0"/>
          </a:p>
          <a:p>
            <a:r>
              <a:rPr lang="en-US" dirty="0"/>
              <a:t>Task: A statement questions ask you to </a:t>
            </a:r>
            <a:r>
              <a:rPr lang="en-US" b="1" dirty="0"/>
              <a:t>have a strong point of view/thesis </a:t>
            </a:r>
          </a:p>
          <a:p>
            <a:endParaRPr lang="en-US" dirty="0"/>
          </a:p>
          <a:p>
            <a:pPr marL="285750" indent="-285750">
              <a:buFont typeface="Arial" panose="020B0604020202020204" pitchFamily="34" charset="0"/>
              <a:buChar char="•"/>
            </a:pPr>
            <a:r>
              <a:rPr lang="en-US" dirty="0"/>
              <a:t>Do you agree with the statement?</a:t>
            </a:r>
          </a:p>
          <a:p>
            <a:pPr marL="285750" indent="-285750">
              <a:buFont typeface="Arial" panose="020B0604020202020204" pitchFamily="34" charset="0"/>
              <a:buChar char="•"/>
            </a:pPr>
            <a:r>
              <a:rPr lang="en-US" dirty="0"/>
              <a:t>Do you disagree with the statement?</a:t>
            </a:r>
          </a:p>
          <a:p>
            <a:pPr marL="285750" indent="-285750">
              <a:buFont typeface="Arial" panose="020B0604020202020204" pitchFamily="34" charset="0"/>
              <a:buChar char="•"/>
            </a:pPr>
            <a:r>
              <a:rPr lang="en-US" dirty="0"/>
              <a:t>Or do you think that the statement is perhaps  partially correct but other considerations need to be taken into account when talking about academic history writing?</a:t>
            </a:r>
          </a:p>
          <a:p>
            <a:pPr marL="285750" indent="-285750">
              <a:buFont typeface="Arial" panose="020B0604020202020204" pitchFamily="34" charset="0"/>
              <a:buChar char="•"/>
            </a:pPr>
            <a:endParaRPr lang="en-US" dirty="0"/>
          </a:p>
          <a:p>
            <a:r>
              <a:rPr lang="en-US" b="1" dirty="0"/>
              <a:t>Key task when planning essay: What is my point of view? </a:t>
            </a:r>
          </a:p>
        </p:txBody>
      </p:sp>
      <p:sp>
        <p:nvSpPr>
          <p:cNvPr id="8" name="TextBox 7">
            <a:extLst>
              <a:ext uri="{FF2B5EF4-FFF2-40B4-BE49-F238E27FC236}">
                <a16:creationId xmlns:a16="http://schemas.microsoft.com/office/drawing/2014/main" id="{12302DA9-4A77-93B4-8EC9-EB37F4EBA2D7}"/>
              </a:ext>
            </a:extLst>
          </p:cNvPr>
          <p:cNvSpPr txBox="1"/>
          <p:nvPr/>
        </p:nvSpPr>
        <p:spPr>
          <a:xfrm>
            <a:off x="7784432" y="1793174"/>
            <a:ext cx="3342747" cy="1938992"/>
          </a:xfrm>
          <a:prstGeom prst="rect">
            <a:avLst/>
          </a:prstGeom>
          <a:noFill/>
        </p:spPr>
        <p:txBody>
          <a:bodyPr wrap="square">
            <a:spAutoFit/>
          </a:bodyPr>
          <a:lstStyle/>
          <a:p>
            <a:r>
              <a:rPr lang="en-GB" sz="1800" b="1" dirty="0"/>
              <a:t>‘</a:t>
            </a:r>
            <a:r>
              <a:rPr lang="en-GB" sz="2400" b="1" dirty="0"/>
              <a:t>‘Academic history writing should be focused on political history only.’ Discuss.</a:t>
            </a:r>
          </a:p>
          <a:p>
            <a:pPr marL="0" indent="0">
              <a:buNone/>
            </a:pPr>
            <a:endParaRPr lang="en-GB" sz="2400" b="1" dirty="0"/>
          </a:p>
        </p:txBody>
      </p:sp>
      <p:sp>
        <p:nvSpPr>
          <p:cNvPr id="2" name="TextBox 1">
            <a:extLst>
              <a:ext uri="{FF2B5EF4-FFF2-40B4-BE49-F238E27FC236}">
                <a16:creationId xmlns:a16="http://schemas.microsoft.com/office/drawing/2014/main" id="{C051C3BD-DEB8-6ABC-8AD1-FE0621EA3678}"/>
              </a:ext>
            </a:extLst>
          </p:cNvPr>
          <p:cNvSpPr txBox="1"/>
          <p:nvPr/>
        </p:nvSpPr>
        <p:spPr>
          <a:xfrm>
            <a:off x="2550695" y="878305"/>
            <a:ext cx="7158113" cy="461665"/>
          </a:xfrm>
          <a:prstGeom prst="rect">
            <a:avLst/>
          </a:prstGeom>
          <a:noFill/>
        </p:spPr>
        <p:txBody>
          <a:bodyPr wrap="none" rtlCol="0">
            <a:spAutoFit/>
          </a:bodyPr>
          <a:lstStyle/>
          <a:p>
            <a:r>
              <a:rPr lang="en-US" sz="2400" b="1" dirty="0"/>
              <a:t>The question is a ‘statement’ /discussion question</a:t>
            </a:r>
          </a:p>
        </p:txBody>
      </p:sp>
    </p:spTree>
    <p:extLst>
      <p:ext uri="{BB962C8B-B14F-4D97-AF65-F5344CB8AC3E}">
        <p14:creationId xmlns:p14="http://schemas.microsoft.com/office/powerpoint/2010/main" val="1930572898"/>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9111D-721D-797A-BC65-E67B9707E548}"/>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E900418D-6362-5ACC-B080-BCAD5E23A037}"/>
              </a:ext>
            </a:extLst>
          </p:cNvPr>
          <p:cNvSpPr>
            <a:spLocks noGrp="1"/>
          </p:cNvSpPr>
          <p:nvPr>
            <p:ph type="body" sz="quarter" idx="13"/>
          </p:nvPr>
        </p:nvSpPr>
        <p:spPr>
          <a:xfrm>
            <a:off x="8010938" y="2484783"/>
            <a:ext cx="4181061" cy="4046646"/>
          </a:xfrm>
        </p:spPr>
        <p:txBody>
          <a:bodyPr/>
          <a:lstStyle/>
          <a:p>
            <a:pPr marL="0" indent="0">
              <a:buNone/>
            </a:pPr>
            <a:r>
              <a:rPr lang="en-GB" sz="3200" b="1" dirty="0"/>
              <a:t>‘Academic history writing should be focused on political history only.’ Discuss.</a:t>
            </a:r>
          </a:p>
          <a:p>
            <a:pPr marL="0" indent="0">
              <a:buNone/>
            </a:pPr>
            <a:endParaRPr lang="en-GB" sz="3200" b="1" dirty="0"/>
          </a:p>
        </p:txBody>
      </p:sp>
      <p:sp>
        <p:nvSpPr>
          <p:cNvPr id="6" name="Title 5">
            <a:extLst>
              <a:ext uri="{FF2B5EF4-FFF2-40B4-BE49-F238E27FC236}">
                <a16:creationId xmlns:a16="http://schemas.microsoft.com/office/drawing/2014/main" id="{4394EC87-7855-DA16-ED8C-5818A08D50E4}"/>
              </a:ext>
            </a:extLst>
          </p:cNvPr>
          <p:cNvSpPr>
            <a:spLocks noGrp="1"/>
          </p:cNvSpPr>
          <p:nvPr>
            <p:ph type="title"/>
          </p:nvPr>
        </p:nvSpPr>
        <p:spPr>
          <a:xfrm>
            <a:off x="2882349" y="326571"/>
            <a:ext cx="9083418" cy="1505797"/>
          </a:xfrm>
        </p:spPr>
        <p:txBody>
          <a:bodyPr/>
          <a:lstStyle/>
          <a:p>
            <a:r>
              <a:rPr lang="en-GB" sz="6000" dirty="0"/>
              <a:t>Identifying key elements of the question</a:t>
            </a:r>
          </a:p>
        </p:txBody>
      </p:sp>
      <p:cxnSp>
        <p:nvCxnSpPr>
          <p:cNvPr id="4" name="Straight Connector 3">
            <a:extLst>
              <a:ext uri="{FF2B5EF4-FFF2-40B4-BE49-F238E27FC236}">
                <a16:creationId xmlns:a16="http://schemas.microsoft.com/office/drawing/2014/main" id="{975F6D58-81C2-9C54-1A5A-30315B565FE5}"/>
              </a:ext>
            </a:extLst>
          </p:cNvPr>
          <p:cNvCxnSpPr>
            <a:cxnSpLocks/>
          </p:cNvCxnSpPr>
          <p:nvPr/>
        </p:nvCxnSpPr>
        <p:spPr>
          <a:xfrm>
            <a:off x="8010938" y="1923202"/>
            <a:ext cx="0" cy="47956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9" name="Text Placeholder 6">
            <a:extLst>
              <a:ext uri="{FF2B5EF4-FFF2-40B4-BE49-F238E27FC236}">
                <a16:creationId xmlns:a16="http://schemas.microsoft.com/office/drawing/2014/main" id="{DF22D786-EFC6-CA94-DF8E-941A00080C4D}"/>
              </a:ext>
            </a:extLst>
          </p:cNvPr>
          <p:cNvSpPr txBox="1">
            <a:spLocks/>
          </p:cNvSpPr>
          <p:nvPr/>
        </p:nvSpPr>
        <p:spPr>
          <a:xfrm>
            <a:off x="218660" y="1923202"/>
            <a:ext cx="7931427" cy="4934798"/>
          </a:xfrm>
          <a:prstGeom prst="rect">
            <a:avLst/>
          </a:prstGeom>
        </p:spPr>
        <p:txBody>
          <a:bodyPr vert="horz" wrap="square" lIns="91440" tIns="45720" rIns="91440" bIns="45720" rtlCol="0">
            <a:noAutofit/>
          </a:bodyPr>
          <a:lstStyle>
            <a:lvl1pPr marL="228600" indent="-228600" algn="l" defTabSz="914400" rtl="0" eaLnBrk="1" latinLnBrk="0" hangingPunct="1">
              <a:lnSpc>
                <a:spcPct val="104000"/>
              </a:lnSpc>
              <a:spcBef>
                <a:spcPts val="1000"/>
              </a:spcBef>
              <a:buFont typeface="Arial" panose="020B0604020202020204" pitchFamily="34" charset="0"/>
              <a:buChar char="•"/>
              <a:defRPr sz="1800" b="0" i="0" kern="1800" spc="-3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a:t>Now</a:t>
            </a:r>
            <a:r>
              <a:rPr lang="en-GB" sz="3200" b="1" dirty="0"/>
              <a:t> </a:t>
            </a:r>
            <a:r>
              <a:rPr lang="en-GB" sz="3200" dirty="0"/>
              <a:t>ask yourself:</a:t>
            </a:r>
          </a:p>
          <a:p>
            <a:pPr marL="514350" indent="-514350">
              <a:buFont typeface="Arial" panose="020B0604020202020204" pitchFamily="34" charset="0"/>
              <a:buAutoNum type="arabicPeriod"/>
            </a:pPr>
            <a:r>
              <a:rPr lang="en-GB" sz="3200" dirty="0"/>
              <a:t>What is the main subject of the question?</a:t>
            </a:r>
          </a:p>
          <a:p>
            <a:pPr marL="514350" indent="-514350">
              <a:buFont typeface="Arial" panose="020B0604020202020204" pitchFamily="34" charset="0"/>
              <a:buAutoNum type="arabicPeriod"/>
            </a:pPr>
            <a:r>
              <a:rPr lang="en-GB" sz="3200" dirty="0">
                <a:solidFill>
                  <a:schemeClr val="bg1">
                    <a:lumMod val="75000"/>
                  </a:schemeClr>
                </a:solidFill>
              </a:rPr>
              <a:t>Is there a particular aspect of that subject the question requires you to consider?</a:t>
            </a:r>
          </a:p>
          <a:p>
            <a:pPr marL="514350" indent="-514350">
              <a:buFont typeface="Arial" panose="020B0604020202020204" pitchFamily="34" charset="0"/>
              <a:buAutoNum type="arabicPeriod"/>
            </a:pPr>
            <a:r>
              <a:rPr lang="en-GB" sz="3200" dirty="0">
                <a:solidFill>
                  <a:schemeClr val="bg1">
                    <a:lumMod val="75000"/>
                  </a:schemeClr>
                </a:solidFill>
              </a:rPr>
              <a:t>Does the question indicate any limits to your answer?</a:t>
            </a:r>
          </a:p>
          <a:p>
            <a:pPr marL="2800350" lvl="5" indent="-514350">
              <a:buFont typeface="+mj-lt"/>
              <a:buAutoNum type="arabicPeriod" startAt="4"/>
            </a:pPr>
            <a:r>
              <a:rPr lang="en-GB" sz="3200" dirty="0">
                <a:solidFill>
                  <a:schemeClr val="bg1">
                    <a:lumMod val="75000"/>
                  </a:schemeClr>
                </a:solidFill>
              </a:rPr>
              <a:t>What is the question asking me to do? What ‘verb’ indicates my task?</a:t>
            </a:r>
          </a:p>
        </p:txBody>
      </p:sp>
    </p:spTree>
    <p:extLst>
      <p:ext uri="{BB962C8B-B14F-4D97-AF65-F5344CB8AC3E}">
        <p14:creationId xmlns:p14="http://schemas.microsoft.com/office/powerpoint/2010/main" val="3856080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E587D3-08BF-BE35-1DF8-A9AB48806043}"/>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C82BFABE-1F2C-073D-0C77-04D582918C66}"/>
              </a:ext>
            </a:extLst>
          </p:cNvPr>
          <p:cNvSpPr>
            <a:spLocks noGrp="1"/>
          </p:cNvSpPr>
          <p:nvPr>
            <p:ph type="body" sz="quarter" idx="13"/>
          </p:nvPr>
        </p:nvSpPr>
        <p:spPr>
          <a:xfrm>
            <a:off x="8010938" y="2484783"/>
            <a:ext cx="4181061" cy="4046646"/>
          </a:xfrm>
        </p:spPr>
        <p:txBody>
          <a:bodyPr/>
          <a:lstStyle/>
          <a:p>
            <a:pPr marL="0" indent="0">
              <a:buNone/>
            </a:pPr>
            <a:r>
              <a:rPr lang="en-GB" sz="3200" b="1" dirty="0"/>
              <a:t>‘Academic history writing should be focused on political history only.’ Discuss.</a:t>
            </a:r>
          </a:p>
          <a:p>
            <a:pPr marL="0" indent="0">
              <a:buNone/>
            </a:pPr>
            <a:endParaRPr lang="en-GB" sz="3200" b="1" dirty="0"/>
          </a:p>
          <a:p>
            <a:pPr marL="0" indent="0">
              <a:buNone/>
            </a:pPr>
            <a:endParaRPr lang="en-GB" sz="3200" b="1" dirty="0"/>
          </a:p>
        </p:txBody>
      </p:sp>
      <p:sp>
        <p:nvSpPr>
          <p:cNvPr id="6" name="Title 5">
            <a:extLst>
              <a:ext uri="{FF2B5EF4-FFF2-40B4-BE49-F238E27FC236}">
                <a16:creationId xmlns:a16="http://schemas.microsoft.com/office/drawing/2014/main" id="{D9D9C2E9-3763-F47B-3CBE-794019679EDE}"/>
              </a:ext>
            </a:extLst>
          </p:cNvPr>
          <p:cNvSpPr>
            <a:spLocks noGrp="1"/>
          </p:cNvSpPr>
          <p:nvPr>
            <p:ph type="title"/>
          </p:nvPr>
        </p:nvSpPr>
        <p:spPr>
          <a:xfrm>
            <a:off x="2882349" y="326571"/>
            <a:ext cx="9083418" cy="1505797"/>
          </a:xfrm>
        </p:spPr>
        <p:txBody>
          <a:bodyPr/>
          <a:lstStyle/>
          <a:p>
            <a:r>
              <a:rPr lang="en-GB" sz="6000" dirty="0"/>
              <a:t>Identifying key elements of the question</a:t>
            </a:r>
          </a:p>
        </p:txBody>
      </p:sp>
      <p:cxnSp>
        <p:nvCxnSpPr>
          <p:cNvPr id="4" name="Straight Connector 3">
            <a:extLst>
              <a:ext uri="{FF2B5EF4-FFF2-40B4-BE49-F238E27FC236}">
                <a16:creationId xmlns:a16="http://schemas.microsoft.com/office/drawing/2014/main" id="{105AEA31-55E2-F5C9-A780-E4EE5B3D8570}"/>
              </a:ext>
            </a:extLst>
          </p:cNvPr>
          <p:cNvCxnSpPr>
            <a:cxnSpLocks/>
          </p:cNvCxnSpPr>
          <p:nvPr/>
        </p:nvCxnSpPr>
        <p:spPr>
          <a:xfrm>
            <a:off x="8010938" y="1923202"/>
            <a:ext cx="0" cy="47956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 Placeholder 6">
            <a:extLst>
              <a:ext uri="{FF2B5EF4-FFF2-40B4-BE49-F238E27FC236}">
                <a16:creationId xmlns:a16="http://schemas.microsoft.com/office/drawing/2014/main" id="{6AD562BB-3354-00ED-0629-291E333FB231}"/>
              </a:ext>
            </a:extLst>
          </p:cNvPr>
          <p:cNvSpPr txBox="1">
            <a:spLocks/>
          </p:cNvSpPr>
          <p:nvPr/>
        </p:nvSpPr>
        <p:spPr>
          <a:xfrm>
            <a:off x="218660" y="1923202"/>
            <a:ext cx="7931427" cy="4934798"/>
          </a:xfrm>
          <a:prstGeom prst="rect">
            <a:avLst/>
          </a:prstGeom>
        </p:spPr>
        <p:txBody>
          <a:bodyPr vert="horz" wrap="square" lIns="91440" tIns="45720" rIns="91440" bIns="45720" rtlCol="0">
            <a:noAutofit/>
          </a:bodyPr>
          <a:lstStyle>
            <a:lvl1pPr marL="228600" indent="-228600" algn="l" defTabSz="914400" rtl="0" eaLnBrk="1" latinLnBrk="0" hangingPunct="1">
              <a:lnSpc>
                <a:spcPct val="104000"/>
              </a:lnSpc>
              <a:spcBef>
                <a:spcPts val="1000"/>
              </a:spcBef>
              <a:buFont typeface="Arial" panose="020B0604020202020204" pitchFamily="34" charset="0"/>
              <a:buChar char="•"/>
              <a:defRPr sz="1800" b="0" i="0" kern="1800" spc="-3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a:t>Now</a:t>
            </a:r>
            <a:r>
              <a:rPr lang="en-GB" sz="3200" b="1" dirty="0"/>
              <a:t> </a:t>
            </a:r>
            <a:r>
              <a:rPr lang="en-GB" sz="3200" dirty="0"/>
              <a:t>ask yourself:</a:t>
            </a:r>
          </a:p>
          <a:p>
            <a:pPr marL="514350" indent="-514350">
              <a:buFont typeface="Arial" panose="020B0604020202020204" pitchFamily="34" charset="0"/>
              <a:buAutoNum type="arabicPeriod"/>
            </a:pPr>
            <a:r>
              <a:rPr lang="en-GB" sz="3200" dirty="0">
                <a:solidFill>
                  <a:schemeClr val="bg1">
                    <a:lumMod val="75000"/>
                  </a:schemeClr>
                </a:solidFill>
              </a:rPr>
              <a:t>What is the main subject of the question?</a:t>
            </a:r>
          </a:p>
          <a:p>
            <a:pPr marL="514350" indent="-514350">
              <a:buFont typeface="Arial" panose="020B0604020202020204" pitchFamily="34" charset="0"/>
              <a:buAutoNum type="arabicPeriod"/>
            </a:pPr>
            <a:r>
              <a:rPr lang="en-GB" sz="3200" dirty="0"/>
              <a:t>Is there a particular aspect of that subject the question requires you to consider?</a:t>
            </a:r>
          </a:p>
          <a:p>
            <a:pPr marL="514350" indent="-514350">
              <a:buFont typeface="Arial" panose="020B0604020202020204" pitchFamily="34" charset="0"/>
              <a:buAutoNum type="arabicPeriod"/>
            </a:pPr>
            <a:r>
              <a:rPr lang="en-GB" sz="3200" dirty="0">
                <a:solidFill>
                  <a:schemeClr val="bg1">
                    <a:lumMod val="75000"/>
                  </a:schemeClr>
                </a:solidFill>
              </a:rPr>
              <a:t>Does the question indicate any limits to your answer?</a:t>
            </a:r>
          </a:p>
          <a:p>
            <a:pPr marL="2800350" lvl="5" indent="-514350">
              <a:buFont typeface="+mj-lt"/>
              <a:buAutoNum type="arabicPeriod" startAt="4"/>
            </a:pPr>
            <a:r>
              <a:rPr lang="en-GB" sz="3200" dirty="0">
                <a:solidFill>
                  <a:schemeClr val="bg1">
                    <a:lumMod val="75000"/>
                  </a:schemeClr>
                </a:solidFill>
              </a:rPr>
              <a:t>What is the question asking me to do? What ‘verb’ indicates my task?</a:t>
            </a:r>
          </a:p>
        </p:txBody>
      </p:sp>
    </p:spTree>
    <p:extLst>
      <p:ext uri="{BB962C8B-B14F-4D97-AF65-F5344CB8AC3E}">
        <p14:creationId xmlns:p14="http://schemas.microsoft.com/office/powerpoint/2010/main" val="1802491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A63DD-ACE9-4F4E-4705-DEF6A2A6220B}"/>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14AEF097-E121-49FD-480E-B3B919AA1DA7}"/>
              </a:ext>
            </a:extLst>
          </p:cNvPr>
          <p:cNvSpPr>
            <a:spLocks noGrp="1"/>
          </p:cNvSpPr>
          <p:nvPr>
            <p:ph type="body" sz="quarter" idx="13"/>
          </p:nvPr>
        </p:nvSpPr>
        <p:spPr>
          <a:xfrm>
            <a:off x="8010938" y="2484783"/>
            <a:ext cx="4181061" cy="4046646"/>
          </a:xfrm>
        </p:spPr>
        <p:txBody>
          <a:bodyPr/>
          <a:lstStyle/>
          <a:p>
            <a:pPr marL="0" indent="0">
              <a:buNone/>
            </a:pPr>
            <a:r>
              <a:rPr lang="en-GB" sz="3200" b="1" dirty="0"/>
              <a:t>‘Academic history writing should be focused on political history only.’ Discuss.</a:t>
            </a:r>
          </a:p>
        </p:txBody>
      </p:sp>
      <p:sp>
        <p:nvSpPr>
          <p:cNvPr id="6" name="Title 5">
            <a:extLst>
              <a:ext uri="{FF2B5EF4-FFF2-40B4-BE49-F238E27FC236}">
                <a16:creationId xmlns:a16="http://schemas.microsoft.com/office/drawing/2014/main" id="{102F1AEF-9334-D44C-6982-284D8BC730E6}"/>
              </a:ext>
            </a:extLst>
          </p:cNvPr>
          <p:cNvSpPr>
            <a:spLocks noGrp="1"/>
          </p:cNvSpPr>
          <p:nvPr>
            <p:ph type="title"/>
          </p:nvPr>
        </p:nvSpPr>
        <p:spPr>
          <a:xfrm>
            <a:off x="2882349" y="326571"/>
            <a:ext cx="9083418" cy="1505797"/>
          </a:xfrm>
        </p:spPr>
        <p:txBody>
          <a:bodyPr/>
          <a:lstStyle/>
          <a:p>
            <a:r>
              <a:rPr lang="en-GB" sz="6000" dirty="0"/>
              <a:t>Identifying key elements of the question</a:t>
            </a:r>
          </a:p>
        </p:txBody>
      </p:sp>
      <p:sp>
        <p:nvSpPr>
          <p:cNvPr id="2" name="Text Placeholder 6">
            <a:extLst>
              <a:ext uri="{FF2B5EF4-FFF2-40B4-BE49-F238E27FC236}">
                <a16:creationId xmlns:a16="http://schemas.microsoft.com/office/drawing/2014/main" id="{98AF0045-BF49-BA1D-4BDB-7DAFB8D86CE4}"/>
              </a:ext>
            </a:extLst>
          </p:cNvPr>
          <p:cNvSpPr txBox="1">
            <a:spLocks/>
          </p:cNvSpPr>
          <p:nvPr/>
        </p:nvSpPr>
        <p:spPr>
          <a:xfrm>
            <a:off x="218660" y="1923202"/>
            <a:ext cx="7931427" cy="4934798"/>
          </a:xfrm>
          <a:prstGeom prst="rect">
            <a:avLst/>
          </a:prstGeom>
        </p:spPr>
        <p:txBody>
          <a:bodyPr vert="horz" wrap="square" lIns="91440" tIns="45720" rIns="91440" bIns="45720" rtlCol="0">
            <a:noAutofit/>
          </a:bodyPr>
          <a:lstStyle>
            <a:lvl1pPr marL="228600" indent="-228600" algn="l" defTabSz="914400" rtl="0" eaLnBrk="1" latinLnBrk="0" hangingPunct="1">
              <a:lnSpc>
                <a:spcPct val="104000"/>
              </a:lnSpc>
              <a:spcBef>
                <a:spcPts val="1000"/>
              </a:spcBef>
              <a:buFont typeface="Arial" panose="020B0604020202020204" pitchFamily="34" charset="0"/>
              <a:buChar char="•"/>
              <a:defRPr sz="1800" b="0" i="0" kern="1800" spc="-3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a:t>Now</a:t>
            </a:r>
            <a:r>
              <a:rPr lang="en-GB" sz="3200" b="1" dirty="0"/>
              <a:t> </a:t>
            </a:r>
            <a:r>
              <a:rPr lang="en-GB" sz="3200" dirty="0"/>
              <a:t>ask yourself:</a:t>
            </a:r>
          </a:p>
          <a:p>
            <a:pPr marL="514350" indent="-514350">
              <a:buFont typeface="Arial" panose="020B0604020202020204" pitchFamily="34" charset="0"/>
              <a:buAutoNum type="arabicPeriod"/>
            </a:pPr>
            <a:r>
              <a:rPr lang="en-GB" sz="3200" dirty="0">
                <a:solidFill>
                  <a:schemeClr val="bg1">
                    <a:lumMod val="75000"/>
                  </a:schemeClr>
                </a:solidFill>
              </a:rPr>
              <a:t>What is the main subject of the question?</a:t>
            </a:r>
          </a:p>
          <a:p>
            <a:pPr marL="514350" indent="-514350">
              <a:buFont typeface="Arial" panose="020B0604020202020204" pitchFamily="34" charset="0"/>
              <a:buAutoNum type="arabicPeriod"/>
            </a:pPr>
            <a:r>
              <a:rPr lang="en-GB" sz="3200" dirty="0">
                <a:solidFill>
                  <a:schemeClr val="bg1">
                    <a:lumMod val="75000"/>
                  </a:schemeClr>
                </a:solidFill>
              </a:rPr>
              <a:t>Is there a particular aspect of that subject the question requires you to consider?</a:t>
            </a:r>
          </a:p>
          <a:p>
            <a:pPr marL="514350" indent="-514350">
              <a:buFont typeface="Arial" panose="020B0604020202020204" pitchFamily="34" charset="0"/>
              <a:buAutoNum type="arabicPeriod"/>
            </a:pPr>
            <a:r>
              <a:rPr lang="en-GB" sz="3200" dirty="0"/>
              <a:t>Does the question indicate any limits to your answer?</a:t>
            </a:r>
          </a:p>
          <a:p>
            <a:pPr marL="2800350" lvl="5" indent="-514350">
              <a:buFont typeface="+mj-lt"/>
              <a:buAutoNum type="arabicPeriod" startAt="4"/>
            </a:pPr>
            <a:r>
              <a:rPr lang="en-GB" sz="3200" dirty="0">
                <a:solidFill>
                  <a:schemeClr val="bg1">
                    <a:lumMod val="75000"/>
                  </a:schemeClr>
                </a:solidFill>
              </a:rPr>
              <a:t>What is the question asking me to do? What ‘verb’ indicates my task?</a:t>
            </a:r>
          </a:p>
        </p:txBody>
      </p:sp>
      <p:cxnSp>
        <p:nvCxnSpPr>
          <p:cNvPr id="4" name="Straight Connector 3">
            <a:extLst>
              <a:ext uri="{FF2B5EF4-FFF2-40B4-BE49-F238E27FC236}">
                <a16:creationId xmlns:a16="http://schemas.microsoft.com/office/drawing/2014/main" id="{1E841A09-134B-ABCD-D627-ADDC0D3C71D4}"/>
              </a:ext>
            </a:extLst>
          </p:cNvPr>
          <p:cNvCxnSpPr>
            <a:cxnSpLocks/>
          </p:cNvCxnSpPr>
          <p:nvPr/>
        </p:nvCxnSpPr>
        <p:spPr>
          <a:xfrm>
            <a:off x="8010938" y="1923202"/>
            <a:ext cx="0" cy="47956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8254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48375-0D20-8B69-8EE1-567984B9B86B}"/>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0F462762-42ED-894D-0D59-DD0CDBB81371}"/>
              </a:ext>
            </a:extLst>
          </p:cNvPr>
          <p:cNvSpPr>
            <a:spLocks noGrp="1"/>
          </p:cNvSpPr>
          <p:nvPr>
            <p:ph type="body" sz="quarter" idx="13"/>
          </p:nvPr>
        </p:nvSpPr>
        <p:spPr>
          <a:xfrm>
            <a:off x="8010938" y="2484783"/>
            <a:ext cx="4181061" cy="4046646"/>
          </a:xfrm>
        </p:spPr>
        <p:txBody>
          <a:bodyPr/>
          <a:lstStyle/>
          <a:p>
            <a:pPr marL="0" indent="0">
              <a:buNone/>
            </a:pPr>
            <a:r>
              <a:rPr lang="en-GB" sz="3200" b="1" dirty="0"/>
              <a:t>‘Academic history writing should be focused on political history only.’ Discuss.</a:t>
            </a:r>
          </a:p>
          <a:p>
            <a:pPr marL="0" indent="0">
              <a:buNone/>
            </a:pPr>
            <a:endParaRPr lang="en-GB" sz="3200" b="1" dirty="0"/>
          </a:p>
          <a:p>
            <a:pPr marL="0" indent="0">
              <a:buNone/>
            </a:pPr>
            <a:endParaRPr lang="en-GB" sz="3200" b="1" dirty="0"/>
          </a:p>
        </p:txBody>
      </p:sp>
      <p:sp>
        <p:nvSpPr>
          <p:cNvPr id="6" name="Title 5">
            <a:extLst>
              <a:ext uri="{FF2B5EF4-FFF2-40B4-BE49-F238E27FC236}">
                <a16:creationId xmlns:a16="http://schemas.microsoft.com/office/drawing/2014/main" id="{DA0F39A9-0065-07A2-61E2-01771A8B646C}"/>
              </a:ext>
            </a:extLst>
          </p:cNvPr>
          <p:cNvSpPr>
            <a:spLocks noGrp="1"/>
          </p:cNvSpPr>
          <p:nvPr>
            <p:ph type="title"/>
          </p:nvPr>
        </p:nvSpPr>
        <p:spPr>
          <a:xfrm>
            <a:off x="2882349" y="326571"/>
            <a:ext cx="9083418" cy="1505797"/>
          </a:xfrm>
        </p:spPr>
        <p:txBody>
          <a:bodyPr/>
          <a:lstStyle/>
          <a:p>
            <a:r>
              <a:rPr lang="en-GB" sz="6000" dirty="0"/>
              <a:t>Identifying key elements of the question</a:t>
            </a:r>
          </a:p>
        </p:txBody>
      </p:sp>
      <p:sp>
        <p:nvSpPr>
          <p:cNvPr id="2" name="Text Placeholder 6">
            <a:extLst>
              <a:ext uri="{FF2B5EF4-FFF2-40B4-BE49-F238E27FC236}">
                <a16:creationId xmlns:a16="http://schemas.microsoft.com/office/drawing/2014/main" id="{D63E8F47-73D2-0B6C-DEF4-198DC75B45DF}"/>
              </a:ext>
            </a:extLst>
          </p:cNvPr>
          <p:cNvSpPr txBox="1">
            <a:spLocks/>
          </p:cNvSpPr>
          <p:nvPr/>
        </p:nvSpPr>
        <p:spPr>
          <a:xfrm>
            <a:off x="218660" y="1923202"/>
            <a:ext cx="7931427" cy="4934798"/>
          </a:xfrm>
          <a:prstGeom prst="rect">
            <a:avLst/>
          </a:prstGeom>
        </p:spPr>
        <p:txBody>
          <a:bodyPr vert="horz" wrap="square" lIns="91440" tIns="45720" rIns="91440" bIns="45720" rtlCol="0">
            <a:noAutofit/>
          </a:bodyPr>
          <a:lstStyle>
            <a:lvl1pPr marL="228600" indent="-228600" algn="l" defTabSz="914400" rtl="0" eaLnBrk="1" latinLnBrk="0" hangingPunct="1">
              <a:lnSpc>
                <a:spcPct val="104000"/>
              </a:lnSpc>
              <a:spcBef>
                <a:spcPts val="1000"/>
              </a:spcBef>
              <a:buFont typeface="Arial" panose="020B0604020202020204" pitchFamily="34" charset="0"/>
              <a:buChar char="•"/>
              <a:defRPr sz="1800" b="0" i="0" kern="1800" spc="-3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a:t>Now</a:t>
            </a:r>
            <a:r>
              <a:rPr lang="en-GB" sz="3200" b="1" dirty="0"/>
              <a:t> </a:t>
            </a:r>
            <a:r>
              <a:rPr lang="en-GB" sz="3200" dirty="0"/>
              <a:t>ask yourself:</a:t>
            </a:r>
          </a:p>
          <a:p>
            <a:pPr marL="514350" indent="-514350">
              <a:buFont typeface="Arial" panose="020B0604020202020204" pitchFamily="34" charset="0"/>
              <a:buAutoNum type="arabicPeriod"/>
            </a:pPr>
            <a:r>
              <a:rPr lang="en-GB" sz="3200" dirty="0">
                <a:solidFill>
                  <a:schemeClr val="bg1">
                    <a:lumMod val="75000"/>
                  </a:schemeClr>
                </a:solidFill>
              </a:rPr>
              <a:t>What is the main subject of the question?</a:t>
            </a:r>
          </a:p>
          <a:p>
            <a:pPr marL="514350" indent="-514350">
              <a:buFont typeface="Arial" panose="020B0604020202020204" pitchFamily="34" charset="0"/>
              <a:buAutoNum type="arabicPeriod"/>
            </a:pPr>
            <a:r>
              <a:rPr lang="en-GB" sz="3200" dirty="0">
                <a:solidFill>
                  <a:schemeClr val="bg1">
                    <a:lumMod val="75000"/>
                  </a:schemeClr>
                </a:solidFill>
              </a:rPr>
              <a:t>Is there a particular aspect of that subject the question requires you to consider?</a:t>
            </a:r>
          </a:p>
          <a:p>
            <a:pPr marL="514350" indent="-514350">
              <a:buFont typeface="Arial" panose="020B0604020202020204" pitchFamily="34" charset="0"/>
              <a:buAutoNum type="arabicPeriod"/>
            </a:pPr>
            <a:r>
              <a:rPr lang="en-GB" sz="3200" dirty="0">
                <a:solidFill>
                  <a:schemeClr val="bg1">
                    <a:lumMod val="75000"/>
                  </a:schemeClr>
                </a:solidFill>
              </a:rPr>
              <a:t>Does the question indicate any limits to your answer?</a:t>
            </a:r>
          </a:p>
          <a:p>
            <a:pPr marL="2800350" lvl="5" indent="-514350">
              <a:buFont typeface="+mj-lt"/>
              <a:buAutoNum type="arabicPeriod" startAt="4"/>
            </a:pPr>
            <a:r>
              <a:rPr lang="en-GB" sz="3200" dirty="0"/>
              <a:t>What is the question asking me to do? What ‘verb’ indicates my task?</a:t>
            </a:r>
          </a:p>
        </p:txBody>
      </p:sp>
      <p:cxnSp>
        <p:nvCxnSpPr>
          <p:cNvPr id="4" name="Straight Connector 3">
            <a:extLst>
              <a:ext uri="{FF2B5EF4-FFF2-40B4-BE49-F238E27FC236}">
                <a16:creationId xmlns:a16="http://schemas.microsoft.com/office/drawing/2014/main" id="{B8427C02-EA4E-3C37-BF3B-203FA9753FD7}"/>
              </a:ext>
            </a:extLst>
          </p:cNvPr>
          <p:cNvCxnSpPr>
            <a:cxnSpLocks/>
          </p:cNvCxnSpPr>
          <p:nvPr/>
        </p:nvCxnSpPr>
        <p:spPr>
          <a:xfrm>
            <a:off x="8010938" y="1923202"/>
            <a:ext cx="0" cy="47956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6667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5972</TotalTime>
  <Words>1091</Words>
  <Application>Microsoft Macintosh PowerPoint</Application>
  <PresentationFormat>Widescreen</PresentationFormat>
  <Paragraphs>109</Paragraphs>
  <Slides>14</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Wingdings</vt:lpstr>
      <vt:lpstr>Office Theme</vt:lpstr>
      <vt:lpstr>PowerPoint Presentation</vt:lpstr>
      <vt:lpstr> What do we ask you to do in an academic essay?    Academic history essays will ask different kind of questions which go beyond ‘causality’, ‘significance’ and ‘historical change’ or putting a source in its historical context – as school history writing.   Crucially, they will ask you for your own point of view (on the basis of your knowledge gained in the module). That means that essays will be focussed on supporting your point view!    And, they will ask you to select primary sources and secondary literature to support your point of view. </vt:lpstr>
      <vt:lpstr>It is vital to understand what the question ask you to do  </vt:lpstr>
      <vt:lpstr>PowerPoint Presentation</vt:lpstr>
      <vt:lpstr>PowerPoint Presentation</vt:lpstr>
      <vt:lpstr>Identifying key elements of the question</vt:lpstr>
      <vt:lpstr>Identifying key elements of the question</vt:lpstr>
      <vt:lpstr>Identifying key elements of the question</vt:lpstr>
      <vt:lpstr>Identifying key elements of the question</vt:lpstr>
      <vt:lpstr>Identifying key elements of the question</vt:lpstr>
      <vt:lpstr>General structure of an academic essay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 Simpson</dc:creator>
  <cp:lastModifiedBy>Stein, Claudia</cp:lastModifiedBy>
  <cp:revision>30</cp:revision>
  <dcterms:created xsi:type="dcterms:W3CDTF">2026-03-03T16:18:59Z</dcterms:created>
  <dcterms:modified xsi:type="dcterms:W3CDTF">2026-05-05T13:23:15Z</dcterms:modified>
</cp:coreProperties>
</file>