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981" r:id="rId2"/>
    <p:sldId id="963" r:id="rId3"/>
    <p:sldId id="269" r:id="rId4"/>
    <p:sldId id="980" r:id="rId5"/>
    <p:sldId id="988" r:id="rId6"/>
    <p:sldId id="989" r:id="rId7"/>
    <p:sldId id="991" r:id="rId8"/>
    <p:sldId id="477" r:id="rId9"/>
    <p:sldId id="987" r:id="rId10"/>
    <p:sldId id="982" r:id="rId11"/>
    <p:sldId id="983" r:id="rId12"/>
    <p:sldId id="986" r:id="rId13"/>
    <p:sldId id="990" r:id="rId14"/>
    <p:sldId id="373" r:id="rId15"/>
    <p:sldId id="985" r:id="rId16"/>
    <p:sldId id="265" r:id="rId17"/>
    <p:sldId id="26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23695D-AB06-4999-81F6-6AA0F2AC8FAA}" v="29" dt="2026-05-14T19:04:45.1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624"/>
  </p:normalViewPr>
  <p:slideViewPr>
    <p:cSldViewPr snapToGrid="0">
      <p:cViewPr varScale="1">
        <p:scale>
          <a:sx n="106" d="100"/>
          <a:sy n="106" d="100"/>
        </p:scale>
        <p:origin x="73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Pregnancy related mortality ratio</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trends_in_pregnancy_related_mor!$A$2</c:f>
              <c:strCache>
                <c:ptCount val="1"/>
                <c:pt idx="0">
                  <c:v>Pregnancy related mortality ratio</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trends_in_pregnancy_related_mor!$B$1:$AE$1</c:f>
              <c:numCache>
                <c:formatCode>General</c:formatCode>
                <c:ptCount val="30"/>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pt idx="22">
                  <c:v>2009</c:v>
                </c:pt>
                <c:pt idx="23">
                  <c:v>2010</c:v>
                </c:pt>
                <c:pt idx="24">
                  <c:v>2011</c:v>
                </c:pt>
                <c:pt idx="25">
                  <c:v>2012</c:v>
                </c:pt>
                <c:pt idx="26">
                  <c:v>2013</c:v>
                </c:pt>
                <c:pt idx="27">
                  <c:v>2014</c:v>
                </c:pt>
                <c:pt idx="28">
                  <c:v>2015</c:v>
                </c:pt>
                <c:pt idx="29">
                  <c:v>2016</c:v>
                </c:pt>
              </c:numCache>
            </c:numRef>
          </c:cat>
          <c:val>
            <c:numRef>
              <c:f>trends_in_pregnancy_related_mor!$B$2:$AE$2</c:f>
              <c:numCache>
                <c:formatCode>General</c:formatCode>
                <c:ptCount val="30"/>
                <c:pt idx="0">
                  <c:v>7.2</c:v>
                </c:pt>
                <c:pt idx="1">
                  <c:v>9.4</c:v>
                </c:pt>
                <c:pt idx="2">
                  <c:v>9.8000000000000007</c:v>
                </c:pt>
                <c:pt idx="3">
                  <c:v>10</c:v>
                </c:pt>
                <c:pt idx="4">
                  <c:v>10.3</c:v>
                </c:pt>
                <c:pt idx="5">
                  <c:v>10.8</c:v>
                </c:pt>
                <c:pt idx="6">
                  <c:v>11.1</c:v>
                </c:pt>
                <c:pt idx="7">
                  <c:v>12.9</c:v>
                </c:pt>
                <c:pt idx="8">
                  <c:v>11.3</c:v>
                </c:pt>
                <c:pt idx="9">
                  <c:v>11.3</c:v>
                </c:pt>
                <c:pt idx="10">
                  <c:v>12.9</c:v>
                </c:pt>
                <c:pt idx="11">
                  <c:v>12</c:v>
                </c:pt>
                <c:pt idx="12">
                  <c:v>13.2</c:v>
                </c:pt>
                <c:pt idx="13">
                  <c:v>14.5</c:v>
                </c:pt>
                <c:pt idx="14">
                  <c:v>14.7</c:v>
                </c:pt>
                <c:pt idx="15">
                  <c:v>14.1</c:v>
                </c:pt>
                <c:pt idx="16">
                  <c:v>16.8</c:v>
                </c:pt>
                <c:pt idx="17">
                  <c:v>15.2</c:v>
                </c:pt>
                <c:pt idx="18">
                  <c:v>15.4</c:v>
                </c:pt>
                <c:pt idx="19">
                  <c:v>15.7</c:v>
                </c:pt>
                <c:pt idx="20">
                  <c:v>14.5</c:v>
                </c:pt>
                <c:pt idx="21">
                  <c:v>15.5</c:v>
                </c:pt>
                <c:pt idx="22">
                  <c:v>17.8</c:v>
                </c:pt>
                <c:pt idx="23">
                  <c:v>16.7</c:v>
                </c:pt>
                <c:pt idx="24">
                  <c:v>17.8</c:v>
                </c:pt>
                <c:pt idx="25">
                  <c:v>15.9</c:v>
                </c:pt>
                <c:pt idx="26">
                  <c:v>17.3</c:v>
                </c:pt>
                <c:pt idx="27">
                  <c:v>18</c:v>
                </c:pt>
                <c:pt idx="28">
                  <c:v>17.2</c:v>
                </c:pt>
                <c:pt idx="29">
                  <c:v>16.899999999999999</c:v>
                </c:pt>
              </c:numCache>
            </c:numRef>
          </c:val>
          <c:smooth val="0"/>
          <c:extLst>
            <c:ext xmlns:c16="http://schemas.microsoft.com/office/drawing/2014/chart" uri="{C3380CC4-5D6E-409C-BE32-E72D297353CC}">
              <c16:uniqueId val="{00000000-71F8-4443-BA38-CDCC10EA70AD}"/>
            </c:ext>
          </c:extLst>
        </c:ser>
        <c:dLbls>
          <c:showLegendKey val="0"/>
          <c:showVal val="0"/>
          <c:showCatName val="0"/>
          <c:showSerName val="0"/>
          <c:showPercent val="0"/>
          <c:showBubbleSize val="0"/>
        </c:dLbls>
        <c:marker val="1"/>
        <c:smooth val="0"/>
        <c:axId val="390354736"/>
        <c:axId val="390356048"/>
      </c:lineChart>
      <c:catAx>
        <c:axId val="390354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0356048"/>
        <c:crosses val="autoZero"/>
        <c:auto val="1"/>
        <c:lblAlgn val="ctr"/>
        <c:lblOffset val="100"/>
        <c:noMultiLvlLbl val="0"/>
      </c:catAx>
      <c:valAx>
        <c:axId val="390356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03547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0332E0-69AB-4B09-B83F-82A80F8247B0}" type="datetimeFigureOut">
              <a:rPr lang="en-US" smtClean="0"/>
              <a:t>5/18/26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A3EC27-D75A-440F-9C35-D685EE21D766}" type="slidenum">
              <a:rPr lang="en-US" smtClean="0"/>
              <a:t>‹#›</a:t>
            </a:fld>
            <a:endParaRPr lang="en-US"/>
          </a:p>
        </p:txBody>
      </p:sp>
    </p:spTree>
    <p:extLst>
      <p:ext uri="{BB962C8B-B14F-4D97-AF65-F5344CB8AC3E}">
        <p14:creationId xmlns:p14="http://schemas.microsoft.com/office/powerpoint/2010/main" val="1203910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A3EC27-D75A-440F-9C35-D685EE21D766}" type="slidenum">
              <a:rPr lang="en-US" smtClean="0"/>
              <a:t>10</a:t>
            </a:fld>
            <a:endParaRPr lang="en-US"/>
          </a:p>
        </p:txBody>
      </p:sp>
    </p:spTree>
    <p:extLst>
      <p:ext uri="{BB962C8B-B14F-4D97-AF65-F5344CB8AC3E}">
        <p14:creationId xmlns:p14="http://schemas.microsoft.com/office/powerpoint/2010/main" val="1996229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A3EC27-D75A-440F-9C35-D685EE21D766}" type="slidenum">
              <a:rPr lang="en-US" smtClean="0"/>
              <a:t>11</a:t>
            </a:fld>
            <a:endParaRPr lang="en-US"/>
          </a:p>
        </p:txBody>
      </p:sp>
    </p:spTree>
    <p:extLst>
      <p:ext uri="{BB962C8B-B14F-4D97-AF65-F5344CB8AC3E}">
        <p14:creationId xmlns:p14="http://schemas.microsoft.com/office/powerpoint/2010/main" val="35932746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Volumes/corpcomm/Resources/LCM_LOGOS/CLINICAL_GOTHAM_LOGOTYPES/Patient_Blood_Mgt/SYS405452_Patient_Blood_mgt_logotype_FA.jpg" TargetMode="External"/><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Freeform 6"/>
          <p:cNvSpPr>
            <a:spLocks/>
          </p:cNvSpPr>
          <p:nvPr userDrawn="1"/>
        </p:nvSpPr>
        <p:spPr bwMode="auto">
          <a:xfrm>
            <a:off x="0" y="0"/>
            <a:ext cx="12192000" cy="1219200"/>
          </a:xfrm>
          <a:custGeom>
            <a:avLst/>
            <a:gdLst>
              <a:gd name="T0" fmla="*/ 2147483646 w 11520"/>
              <a:gd name="T1" fmla="*/ 0 h 1536"/>
              <a:gd name="T2" fmla="*/ 2147483646 w 11520"/>
              <a:gd name="T3" fmla="*/ 2147483646 h 1536"/>
              <a:gd name="T4" fmla="*/ 2147483646 w 11520"/>
              <a:gd name="T5" fmla="*/ 2147483646 h 1536"/>
              <a:gd name="T6" fmla="*/ 2147483646 w 11520"/>
              <a:gd name="T7" fmla="*/ 2147483646 h 1536"/>
              <a:gd name="T8" fmla="*/ 2147483646 w 11520"/>
              <a:gd name="T9" fmla="*/ 2147483646 h 1536"/>
              <a:gd name="T10" fmla="*/ 2147483646 w 11520"/>
              <a:gd name="T11" fmla="*/ 2147483646 h 1536"/>
              <a:gd name="T12" fmla="*/ 2147483646 w 11520"/>
              <a:gd name="T13" fmla="*/ 2147483646 h 1536"/>
              <a:gd name="T14" fmla="*/ 2147483646 w 11520"/>
              <a:gd name="T15" fmla="*/ 2147483646 h 1536"/>
              <a:gd name="T16" fmla="*/ 2147483646 w 11520"/>
              <a:gd name="T17" fmla="*/ 2147483646 h 1536"/>
              <a:gd name="T18" fmla="*/ 2147483646 w 11520"/>
              <a:gd name="T19" fmla="*/ 2147483646 h 1536"/>
              <a:gd name="T20" fmla="*/ 2147483646 w 11520"/>
              <a:gd name="T21" fmla="*/ 2147483646 h 1536"/>
              <a:gd name="T22" fmla="*/ 2147483646 w 11520"/>
              <a:gd name="T23" fmla="*/ 2147483646 h 1536"/>
              <a:gd name="T24" fmla="*/ 2147483646 w 11520"/>
              <a:gd name="T25" fmla="*/ 2147483646 h 1536"/>
              <a:gd name="T26" fmla="*/ 2147483646 w 11520"/>
              <a:gd name="T27" fmla="*/ 2147483646 h 1536"/>
              <a:gd name="T28" fmla="*/ 2147483646 w 11520"/>
              <a:gd name="T29" fmla="*/ 2147483646 h 1536"/>
              <a:gd name="T30" fmla="*/ 2147483646 w 11520"/>
              <a:gd name="T31" fmla="*/ 2147483646 h 1536"/>
              <a:gd name="T32" fmla="*/ 2147483646 w 11520"/>
              <a:gd name="T33" fmla="*/ 2147483646 h 1536"/>
              <a:gd name="T34" fmla="*/ 2147483646 w 11520"/>
              <a:gd name="T35" fmla="*/ 2147483646 h 1536"/>
              <a:gd name="T36" fmla="*/ 2147483646 w 11520"/>
              <a:gd name="T37" fmla="*/ 2147483646 h 1536"/>
              <a:gd name="T38" fmla="*/ 2147483646 w 11520"/>
              <a:gd name="T39" fmla="*/ 2147483646 h 1536"/>
              <a:gd name="T40" fmla="*/ 2147483646 w 11520"/>
              <a:gd name="T41" fmla="*/ 2147483646 h 1536"/>
              <a:gd name="T42" fmla="*/ 2147483646 w 11520"/>
              <a:gd name="T43" fmla="*/ 2147483646 h 1536"/>
              <a:gd name="T44" fmla="*/ 2147483646 w 11520"/>
              <a:gd name="T45" fmla="*/ 2147483646 h 1536"/>
              <a:gd name="T46" fmla="*/ 2147483646 w 11520"/>
              <a:gd name="T47" fmla="*/ 2147483646 h 1536"/>
              <a:gd name="T48" fmla="*/ 2147483646 w 11520"/>
              <a:gd name="T49" fmla="*/ 2147483646 h 1536"/>
              <a:gd name="T50" fmla="*/ 2147483646 w 11520"/>
              <a:gd name="T51" fmla="*/ 2147483646 h 1536"/>
              <a:gd name="T52" fmla="*/ 2147483646 w 11520"/>
              <a:gd name="T53" fmla="*/ 2147483646 h 1536"/>
              <a:gd name="T54" fmla="*/ 2147483646 w 11520"/>
              <a:gd name="T55" fmla="*/ 2147483646 h 1536"/>
              <a:gd name="T56" fmla="*/ 2147483646 w 11520"/>
              <a:gd name="T57" fmla="*/ 2147483646 h 1536"/>
              <a:gd name="T58" fmla="*/ 2147483646 w 11520"/>
              <a:gd name="T59" fmla="*/ 2147483646 h 1536"/>
              <a:gd name="T60" fmla="*/ 2147483646 w 11520"/>
              <a:gd name="T61" fmla="*/ 2147483646 h 1536"/>
              <a:gd name="T62" fmla="*/ 2147483646 w 11520"/>
              <a:gd name="T63" fmla="*/ 2147483646 h 1536"/>
              <a:gd name="T64" fmla="*/ 2147483646 w 11520"/>
              <a:gd name="T65" fmla="*/ 2147483646 h 1536"/>
              <a:gd name="T66" fmla="*/ 2147483646 w 11520"/>
              <a:gd name="T67" fmla="*/ 2147483646 h 1536"/>
              <a:gd name="T68" fmla="*/ 2147483646 w 11520"/>
              <a:gd name="T69" fmla="*/ 2147483646 h 1536"/>
              <a:gd name="T70" fmla="*/ 2147483646 w 11520"/>
              <a:gd name="T71" fmla="*/ 2147483646 h 1536"/>
              <a:gd name="T72" fmla="*/ 0 w 11520"/>
              <a:gd name="T73" fmla="*/ 2147483646 h 1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520" h="1536">
                <a:moveTo>
                  <a:pt x="0" y="0"/>
                </a:moveTo>
                <a:lnTo>
                  <a:pt x="11520" y="0"/>
                </a:lnTo>
                <a:lnTo>
                  <a:pt x="11520" y="1536"/>
                </a:lnTo>
                <a:lnTo>
                  <a:pt x="11489" y="1521"/>
                </a:lnTo>
                <a:lnTo>
                  <a:pt x="11396" y="1478"/>
                </a:lnTo>
                <a:lnTo>
                  <a:pt x="11325" y="1446"/>
                </a:lnTo>
                <a:lnTo>
                  <a:pt x="11240" y="1410"/>
                </a:lnTo>
                <a:lnTo>
                  <a:pt x="11139" y="1368"/>
                </a:lnTo>
                <a:lnTo>
                  <a:pt x="11022" y="1323"/>
                </a:lnTo>
                <a:lnTo>
                  <a:pt x="10890" y="1272"/>
                </a:lnTo>
                <a:lnTo>
                  <a:pt x="10743" y="1220"/>
                </a:lnTo>
                <a:lnTo>
                  <a:pt x="10581" y="1163"/>
                </a:lnTo>
                <a:lnTo>
                  <a:pt x="10403" y="1104"/>
                </a:lnTo>
                <a:lnTo>
                  <a:pt x="10211" y="1043"/>
                </a:lnTo>
                <a:lnTo>
                  <a:pt x="10002" y="980"/>
                </a:lnTo>
                <a:lnTo>
                  <a:pt x="9779" y="917"/>
                </a:lnTo>
                <a:lnTo>
                  <a:pt x="9662" y="886"/>
                </a:lnTo>
                <a:lnTo>
                  <a:pt x="9540" y="853"/>
                </a:lnTo>
                <a:lnTo>
                  <a:pt x="9416" y="821"/>
                </a:lnTo>
                <a:lnTo>
                  <a:pt x="9287" y="790"/>
                </a:lnTo>
                <a:lnTo>
                  <a:pt x="9155" y="758"/>
                </a:lnTo>
                <a:lnTo>
                  <a:pt x="9018" y="727"/>
                </a:lnTo>
                <a:lnTo>
                  <a:pt x="8879" y="695"/>
                </a:lnTo>
                <a:lnTo>
                  <a:pt x="8735" y="664"/>
                </a:lnTo>
                <a:lnTo>
                  <a:pt x="8586" y="632"/>
                </a:lnTo>
                <a:lnTo>
                  <a:pt x="8436" y="602"/>
                </a:lnTo>
                <a:lnTo>
                  <a:pt x="8280" y="572"/>
                </a:lnTo>
                <a:lnTo>
                  <a:pt x="8123" y="544"/>
                </a:lnTo>
                <a:lnTo>
                  <a:pt x="7959" y="515"/>
                </a:lnTo>
                <a:lnTo>
                  <a:pt x="7794" y="487"/>
                </a:lnTo>
                <a:lnTo>
                  <a:pt x="7623" y="460"/>
                </a:lnTo>
                <a:lnTo>
                  <a:pt x="7451" y="435"/>
                </a:lnTo>
                <a:lnTo>
                  <a:pt x="7274" y="409"/>
                </a:lnTo>
                <a:lnTo>
                  <a:pt x="7092" y="384"/>
                </a:lnTo>
                <a:lnTo>
                  <a:pt x="6908" y="361"/>
                </a:lnTo>
                <a:lnTo>
                  <a:pt x="6719" y="339"/>
                </a:lnTo>
                <a:lnTo>
                  <a:pt x="6527" y="318"/>
                </a:lnTo>
                <a:lnTo>
                  <a:pt x="6332" y="297"/>
                </a:lnTo>
                <a:lnTo>
                  <a:pt x="6132" y="279"/>
                </a:lnTo>
                <a:lnTo>
                  <a:pt x="5930" y="261"/>
                </a:lnTo>
                <a:lnTo>
                  <a:pt x="5723" y="244"/>
                </a:lnTo>
                <a:lnTo>
                  <a:pt x="5513" y="229"/>
                </a:lnTo>
                <a:lnTo>
                  <a:pt x="5298" y="216"/>
                </a:lnTo>
                <a:lnTo>
                  <a:pt x="5081" y="205"/>
                </a:lnTo>
                <a:lnTo>
                  <a:pt x="4859" y="195"/>
                </a:lnTo>
                <a:lnTo>
                  <a:pt x="4634" y="186"/>
                </a:lnTo>
                <a:lnTo>
                  <a:pt x="4406" y="180"/>
                </a:lnTo>
                <a:lnTo>
                  <a:pt x="4173" y="175"/>
                </a:lnTo>
                <a:lnTo>
                  <a:pt x="3938" y="172"/>
                </a:lnTo>
                <a:lnTo>
                  <a:pt x="3698" y="171"/>
                </a:lnTo>
                <a:lnTo>
                  <a:pt x="3471" y="172"/>
                </a:lnTo>
                <a:lnTo>
                  <a:pt x="3252" y="174"/>
                </a:lnTo>
                <a:lnTo>
                  <a:pt x="3041" y="178"/>
                </a:lnTo>
                <a:lnTo>
                  <a:pt x="2835" y="183"/>
                </a:lnTo>
                <a:lnTo>
                  <a:pt x="2637" y="189"/>
                </a:lnTo>
                <a:lnTo>
                  <a:pt x="2447" y="196"/>
                </a:lnTo>
                <a:lnTo>
                  <a:pt x="2264" y="204"/>
                </a:lnTo>
                <a:lnTo>
                  <a:pt x="2087" y="214"/>
                </a:lnTo>
                <a:lnTo>
                  <a:pt x="1917" y="223"/>
                </a:lnTo>
                <a:lnTo>
                  <a:pt x="1755" y="234"/>
                </a:lnTo>
                <a:lnTo>
                  <a:pt x="1599" y="246"/>
                </a:lnTo>
                <a:lnTo>
                  <a:pt x="1452" y="258"/>
                </a:lnTo>
                <a:lnTo>
                  <a:pt x="1311" y="270"/>
                </a:lnTo>
                <a:lnTo>
                  <a:pt x="1176" y="282"/>
                </a:lnTo>
                <a:lnTo>
                  <a:pt x="930" y="307"/>
                </a:lnTo>
                <a:lnTo>
                  <a:pt x="713" y="333"/>
                </a:lnTo>
                <a:lnTo>
                  <a:pt x="525" y="358"/>
                </a:lnTo>
                <a:lnTo>
                  <a:pt x="365" y="381"/>
                </a:lnTo>
                <a:lnTo>
                  <a:pt x="234" y="402"/>
                </a:lnTo>
                <a:lnTo>
                  <a:pt x="132" y="418"/>
                </a:lnTo>
                <a:lnTo>
                  <a:pt x="59" y="432"/>
                </a:lnTo>
                <a:lnTo>
                  <a:pt x="0" y="444"/>
                </a:lnTo>
                <a:lnTo>
                  <a:pt x="0" y="0"/>
                </a:lnTo>
                <a:close/>
              </a:path>
            </a:pathLst>
          </a:custGeom>
          <a:solidFill>
            <a:srgbClr val="5015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0" fontAlgn="base" hangingPunct="0">
              <a:spcBef>
                <a:spcPct val="0"/>
              </a:spcBef>
              <a:spcAft>
                <a:spcPct val="0"/>
              </a:spcAft>
            </a:pPr>
            <a:endParaRPr lang="en-US" sz="2800" b="1">
              <a:solidFill>
                <a:srgbClr val="535A5D"/>
              </a:solidFill>
              <a:latin typeface="Arial" panose="020B0604020202020204" pitchFamily="34" charset="0"/>
              <a:ea typeface="MS PGothic" panose="020B0600070205080204" pitchFamily="34" charset="-128"/>
            </a:endParaRPr>
          </a:p>
        </p:txBody>
      </p:sp>
      <p:sp>
        <p:nvSpPr>
          <p:cNvPr id="5" name="Freeform 4"/>
          <p:cNvSpPr>
            <a:spLocks/>
          </p:cNvSpPr>
          <p:nvPr userDrawn="1"/>
        </p:nvSpPr>
        <p:spPr bwMode="auto">
          <a:xfrm>
            <a:off x="0" y="5902420"/>
            <a:ext cx="12192000" cy="955581"/>
          </a:xfrm>
          <a:custGeom>
            <a:avLst/>
            <a:gdLst/>
            <a:ahLst/>
            <a:cxnLst>
              <a:cxn ang="0">
                <a:pos x="11520" y="0"/>
              </a:cxn>
              <a:cxn ang="0">
                <a:pos x="11520" y="1536"/>
              </a:cxn>
              <a:cxn ang="0">
                <a:pos x="11396" y="1478"/>
              </a:cxn>
              <a:cxn ang="0">
                <a:pos x="11240" y="1410"/>
              </a:cxn>
              <a:cxn ang="0">
                <a:pos x="11022" y="1323"/>
              </a:cxn>
              <a:cxn ang="0">
                <a:pos x="10743" y="1220"/>
              </a:cxn>
              <a:cxn ang="0">
                <a:pos x="10403" y="1104"/>
              </a:cxn>
              <a:cxn ang="0">
                <a:pos x="10002" y="980"/>
              </a:cxn>
              <a:cxn ang="0">
                <a:pos x="9662" y="886"/>
              </a:cxn>
              <a:cxn ang="0">
                <a:pos x="9416" y="821"/>
              </a:cxn>
              <a:cxn ang="0">
                <a:pos x="9155" y="758"/>
              </a:cxn>
              <a:cxn ang="0">
                <a:pos x="8879" y="695"/>
              </a:cxn>
              <a:cxn ang="0">
                <a:pos x="8586" y="632"/>
              </a:cxn>
              <a:cxn ang="0">
                <a:pos x="8280" y="572"/>
              </a:cxn>
              <a:cxn ang="0">
                <a:pos x="7959" y="515"/>
              </a:cxn>
              <a:cxn ang="0">
                <a:pos x="7623" y="460"/>
              </a:cxn>
              <a:cxn ang="0">
                <a:pos x="7274" y="409"/>
              </a:cxn>
              <a:cxn ang="0">
                <a:pos x="6908" y="361"/>
              </a:cxn>
              <a:cxn ang="0">
                <a:pos x="6527" y="318"/>
              </a:cxn>
              <a:cxn ang="0">
                <a:pos x="6132" y="279"/>
              </a:cxn>
              <a:cxn ang="0">
                <a:pos x="5723" y="244"/>
              </a:cxn>
              <a:cxn ang="0">
                <a:pos x="5298" y="216"/>
              </a:cxn>
              <a:cxn ang="0">
                <a:pos x="4859" y="195"/>
              </a:cxn>
              <a:cxn ang="0">
                <a:pos x="4406" y="180"/>
              </a:cxn>
              <a:cxn ang="0">
                <a:pos x="3938" y="172"/>
              </a:cxn>
              <a:cxn ang="0">
                <a:pos x="3698" y="171"/>
              </a:cxn>
              <a:cxn ang="0">
                <a:pos x="3252" y="174"/>
              </a:cxn>
              <a:cxn ang="0">
                <a:pos x="2835" y="183"/>
              </a:cxn>
              <a:cxn ang="0">
                <a:pos x="2447" y="196"/>
              </a:cxn>
              <a:cxn ang="0">
                <a:pos x="2087" y="214"/>
              </a:cxn>
              <a:cxn ang="0">
                <a:pos x="1755" y="234"/>
              </a:cxn>
              <a:cxn ang="0">
                <a:pos x="1452" y="258"/>
              </a:cxn>
              <a:cxn ang="0">
                <a:pos x="1176" y="282"/>
              </a:cxn>
              <a:cxn ang="0">
                <a:pos x="713" y="333"/>
              </a:cxn>
              <a:cxn ang="0">
                <a:pos x="365" y="381"/>
              </a:cxn>
              <a:cxn ang="0">
                <a:pos x="132" y="418"/>
              </a:cxn>
              <a:cxn ang="0">
                <a:pos x="0" y="444"/>
              </a:cxn>
            </a:cxnLst>
            <a:rect l="0" t="0" r="r" b="b"/>
            <a:pathLst>
              <a:path w="11520" h="1536">
                <a:moveTo>
                  <a:pt x="0" y="0"/>
                </a:moveTo>
                <a:lnTo>
                  <a:pt x="11520" y="0"/>
                </a:lnTo>
                <a:lnTo>
                  <a:pt x="11520" y="1536"/>
                </a:lnTo>
                <a:lnTo>
                  <a:pt x="11520" y="1536"/>
                </a:lnTo>
                <a:lnTo>
                  <a:pt x="11489" y="1521"/>
                </a:lnTo>
                <a:lnTo>
                  <a:pt x="11396" y="1478"/>
                </a:lnTo>
                <a:lnTo>
                  <a:pt x="11325" y="1446"/>
                </a:lnTo>
                <a:lnTo>
                  <a:pt x="11240" y="1410"/>
                </a:lnTo>
                <a:lnTo>
                  <a:pt x="11139" y="1368"/>
                </a:lnTo>
                <a:lnTo>
                  <a:pt x="11022" y="1323"/>
                </a:lnTo>
                <a:lnTo>
                  <a:pt x="10890" y="1272"/>
                </a:lnTo>
                <a:lnTo>
                  <a:pt x="10743" y="1220"/>
                </a:lnTo>
                <a:lnTo>
                  <a:pt x="10581" y="1163"/>
                </a:lnTo>
                <a:lnTo>
                  <a:pt x="10403" y="1104"/>
                </a:lnTo>
                <a:lnTo>
                  <a:pt x="10211" y="1043"/>
                </a:lnTo>
                <a:lnTo>
                  <a:pt x="10002" y="980"/>
                </a:lnTo>
                <a:lnTo>
                  <a:pt x="9779" y="917"/>
                </a:lnTo>
                <a:lnTo>
                  <a:pt x="9662" y="886"/>
                </a:lnTo>
                <a:lnTo>
                  <a:pt x="9540" y="853"/>
                </a:lnTo>
                <a:lnTo>
                  <a:pt x="9416" y="821"/>
                </a:lnTo>
                <a:lnTo>
                  <a:pt x="9287" y="790"/>
                </a:lnTo>
                <a:lnTo>
                  <a:pt x="9155" y="758"/>
                </a:lnTo>
                <a:lnTo>
                  <a:pt x="9018" y="727"/>
                </a:lnTo>
                <a:lnTo>
                  <a:pt x="8879" y="695"/>
                </a:lnTo>
                <a:lnTo>
                  <a:pt x="8735" y="664"/>
                </a:lnTo>
                <a:lnTo>
                  <a:pt x="8586" y="632"/>
                </a:lnTo>
                <a:lnTo>
                  <a:pt x="8436" y="602"/>
                </a:lnTo>
                <a:lnTo>
                  <a:pt x="8280" y="572"/>
                </a:lnTo>
                <a:lnTo>
                  <a:pt x="8123" y="544"/>
                </a:lnTo>
                <a:lnTo>
                  <a:pt x="7959" y="515"/>
                </a:lnTo>
                <a:lnTo>
                  <a:pt x="7794" y="487"/>
                </a:lnTo>
                <a:lnTo>
                  <a:pt x="7623" y="460"/>
                </a:lnTo>
                <a:lnTo>
                  <a:pt x="7451" y="435"/>
                </a:lnTo>
                <a:lnTo>
                  <a:pt x="7274" y="409"/>
                </a:lnTo>
                <a:lnTo>
                  <a:pt x="7092" y="384"/>
                </a:lnTo>
                <a:lnTo>
                  <a:pt x="6908" y="361"/>
                </a:lnTo>
                <a:lnTo>
                  <a:pt x="6719" y="339"/>
                </a:lnTo>
                <a:lnTo>
                  <a:pt x="6527" y="318"/>
                </a:lnTo>
                <a:lnTo>
                  <a:pt x="6332" y="297"/>
                </a:lnTo>
                <a:lnTo>
                  <a:pt x="6132" y="279"/>
                </a:lnTo>
                <a:lnTo>
                  <a:pt x="5930" y="261"/>
                </a:lnTo>
                <a:lnTo>
                  <a:pt x="5723" y="244"/>
                </a:lnTo>
                <a:lnTo>
                  <a:pt x="5513" y="229"/>
                </a:lnTo>
                <a:lnTo>
                  <a:pt x="5298" y="216"/>
                </a:lnTo>
                <a:lnTo>
                  <a:pt x="5081" y="205"/>
                </a:lnTo>
                <a:lnTo>
                  <a:pt x="4859" y="195"/>
                </a:lnTo>
                <a:lnTo>
                  <a:pt x="4634" y="186"/>
                </a:lnTo>
                <a:lnTo>
                  <a:pt x="4406" y="180"/>
                </a:lnTo>
                <a:lnTo>
                  <a:pt x="4173" y="175"/>
                </a:lnTo>
                <a:lnTo>
                  <a:pt x="3938" y="172"/>
                </a:lnTo>
                <a:lnTo>
                  <a:pt x="3698" y="171"/>
                </a:lnTo>
                <a:lnTo>
                  <a:pt x="3698" y="171"/>
                </a:lnTo>
                <a:lnTo>
                  <a:pt x="3471" y="172"/>
                </a:lnTo>
                <a:lnTo>
                  <a:pt x="3252" y="174"/>
                </a:lnTo>
                <a:lnTo>
                  <a:pt x="3041" y="178"/>
                </a:lnTo>
                <a:lnTo>
                  <a:pt x="2835" y="183"/>
                </a:lnTo>
                <a:lnTo>
                  <a:pt x="2637" y="189"/>
                </a:lnTo>
                <a:lnTo>
                  <a:pt x="2447" y="196"/>
                </a:lnTo>
                <a:lnTo>
                  <a:pt x="2264" y="204"/>
                </a:lnTo>
                <a:lnTo>
                  <a:pt x="2087" y="214"/>
                </a:lnTo>
                <a:lnTo>
                  <a:pt x="1917" y="223"/>
                </a:lnTo>
                <a:lnTo>
                  <a:pt x="1755" y="234"/>
                </a:lnTo>
                <a:lnTo>
                  <a:pt x="1599" y="246"/>
                </a:lnTo>
                <a:lnTo>
                  <a:pt x="1452" y="258"/>
                </a:lnTo>
                <a:lnTo>
                  <a:pt x="1311" y="270"/>
                </a:lnTo>
                <a:lnTo>
                  <a:pt x="1176" y="282"/>
                </a:lnTo>
                <a:lnTo>
                  <a:pt x="930" y="307"/>
                </a:lnTo>
                <a:lnTo>
                  <a:pt x="713" y="333"/>
                </a:lnTo>
                <a:lnTo>
                  <a:pt x="525" y="358"/>
                </a:lnTo>
                <a:lnTo>
                  <a:pt x="365" y="381"/>
                </a:lnTo>
                <a:lnTo>
                  <a:pt x="234" y="402"/>
                </a:lnTo>
                <a:lnTo>
                  <a:pt x="132" y="418"/>
                </a:lnTo>
                <a:lnTo>
                  <a:pt x="59" y="432"/>
                </a:lnTo>
                <a:lnTo>
                  <a:pt x="0" y="444"/>
                </a:lnTo>
                <a:lnTo>
                  <a:pt x="0" y="0"/>
                </a:lnTo>
                <a:close/>
              </a:path>
            </a:pathLst>
          </a:custGeom>
          <a:solidFill>
            <a:srgbClr val="535A5D"/>
          </a:solidFill>
          <a:ln w="9525">
            <a:noFill/>
            <a:round/>
            <a:headEnd/>
            <a:tailEnd/>
          </a:ln>
          <a:scene3d>
            <a:camera prst="orthographicFront">
              <a:rot lat="0" lon="0" rev="10800000"/>
            </a:camera>
            <a:lightRig rig="threePt" dir="t"/>
          </a:scene3d>
        </p:spPr>
        <p:txBody>
          <a:bodyPr/>
          <a:lstStyle/>
          <a:p>
            <a:pPr defTabSz="914377" fontAlgn="base">
              <a:spcBef>
                <a:spcPct val="0"/>
              </a:spcBef>
              <a:spcAft>
                <a:spcPct val="0"/>
              </a:spcAft>
              <a:defRPr/>
            </a:pPr>
            <a:endParaRPr lang="en-US" sz="2800" b="1">
              <a:solidFill>
                <a:srgbClr val="535A5D"/>
              </a:solidFill>
              <a:latin typeface="Arial" pitchFamily="-108" charset="0"/>
              <a:ea typeface="ＭＳ Ｐゴシック" pitchFamily="-108" charset="-128"/>
              <a:cs typeface="ＭＳ Ｐゴシック" pitchFamily="-108" charset="-128"/>
            </a:endParaRPr>
          </a:p>
        </p:txBody>
      </p:sp>
      <p:pic>
        <p:nvPicPr>
          <p:cNvPr id="6" name="SYS405452_Patient_Blood_mgt_logotype_FA.jpg" descr="/Volumes/corpcomm/Resources/LCM_LOGOS/CLINICAL_GOTHAM_LOGOTYPES/Patient_Blood_Mgt/SYS405452_Patient_Blood_mgt_logotype_FA.jp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07952" y="536575"/>
            <a:ext cx="7097183" cy="186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UPMC_1_H_RGB_Tag.eps"/>
          <p:cNvPicPr>
            <a:picLocks noChangeAspect="1"/>
          </p:cNvPicPr>
          <p:nvPr userDrawn="1"/>
        </p:nvPicPr>
        <p:blipFill>
          <a:blip r:embed="rId4" cstate="hqprint">
            <a:extLst>
              <a:ext uri="{28A0092B-C50C-407E-A947-70E740481C1C}">
                <a14:useLocalDpi xmlns:a14="http://schemas.microsoft.com/office/drawing/2010/main" val="0"/>
              </a:ext>
            </a:extLst>
          </a:blip>
          <a:srcRect/>
          <a:stretch>
            <a:fillRect/>
          </a:stretch>
        </p:blipFill>
        <p:spPr bwMode="auto">
          <a:xfrm>
            <a:off x="9419167" y="6180139"/>
            <a:ext cx="246591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subTitle" idx="1"/>
          </p:nvPr>
        </p:nvSpPr>
        <p:spPr>
          <a:xfrm>
            <a:off x="3005783" y="4263157"/>
            <a:ext cx="8128988" cy="1231643"/>
          </a:xfrm>
          <a:prstGeom prst="rect">
            <a:avLst/>
          </a:prstGeom>
          <a:ln>
            <a:noFill/>
          </a:ln>
        </p:spPr>
        <p:txBody>
          <a:bodyPr anchor="t" anchorCtr="0"/>
          <a:lstStyle>
            <a:lvl1pPr marL="0" indent="0" algn="l">
              <a:lnSpc>
                <a:spcPct val="100000"/>
              </a:lnSpc>
              <a:spcBef>
                <a:spcPts val="0"/>
              </a:spcBef>
              <a:spcAft>
                <a:spcPts val="0"/>
              </a:spcAft>
              <a:buFontTx/>
              <a:buNone/>
              <a:defRPr sz="2200" b="0" i="0" cap="none" baseline="0">
                <a:solidFill>
                  <a:schemeClr val="tx1"/>
                </a:solidFill>
                <a:latin typeface="Arial"/>
                <a:cs typeface="Arial"/>
              </a:defRPr>
            </a:lvl1pPr>
          </a:lstStyle>
          <a:p>
            <a:r>
              <a:rPr lang="en-US" dirty="0"/>
              <a:t>Click to edit Master subtitle style</a:t>
            </a:r>
          </a:p>
        </p:txBody>
      </p:sp>
      <p:sp>
        <p:nvSpPr>
          <p:cNvPr id="7" name="Rectangle 2"/>
          <p:cNvSpPr>
            <a:spLocks noGrp="1" noChangeArrowheads="1"/>
          </p:cNvSpPr>
          <p:nvPr>
            <p:ph type="title"/>
          </p:nvPr>
        </p:nvSpPr>
        <p:spPr bwMode="auto">
          <a:xfrm>
            <a:off x="3009732" y="2676652"/>
            <a:ext cx="7264217" cy="1393400"/>
          </a:xfrm>
          <a:prstGeom prst="rect">
            <a:avLst/>
          </a:prstGeom>
          <a:noFill/>
          <a:ln w="9525">
            <a:noFill/>
            <a:miter lim="800000"/>
            <a:headEnd/>
            <a:tailEnd/>
          </a:ln>
        </p:spPr>
        <p:txBody>
          <a:bodyPr anchor="b"/>
          <a:lstStyle>
            <a:lvl1pPr marL="0" algn="l">
              <a:lnSpc>
                <a:spcPct val="100000"/>
              </a:lnSpc>
              <a:spcBef>
                <a:spcPts val="0"/>
              </a:spcBef>
              <a:defRPr sz="2800" b="1" cap="none">
                <a:solidFill>
                  <a:schemeClr val="tx1"/>
                </a:solidFill>
              </a:defRPr>
            </a:lvl1pPr>
          </a:lstStyle>
          <a:p>
            <a:pPr lvl="0"/>
            <a:r>
              <a:rPr lang="en-US" dirty="0"/>
              <a:t>Click to edit Master title style</a:t>
            </a:r>
          </a:p>
        </p:txBody>
      </p:sp>
    </p:spTree>
    <p:extLst>
      <p:ext uri="{BB962C8B-B14F-4D97-AF65-F5344CB8AC3E}">
        <p14:creationId xmlns:p14="http://schemas.microsoft.com/office/powerpoint/2010/main" val="3347539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5" descr="UPMC_1_H_RGB_Tag.eps"/>
          <p:cNvPicPr>
            <a:picLocks noChangeAspect="1"/>
          </p:cNvPicPr>
          <p:nvPr userDrawn="1"/>
        </p:nvPicPr>
        <p:blipFill>
          <a:blip r:embed="rId2" cstate="hqprint">
            <a:extLst>
              <a:ext uri="{28A0092B-C50C-407E-A947-70E740481C1C}">
                <a14:useLocalDpi xmlns:a14="http://schemas.microsoft.com/office/drawing/2010/main" val="0"/>
              </a:ext>
            </a:extLst>
          </a:blip>
          <a:srcRect/>
          <a:stretch>
            <a:fillRect/>
          </a:stretch>
        </p:blipFill>
        <p:spPr bwMode="auto">
          <a:xfrm>
            <a:off x="9419167" y="6180139"/>
            <a:ext cx="246591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301539" y="1144635"/>
            <a:ext cx="11586024" cy="4798052"/>
          </a:xfrm>
          <a:prstGeom prst="rect">
            <a:avLst/>
          </a:prstGeom>
        </p:spPr>
        <p:txBody>
          <a:bodyPr/>
          <a:lstStyle>
            <a:lvl1pPr>
              <a:defRPr sz="2400">
                <a:solidFill>
                  <a:schemeClr val="tx1"/>
                </a:solidFill>
                <a:latin typeface="Arial"/>
                <a:cs typeface="Arial"/>
              </a:defRPr>
            </a:lvl1pPr>
            <a:lvl2pPr>
              <a:defRPr sz="2000">
                <a:solidFill>
                  <a:schemeClr val="tx1"/>
                </a:solidFill>
                <a:latin typeface="Arial"/>
                <a:cs typeface="Arial"/>
              </a:defRPr>
            </a:lvl2pPr>
            <a:lvl3pPr>
              <a:defRPr>
                <a:solidFill>
                  <a:schemeClr val="tx1"/>
                </a:solidFill>
                <a:latin typeface="Arial"/>
                <a:cs typeface="Arial"/>
              </a:defRPr>
            </a:lvl3pPr>
            <a:lvl4pPr>
              <a:defRPr sz="1800">
                <a:solidFill>
                  <a:schemeClr val="tx1"/>
                </a:solidFill>
                <a:latin typeface="Arial"/>
                <a:cs typeface="Arial"/>
              </a:defRPr>
            </a:lvl4pPr>
            <a:lvl5pPr>
              <a:defRPr sz="1800">
                <a:solidFill>
                  <a:schemeClr val="tx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2"/>
          <p:cNvSpPr>
            <a:spLocks noGrp="1" noChangeArrowheads="1"/>
          </p:cNvSpPr>
          <p:nvPr>
            <p:ph type="title"/>
          </p:nvPr>
        </p:nvSpPr>
        <p:spPr bwMode="auto">
          <a:xfrm>
            <a:off x="296335" y="1"/>
            <a:ext cx="11588749" cy="862395"/>
          </a:xfrm>
          <a:prstGeom prst="rect">
            <a:avLst/>
          </a:prstGeom>
          <a:noFill/>
          <a:ln w="9525">
            <a:noFill/>
            <a:miter lim="800000"/>
            <a:headEnd/>
            <a:tailEnd/>
          </a:ln>
        </p:spPr>
        <p:txBody>
          <a:bodyPr anchor="ctr" anchorCtr="0"/>
          <a:lstStyle/>
          <a:p>
            <a:pPr lvl="0"/>
            <a:r>
              <a:rPr lang="en-US" dirty="0"/>
              <a:t>Click to edit Master </a:t>
            </a:r>
          </a:p>
        </p:txBody>
      </p:sp>
      <p:sp>
        <p:nvSpPr>
          <p:cNvPr id="5" name="Rectangle 4"/>
          <p:cNvSpPr>
            <a:spLocks noGrp="1" noChangeArrowheads="1"/>
          </p:cNvSpPr>
          <p:nvPr userDrawn="1">
            <p:ph type="sldNum" sz="quarter" idx="10"/>
          </p:nvPr>
        </p:nvSpPr>
        <p:spPr/>
        <p:txBody>
          <a:bodyPr/>
          <a:lstStyle>
            <a:lvl1pPr>
              <a:defRPr/>
            </a:lvl1pPr>
          </a:lstStyle>
          <a:p>
            <a:pPr>
              <a:defRPr/>
            </a:pPr>
            <a:fld id="{E2420BA0-B5B8-4C93-BC17-3E9E7338050C}"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224192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UPMC_1_H_RGB_Tag.eps"/>
          <p:cNvPicPr>
            <a:picLocks noChangeAspect="1"/>
          </p:cNvPicPr>
          <p:nvPr userDrawn="1"/>
        </p:nvPicPr>
        <p:blipFill>
          <a:blip r:embed="rId2" cstate="hqprint">
            <a:extLst>
              <a:ext uri="{28A0092B-C50C-407E-A947-70E740481C1C}">
                <a14:useLocalDpi xmlns:a14="http://schemas.microsoft.com/office/drawing/2010/main" val="0"/>
              </a:ext>
            </a:extLst>
          </a:blip>
          <a:srcRect/>
          <a:stretch>
            <a:fillRect/>
          </a:stretch>
        </p:blipFill>
        <p:spPr bwMode="auto">
          <a:xfrm>
            <a:off x="9419167" y="6180139"/>
            <a:ext cx="246591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sz="half" idx="1"/>
          </p:nvPr>
        </p:nvSpPr>
        <p:spPr>
          <a:xfrm>
            <a:off x="301539" y="1144635"/>
            <a:ext cx="5692861" cy="4798051"/>
          </a:xfrm>
          <a:prstGeom prst="rect">
            <a:avLst/>
          </a:prstGeom>
        </p:spPr>
        <p:txBody>
          <a:bodyPr/>
          <a:lstStyle>
            <a:lvl1pPr>
              <a:defRPr sz="2200">
                <a:solidFill>
                  <a:schemeClr val="tx1"/>
                </a:solidFill>
                <a:latin typeface="Arial"/>
                <a:cs typeface="Arial"/>
              </a:defRPr>
            </a:lvl1pPr>
            <a:lvl2pPr>
              <a:defRPr sz="1800">
                <a:solidFill>
                  <a:schemeClr val="tx1"/>
                </a:solidFill>
                <a:latin typeface="Arial"/>
                <a:cs typeface="Arial"/>
              </a:defRPr>
            </a:lvl2pPr>
            <a:lvl3pPr>
              <a:defRPr sz="1800">
                <a:solidFill>
                  <a:schemeClr val="tx1"/>
                </a:solidFill>
                <a:latin typeface="Arial"/>
                <a:cs typeface="Arial"/>
              </a:defRPr>
            </a:lvl3pPr>
            <a:lvl4pPr>
              <a:defRPr sz="1800">
                <a:solidFill>
                  <a:schemeClr val="tx1"/>
                </a:solidFill>
                <a:latin typeface="Arial"/>
                <a:cs typeface="Arial"/>
              </a:defRPr>
            </a:lvl4pPr>
            <a:lvl5pPr>
              <a:defRPr sz="1800">
                <a:solidFill>
                  <a:schemeClr val="tx1"/>
                </a:solidFill>
                <a:latin typeface="Arial"/>
                <a:cs typeface="Aria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1" y="1144635"/>
            <a:ext cx="5689964" cy="4798051"/>
          </a:xfrm>
          <a:prstGeom prst="rect">
            <a:avLst/>
          </a:prstGeom>
        </p:spPr>
        <p:txBody>
          <a:bodyPr/>
          <a:lstStyle>
            <a:lvl1pPr>
              <a:defRPr sz="2200">
                <a:solidFill>
                  <a:schemeClr val="tx1"/>
                </a:solidFill>
                <a:latin typeface="Arial"/>
                <a:cs typeface="Arial"/>
              </a:defRPr>
            </a:lvl1pPr>
            <a:lvl2pPr>
              <a:defRPr sz="1800">
                <a:solidFill>
                  <a:schemeClr val="tx1"/>
                </a:solidFill>
                <a:latin typeface="Arial"/>
                <a:cs typeface="Arial"/>
              </a:defRPr>
            </a:lvl2pPr>
            <a:lvl3pPr>
              <a:defRPr sz="1800">
                <a:solidFill>
                  <a:schemeClr val="tx1"/>
                </a:solidFill>
                <a:latin typeface="Arial"/>
                <a:cs typeface="Arial"/>
              </a:defRPr>
            </a:lvl3pPr>
            <a:lvl4pPr>
              <a:defRPr sz="1800">
                <a:solidFill>
                  <a:schemeClr val="tx1"/>
                </a:solidFill>
                <a:latin typeface="Arial"/>
                <a:cs typeface="Arial"/>
              </a:defRPr>
            </a:lvl4pPr>
            <a:lvl5pPr>
              <a:defRPr sz="1800">
                <a:solidFill>
                  <a:schemeClr val="tx1"/>
                </a:solidFill>
                <a:latin typeface="Arial"/>
                <a:cs typeface="Aria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2"/>
          <p:cNvSpPr>
            <a:spLocks noGrp="1" noChangeArrowheads="1"/>
          </p:cNvSpPr>
          <p:nvPr>
            <p:ph type="title"/>
          </p:nvPr>
        </p:nvSpPr>
        <p:spPr bwMode="auto">
          <a:xfrm>
            <a:off x="296335" y="1"/>
            <a:ext cx="11588749" cy="862395"/>
          </a:xfrm>
          <a:prstGeom prst="rect">
            <a:avLst/>
          </a:prstGeom>
          <a:noFill/>
          <a:ln w="9525">
            <a:noFill/>
            <a:miter lim="800000"/>
            <a:headEnd/>
            <a:tailEnd/>
          </a:ln>
        </p:spPr>
        <p:txBody>
          <a:bodyPr anchor="ctr" anchorCtr="0"/>
          <a:lstStyle/>
          <a:p>
            <a:pPr lvl="0"/>
            <a:r>
              <a:rPr lang="en-US" dirty="0"/>
              <a:t>Click to edit Master </a:t>
            </a:r>
          </a:p>
        </p:txBody>
      </p:sp>
      <p:sp>
        <p:nvSpPr>
          <p:cNvPr id="6" name="Rectangle 5"/>
          <p:cNvSpPr>
            <a:spLocks noGrp="1" noChangeArrowheads="1"/>
          </p:cNvSpPr>
          <p:nvPr userDrawn="1">
            <p:ph type="sldNum" sz="quarter" idx="10"/>
          </p:nvPr>
        </p:nvSpPr>
        <p:spPr/>
        <p:txBody>
          <a:bodyPr/>
          <a:lstStyle>
            <a:lvl1pPr>
              <a:defRPr/>
            </a:lvl1pPr>
          </a:lstStyle>
          <a:p>
            <a:pPr>
              <a:defRPr/>
            </a:pPr>
            <a:fld id="{BD04C870-CB27-4B73-8A75-CC2E5950A737}"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372062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3" name="Picture 5" descr="UPMC_1_H_RGB_Tag.eps"/>
          <p:cNvPicPr>
            <a:picLocks noChangeAspect="1"/>
          </p:cNvPicPr>
          <p:nvPr userDrawn="1"/>
        </p:nvPicPr>
        <p:blipFill>
          <a:blip r:embed="rId2" cstate="hqprint">
            <a:extLst>
              <a:ext uri="{28A0092B-C50C-407E-A947-70E740481C1C}">
                <a14:useLocalDpi xmlns:a14="http://schemas.microsoft.com/office/drawing/2010/main" val="0"/>
              </a:ext>
            </a:extLst>
          </a:blip>
          <a:srcRect/>
          <a:stretch>
            <a:fillRect/>
          </a:stretch>
        </p:blipFill>
        <p:spPr bwMode="auto">
          <a:xfrm>
            <a:off x="9419167" y="6180139"/>
            <a:ext cx="246591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a:spLocks noGrp="1" noChangeArrowheads="1"/>
          </p:cNvSpPr>
          <p:nvPr>
            <p:ph type="title"/>
          </p:nvPr>
        </p:nvSpPr>
        <p:spPr bwMode="auto">
          <a:xfrm>
            <a:off x="296335" y="1"/>
            <a:ext cx="11588749" cy="862395"/>
          </a:xfrm>
          <a:prstGeom prst="rect">
            <a:avLst/>
          </a:prstGeom>
          <a:noFill/>
          <a:ln w="9525">
            <a:noFill/>
            <a:miter lim="800000"/>
            <a:headEnd/>
            <a:tailEnd/>
          </a:ln>
        </p:spPr>
        <p:txBody>
          <a:bodyPr anchor="ctr" anchorCtr="0"/>
          <a:lstStyle/>
          <a:p>
            <a:pPr lvl="0"/>
            <a:r>
              <a:rPr lang="en-US" dirty="0"/>
              <a:t>Click to edit Master </a:t>
            </a:r>
          </a:p>
        </p:txBody>
      </p:sp>
      <p:sp>
        <p:nvSpPr>
          <p:cNvPr id="4" name="Rectangle 3"/>
          <p:cNvSpPr>
            <a:spLocks noGrp="1" noChangeArrowheads="1"/>
          </p:cNvSpPr>
          <p:nvPr userDrawn="1">
            <p:ph type="sldNum" sz="quarter" idx="10"/>
          </p:nvPr>
        </p:nvSpPr>
        <p:spPr/>
        <p:txBody>
          <a:bodyPr/>
          <a:lstStyle>
            <a:lvl1pPr>
              <a:defRPr/>
            </a:lvl1pPr>
          </a:lstStyle>
          <a:p>
            <a:pPr>
              <a:defRPr/>
            </a:pPr>
            <a:fld id="{0220A3B9-1E61-45B8-BAD9-B7E4EF2F7500}"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820028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356351"/>
            <a:ext cx="2844800" cy="365125"/>
          </a:xfrm>
          <a:prstGeom prst="rect">
            <a:avLst/>
          </a:prstGeom>
        </p:spPr>
        <p:txBody>
          <a:bodyPr/>
          <a:lstStyle>
            <a:lvl1pPr eaLnBrk="1" hangingPunct="1">
              <a:defRPr>
                <a:ea typeface="ＭＳ Ｐゴシック" pitchFamily="34" charset="-128"/>
              </a:defRPr>
            </a:lvl1pPr>
          </a:lstStyle>
          <a:p>
            <a:pPr defTabSz="914377" fontAlgn="base">
              <a:spcBef>
                <a:spcPct val="0"/>
              </a:spcBef>
              <a:spcAft>
                <a:spcPct val="0"/>
              </a:spcAft>
              <a:defRPr/>
            </a:pPr>
            <a:fld id="{EA4F9819-C20A-403C-A505-7197662938F0}" type="datetimeFigureOut">
              <a:rPr lang="en-US" sz="2800" b="1" smtClean="0">
                <a:solidFill>
                  <a:srgbClr val="535A5D"/>
                </a:solidFill>
                <a:latin typeface="Arial" panose="020B0604020202020204" pitchFamily="34" charset="0"/>
              </a:rPr>
              <a:pPr defTabSz="914377" fontAlgn="base">
                <a:spcBef>
                  <a:spcPct val="0"/>
                </a:spcBef>
                <a:spcAft>
                  <a:spcPct val="0"/>
                </a:spcAft>
                <a:defRPr/>
              </a:pPr>
              <a:t>5/18/26</a:t>
            </a:fld>
            <a:endParaRPr lang="en-US" sz="2800" b="1">
              <a:solidFill>
                <a:srgbClr val="535A5D"/>
              </a:solidFill>
              <a:latin typeface="Arial" panose="020B0604020202020204" pitchFamily="34" charset="0"/>
            </a:endParaRPr>
          </a:p>
        </p:txBody>
      </p:sp>
      <p:sp>
        <p:nvSpPr>
          <p:cNvPr id="3" name="Footer Placeholder 4"/>
          <p:cNvSpPr>
            <a:spLocks noGrp="1"/>
          </p:cNvSpPr>
          <p:nvPr>
            <p:ph type="ftr" sz="quarter" idx="11"/>
          </p:nvPr>
        </p:nvSpPr>
        <p:spPr>
          <a:xfrm>
            <a:off x="4165600" y="6356351"/>
            <a:ext cx="3860800" cy="365125"/>
          </a:xfrm>
          <a:prstGeom prst="rect">
            <a:avLst/>
          </a:prstGeom>
        </p:spPr>
        <p:txBody>
          <a:bodyPr/>
          <a:lstStyle>
            <a:lvl1pPr eaLnBrk="1" hangingPunct="1">
              <a:defRPr>
                <a:ea typeface="ＭＳ Ｐゴシック" pitchFamily="34" charset="-128"/>
              </a:defRPr>
            </a:lvl1pPr>
          </a:lstStyle>
          <a:p>
            <a:pPr defTabSz="914377" fontAlgn="base">
              <a:spcBef>
                <a:spcPct val="0"/>
              </a:spcBef>
              <a:spcAft>
                <a:spcPct val="0"/>
              </a:spcAft>
              <a:defRPr/>
            </a:pPr>
            <a:endParaRPr lang="en-US" sz="2800" b="1">
              <a:solidFill>
                <a:srgbClr val="535A5D"/>
              </a:solidFill>
              <a:latin typeface="Arial" panose="020B0604020202020204" pitchFamily="34" charset="0"/>
            </a:endParaRPr>
          </a:p>
        </p:txBody>
      </p:sp>
      <p:sp>
        <p:nvSpPr>
          <p:cNvPr id="4" name="Slide Number Placeholder 5"/>
          <p:cNvSpPr>
            <a:spLocks noGrp="1"/>
          </p:cNvSpPr>
          <p:nvPr>
            <p:ph type="sldNum" sz="quarter" idx="12"/>
          </p:nvPr>
        </p:nvSpPr>
        <p:spPr/>
        <p:txBody>
          <a:bodyPr/>
          <a:lstStyle>
            <a:lvl1pPr>
              <a:defRPr/>
            </a:lvl1pPr>
          </a:lstStyle>
          <a:p>
            <a:pPr>
              <a:defRPr/>
            </a:pPr>
            <a:fld id="{74037036-0049-47F7-9D6F-47CE5C1CFF94}"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502665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14400" y="609600"/>
            <a:ext cx="10363200" cy="5486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noChangeArrowheads="1"/>
          </p:cNvSpPr>
          <p:nvPr>
            <p:ph type="dt" sz="half" idx="10"/>
          </p:nvPr>
        </p:nvSpPr>
        <p:spPr>
          <a:xfrm>
            <a:off x="609600" y="6356351"/>
            <a:ext cx="2844800" cy="365125"/>
          </a:xfrm>
          <a:prstGeom prst="rect">
            <a:avLst/>
          </a:prstGeom>
        </p:spPr>
        <p:txBody>
          <a:bodyPr/>
          <a:lstStyle>
            <a:lvl1pPr eaLnBrk="1" hangingPunct="1">
              <a:defRPr/>
            </a:lvl1pPr>
          </a:lstStyle>
          <a:p>
            <a:pPr defTabSz="914377" fontAlgn="base">
              <a:spcBef>
                <a:spcPct val="0"/>
              </a:spcBef>
              <a:spcAft>
                <a:spcPct val="0"/>
              </a:spcAft>
              <a:defRPr/>
            </a:pPr>
            <a:endParaRPr lang="en-US" sz="2800" b="1">
              <a:solidFill>
                <a:srgbClr val="535A5D"/>
              </a:solidFill>
              <a:latin typeface="Arial" panose="020B0604020202020204" pitchFamily="34" charset="0"/>
              <a:ea typeface="MS PGothic" panose="020B0600070205080204" pitchFamily="34" charset="-128"/>
            </a:endParaRPr>
          </a:p>
        </p:txBody>
      </p:sp>
      <p:sp>
        <p:nvSpPr>
          <p:cNvPr id="4" name="Footer Placeholder 3"/>
          <p:cNvSpPr>
            <a:spLocks noGrp="1" noChangeArrowheads="1"/>
          </p:cNvSpPr>
          <p:nvPr>
            <p:ph type="ftr" sz="quarter" idx="11"/>
          </p:nvPr>
        </p:nvSpPr>
        <p:spPr>
          <a:xfrm>
            <a:off x="4165600" y="6356351"/>
            <a:ext cx="3860800" cy="365125"/>
          </a:xfrm>
          <a:prstGeom prst="rect">
            <a:avLst/>
          </a:prstGeom>
        </p:spPr>
        <p:txBody>
          <a:bodyPr/>
          <a:lstStyle>
            <a:lvl1pPr eaLnBrk="1" hangingPunct="1">
              <a:defRPr/>
            </a:lvl1pPr>
          </a:lstStyle>
          <a:p>
            <a:pPr defTabSz="914377" fontAlgn="base">
              <a:spcBef>
                <a:spcPct val="0"/>
              </a:spcBef>
              <a:spcAft>
                <a:spcPct val="0"/>
              </a:spcAft>
              <a:defRPr/>
            </a:pPr>
            <a:endParaRPr lang="en-US" sz="2800" b="1">
              <a:solidFill>
                <a:srgbClr val="535A5D"/>
              </a:solidFill>
              <a:latin typeface="Arial" panose="020B0604020202020204" pitchFamily="34" charset="0"/>
              <a:ea typeface="MS PGothic" panose="020B0600070205080204" pitchFamily="34" charset="-128"/>
            </a:endParaRPr>
          </a:p>
        </p:txBody>
      </p:sp>
      <p:sp>
        <p:nvSpPr>
          <p:cNvPr id="5" name="Rectangle 4"/>
          <p:cNvSpPr>
            <a:spLocks noGrp="1" noChangeArrowheads="1"/>
          </p:cNvSpPr>
          <p:nvPr>
            <p:ph type="sldNum" sz="quarter" idx="12"/>
          </p:nvPr>
        </p:nvSpPr>
        <p:spPr/>
        <p:txBody>
          <a:bodyPr/>
          <a:lstStyle>
            <a:lvl1pPr>
              <a:defRPr/>
            </a:lvl1pPr>
          </a:lstStyle>
          <a:p>
            <a:pPr>
              <a:defRPr/>
            </a:pPr>
            <a:fld id="{14B94E53-439F-4329-8EBB-8F97784F28C2}"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931073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a:prstGeom prst="rect">
            <a:avLst/>
          </a:prstGeom>
        </p:spPr>
        <p:txBody>
          <a:bodyPr/>
          <a:lstStyle/>
          <a:p>
            <a:pPr lvl="0"/>
            <a:endParaRPr lang="en-US" noProof="0"/>
          </a:p>
        </p:txBody>
      </p:sp>
      <p:sp>
        <p:nvSpPr>
          <p:cNvPr id="4" name="Date Placeholder 3"/>
          <p:cNvSpPr>
            <a:spLocks noGrp="1" noChangeArrowheads="1"/>
          </p:cNvSpPr>
          <p:nvPr>
            <p:ph type="dt" sz="half" idx="10"/>
          </p:nvPr>
        </p:nvSpPr>
        <p:spPr>
          <a:xfrm>
            <a:off x="914400" y="6248400"/>
            <a:ext cx="2540000" cy="457200"/>
          </a:xfrm>
          <a:prstGeom prst="rect">
            <a:avLst/>
          </a:prstGeom>
        </p:spPr>
        <p:txBody>
          <a:bodyPr/>
          <a:lstStyle>
            <a:lvl1pPr>
              <a:defRPr/>
            </a:lvl1pPr>
          </a:lstStyle>
          <a:p>
            <a:pPr defTabSz="914377" eaLnBrk="0" fontAlgn="base" hangingPunct="0">
              <a:spcBef>
                <a:spcPct val="0"/>
              </a:spcBef>
              <a:spcAft>
                <a:spcPct val="0"/>
              </a:spcAft>
              <a:defRPr/>
            </a:pPr>
            <a:endParaRPr lang="en-US" altLang="en-US" sz="2800" b="1">
              <a:solidFill>
                <a:srgbClr val="535A5D"/>
              </a:solidFill>
              <a:latin typeface="Arial" panose="020B0604020202020204" pitchFamily="34" charset="0"/>
              <a:ea typeface="MS PGothic" panose="020B0600070205080204" pitchFamily="34" charset="-128"/>
            </a:endParaRPr>
          </a:p>
        </p:txBody>
      </p:sp>
      <p:sp>
        <p:nvSpPr>
          <p:cNvPr id="5" name="Footer Placeholder 4"/>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defTabSz="914377" eaLnBrk="0" fontAlgn="base" hangingPunct="0">
              <a:spcBef>
                <a:spcPct val="0"/>
              </a:spcBef>
              <a:spcAft>
                <a:spcPct val="0"/>
              </a:spcAft>
              <a:defRPr/>
            </a:pPr>
            <a:endParaRPr lang="en-US" altLang="en-US" sz="2800" b="1">
              <a:solidFill>
                <a:srgbClr val="535A5D"/>
              </a:solidFill>
              <a:latin typeface="Arial" panose="020B0604020202020204" pitchFamily="34" charset="0"/>
              <a:ea typeface="MS PGothic" panose="020B0600070205080204" pitchFamily="34" charset="-128"/>
            </a:endParaRPr>
          </a:p>
        </p:txBody>
      </p:sp>
      <p:sp>
        <p:nvSpPr>
          <p:cNvPr id="6" name="Rectangle 5"/>
          <p:cNvSpPr>
            <a:spLocks noGrp="1" noChangeArrowheads="1"/>
          </p:cNvSpPr>
          <p:nvPr>
            <p:ph type="sldNum" sz="quarter" idx="12"/>
          </p:nvPr>
        </p:nvSpPr>
        <p:spPr/>
        <p:txBody>
          <a:bodyPr/>
          <a:lstStyle>
            <a:lvl1pPr>
              <a:defRPr/>
            </a:lvl1pPr>
          </a:lstStyle>
          <a:p>
            <a:pPr>
              <a:defRPr/>
            </a:pPr>
            <a:fld id="{41BAF844-8E57-45F5-B81A-622767D8C9C0}"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114434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182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Volumes/corpcomm/Projects/SYS/SYS407345_Patient_Blood_Mgt_PPT_temp_CP/Layout/Assets_rough/header2.jpg" TargetMode="Externa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Freeform 3"/>
          <p:cNvSpPr>
            <a:spLocks/>
          </p:cNvSpPr>
          <p:nvPr userDrawn="1"/>
        </p:nvSpPr>
        <p:spPr bwMode="auto">
          <a:xfrm>
            <a:off x="0" y="5902420"/>
            <a:ext cx="12192000" cy="955581"/>
          </a:xfrm>
          <a:custGeom>
            <a:avLst/>
            <a:gdLst/>
            <a:ahLst/>
            <a:cxnLst>
              <a:cxn ang="0">
                <a:pos x="11520" y="0"/>
              </a:cxn>
              <a:cxn ang="0">
                <a:pos x="11520" y="1536"/>
              </a:cxn>
              <a:cxn ang="0">
                <a:pos x="11396" y="1478"/>
              </a:cxn>
              <a:cxn ang="0">
                <a:pos x="11240" y="1410"/>
              </a:cxn>
              <a:cxn ang="0">
                <a:pos x="11022" y="1323"/>
              </a:cxn>
              <a:cxn ang="0">
                <a:pos x="10743" y="1220"/>
              </a:cxn>
              <a:cxn ang="0">
                <a:pos x="10403" y="1104"/>
              </a:cxn>
              <a:cxn ang="0">
                <a:pos x="10002" y="980"/>
              </a:cxn>
              <a:cxn ang="0">
                <a:pos x="9662" y="886"/>
              </a:cxn>
              <a:cxn ang="0">
                <a:pos x="9416" y="821"/>
              </a:cxn>
              <a:cxn ang="0">
                <a:pos x="9155" y="758"/>
              </a:cxn>
              <a:cxn ang="0">
                <a:pos x="8879" y="695"/>
              </a:cxn>
              <a:cxn ang="0">
                <a:pos x="8586" y="632"/>
              </a:cxn>
              <a:cxn ang="0">
                <a:pos x="8280" y="572"/>
              </a:cxn>
              <a:cxn ang="0">
                <a:pos x="7959" y="515"/>
              </a:cxn>
              <a:cxn ang="0">
                <a:pos x="7623" y="460"/>
              </a:cxn>
              <a:cxn ang="0">
                <a:pos x="7274" y="409"/>
              </a:cxn>
              <a:cxn ang="0">
                <a:pos x="6908" y="361"/>
              </a:cxn>
              <a:cxn ang="0">
                <a:pos x="6527" y="318"/>
              </a:cxn>
              <a:cxn ang="0">
                <a:pos x="6132" y="279"/>
              </a:cxn>
              <a:cxn ang="0">
                <a:pos x="5723" y="244"/>
              </a:cxn>
              <a:cxn ang="0">
                <a:pos x="5298" y="216"/>
              </a:cxn>
              <a:cxn ang="0">
                <a:pos x="4859" y="195"/>
              </a:cxn>
              <a:cxn ang="0">
                <a:pos x="4406" y="180"/>
              </a:cxn>
              <a:cxn ang="0">
                <a:pos x="3938" y="172"/>
              </a:cxn>
              <a:cxn ang="0">
                <a:pos x="3698" y="171"/>
              </a:cxn>
              <a:cxn ang="0">
                <a:pos x="3252" y="174"/>
              </a:cxn>
              <a:cxn ang="0">
                <a:pos x="2835" y="183"/>
              </a:cxn>
              <a:cxn ang="0">
                <a:pos x="2447" y="196"/>
              </a:cxn>
              <a:cxn ang="0">
                <a:pos x="2087" y="214"/>
              </a:cxn>
              <a:cxn ang="0">
                <a:pos x="1755" y="234"/>
              </a:cxn>
              <a:cxn ang="0">
                <a:pos x="1452" y="258"/>
              </a:cxn>
              <a:cxn ang="0">
                <a:pos x="1176" y="282"/>
              </a:cxn>
              <a:cxn ang="0">
                <a:pos x="713" y="333"/>
              </a:cxn>
              <a:cxn ang="0">
                <a:pos x="365" y="381"/>
              </a:cxn>
              <a:cxn ang="0">
                <a:pos x="132" y="418"/>
              </a:cxn>
              <a:cxn ang="0">
                <a:pos x="0" y="444"/>
              </a:cxn>
            </a:cxnLst>
            <a:rect l="0" t="0" r="r" b="b"/>
            <a:pathLst>
              <a:path w="11520" h="1536">
                <a:moveTo>
                  <a:pt x="0" y="0"/>
                </a:moveTo>
                <a:lnTo>
                  <a:pt x="11520" y="0"/>
                </a:lnTo>
                <a:lnTo>
                  <a:pt x="11520" y="1536"/>
                </a:lnTo>
                <a:lnTo>
                  <a:pt x="11520" y="1536"/>
                </a:lnTo>
                <a:lnTo>
                  <a:pt x="11489" y="1521"/>
                </a:lnTo>
                <a:lnTo>
                  <a:pt x="11396" y="1478"/>
                </a:lnTo>
                <a:lnTo>
                  <a:pt x="11325" y="1446"/>
                </a:lnTo>
                <a:lnTo>
                  <a:pt x="11240" y="1410"/>
                </a:lnTo>
                <a:lnTo>
                  <a:pt x="11139" y="1368"/>
                </a:lnTo>
                <a:lnTo>
                  <a:pt x="11022" y="1323"/>
                </a:lnTo>
                <a:lnTo>
                  <a:pt x="10890" y="1272"/>
                </a:lnTo>
                <a:lnTo>
                  <a:pt x="10743" y="1220"/>
                </a:lnTo>
                <a:lnTo>
                  <a:pt x="10581" y="1163"/>
                </a:lnTo>
                <a:lnTo>
                  <a:pt x="10403" y="1104"/>
                </a:lnTo>
                <a:lnTo>
                  <a:pt x="10211" y="1043"/>
                </a:lnTo>
                <a:lnTo>
                  <a:pt x="10002" y="980"/>
                </a:lnTo>
                <a:lnTo>
                  <a:pt x="9779" y="917"/>
                </a:lnTo>
                <a:lnTo>
                  <a:pt x="9662" y="886"/>
                </a:lnTo>
                <a:lnTo>
                  <a:pt x="9540" y="853"/>
                </a:lnTo>
                <a:lnTo>
                  <a:pt x="9416" y="821"/>
                </a:lnTo>
                <a:lnTo>
                  <a:pt x="9287" y="790"/>
                </a:lnTo>
                <a:lnTo>
                  <a:pt x="9155" y="758"/>
                </a:lnTo>
                <a:lnTo>
                  <a:pt x="9018" y="727"/>
                </a:lnTo>
                <a:lnTo>
                  <a:pt x="8879" y="695"/>
                </a:lnTo>
                <a:lnTo>
                  <a:pt x="8735" y="664"/>
                </a:lnTo>
                <a:lnTo>
                  <a:pt x="8586" y="632"/>
                </a:lnTo>
                <a:lnTo>
                  <a:pt x="8436" y="602"/>
                </a:lnTo>
                <a:lnTo>
                  <a:pt x="8280" y="572"/>
                </a:lnTo>
                <a:lnTo>
                  <a:pt x="8123" y="544"/>
                </a:lnTo>
                <a:lnTo>
                  <a:pt x="7959" y="515"/>
                </a:lnTo>
                <a:lnTo>
                  <a:pt x="7794" y="487"/>
                </a:lnTo>
                <a:lnTo>
                  <a:pt x="7623" y="460"/>
                </a:lnTo>
                <a:lnTo>
                  <a:pt x="7451" y="435"/>
                </a:lnTo>
                <a:lnTo>
                  <a:pt x="7274" y="409"/>
                </a:lnTo>
                <a:lnTo>
                  <a:pt x="7092" y="384"/>
                </a:lnTo>
                <a:lnTo>
                  <a:pt x="6908" y="361"/>
                </a:lnTo>
                <a:lnTo>
                  <a:pt x="6719" y="339"/>
                </a:lnTo>
                <a:lnTo>
                  <a:pt x="6527" y="318"/>
                </a:lnTo>
                <a:lnTo>
                  <a:pt x="6332" y="297"/>
                </a:lnTo>
                <a:lnTo>
                  <a:pt x="6132" y="279"/>
                </a:lnTo>
                <a:lnTo>
                  <a:pt x="5930" y="261"/>
                </a:lnTo>
                <a:lnTo>
                  <a:pt x="5723" y="244"/>
                </a:lnTo>
                <a:lnTo>
                  <a:pt x="5513" y="229"/>
                </a:lnTo>
                <a:lnTo>
                  <a:pt x="5298" y="216"/>
                </a:lnTo>
                <a:lnTo>
                  <a:pt x="5081" y="205"/>
                </a:lnTo>
                <a:lnTo>
                  <a:pt x="4859" y="195"/>
                </a:lnTo>
                <a:lnTo>
                  <a:pt x="4634" y="186"/>
                </a:lnTo>
                <a:lnTo>
                  <a:pt x="4406" y="180"/>
                </a:lnTo>
                <a:lnTo>
                  <a:pt x="4173" y="175"/>
                </a:lnTo>
                <a:lnTo>
                  <a:pt x="3938" y="172"/>
                </a:lnTo>
                <a:lnTo>
                  <a:pt x="3698" y="171"/>
                </a:lnTo>
                <a:lnTo>
                  <a:pt x="3698" y="171"/>
                </a:lnTo>
                <a:lnTo>
                  <a:pt x="3471" y="172"/>
                </a:lnTo>
                <a:lnTo>
                  <a:pt x="3252" y="174"/>
                </a:lnTo>
                <a:lnTo>
                  <a:pt x="3041" y="178"/>
                </a:lnTo>
                <a:lnTo>
                  <a:pt x="2835" y="183"/>
                </a:lnTo>
                <a:lnTo>
                  <a:pt x="2637" y="189"/>
                </a:lnTo>
                <a:lnTo>
                  <a:pt x="2447" y="196"/>
                </a:lnTo>
                <a:lnTo>
                  <a:pt x="2264" y="204"/>
                </a:lnTo>
                <a:lnTo>
                  <a:pt x="2087" y="214"/>
                </a:lnTo>
                <a:lnTo>
                  <a:pt x="1917" y="223"/>
                </a:lnTo>
                <a:lnTo>
                  <a:pt x="1755" y="234"/>
                </a:lnTo>
                <a:lnTo>
                  <a:pt x="1599" y="246"/>
                </a:lnTo>
                <a:lnTo>
                  <a:pt x="1452" y="258"/>
                </a:lnTo>
                <a:lnTo>
                  <a:pt x="1311" y="270"/>
                </a:lnTo>
                <a:lnTo>
                  <a:pt x="1176" y="282"/>
                </a:lnTo>
                <a:lnTo>
                  <a:pt x="930" y="307"/>
                </a:lnTo>
                <a:lnTo>
                  <a:pt x="713" y="333"/>
                </a:lnTo>
                <a:lnTo>
                  <a:pt x="525" y="358"/>
                </a:lnTo>
                <a:lnTo>
                  <a:pt x="365" y="381"/>
                </a:lnTo>
                <a:lnTo>
                  <a:pt x="234" y="402"/>
                </a:lnTo>
                <a:lnTo>
                  <a:pt x="132" y="418"/>
                </a:lnTo>
                <a:lnTo>
                  <a:pt x="59" y="432"/>
                </a:lnTo>
                <a:lnTo>
                  <a:pt x="0" y="444"/>
                </a:lnTo>
                <a:lnTo>
                  <a:pt x="0" y="0"/>
                </a:lnTo>
                <a:close/>
              </a:path>
            </a:pathLst>
          </a:custGeom>
          <a:solidFill>
            <a:srgbClr val="535A5D"/>
          </a:solidFill>
          <a:ln w="9525">
            <a:noFill/>
            <a:round/>
            <a:headEnd/>
            <a:tailEnd/>
          </a:ln>
          <a:scene3d>
            <a:camera prst="orthographicFront">
              <a:rot lat="0" lon="0" rev="10800000"/>
            </a:camera>
            <a:lightRig rig="threePt" dir="t"/>
          </a:scene3d>
        </p:spPr>
        <p:txBody>
          <a:bodyPr/>
          <a:lstStyle/>
          <a:p>
            <a:pPr defTabSz="914377" fontAlgn="base">
              <a:spcBef>
                <a:spcPct val="0"/>
              </a:spcBef>
              <a:spcAft>
                <a:spcPct val="0"/>
              </a:spcAft>
              <a:defRPr/>
            </a:pPr>
            <a:endParaRPr lang="en-US" sz="2800" b="1">
              <a:solidFill>
                <a:srgbClr val="535A5D"/>
              </a:solidFill>
              <a:latin typeface="Arial" pitchFamily="-108" charset="0"/>
              <a:ea typeface="ＭＳ Ｐゴシック" pitchFamily="-108" charset="-128"/>
              <a:cs typeface="ＭＳ Ｐゴシック" pitchFamily="-108" charset="-128"/>
            </a:endParaRPr>
          </a:p>
        </p:txBody>
      </p:sp>
      <p:sp>
        <p:nvSpPr>
          <p:cNvPr id="37" name="Rectangle 6"/>
          <p:cNvSpPr>
            <a:spLocks noGrp="1" noChangeArrowheads="1"/>
          </p:cNvSpPr>
          <p:nvPr userDrawn="1">
            <p:ph type="sldNum" sz="quarter" idx="4"/>
          </p:nvPr>
        </p:nvSpPr>
        <p:spPr bwMode="auto">
          <a:xfrm>
            <a:off x="325967" y="6208714"/>
            <a:ext cx="569384" cy="649287"/>
          </a:xfrm>
          <a:prstGeom prst="rect">
            <a:avLst/>
          </a:prstGeom>
          <a:noFill/>
          <a:ln w="9525">
            <a:noFill/>
            <a:miter lim="800000"/>
            <a:headEnd/>
            <a:tailEnd/>
          </a:ln>
          <a:effectLst/>
        </p:spPr>
        <p:txBody>
          <a:bodyPr vert="horz" wrap="square" lIns="0" tIns="0" rIns="0" bIns="0" numCol="1" anchor="ctr" anchorCtr="1" compatLnSpc="1">
            <a:prstTxWarp prst="textNoShape">
              <a:avLst/>
            </a:prstTxWarp>
          </a:bodyPr>
          <a:lstStyle>
            <a:lvl1pPr algn="ctr" eaLnBrk="1" hangingPunct="1">
              <a:defRPr sz="1200" b="0">
                <a:solidFill>
                  <a:schemeClr val="bg1"/>
                </a:solidFill>
                <a:cs typeface="Arial" panose="020B0604020202020204" pitchFamily="34" charset="0"/>
              </a:defRPr>
            </a:lvl1pPr>
          </a:lstStyle>
          <a:p>
            <a:pPr defTabSz="914377" fontAlgn="base">
              <a:spcBef>
                <a:spcPct val="0"/>
              </a:spcBef>
              <a:spcAft>
                <a:spcPct val="0"/>
              </a:spcAft>
              <a:defRPr/>
            </a:pPr>
            <a:fld id="{2E8558C7-0E4F-4CAB-8177-962467C4D704}" type="slidenum">
              <a:rPr lang="en-US" altLang="en-US" smtClean="0">
                <a:solidFill>
                  <a:srgbClr val="FFFFFF"/>
                </a:solidFill>
                <a:latin typeface="Arial" panose="020B0604020202020204" pitchFamily="34" charset="0"/>
                <a:ea typeface="MS PGothic" panose="020B0600070205080204" pitchFamily="34" charset="-128"/>
              </a:rPr>
              <a:pPr defTabSz="914377" fontAlgn="base">
                <a:spcBef>
                  <a:spcPct val="0"/>
                </a:spcBef>
                <a:spcAft>
                  <a:spcPct val="0"/>
                </a:spcAft>
                <a:defRPr/>
              </a:pPr>
              <a:t>‹#›</a:t>
            </a:fld>
            <a:endParaRPr lang="en-US" altLang="en-US">
              <a:solidFill>
                <a:srgbClr val="FFFFFF"/>
              </a:solidFill>
              <a:latin typeface="Arial" panose="020B0604020202020204" pitchFamily="34" charset="0"/>
              <a:ea typeface="MS PGothic" panose="020B0600070205080204" pitchFamily="34" charset="-128"/>
            </a:endParaRPr>
          </a:p>
        </p:txBody>
      </p:sp>
      <p:pic>
        <p:nvPicPr>
          <p:cNvPr id="1028" name="header2.jpg" descr="/Volumes/corpcomm/Projects/SYS/SYS407345_Patient_Blood_Mgt_PPT_temp_CP/Layout/Assets_rough/header2.jpg"/>
          <p:cNvPicPr>
            <a:picLocks noChangeAspect="1"/>
          </p:cNvPicPr>
          <p:nvPr userDrawn="1"/>
        </p:nvPicPr>
        <p:blipFill>
          <a:blip r:embed="rId10" r:link="rId11">
            <a:extLst>
              <a:ext uri="{28A0092B-C50C-407E-A947-70E740481C1C}">
                <a14:useLocalDpi xmlns:a14="http://schemas.microsoft.com/office/drawing/2010/main" val="0"/>
              </a:ext>
            </a:extLst>
          </a:blip>
          <a:srcRect/>
          <a:stretch>
            <a:fillRect/>
          </a:stretch>
        </p:blipFill>
        <p:spPr bwMode="auto">
          <a:xfrm>
            <a:off x="0" y="-7938"/>
            <a:ext cx="12192000" cy="1189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66058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l" rtl="0" eaLnBrk="0" fontAlgn="base" hangingPunct="0">
        <a:lnSpc>
          <a:spcPts val="2775"/>
        </a:lnSpc>
        <a:spcBef>
          <a:spcPct val="0"/>
        </a:spcBef>
        <a:spcAft>
          <a:spcPct val="0"/>
        </a:spcAft>
        <a:defRPr sz="2400" b="1">
          <a:solidFill>
            <a:schemeClr val="bg1"/>
          </a:solidFill>
          <a:latin typeface="Arial"/>
          <a:ea typeface="ヒラギノ角ゴ Pro W3" charset="-128"/>
          <a:cs typeface="Arial"/>
        </a:defRPr>
      </a:lvl1pPr>
      <a:lvl2pPr algn="l" rtl="0" eaLnBrk="0" fontAlgn="base" hangingPunct="0">
        <a:lnSpc>
          <a:spcPts val="2775"/>
        </a:lnSpc>
        <a:spcBef>
          <a:spcPct val="0"/>
        </a:spcBef>
        <a:spcAft>
          <a:spcPct val="0"/>
        </a:spcAft>
        <a:defRPr sz="2400" b="1">
          <a:solidFill>
            <a:schemeClr val="bg1"/>
          </a:solidFill>
          <a:latin typeface="Arial" pitchFamily="-108" charset="0"/>
          <a:ea typeface="ヒラギノ角ゴ Pro W3" charset="-128"/>
          <a:cs typeface="Arial" pitchFamily="-108" charset="0"/>
        </a:defRPr>
      </a:lvl2pPr>
      <a:lvl3pPr algn="l" rtl="0" eaLnBrk="0" fontAlgn="base" hangingPunct="0">
        <a:lnSpc>
          <a:spcPts val="2775"/>
        </a:lnSpc>
        <a:spcBef>
          <a:spcPct val="0"/>
        </a:spcBef>
        <a:spcAft>
          <a:spcPct val="0"/>
        </a:spcAft>
        <a:defRPr sz="2400" b="1">
          <a:solidFill>
            <a:schemeClr val="bg1"/>
          </a:solidFill>
          <a:latin typeface="Arial" pitchFamily="-108" charset="0"/>
          <a:ea typeface="ヒラギノ角ゴ Pro W3" charset="-128"/>
          <a:cs typeface="Arial" pitchFamily="-108" charset="0"/>
        </a:defRPr>
      </a:lvl3pPr>
      <a:lvl4pPr algn="l" rtl="0" eaLnBrk="0" fontAlgn="base" hangingPunct="0">
        <a:lnSpc>
          <a:spcPts val="2775"/>
        </a:lnSpc>
        <a:spcBef>
          <a:spcPct val="0"/>
        </a:spcBef>
        <a:spcAft>
          <a:spcPct val="0"/>
        </a:spcAft>
        <a:defRPr sz="2400" b="1">
          <a:solidFill>
            <a:schemeClr val="bg1"/>
          </a:solidFill>
          <a:latin typeface="Arial" pitchFamily="-108" charset="0"/>
          <a:ea typeface="ヒラギノ角ゴ Pro W3" charset="-128"/>
          <a:cs typeface="Arial" pitchFamily="-108" charset="0"/>
        </a:defRPr>
      </a:lvl4pPr>
      <a:lvl5pPr algn="l" rtl="0" eaLnBrk="0" fontAlgn="base" hangingPunct="0">
        <a:lnSpc>
          <a:spcPts val="2775"/>
        </a:lnSpc>
        <a:spcBef>
          <a:spcPct val="0"/>
        </a:spcBef>
        <a:spcAft>
          <a:spcPct val="0"/>
        </a:spcAft>
        <a:defRPr sz="2400" b="1">
          <a:solidFill>
            <a:schemeClr val="bg1"/>
          </a:solidFill>
          <a:latin typeface="Arial" pitchFamily="-108" charset="0"/>
          <a:ea typeface="ヒラギノ角ゴ Pro W3" charset="-128"/>
          <a:cs typeface="Arial" pitchFamily="-108" charset="0"/>
        </a:defRPr>
      </a:lvl5pPr>
      <a:lvl6pPr marL="457189" algn="ctr" rtl="0" fontAlgn="base">
        <a:spcBef>
          <a:spcPct val="0"/>
        </a:spcBef>
        <a:spcAft>
          <a:spcPct val="0"/>
        </a:spcAft>
        <a:defRPr sz="4000">
          <a:solidFill>
            <a:schemeClr val="bg1"/>
          </a:solidFill>
          <a:latin typeface="Helvetica" pitchFamily="34" charset="0"/>
        </a:defRPr>
      </a:lvl6pPr>
      <a:lvl7pPr marL="914377" algn="ctr" rtl="0" fontAlgn="base">
        <a:spcBef>
          <a:spcPct val="0"/>
        </a:spcBef>
        <a:spcAft>
          <a:spcPct val="0"/>
        </a:spcAft>
        <a:defRPr sz="4000">
          <a:solidFill>
            <a:schemeClr val="bg1"/>
          </a:solidFill>
          <a:latin typeface="Helvetica" pitchFamily="34" charset="0"/>
        </a:defRPr>
      </a:lvl7pPr>
      <a:lvl8pPr marL="1371566" algn="ctr" rtl="0" fontAlgn="base">
        <a:spcBef>
          <a:spcPct val="0"/>
        </a:spcBef>
        <a:spcAft>
          <a:spcPct val="0"/>
        </a:spcAft>
        <a:defRPr sz="4000">
          <a:solidFill>
            <a:schemeClr val="bg1"/>
          </a:solidFill>
          <a:latin typeface="Helvetica" pitchFamily="34" charset="0"/>
        </a:defRPr>
      </a:lvl8pPr>
      <a:lvl9pPr marL="1828754" algn="ctr" rtl="0" fontAlgn="base">
        <a:spcBef>
          <a:spcPct val="0"/>
        </a:spcBef>
        <a:spcAft>
          <a:spcPct val="0"/>
        </a:spcAft>
        <a:defRPr sz="4000">
          <a:solidFill>
            <a:schemeClr val="bg1"/>
          </a:solidFill>
          <a:latin typeface="Helvetica" pitchFamily="34" charset="0"/>
        </a:defRPr>
      </a:lvl9pPr>
    </p:titleStyle>
    <p:bodyStyle>
      <a:lvl1pPr marL="342891" indent="-342891" algn="l" rtl="0" eaLnBrk="0" fontAlgn="base" hangingPunct="0">
        <a:spcBef>
          <a:spcPct val="20000"/>
        </a:spcBef>
        <a:spcAft>
          <a:spcPct val="0"/>
        </a:spcAft>
        <a:buChar char="•"/>
        <a:defRPr sz="2800">
          <a:solidFill>
            <a:srgbClr val="072A5E"/>
          </a:solidFill>
          <a:latin typeface="+mn-lt"/>
          <a:ea typeface="ヒラギノ角ゴ Pro W3" charset="-128"/>
          <a:cs typeface="ヒラギノ角ゴ Pro W3" charset="-128"/>
        </a:defRPr>
      </a:lvl1pPr>
      <a:lvl2pPr marL="742932" indent="-285744" algn="l" rtl="0" eaLnBrk="0" fontAlgn="base" hangingPunct="0">
        <a:spcBef>
          <a:spcPct val="20000"/>
        </a:spcBef>
        <a:spcAft>
          <a:spcPct val="0"/>
        </a:spcAft>
        <a:buChar char="–"/>
        <a:defRPr sz="2400">
          <a:solidFill>
            <a:srgbClr val="072A5E"/>
          </a:solidFill>
          <a:latin typeface="+mn-lt"/>
          <a:ea typeface="ヒラギノ角ゴ Pro W3" charset="-128"/>
          <a:cs typeface="ヒラギノ角ゴ Pro W3" charset="0"/>
        </a:defRPr>
      </a:lvl2pPr>
      <a:lvl3pPr marL="1142971" indent="-228594" algn="l" rtl="0" eaLnBrk="0" fontAlgn="base" hangingPunct="0">
        <a:spcBef>
          <a:spcPct val="20000"/>
        </a:spcBef>
        <a:spcAft>
          <a:spcPct val="0"/>
        </a:spcAft>
        <a:buChar char="•"/>
        <a:defRPr sz="2000">
          <a:solidFill>
            <a:srgbClr val="072A5E"/>
          </a:solidFill>
          <a:latin typeface="+mn-lt"/>
          <a:ea typeface="MS PGothic" pitchFamily="34" charset="-128"/>
          <a:cs typeface="ヒラギノ角ゴ Pro W3"/>
        </a:defRPr>
      </a:lvl3pPr>
      <a:lvl4pPr marL="1600160" indent="-228594" algn="l" rtl="0" eaLnBrk="0" fontAlgn="base" hangingPunct="0">
        <a:spcBef>
          <a:spcPct val="20000"/>
        </a:spcBef>
        <a:spcAft>
          <a:spcPct val="0"/>
        </a:spcAft>
        <a:buChar char="–"/>
        <a:defRPr sz="2000">
          <a:solidFill>
            <a:srgbClr val="072A5E"/>
          </a:solidFill>
          <a:latin typeface="+mn-lt"/>
          <a:ea typeface="MS PGothic" pitchFamily="34" charset="-128"/>
          <a:cs typeface="ヒラギノ角ゴ Pro W3"/>
        </a:defRPr>
      </a:lvl4pPr>
      <a:lvl5pPr marL="2057349" indent="-228594" algn="l" rtl="0" eaLnBrk="0" fontAlgn="base" hangingPunct="0">
        <a:spcBef>
          <a:spcPct val="20000"/>
        </a:spcBef>
        <a:spcAft>
          <a:spcPct val="0"/>
        </a:spcAft>
        <a:buChar char="»"/>
        <a:defRPr sz="2000">
          <a:solidFill>
            <a:srgbClr val="072A5E"/>
          </a:solidFill>
          <a:latin typeface="+mn-lt"/>
          <a:ea typeface="MS PGothic" pitchFamily="34" charset="-128"/>
          <a:cs typeface="ヒラギノ角ゴ Pro W3"/>
        </a:defRPr>
      </a:lvl5pPr>
      <a:lvl6pPr marL="2514537" indent="-228594" algn="l" rtl="0" fontAlgn="base">
        <a:spcBef>
          <a:spcPct val="20000"/>
        </a:spcBef>
        <a:spcAft>
          <a:spcPct val="0"/>
        </a:spcAft>
        <a:buChar char="»"/>
        <a:defRPr>
          <a:solidFill>
            <a:schemeClr val="tx1"/>
          </a:solidFill>
          <a:latin typeface="+mn-lt"/>
        </a:defRPr>
      </a:lvl6pPr>
      <a:lvl7pPr marL="2971726" indent="-228594" algn="l" rtl="0" fontAlgn="base">
        <a:spcBef>
          <a:spcPct val="20000"/>
        </a:spcBef>
        <a:spcAft>
          <a:spcPct val="0"/>
        </a:spcAft>
        <a:buChar char="»"/>
        <a:defRPr>
          <a:solidFill>
            <a:schemeClr val="tx1"/>
          </a:solidFill>
          <a:latin typeface="+mn-lt"/>
        </a:defRPr>
      </a:lvl7pPr>
      <a:lvl8pPr marL="3428914" indent="-228594" algn="l" rtl="0" fontAlgn="base">
        <a:spcBef>
          <a:spcPct val="20000"/>
        </a:spcBef>
        <a:spcAft>
          <a:spcPct val="0"/>
        </a:spcAft>
        <a:buChar char="»"/>
        <a:defRPr>
          <a:solidFill>
            <a:schemeClr val="tx1"/>
          </a:solidFill>
          <a:latin typeface="+mn-lt"/>
        </a:defRPr>
      </a:lvl8pPr>
      <a:lvl9pPr marL="3886103" indent="-228594" algn="l" rtl="0" fontAlgn="base">
        <a:spcBef>
          <a:spcPct val="20000"/>
        </a:spcBef>
        <a:spcAft>
          <a:spcPct val="0"/>
        </a:spcAft>
        <a:buChar char="»"/>
        <a:defRPr>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2E9787-A820-7185-96B5-1508048A08A4}"/>
              </a:ext>
            </a:extLst>
          </p:cNvPr>
          <p:cNvSpPr>
            <a:spLocks noGrp="1"/>
          </p:cNvSpPr>
          <p:nvPr>
            <p:ph type="title"/>
          </p:nvPr>
        </p:nvSpPr>
        <p:spPr>
          <a:xfrm>
            <a:off x="747252" y="2450510"/>
            <a:ext cx="11326761" cy="1393400"/>
          </a:xfrm>
        </p:spPr>
        <p:txBody>
          <a:bodyPr/>
          <a:lstStyle/>
          <a:p>
            <a:r>
              <a:rPr lang="en-US" dirty="0"/>
              <a:t>The invention of blood transfusion, autotransfusion, and the role of the man midwife</a:t>
            </a:r>
          </a:p>
        </p:txBody>
      </p:sp>
    </p:spTree>
    <p:extLst>
      <p:ext uri="{BB962C8B-B14F-4D97-AF65-F5344CB8AC3E}">
        <p14:creationId xmlns:p14="http://schemas.microsoft.com/office/powerpoint/2010/main" val="4265961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6A9719-4038-1274-308B-03F52A4F6E20}"/>
              </a:ext>
            </a:extLst>
          </p:cNvPr>
          <p:cNvPicPr>
            <a:picLocks noChangeAspect="1"/>
          </p:cNvPicPr>
          <p:nvPr/>
        </p:nvPicPr>
        <p:blipFill>
          <a:blip r:embed="rId3">
            <a:extLst>
              <a:ext uri="{28A0092B-C50C-407E-A947-70E740481C1C}">
                <a14:useLocalDpi xmlns:a14="http://schemas.microsoft.com/office/drawing/2010/main" val="0"/>
              </a:ext>
            </a:extLst>
          </a:blip>
          <a:srcRect b="42478"/>
          <a:stretch>
            <a:fillRect/>
          </a:stretch>
        </p:blipFill>
        <p:spPr bwMode="auto">
          <a:xfrm>
            <a:off x="301539" y="1144635"/>
            <a:ext cx="5692861" cy="4798051"/>
          </a:xfrm>
          <a:prstGeom prst="rect">
            <a:avLst/>
          </a:prstGeom>
          <a:noFill/>
          <a:ln>
            <a:noFill/>
          </a:ln>
        </p:spPr>
      </p:pic>
      <p:pic>
        <p:nvPicPr>
          <p:cNvPr id="5" name="Content Placeholder 4">
            <a:extLst>
              <a:ext uri="{FF2B5EF4-FFF2-40B4-BE49-F238E27FC236}">
                <a16:creationId xmlns:a16="http://schemas.microsoft.com/office/drawing/2014/main" id="{36ACDDE7-13BE-5763-AB5B-F9C3A6EFF452}"/>
              </a:ext>
            </a:extLst>
          </p:cNvPr>
          <p:cNvPicPr>
            <a:picLocks noGrp="1" noChangeAspect="1"/>
          </p:cNvPicPr>
          <p:nvPr>
            <p:ph sz="half" idx="2"/>
          </p:nvPr>
        </p:nvPicPr>
        <p:blipFill>
          <a:blip r:embed="rId4"/>
          <a:stretch>
            <a:fillRect/>
          </a:stretch>
        </p:blipFill>
        <p:spPr>
          <a:xfrm>
            <a:off x="6197600" y="1646767"/>
            <a:ext cx="5689600" cy="3793066"/>
          </a:xfrm>
          <a:prstGeom prst="rect">
            <a:avLst/>
          </a:prstGeom>
        </p:spPr>
      </p:pic>
      <p:sp>
        <p:nvSpPr>
          <p:cNvPr id="10" name="Title 3">
            <a:extLst>
              <a:ext uri="{FF2B5EF4-FFF2-40B4-BE49-F238E27FC236}">
                <a16:creationId xmlns:a16="http://schemas.microsoft.com/office/drawing/2014/main" id="{E5F7EEED-151A-AA41-0DEA-C2E7621C8813}"/>
              </a:ext>
            </a:extLst>
          </p:cNvPr>
          <p:cNvSpPr>
            <a:spLocks noGrp="1"/>
          </p:cNvSpPr>
          <p:nvPr>
            <p:ph type="title"/>
          </p:nvPr>
        </p:nvSpPr>
        <p:spPr>
          <a:xfrm>
            <a:off x="296335" y="1"/>
            <a:ext cx="11588749" cy="862395"/>
          </a:xfrm>
        </p:spPr>
        <p:txBody>
          <a:bodyPr/>
          <a:lstStyle/>
          <a:p>
            <a:pPr algn="ctr"/>
            <a:r>
              <a:rPr lang="en-US" sz="3200" dirty="0" err="1"/>
              <a:t>Chamberlen</a:t>
            </a:r>
            <a:r>
              <a:rPr lang="en-US" sz="3200" dirty="0"/>
              <a:t> Forceps</a:t>
            </a:r>
          </a:p>
        </p:txBody>
      </p:sp>
      <p:sp>
        <p:nvSpPr>
          <p:cNvPr id="2" name="Slide Number Placeholder 1">
            <a:extLst>
              <a:ext uri="{FF2B5EF4-FFF2-40B4-BE49-F238E27FC236}">
                <a16:creationId xmlns:a16="http://schemas.microsoft.com/office/drawing/2014/main" id="{523E702D-0E1E-DB6C-E373-3FC747D2C924}"/>
              </a:ext>
            </a:extLst>
          </p:cNvPr>
          <p:cNvSpPr>
            <a:spLocks noGrp="1"/>
          </p:cNvSpPr>
          <p:nvPr>
            <p:ph type="sldNum" sz="quarter" idx="10"/>
          </p:nvPr>
        </p:nvSpPr>
        <p:spPr>
          <a:xfrm>
            <a:off x="325967" y="6208714"/>
            <a:ext cx="569384" cy="649287"/>
          </a:xfrm>
        </p:spPr>
        <p:txBody>
          <a:bodyPr wrap="square" anchor="ctr">
            <a:normAutofit/>
          </a:bodyPr>
          <a:lstStyle/>
          <a:p>
            <a:pPr>
              <a:spcAft>
                <a:spcPts val="600"/>
              </a:spcAft>
              <a:defRPr/>
            </a:pPr>
            <a:fld id="{74037036-0049-47F7-9D6F-47CE5C1CFF94}" type="slidenum">
              <a:rPr lang="en-US" altLang="en-US" smtClean="0">
                <a:solidFill>
                  <a:srgbClr val="FFFFFF"/>
                </a:solidFill>
              </a:rPr>
              <a:pPr>
                <a:spcAft>
                  <a:spcPts val="600"/>
                </a:spcAft>
                <a:defRPr/>
              </a:pPr>
              <a:t>10</a:t>
            </a:fld>
            <a:endParaRPr lang="en-US" altLang="en-US">
              <a:solidFill>
                <a:srgbClr val="FFFFFF"/>
              </a:solidFill>
            </a:endParaRPr>
          </a:p>
        </p:txBody>
      </p:sp>
      <p:sp>
        <p:nvSpPr>
          <p:cNvPr id="6" name="Rectangle: Rounded Corners 5">
            <a:extLst>
              <a:ext uri="{FF2B5EF4-FFF2-40B4-BE49-F238E27FC236}">
                <a16:creationId xmlns:a16="http://schemas.microsoft.com/office/drawing/2014/main" id="{F45365BE-54CC-D76B-044B-19DED749A1D0}"/>
              </a:ext>
            </a:extLst>
          </p:cNvPr>
          <p:cNvSpPr/>
          <p:nvPr/>
        </p:nvSpPr>
        <p:spPr>
          <a:xfrm>
            <a:off x="9322420" y="6021659"/>
            <a:ext cx="2665141" cy="512956"/>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9833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C7A697F3-0983-6724-78F7-643A09A50D9F}"/>
              </a:ext>
            </a:extLst>
          </p:cNvPr>
          <p:cNvPicPr>
            <a:picLocks noGrp="1" noChangeAspect="1"/>
          </p:cNvPicPr>
          <p:nvPr>
            <p:ph sz="half" idx="1"/>
          </p:nvPr>
        </p:nvPicPr>
        <p:blipFill>
          <a:blip r:embed="rId3"/>
          <a:stretch>
            <a:fillRect/>
          </a:stretch>
        </p:blipFill>
        <p:spPr>
          <a:xfrm>
            <a:off x="749300" y="1144588"/>
            <a:ext cx="4797425" cy="4797425"/>
          </a:xfrm>
          <a:prstGeom prst="rect">
            <a:avLst/>
          </a:prstGeom>
        </p:spPr>
      </p:pic>
      <p:pic>
        <p:nvPicPr>
          <p:cNvPr id="11" name="Content Placeholder 10">
            <a:extLst>
              <a:ext uri="{FF2B5EF4-FFF2-40B4-BE49-F238E27FC236}">
                <a16:creationId xmlns:a16="http://schemas.microsoft.com/office/drawing/2014/main" id="{83973380-3E13-B779-E509-5B28A7CB1250}"/>
              </a:ext>
            </a:extLst>
          </p:cNvPr>
          <p:cNvPicPr>
            <a:picLocks noGrp="1" noChangeAspect="1"/>
          </p:cNvPicPr>
          <p:nvPr>
            <p:ph sz="half" idx="2"/>
          </p:nvPr>
        </p:nvPicPr>
        <p:blipFill>
          <a:blip r:embed="rId4"/>
          <a:stretch>
            <a:fillRect/>
          </a:stretch>
        </p:blipFill>
        <p:spPr>
          <a:xfrm>
            <a:off x="6434255" y="1144589"/>
            <a:ext cx="4797424" cy="4797424"/>
          </a:xfrm>
          <a:prstGeom prst="rect">
            <a:avLst/>
          </a:prstGeom>
        </p:spPr>
      </p:pic>
      <p:sp>
        <p:nvSpPr>
          <p:cNvPr id="4" name="Title 3">
            <a:extLst>
              <a:ext uri="{FF2B5EF4-FFF2-40B4-BE49-F238E27FC236}">
                <a16:creationId xmlns:a16="http://schemas.microsoft.com/office/drawing/2014/main" id="{ECC7CD0D-66BC-C606-00D6-3231B80A6C11}"/>
              </a:ext>
            </a:extLst>
          </p:cNvPr>
          <p:cNvSpPr>
            <a:spLocks noGrp="1"/>
          </p:cNvSpPr>
          <p:nvPr>
            <p:ph type="title"/>
          </p:nvPr>
        </p:nvSpPr>
        <p:spPr/>
        <p:txBody>
          <a:bodyPr/>
          <a:lstStyle/>
          <a:p>
            <a:pPr algn="ctr"/>
            <a:r>
              <a:rPr lang="en-US" sz="3600" dirty="0" err="1"/>
              <a:t>Forcepts</a:t>
            </a:r>
            <a:r>
              <a:rPr lang="en-US" sz="3600" dirty="0"/>
              <a:t> Use</a:t>
            </a:r>
          </a:p>
        </p:txBody>
      </p:sp>
      <p:sp>
        <p:nvSpPr>
          <p:cNvPr id="5" name="Slide Number Placeholder 4">
            <a:extLst>
              <a:ext uri="{FF2B5EF4-FFF2-40B4-BE49-F238E27FC236}">
                <a16:creationId xmlns:a16="http://schemas.microsoft.com/office/drawing/2014/main" id="{A403DD5D-15A4-B7E3-0323-01277C45D41A}"/>
              </a:ext>
            </a:extLst>
          </p:cNvPr>
          <p:cNvSpPr>
            <a:spLocks noGrp="1"/>
          </p:cNvSpPr>
          <p:nvPr>
            <p:ph type="sldNum" sz="quarter" idx="10"/>
          </p:nvPr>
        </p:nvSpPr>
        <p:spPr/>
        <p:txBody>
          <a:bodyPr/>
          <a:lstStyle/>
          <a:p>
            <a:pPr>
              <a:defRPr/>
            </a:pPr>
            <a:fld id="{BD04C870-CB27-4B73-8A75-CC2E5950A737}" type="slidenum">
              <a:rPr lang="en-US" altLang="en-US" smtClean="0">
                <a:solidFill>
                  <a:srgbClr val="FFFFFF"/>
                </a:solidFill>
              </a:rPr>
              <a:pPr>
                <a:defRPr/>
              </a:pPr>
              <a:t>11</a:t>
            </a:fld>
            <a:endParaRPr lang="en-US" altLang="en-US">
              <a:solidFill>
                <a:srgbClr val="FFFFFF"/>
              </a:solidFill>
            </a:endParaRPr>
          </a:p>
        </p:txBody>
      </p:sp>
      <p:sp>
        <p:nvSpPr>
          <p:cNvPr id="12" name="Rectangle: Rounded Corners 11">
            <a:extLst>
              <a:ext uri="{FF2B5EF4-FFF2-40B4-BE49-F238E27FC236}">
                <a16:creationId xmlns:a16="http://schemas.microsoft.com/office/drawing/2014/main" id="{B7AF461E-F7BB-B4E6-FD57-D12E00C40B9C}"/>
              </a:ext>
            </a:extLst>
          </p:cNvPr>
          <p:cNvSpPr/>
          <p:nvPr/>
        </p:nvSpPr>
        <p:spPr>
          <a:xfrm>
            <a:off x="9266663" y="5942013"/>
            <a:ext cx="2709747" cy="737567"/>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8666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882562-952C-43D9-7A9F-F4D03927F630}"/>
              </a:ext>
            </a:extLst>
          </p:cNvPr>
          <p:cNvSpPr>
            <a:spLocks noGrp="1"/>
          </p:cNvSpPr>
          <p:nvPr>
            <p:ph type="sldNum" sz="quarter" idx="12"/>
          </p:nvPr>
        </p:nvSpPr>
        <p:spPr/>
        <p:txBody>
          <a:bodyPr/>
          <a:lstStyle/>
          <a:p>
            <a:pPr>
              <a:defRPr/>
            </a:pPr>
            <a:fld id="{74037036-0049-47F7-9D6F-47CE5C1CFF94}" type="slidenum">
              <a:rPr lang="en-US" altLang="en-US" smtClean="0">
                <a:solidFill>
                  <a:srgbClr val="FFFFFF"/>
                </a:solidFill>
              </a:rPr>
              <a:pPr>
                <a:defRPr/>
              </a:pPr>
              <a:t>12</a:t>
            </a:fld>
            <a:endParaRPr lang="en-US" altLang="en-US">
              <a:solidFill>
                <a:srgbClr val="FFFFFF"/>
              </a:solidFill>
            </a:endParaRPr>
          </a:p>
        </p:txBody>
      </p:sp>
      <p:pic>
        <p:nvPicPr>
          <p:cNvPr id="3" name="Picture 2" descr=" Membrane Perforator with Ebony Handle">
            <a:extLst>
              <a:ext uri="{FF2B5EF4-FFF2-40B4-BE49-F238E27FC236}">
                <a16:creationId xmlns:a16="http://schemas.microsoft.com/office/drawing/2014/main" id="{BBEDBB3F-8460-3F69-0717-9541441C6493}"/>
              </a:ext>
            </a:extLst>
          </p:cNvPr>
          <p:cNvPicPr>
            <a:picLocks noChangeAspect="1"/>
          </p:cNvPicPr>
          <p:nvPr/>
        </p:nvPicPr>
        <p:blipFill>
          <a:blip r:embed="rId2"/>
          <a:stretch>
            <a:fillRect/>
          </a:stretch>
        </p:blipFill>
        <p:spPr>
          <a:xfrm>
            <a:off x="610659" y="158864"/>
            <a:ext cx="5167215" cy="3048657"/>
          </a:xfrm>
          <a:prstGeom prst="rect">
            <a:avLst/>
          </a:prstGeom>
        </p:spPr>
      </p:pic>
      <p:pic>
        <p:nvPicPr>
          <p:cNvPr id="6" name="Picture 5">
            <a:extLst>
              <a:ext uri="{FF2B5EF4-FFF2-40B4-BE49-F238E27FC236}">
                <a16:creationId xmlns:a16="http://schemas.microsoft.com/office/drawing/2014/main" id="{97E98C94-680B-D019-7CDF-A16070CCCA5E}"/>
              </a:ext>
            </a:extLst>
          </p:cNvPr>
          <p:cNvPicPr>
            <a:picLocks noChangeAspect="1"/>
          </p:cNvPicPr>
          <p:nvPr/>
        </p:nvPicPr>
        <p:blipFill>
          <a:blip r:embed="rId3"/>
          <a:stretch>
            <a:fillRect/>
          </a:stretch>
        </p:blipFill>
        <p:spPr>
          <a:xfrm>
            <a:off x="7492922" y="229802"/>
            <a:ext cx="4476750" cy="4953000"/>
          </a:xfrm>
          <a:prstGeom prst="rect">
            <a:avLst/>
          </a:prstGeom>
        </p:spPr>
      </p:pic>
      <p:sp>
        <p:nvSpPr>
          <p:cNvPr id="8" name="TextBox 7">
            <a:extLst>
              <a:ext uri="{FF2B5EF4-FFF2-40B4-BE49-F238E27FC236}">
                <a16:creationId xmlns:a16="http://schemas.microsoft.com/office/drawing/2014/main" id="{A24ED2DF-46EE-1196-248F-7A33546C0F50}"/>
              </a:ext>
            </a:extLst>
          </p:cNvPr>
          <p:cNvSpPr txBox="1"/>
          <p:nvPr/>
        </p:nvSpPr>
        <p:spPr>
          <a:xfrm>
            <a:off x="8580864" y="5197341"/>
            <a:ext cx="6122018" cy="369332"/>
          </a:xfrm>
          <a:prstGeom prst="rect">
            <a:avLst/>
          </a:prstGeom>
          <a:noFill/>
        </p:spPr>
        <p:txBody>
          <a:bodyPr wrap="square">
            <a:spAutoFit/>
          </a:bodyPr>
          <a:lstStyle/>
          <a:p>
            <a:r>
              <a:rPr lang="en-US" dirty="0" err="1"/>
              <a:t>Cleidotomy</a:t>
            </a:r>
            <a:r>
              <a:rPr lang="en-US" dirty="0"/>
              <a:t> scissors</a:t>
            </a:r>
          </a:p>
        </p:txBody>
      </p:sp>
      <p:pic>
        <p:nvPicPr>
          <p:cNvPr id="10" name="Picture 9">
            <a:extLst>
              <a:ext uri="{FF2B5EF4-FFF2-40B4-BE49-F238E27FC236}">
                <a16:creationId xmlns:a16="http://schemas.microsoft.com/office/drawing/2014/main" id="{7DCDFD5A-8DF8-B418-2CF0-CC27686AE0C6}"/>
              </a:ext>
            </a:extLst>
          </p:cNvPr>
          <p:cNvPicPr>
            <a:picLocks noChangeAspect="1"/>
          </p:cNvPicPr>
          <p:nvPr/>
        </p:nvPicPr>
        <p:blipFill>
          <a:blip r:embed="rId4"/>
          <a:stretch>
            <a:fillRect/>
          </a:stretch>
        </p:blipFill>
        <p:spPr>
          <a:xfrm>
            <a:off x="1319350" y="3673012"/>
            <a:ext cx="4583573" cy="3048658"/>
          </a:xfrm>
          <a:prstGeom prst="rect">
            <a:avLst/>
          </a:prstGeom>
        </p:spPr>
      </p:pic>
      <p:sp>
        <p:nvSpPr>
          <p:cNvPr id="12" name="TextBox 11">
            <a:extLst>
              <a:ext uri="{FF2B5EF4-FFF2-40B4-BE49-F238E27FC236}">
                <a16:creationId xmlns:a16="http://schemas.microsoft.com/office/drawing/2014/main" id="{9581C065-E562-51A8-BDD8-28E3B761A7BB}"/>
              </a:ext>
            </a:extLst>
          </p:cNvPr>
          <p:cNvSpPr txBox="1"/>
          <p:nvPr/>
        </p:nvSpPr>
        <p:spPr>
          <a:xfrm>
            <a:off x="3561992" y="5609175"/>
            <a:ext cx="7359804" cy="369332"/>
          </a:xfrm>
          <a:prstGeom prst="rect">
            <a:avLst/>
          </a:prstGeom>
          <a:noFill/>
        </p:spPr>
        <p:txBody>
          <a:bodyPr wrap="square">
            <a:spAutoFit/>
          </a:bodyPr>
          <a:lstStyle/>
          <a:p>
            <a:r>
              <a:rPr lang="en-US" b="0" dirty="0">
                <a:solidFill>
                  <a:schemeClr val="bg1"/>
                </a:solidFill>
                <a:effectLst/>
                <a:latin typeface="+mj-lt"/>
              </a:rPr>
              <a:t>Decapitating hook</a:t>
            </a:r>
            <a:endParaRPr lang="en-US" dirty="0">
              <a:solidFill>
                <a:schemeClr val="bg1"/>
              </a:solidFill>
              <a:latin typeface="+mj-lt"/>
            </a:endParaRPr>
          </a:p>
        </p:txBody>
      </p:sp>
      <p:sp>
        <p:nvSpPr>
          <p:cNvPr id="14" name="TextBox 13">
            <a:extLst>
              <a:ext uri="{FF2B5EF4-FFF2-40B4-BE49-F238E27FC236}">
                <a16:creationId xmlns:a16="http://schemas.microsoft.com/office/drawing/2014/main" id="{6C54EA75-EEB9-973C-E250-14545F2BDEF7}"/>
              </a:ext>
            </a:extLst>
          </p:cNvPr>
          <p:cNvSpPr txBox="1"/>
          <p:nvPr/>
        </p:nvSpPr>
        <p:spPr>
          <a:xfrm>
            <a:off x="2291786" y="3222060"/>
            <a:ext cx="7359804" cy="369332"/>
          </a:xfrm>
          <a:prstGeom prst="rect">
            <a:avLst/>
          </a:prstGeom>
          <a:noFill/>
        </p:spPr>
        <p:txBody>
          <a:bodyPr wrap="square">
            <a:spAutoFit/>
          </a:bodyPr>
          <a:lstStyle/>
          <a:p>
            <a:r>
              <a:rPr lang="en-US" dirty="0"/>
              <a:t>Membrane perforator</a:t>
            </a:r>
          </a:p>
        </p:txBody>
      </p:sp>
    </p:spTree>
    <p:extLst>
      <p:ext uri="{BB962C8B-B14F-4D97-AF65-F5344CB8AC3E}">
        <p14:creationId xmlns:p14="http://schemas.microsoft.com/office/powerpoint/2010/main" val="3056074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46380A-DDAC-4FB7-374C-79668F301CEF}"/>
              </a:ext>
            </a:extLst>
          </p:cNvPr>
          <p:cNvSpPr>
            <a:spLocks noGrp="1"/>
          </p:cNvSpPr>
          <p:nvPr>
            <p:ph type="sldNum" sz="quarter" idx="12"/>
          </p:nvPr>
        </p:nvSpPr>
        <p:spPr/>
        <p:txBody>
          <a:bodyPr/>
          <a:lstStyle/>
          <a:p>
            <a:pPr>
              <a:defRPr/>
            </a:pPr>
            <a:fld id="{74037036-0049-47F7-9D6F-47CE5C1CFF94}" type="slidenum">
              <a:rPr lang="en-US" altLang="en-US" smtClean="0">
                <a:solidFill>
                  <a:srgbClr val="FFFFFF"/>
                </a:solidFill>
              </a:rPr>
              <a:pPr>
                <a:defRPr/>
              </a:pPr>
              <a:t>13</a:t>
            </a:fld>
            <a:endParaRPr lang="en-US" altLang="en-US">
              <a:solidFill>
                <a:srgbClr val="FFFFFF"/>
              </a:solidFill>
            </a:endParaRPr>
          </a:p>
        </p:txBody>
      </p:sp>
      <p:pic>
        <p:nvPicPr>
          <p:cNvPr id="4" name="Picture 3">
            <a:extLst>
              <a:ext uri="{FF2B5EF4-FFF2-40B4-BE49-F238E27FC236}">
                <a16:creationId xmlns:a16="http://schemas.microsoft.com/office/drawing/2014/main" id="{8912A188-6C84-F666-8409-D6FCC47964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7000" y="857250"/>
            <a:ext cx="6858000" cy="5143500"/>
          </a:xfrm>
          <a:prstGeom prst="rect">
            <a:avLst/>
          </a:prstGeom>
        </p:spPr>
      </p:pic>
    </p:spTree>
    <p:extLst>
      <p:ext uri="{BB962C8B-B14F-4D97-AF65-F5344CB8AC3E}">
        <p14:creationId xmlns:p14="http://schemas.microsoft.com/office/powerpoint/2010/main" val="10132859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2">
            <a:extLst>
              <a:ext uri="{FF2B5EF4-FFF2-40B4-BE49-F238E27FC236}">
                <a16:creationId xmlns:a16="http://schemas.microsoft.com/office/drawing/2014/main" id="{14CB4068-E541-4BEC-9DDE-25DB98CB00D6}"/>
              </a:ext>
            </a:extLst>
          </p:cNvPr>
          <p:cNvSpPr>
            <a:spLocks noGrp="1"/>
          </p:cNvSpPr>
          <p:nvPr>
            <p:ph type="title"/>
          </p:nvPr>
        </p:nvSpPr>
        <p:spPr>
          <a:xfrm>
            <a:off x="1746251" y="1"/>
            <a:ext cx="8691563" cy="8620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3600" dirty="0">
                <a:latin typeface="Calibri" panose="020F0502020204030204" pitchFamily="34" charset="0"/>
                <a:ea typeface="ヒラギノ角ゴ Pro W3"/>
                <a:cs typeface="Arial" panose="020B0604020202020204" pitchFamily="34" charset="0"/>
              </a:rPr>
              <a:t>History of Transfusion Medicine</a:t>
            </a:r>
          </a:p>
        </p:txBody>
      </p:sp>
      <p:sp>
        <p:nvSpPr>
          <p:cNvPr id="54275" name="Slide Number Placeholder 3">
            <a:extLst>
              <a:ext uri="{FF2B5EF4-FFF2-40B4-BE49-F238E27FC236}">
                <a16:creationId xmlns:a16="http://schemas.microsoft.com/office/drawing/2014/main" id="{96FBFA1F-C956-489B-B322-1911DAC5E212}"/>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b="1">
                <a:solidFill>
                  <a:srgbClr val="535A5D"/>
                </a:solidFill>
                <a:latin typeface="Arial" panose="020B0604020202020204" pitchFamily="34" charset="0"/>
                <a:ea typeface="MS PGothic" panose="020B0600070205080204" pitchFamily="34" charset="-128"/>
              </a:defRPr>
            </a:lvl1pPr>
            <a:lvl2pPr marL="742950" indent="-285750">
              <a:defRPr sz="2800" b="1">
                <a:solidFill>
                  <a:srgbClr val="535A5D"/>
                </a:solidFill>
                <a:latin typeface="Arial" panose="020B0604020202020204" pitchFamily="34" charset="0"/>
                <a:ea typeface="MS PGothic" panose="020B0600070205080204" pitchFamily="34" charset="-128"/>
              </a:defRPr>
            </a:lvl2pPr>
            <a:lvl3pPr marL="1143000" indent="-228600">
              <a:defRPr sz="2800" b="1">
                <a:solidFill>
                  <a:srgbClr val="535A5D"/>
                </a:solidFill>
                <a:latin typeface="Arial" panose="020B0604020202020204" pitchFamily="34" charset="0"/>
                <a:ea typeface="MS PGothic" panose="020B0600070205080204" pitchFamily="34" charset="-128"/>
              </a:defRPr>
            </a:lvl3pPr>
            <a:lvl4pPr marL="1600200" indent="-228600">
              <a:defRPr sz="2800" b="1">
                <a:solidFill>
                  <a:srgbClr val="535A5D"/>
                </a:solidFill>
                <a:latin typeface="Arial" panose="020B0604020202020204" pitchFamily="34" charset="0"/>
                <a:ea typeface="MS PGothic" panose="020B0600070205080204" pitchFamily="34" charset="-128"/>
              </a:defRPr>
            </a:lvl4pPr>
            <a:lvl5pPr marL="2057400" indent="-228600">
              <a:defRPr sz="2800" b="1">
                <a:solidFill>
                  <a:srgbClr val="535A5D"/>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rgbClr val="535A5D"/>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rgbClr val="535A5D"/>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rgbClr val="535A5D"/>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rgbClr val="535A5D"/>
                </a:solidFill>
                <a:latin typeface="Arial" panose="020B0604020202020204" pitchFamily="3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453658A6-FF44-4F6C-B849-A21C0E042475}" type="slidenum">
              <a:rPr kumimoji="0" lang="en-US" altLang="en-US" sz="1200" b="0"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altLang="en-US" sz="1200" b="0" i="0" u="none" strike="noStrike" kern="120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pic>
        <p:nvPicPr>
          <p:cNvPr id="54276" name="Picture 2">
            <a:extLst>
              <a:ext uri="{FF2B5EF4-FFF2-40B4-BE49-F238E27FC236}">
                <a16:creationId xmlns:a16="http://schemas.microsoft.com/office/drawing/2014/main" id="{B26423BB-852F-45E7-BE2E-AF461F3857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2598" y="755702"/>
            <a:ext cx="4718868" cy="4127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7" name="Picture 3">
            <a:extLst>
              <a:ext uri="{FF2B5EF4-FFF2-40B4-BE49-F238E27FC236}">
                <a16:creationId xmlns:a16="http://schemas.microsoft.com/office/drawing/2014/main" id="{588199AD-4C36-4E7B-A1BF-045FFA8D36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4733" y="5133258"/>
            <a:ext cx="5431696" cy="1365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Rounded Corners 2">
            <a:extLst>
              <a:ext uri="{FF2B5EF4-FFF2-40B4-BE49-F238E27FC236}">
                <a16:creationId xmlns:a16="http://schemas.microsoft.com/office/drawing/2014/main" id="{35BA5D11-CE7E-D4C5-E4D0-D50940B6F406}"/>
              </a:ext>
            </a:extLst>
          </p:cNvPr>
          <p:cNvSpPr/>
          <p:nvPr/>
        </p:nvSpPr>
        <p:spPr>
          <a:xfrm>
            <a:off x="9193161" y="5938684"/>
            <a:ext cx="2782529" cy="560439"/>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45D097-9339-4446-35D4-AFC6FCB816F1}"/>
              </a:ext>
            </a:extLst>
          </p:cNvPr>
          <p:cNvSpPr>
            <a:spLocks noGrp="1"/>
          </p:cNvSpPr>
          <p:nvPr>
            <p:ph type="sldNum" sz="quarter" idx="12"/>
          </p:nvPr>
        </p:nvSpPr>
        <p:spPr/>
        <p:txBody>
          <a:bodyPr/>
          <a:lstStyle/>
          <a:p>
            <a:pPr>
              <a:defRPr/>
            </a:pPr>
            <a:fld id="{74037036-0049-47F7-9D6F-47CE5C1CFF94}" type="slidenum">
              <a:rPr lang="en-US" altLang="en-US" smtClean="0">
                <a:solidFill>
                  <a:srgbClr val="FFFFFF"/>
                </a:solidFill>
              </a:rPr>
              <a:pPr>
                <a:defRPr/>
              </a:pPr>
              <a:t>15</a:t>
            </a:fld>
            <a:endParaRPr lang="en-US" altLang="en-US">
              <a:solidFill>
                <a:srgbClr val="FFFFFF"/>
              </a:solidFill>
            </a:endParaRPr>
          </a:p>
        </p:txBody>
      </p:sp>
      <p:pic>
        <p:nvPicPr>
          <p:cNvPr id="4" name="Picture 3">
            <a:extLst>
              <a:ext uri="{FF2B5EF4-FFF2-40B4-BE49-F238E27FC236}">
                <a16:creationId xmlns:a16="http://schemas.microsoft.com/office/drawing/2014/main" id="{6FE1A7E1-0A41-DE60-2665-A80085DE7FF0}"/>
              </a:ext>
            </a:extLst>
          </p:cNvPr>
          <p:cNvPicPr>
            <a:picLocks noChangeAspect="1"/>
          </p:cNvPicPr>
          <p:nvPr/>
        </p:nvPicPr>
        <p:blipFill>
          <a:blip r:embed="rId2"/>
          <a:stretch>
            <a:fillRect/>
          </a:stretch>
        </p:blipFill>
        <p:spPr>
          <a:xfrm>
            <a:off x="21069" y="845575"/>
            <a:ext cx="5017742" cy="6190564"/>
          </a:xfrm>
          <a:prstGeom prst="rect">
            <a:avLst/>
          </a:prstGeom>
        </p:spPr>
      </p:pic>
      <p:sp>
        <p:nvSpPr>
          <p:cNvPr id="5" name="TextBox 4">
            <a:extLst>
              <a:ext uri="{FF2B5EF4-FFF2-40B4-BE49-F238E27FC236}">
                <a16:creationId xmlns:a16="http://schemas.microsoft.com/office/drawing/2014/main" id="{C734D3C4-9830-8C6B-0507-8973DF970784}"/>
              </a:ext>
            </a:extLst>
          </p:cNvPr>
          <p:cNvSpPr txBox="1"/>
          <p:nvPr/>
        </p:nvSpPr>
        <p:spPr>
          <a:xfrm>
            <a:off x="5343710" y="953421"/>
            <a:ext cx="6690974" cy="5324535"/>
          </a:xfrm>
          <a:prstGeom prst="rect">
            <a:avLst/>
          </a:prstGeom>
          <a:noFill/>
        </p:spPr>
        <p:txBody>
          <a:bodyPr wrap="square" rtlCol="0">
            <a:spAutoFit/>
          </a:bodyPr>
          <a:lstStyle/>
          <a:p>
            <a:r>
              <a:rPr lang="en-US" sz="2000" dirty="0"/>
              <a:t>James Blundell was a London‑born English obstetrician and physiologist best known for performing the first successful human‑to‑human blood transfusion in 1818, a procedure he developed in response to the high maternal mortality he witnessed from postpartum hemorrhage. Over the 1820s he conducted pioneering transfusion experiments, devised early transfusion instruments, and published widely—including Researches, Physiological and Pathological (1825) and later works on obstetrics and women’s diseases—establishing himself as a foundational figure in both experimental physiology and modern obstetric practice. was a London‑born English obstetrician and physiologist best known for performing the first successful human‑to‑human blood transfusion in 1818, a procedure he developed in response to the high maternal mortality he witnessed from postpartum hemorrhage. </a:t>
            </a:r>
          </a:p>
        </p:txBody>
      </p:sp>
      <p:sp>
        <p:nvSpPr>
          <p:cNvPr id="8" name="TextBox 7">
            <a:extLst>
              <a:ext uri="{FF2B5EF4-FFF2-40B4-BE49-F238E27FC236}">
                <a16:creationId xmlns:a16="http://schemas.microsoft.com/office/drawing/2014/main" id="{3CEF8A9D-ACF7-80D6-7BCF-3C318C083441}"/>
              </a:ext>
            </a:extLst>
          </p:cNvPr>
          <p:cNvSpPr txBox="1"/>
          <p:nvPr/>
        </p:nvSpPr>
        <p:spPr>
          <a:xfrm>
            <a:off x="21068" y="137651"/>
            <a:ext cx="12170931" cy="584775"/>
          </a:xfrm>
          <a:prstGeom prst="rect">
            <a:avLst/>
          </a:prstGeom>
          <a:noFill/>
        </p:spPr>
        <p:txBody>
          <a:bodyPr wrap="square" rtlCol="0">
            <a:spAutoFit/>
          </a:bodyPr>
          <a:lstStyle/>
          <a:p>
            <a:pPr algn="ctr"/>
            <a:r>
              <a:rPr lang="en-US" sz="3200" dirty="0">
                <a:solidFill>
                  <a:schemeClr val="bg1"/>
                </a:solidFill>
              </a:rPr>
              <a:t>James Blundell (1790-1878)</a:t>
            </a:r>
          </a:p>
        </p:txBody>
      </p:sp>
    </p:spTree>
    <p:extLst>
      <p:ext uri="{BB962C8B-B14F-4D97-AF65-F5344CB8AC3E}">
        <p14:creationId xmlns:p14="http://schemas.microsoft.com/office/powerpoint/2010/main" val="627318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524000" y="117022"/>
            <a:ext cx="9144000" cy="64651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ctr" anchorCtr="0" compatLnSpc="1">
            <a:prstTxWarp prst="textNoShape">
              <a:avLst/>
            </a:prstTxWarp>
            <a:noAutofit/>
          </a:bodyPr>
          <a:lstStyle/>
          <a:p>
            <a:pPr algn="ctr"/>
            <a:r>
              <a:rPr lang="en-US" altLang="en-US" sz="4000" dirty="0"/>
              <a:t>Blundell’s Blood </a:t>
            </a:r>
            <a:r>
              <a:rPr lang="en-US" altLang="en-US" sz="4000" dirty="0" err="1"/>
              <a:t>Gravitator</a:t>
            </a:r>
            <a:endParaRPr lang="en-US" altLang="en-US" sz="4000" dirty="0"/>
          </a:p>
        </p:txBody>
      </p:sp>
      <p:sp>
        <p:nvSpPr>
          <p:cNvPr id="18435" name="Slide Number Placeholder 2"/>
          <p:cNvSpPr>
            <a:spLocks noGrp="1"/>
          </p:cNvSpPr>
          <p:nvPr>
            <p:ph type="sldNum" sz="quarter" idx="10"/>
          </p:nvPr>
        </p:nvSpPr>
        <p:spPr bwMode="auto">
          <a:xfrm>
            <a:off x="1768475" y="4656536"/>
            <a:ext cx="427038" cy="48696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1" compatLnSpc="1">
            <a:prstTxWarp prst="textNoShape">
              <a:avLst/>
            </a:prstTxWarp>
          </a:bodyPr>
          <a:lstStyle>
            <a:defPPr>
              <a:defRPr lang="en-US"/>
            </a:defPPr>
            <a:lvl1pPr marL="0" algn="ctr" defTabSz="457200" rtl="0" eaLnBrk="1" latinLnBrk="0" hangingPunct="1">
              <a:defRPr sz="900" b="0" kern="1200">
                <a:solidFill>
                  <a:schemeClr val="bg1"/>
                </a:solidFill>
                <a:latin typeface="+mn-lt"/>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fld id="{0220A3B9-1E61-45B8-BAD9-B7E4EF2F7500}" type="slidenum">
              <a:rPr kumimoji="0" lang="en-US" altLang="en-US" sz="900" b="0" i="0" u="none" strike="noStrike" kern="1200" cap="none" spc="0" normalizeH="0" baseline="0" noProof="0" smtClean="0">
                <a:ln>
                  <a:noFill/>
                </a:ln>
                <a:solidFill>
                  <a:srgbClr val="FFFFFF"/>
                </a:solidFill>
                <a:effectLst/>
                <a:uLnTx/>
                <a:uFillTx/>
                <a:latin typeface="Helvetica"/>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16</a:t>
            </a:fld>
            <a:endParaRPr kumimoji="0" lang="en-US" altLang="en-US" sz="900" b="0" i="0" u="none" strike="noStrike" kern="1200" cap="none" spc="0" normalizeH="0" baseline="0" noProof="0">
              <a:ln>
                <a:noFill/>
              </a:ln>
              <a:solidFill>
                <a:srgbClr val="FFFFFF"/>
              </a:solidFill>
              <a:effectLst/>
              <a:uLnTx/>
              <a:uFillTx/>
              <a:latin typeface="Helvetica"/>
              <a:ea typeface="+mn-ea"/>
              <a:cs typeface="Arial" panose="020B0604020202020204" pitchFamily="34" charset="0"/>
            </a:endParaRPr>
          </a:p>
        </p:txBody>
      </p:sp>
      <p:pic>
        <p:nvPicPr>
          <p:cNvPr id="18436" name="Picture 1" descr="Blundell2.bmp"/>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9857" y="1365533"/>
            <a:ext cx="6342533" cy="4126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4"/>
          <p:cNvSpPr>
            <a:spLocks noChangeArrowheads="1"/>
          </p:cNvSpPr>
          <p:nvPr/>
        </p:nvSpPr>
        <p:spPr bwMode="auto">
          <a:xfrm>
            <a:off x="2450983" y="5980348"/>
            <a:ext cx="72900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b="1">
                <a:solidFill>
                  <a:srgbClr val="535A5D"/>
                </a:solidFill>
                <a:latin typeface="Arial" panose="020B0604020202020204" pitchFamily="34" charset="0"/>
                <a:ea typeface="MS PGothic" panose="020B0600070205080204" pitchFamily="34" charset="-128"/>
              </a:defRPr>
            </a:lvl1pPr>
            <a:lvl2pPr marL="742950" indent="-285750">
              <a:defRPr sz="2800" b="1">
                <a:solidFill>
                  <a:srgbClr val="535A5D"/>
                </a:solidFill>
                <a:latin typeface="Arial" panose="020B0604020202020204" pitchFamily="34" charset="0"/>
                <a:ea typeface="MS PGothic" panose="020B0600070205080204" pitchFamily="34" charset="-128"/>
              </a:defRPr>
            </a:lvl2pPr>
            <a:lvl3pPr marL="1143000" indent="-228600">
              <a:defRPr sz="2800" b="1">
                <a:solidFill>
                  <a:srgbClr val="535A5D"/>
                </a:solidFill>
                <a:latin typeface="Arial" panose="020B0604020202020204" pitchFamily="34" charset="0"/>
                <a:ea typeface="MS PGothic" panose="020B0600070205080204" pitchFamily="34" charset="-128"/>
              </a:defRPr>
            </a:lvl3pPr>
            <a:lvl4pPr marL="1600200" indent="-228600">
              <a:defRPr sz="2800" b="1">
                <a:solidFill>
                  <a:srgbClr val="535A5D"/>
                </a:solidFill>
                <a:latin typeface="Arial" panose="020B0604020202020204" pitchFamily="34" charset="0"/>
                <a:ea typeface="MS PGothic" panose="020B0600070205080204" pitchFamily="34" charset="-128"/>
              </a:defRPr>
            </a:lvl4pPr>
            <a:lvl5pPr marL="2057400" indent="-228600">
              <a:defRPr sz="2800" b="1">
                <a:solidFill>
                  <a:srgbClr val="535A5D"/>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rgbClr val="535A5D"/>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rgbClr val="535A5D"/>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rgbClr val="535A5D"/>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rgbClr val="535A5D"/>
                </a:solidFill>
                <a:latin typeface="Arial" panose="020B0604020202020204" pitchFamily="34" charset="0"/>
                <a:ea typeface="MS PGothic" panose="020B0600070205080204" pitchFamily="34" charset="-128"/>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FFFFFF"/>
                </a:solidFill>
                <a:effectLst/>
                <a:uLnTx/>
                <a:uFillTx/>
                <a:latin typeface="Arial" panose="020B0604020202020204" pitchFamily="34" charset="0"/>
                <a:ea typeface="MS PGothic" panose="020B0600070205080204" pitchFamily="34" charset="-128"/>
                <a:cs typeface="+mn-cs"/>
              </a:rPr>
              <a:t>http://bloodjournal.hematologylibrary.org/content/112/7/2617/F5.large.jpg</a:t>
            </a:r>
          </a:p>
        </p:txBody>
      </p:sp>
      <p:sp>
        <p:nvSpPr>
          <p:cNvPr id="2" name="TextBox 1">
            <a:extLst>
              <a:ext uri="{FF2B5EF4-FFF2-40B4-BE49-F238E27FC236}">
                <a16:creationId xmlns:a16="http://schemas.microsoft.com/office/drawing/2014/main" id="{B5108D76-EC0D-5825-DF55-1BEBC351BA47}"/>
              </a:ext>
            </a:extLst>
          </p:cNvPr>
          <p:cNvSpPr txBox="1"/>
          <p:nvPr/>
        </p:nvSpPr>
        <p:spPr>
          <a:xfrm>
            <a:off x="6823587" y="1494503"/>
            <a:ext cx="5088555" cy="4093428"/>
          </a:xfrm>
          <a:prstGeom prst="rect">
            <a:avLst/>
          </a:prstGeom>
          <a:noFill/>
        </p:spPr>
        <p:txBody>
          <a:bodyPr wrap="square" rtlCol="0">
            <a:spAutoFit/>
          </a:bodyPr>
          <a:lstStyle/>
          <a:p>
            <a:pPr marL="342900" indent="-342900">
              <a:buAutoNum type="arabicPeriod"/>
            </a:pPr>
            <a:r>
              <a:rPr lang="en-US" sz="2000" b="1" dirty="0"/>
              <a:t>Direct donor to recipient transfusion</a:t>
            </a:r>
          </a:p>
          <a:p>
            <a:pPr marL="342900" indent="-342900">
              <a:buAutoNum type="arabicPeriod"/>
            </a:pPr>
            <a:endParaRPr lang="en-US" sz="2000" b="1" dirty="0"/>
          </a:p>
          <a:p>
            <a:pPr marL="342900" indent="-342900">
              <a:buAutoNum type="arabicPeriod"/>
            </a:pPr>
            <a:r>
              <a:rPr lang="en-US" sz="2000" b="1" dirty="0"/>
              <a:t>No understanding of ABO blood type compatibility</a:t>
            </a:r>
          </a:p>
          <a:p>
            <a:pPr marL="342900" indent="-342900">
              <a:buAutoNum type="arabicPeriod"/>
            </a:pPr>
            <a:endParaRPr lang="en-US" sz="2000" b="1" dirty="0"/>
          </a:p>
          <a:p>
            <a:pPr marL="342900" indent="-342900">
              <a:buAutoNum type="arabicPeriod"/>
            </a:pPr>
            <a:r>
              <a:rPr lang="en-US" sz="2000" b="1" dirty="0"/>
              <a:t>No knowledge of anticoagulation</a:t>
            </a:r>
          </a:p>
          <a:p>
            <a:pPr marL="342900" indent="-342900">
              <a:buAutoNum type="arabicPeriod"/>
            </a:pPr>
            <a:endParaRPr lang="en-US" sz="2000" b="1" dirty="0"/>
          </a:p>
          <a:p>
            <a:pPr marL="342900" indent="-342900">
              <a:buAutoNum type="arabicPeriod"/>
            </a:pPr>
            <a:r>
              <a:rPr lang="en-US" sz="2000" b="1" dirty="0"/>
              <a:t>No understanding of blood volumes and blood pressure.</a:t>
            </a:r>
          </a:p>
          <a:p>
            <a:pPr marL="342900" indent="-342900">
              <a:buAutoNum type="arabicPeriod"/>
            </a:pPr>
            <a:endParaRPr lang="en-US" sz="2000" b="1" dirty="0"/>
          </a:p>
          <a:p>
            <a:pPr marL="342900" indent="-342900">
              <a:buAutoNum type="arabicPeriod"/>
            </a:pPr>
            <a:r>
              <a:rPr lang="en-US" sz="2000" b="1" dirty="0"/>
              <a:t>Blood transfusion was thought to be replacing the vital force lost during childbirth</a:t>
            </a:r>
          </a:p>
        </p:txBody>
      </p:sp>
    </p:spTree>
    <p:extLst>
      <p:ext uri="{BB962C8B-B14F-4D97-AF65-F5344CB8AC3E}">
        <p14:creationId xmlns:p14="http://schemas.microsoft.com/office/powerpoint/2010/main" val="621240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1" y="381000"/>
            <a:ext cx="4806951"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2351088"/>
            <a:ext cx="4800600" cy="450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0"/>
            <a:ext cx="8262939"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Rounded Corners 1">
            <a:extLst>
              <a:ext uri="{FF2B5EF4-FFF2-40B4-BE49-F238E27FC236}">
                <a16:creationId xmlns:a16="http://schemas.microsoft.com/office/drawing/2014/main" id="{D52C6BCE-EFAC-4651-A281-D1C6FBEFAE4C}"/>
              </a:ext>
            </a:extLst>
          </p:cNvPr>
          <p:cNvSpPr/>
          <p:nvPr/>
        </p:nvSpPr>
        <p:spPr>
          <a:xfrm>
            <a:off x="3396343" y="5625737"/>
            <a:ext cx="4981303" cy="123226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a:ea typeface="+mn-ea"/>
              <a:cs typeface="+mn-cs"/>
            </a:endParaRPr>
          </a:p>
        </p:txBody>
      </p:sp>
    </p:spTree>
    <p:extLst>
      <p:ext uri="{BB962C8B-B14F-4D97-AF65-F5344CB8AC3E}">
        <p14:creationId xmlns:p14="http://schemas.microsoft.com/office/powerpoint/2010/main" val="1846307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37355" y="6007675"/>
            <a:ext cx="9758554"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Helvetica"/>
                <a:ea typeface="+mn-ea"/>
                <a:cs typeface="+mn-cs"/>
              </a:rPr>
              <a:t>https://www.cdc.gov/reproductivehealth/maternalinfanthealth/pregnancy-mortality-surveillance-system.htm</a:t>
            </a:r>
          </a:p>
        </p:txBody>
      </p:sp>
      <p:graphicFrame>
        <p:nvGraphicFramePr>
          <p:cNvPr id="4" name="Chart 3">
            <a:extLst>
              <a:ext uri="{FF2B5EF4-FFF2-40B4-BE49-F238E27FC236}">
                <a16:creationId xmlns:a16="http://schemas.microsoft.com/office/drawing/2014/main" id="{D8CAFB83-2FEE-4EAF-BC03-CE593382C912}"/>
              </a:ext>
            </a:extLst>
          </p:cNvPr>
          <p:cNvGraphicFramePr>
            <a:graphicFrameLocks/>
          </p:cNvGraphicFramePr>
          <p:nvPr>
            <p:extLst>
              <p:ext uri="{D42A27DB-BD31-4B8C-83A1-F6EECF244321}">
                <p14:modId xmlns:p14="http://schemas.microsoft.com/office/powerpoint/2010/main" val="2448057854"/>
              </p:ext>
            </p:extLst>
          </p:nvPr>
        </p:nvGraphicFramePr>
        <p:xfrm>
          <a:off x="2427390" y="1124126"/>
          <a:ext cx="7935810" cy="450975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0DEB1371-F3E4-4112-BB05-4F2ED84E3AC9}"/>
              </a:ext>
            </a:extLst>
          </p:cNvPr>
          <p:cNvSpPr txBox="1"/>
          <p:nvPr/>
        </p:nvSpPr>
        <p:spPr>
          <a:xfrm rot="16200000">
            <a:off x="1071941" y="2867168"/>
            <a:ext cx="2341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a:ea typeface="+mn-ea"/>
                <a:cs typeface="+mn-cs"/>
              </a:rPr>
              <a:t>Per 100,000 births</a:t>
            </a:r>
          </a:p>
        </p:txBody>
      </p:sp>
    </p:spTree>
    <p:extLst>
      <p:ext uri="{BB962C8B-B14F-4D97-AF65-F5344CB8AC3E}">
        <p14:creationId xmlns:p14="http://schemas.microsoft.com/office/powerpoint/2010/main" val="2739696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9818" y="359734"/>
            <a:ext cx="8802886" cy="584775"/>
          </a:xfrm>
          <a:prstGeom prst="rect">
            <a:avLst/>
          </a:prstGeom>
        </p:spPr>
        <p:txBody>
          <a:bodyPr wrap="square">
            <a:spAutoFit/>
          </a:bodyPr>
          <a:lstStyle/>
          <a:p>
            <a:pPr algn="ctr"/>
            <a:r>
              <a:rPr lang="en-US" sz="1600" dirty="0">
                <a:solidFill>
                  <a:schemeClr val="bg1"/>
                </a:solidFill>
              </a:rPr>
              <a:t>Colorado, Delaware, Georgia, Hawaii, Illinois, North Carolina, Ohio, South Carolina, Utah, Virginia. </a:t>
            </a:r>
          </a:p>
        </p:txBody>
      </p:sp>
      <p:sp>
        <p:nvSpPr>
          <p:cNvPr id="3" name="Rectangle 2"/>
          <p:cNvSpPr/>
          <p:nvPr/>
        </p:nvSpPr>
        <p:spPr>
          <a:xfrm>
            <a:off x="1609261" y="8736"/>
            <a:ext cx="9144000" cy="400110"/>
          </a:xfrm>
          <a:prstGeom prst="rect">
            <a:avLst/>
          </a:prstGeom>
        </p:spPr>
        <p:txBody>
          <a:bodyPr wrap="square">
            <a:spAutoFit/>
          </a:bodyPr>
          <a:lstStyle/>
          <a:p>
            <a:pPr algn="ctr"/>
            <a:r>
              <a:rPr lang="en-US" sz="2000" dirty="0">
                <a:solidFill>
                  <a:schemeClr val="bg1"/>
                </a:solidFill>
              </a:rPr>
              <a:t>REPORT FROM NINE MATERNAL MORTALITY REVIEW COMMITTEES </a:t>
            </a:r>
          </a:p>
        </p:txBody>
      </p:sp>
      <p:pic>
        <p:nvPicPr>
          <p:cNvPr id="4" name="Picture 3"/>
          <p:cNvPicPr>
            <a:picLocks noChangeAspect="1"/>
          </p:cNvPicPr>
          <p:nvPr/>
        </p:nvPicPr>
        <p:blipFill>
          <a:blip r:embed="rId2"/>
          <a:stretch>
            <a:fillRect/>
          </a:stretch>
        </p:blipFill>
        <p:spPr>
          <a:xfrm>
            <a:off x="2122539" y="1373187"/>
            <a:ext cx="7946923" cy="3519832"/>
          </a:xfrm>
          <a:prstGeom prst="rect">
            <a:avLst/>
          </a:prstGeom>
        </p:spPr>
      </p:pic>
      <p:sp>
        <p:nvSpPr>
          <p:cNvPr id="5" name="Rectangle 4"/>
          <p:cNvSpPr/>
          <p:nvPr/>
        </p:nvSpPr>
        <p:spPr>
          <a:xfrm>
            <a:off x="1892761" y="5230951"/>
            <a:ext cx="8577001" cy="1077218"/>
          </a:xfrm>
          <a:prstGeom prst="rect">
            <a:avLst/>
          </a:prstGeom>
        </p:spPr>
        <p:txBody>
          <a:bodyPr wrap="square">
            <a:spAutoFit/>
          </a:bodyPr>
          <a:lstStyle/>
          <a:p>
            <a:r>
              <a:rPr lang="en-US" sz="1600" dirty="0"/>
              <a:t>The leading underlying causes of death varied among states. Only two states had the same three leading causes of pregnancy-related deaths (cardiovascular and coronary conditions, hemorrhage, and infection); however, states with small numbers of pregnancy-related deaths made it difficult to draw comparisons across all states. </a:t>
            </a:r>
          </a:p>
        </p:txBody>
      </p:sp>
    </p:spTree>
    <p:extLst>
      <p:ext uri="{BB962C8B-B14F-4D97-AF65-F5344CB8AC3E}">
        <p14:creationId xmlns:p14="http://schemas.microsoft.com/office/powerpoint/2010/main" val="4268526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832B1F-178C-4870-814D-CCFB767F1B21}"/>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74037036-0049-47F7-9D6F-47CE5C1CFF94}" type="slidenum">
              <a:rPr kumimoji="0" lang="en-US" altLang="en-US" sz="1200" b="0" i="0" u="none" strike="noStrike" kern="1200" cap="none" spc="0" normalizeH="0" baseline="0" noProof="0" smtClean="0">
                <a:ln>
                  <a:noFill/>
                </a:ln>
                <a:solidFill>
                  <a:srgbClr val="FFFFFF"/>
                </a:solidFill>
                <a:effectLst/>
                <a:uLnTx/>
                <a:uFillTx/>
                <a:latin typeface="Helvetica"/>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a:ln>
                <a:noFill/>
              </a:ln>
              <a:solidFill>
                <a:srgbClr val="FFFFFF"/>
              </a:solidFill>
              <a:effectLst/>
              <a:uLnTx/>
              <a:uFillTx/>
              <a:latin typeface="Helvetica"/>
              <a:ea typeface="+mn-ea"/>
              <a:cs typeface="Arial" panose="020B0604020202020204" pitchFamily="34" charset="0"/>
            </a:endParaRPr>
          </a:p>
        </p:txBody>
      </p:sp>
      <p:sp>
        <p:nvSpPr>
          <p:cNvPr id="4" name="TextBox 3">
            <a:extLst>
              <a:ext uri="{FF2B5EF4-FFF2-40B4-BE49-F238E27FC236}">
                <a16:creationId xmlns:a16="http://schemas.microsoft.com/office/drawing/2014/main" id="{CA12658B-DEC5-4056-B30B-B59F77D50C9D}"/>
              </a:ext>
            </a:extLst>
          </p:cNvPr>
          <p:cNvSpPr txBox="1"/>
          <p:nvPr/>
        </p:nvSpPr>
        <p:spPr>
          <a:xfrm>
            <a:off x="0" y="120134"/>
            <a:ext cx="12192000"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3600" b="0" i="0" u="none" strike="noStrike" kern="1200" cap="none" spc="0" normalizeH="0" baseline="0" noProof="0" dirty="0">
                <a:ln>
                  <a:noFill/>
                </a:ln>
                <a:solidFill>
                  <a:srgbClr val="FFFFFF"/>
                </a:solidFill>
                <a:effectLst/>
                <a:uLnTx/>
                <a:uFillTx/>
                <a:latin typeface="Helvetica"/>
                <a:ea typeface="+mn-ea"/>
                <a:cs typeface="+mn-cs"/>
              </a:rPr>
              <a:t>Causes of Postpartum hemorrhage:</a:t>
            </a:r>
            <a:endParaRPr kumimoji="0" lang="en-US" sz="3600" b="0" i="0" u="none" strike="noStrike" kern="1200" cap="none" spc="0" normalizeH="0" baseline="0" noProof="0" dirty="0">
              <a:ln>
                <a:noFill/>
              </a:ln>
              <a:solidFill>
                <a:srgbClr val="FFFFFF"/>
              </a:solidFill>
              <a:effectLst/>
              <a:uLnTx/>
              <a:uFillTx/>
              <a:latin typeface="Helvetica"/>
              <a:ea typeface="+mn-ea"/>
              <a:cs typeface="+mn-cs"/>
            </a:endParaRPr>
          </a:p>
        </p:txBody>
      </p:sp>
      <p:sp>
        <p:nvSpPr>
          <p:cNvPr id="6" name="TextBox 5">
            <a:extLst>
              <a:ext uri="{FF2B5EF4-FFF2-40B4-BE49-F238E27FC236}">
                <a16:creationId xmlns:a16="http://schemas.microsoft.com/office/drawing/2014/main" id="{F86EF143-0F46-4875-A123-E06A8F4500AE}"/>
              </a:ext>
            </a:extLst>
          </p:cNvPr>
          <p:cNvSpPr txBox="1"/>
          <p:nvPr/>
        </p:nvSpPr>
        <p:spPr>
          <a:xfrm>
            <a:off x="1895476" y="1394936"/>
            <a:ext cx="9077324" cy="3694409"/>
          </a:xfrm>
          <a:prstGeom prst="rect">
            <a:avLst/>
          </a:prstGeom>
          <a:noFill/>
        </p:spPr>
        <p:txBody>
          <a:bodyPr wrap="square">
            <a:spAutoFit/>
          </a:bodyPr>
          <a:lstStyle/>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en-US" sz="3200" b="0" i="0" u="none" strike="noStrike" kern="1200" cap="none" spc="0" normalizeH="0" baseline="0" noProof="0" dirty="0">
                <a:ln>
                  <a:noFill/>
                </a:ln>
                <a:solidFill>
                  <a:srgbClr val="000000"/>
                </a:solidFill>
                <a:effectLst/>
                <a:uLnTx/>
                <a:uFillTx/>
                <a:latin typeface="Helvetica"/>
                <a:ea typeface="+mn-ea"/>
                <a:cs typeface="+mn-cs"/>
              </a:rPr>
              <a:t>Uterine atony (90% of postpartum hemorrhage)</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en-US" sz="3200" b="0" i="0" u="none" strike="noStrike" kern="1200" cap="none" spc="0" normalizeH="0" baseline="0" noProof="0" dirty="0">
                <a:ln>
                  <a:noFill/>
                </a:ln>
                <a:solidFill>
                  <a:srgbClr val="000000"/>
                </a:solidFill>
                <a:effectLst/>
                <a:uLnTx/>
                <a:uFillTx/>
                <a:latin typeface="Helvetica"/>
                <a:ea typeface="+mn-ea"/>
                <a:cs typeface="+mn-cs"/>
              </a:rPr>
              <a:t>Genital trauma</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en-US" sz="3200" b="0" i="0" u="none" strike="noStrike" kern="1200" cap="none" spc="0" normalizeH="0" baseline="0" noProof="0" dirty="0">
                <a:ln>
                  <a:noFill/>
                </a:ln>
                <a:solidFill>
                  <a:srgbClr val="000000"/>
                </a:solidFill>
                <a:effectLst/>
                <a:uLnTx/>
                <a:uFillTx/>
                <a:latin typeface="Helvetica"/>
                <a:ea typeface="+mn-ea"/>
                <a:cs typeface="+mn-cs"/>
              </a:rPr>
              <a:t>Retained placenta</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en-US" sz="3200" b="0" i="0" u="none" strike="noStrike" kern="1200" cap="none" spc="0" normalizeH="0" baseline="0" noProof="0" dirty="0">
                <a:ln>
                  <a:noFill/>
                </a:ln>
                <a:solidFill>
                  <a:srgbClr val="000000"/>
                </a:solidFill>
                <a:effectLst/>
                <a:uLnTx/>
                <a:uFillTx/>
                <a:latin typeface="Helvetica"/>
                <a:ea typeface="+mn-ea"/>
                <a:cs typeface="+mn-cs"/>
              </a:rPr>
              <a:t>Uterine inversion (1 in 5000 deliveries)</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en-US" sz="3200" b="0" i="0" u="none" strike="noStrike" kern="1200" cap="none" spc="0" normalizeH="0" baseline="0" noProof="0" dirty="0">
                <a:ln>
                  <a:noFill/>
                </a:ln>
                <a:solidFill>
                  <a:srgbClr val="000000"/>
                </a:solidFill>
                <a:effectLst/>
                <a:uLnTx/>
                <a:uFillTx/>
                <a:latin typeface="Helvetica"/>
                <a:ea typeface="+mn-ea"/>
                <a:cs typeface="+mn-cs"/>
              </a:rPr>
              <a:t>Placenta </a:t>
            </a:r>
            <a:r>
              <a:rPr kumimoji="0" lang="en-US" altLang="en-US" sz="3200" b="0" i="0" u="none" strike="noStrike" kern="1200" cap="none" spc="0" normalizeH="0" baseline="0" noProof="0" dirty="0" err="1">
                <a:ln>
                  <a:noFill/>
                </a:ln>
                <a:solidFill>
                  <a:srgbClr val="000000"/>
                </a:solidFill>
                <a:effectLst/>
                <a:uLnTx/>
                <a:uFillTx/>
                <a:latin typeface="Helvetica"/>
                <a:ea typeface="+mn-ea"/>
                <a:cs typeface="+mn-cs"/>
              </a:rPr>
              <a:t>accreta</a:t>
            </a:r>
            <a:r>
              <a:rPr kumimoji="0" lang="en-US" altLang="en-US" sz="3200" b="0" i="0" u="none" strike="noStrike" kern="1200" cap="none" spc="0" normalizeH="0" baseline="0" noProof="0" dirty="0">
                <a:ln>
                  <a:noFill/>
                </a:ln>
                <a:solidFill>
                  <a:srgbClr val="000000"/>
                </a:solidFill>
                <a:effectLst/>
                <a:uLnTx/>
                <a:uFillTx/>
                <a:latin typeface="Helvetica"/>
                <a:ea typeface="+mn-ea"/>
                <a:cs typeface="+mn-cs"/>
              </a:rPr>
              <a:t>/increta/</a:t>
            </a:r>
            <a:r>
              <a:rPr kumimoji="0" lang="en-US" altLang="en-US" sz="3200" b="0" i="0" u="none" strike="noStrike" kern="1200" cap="none" spc="0" normalizeH="0" baseline="0" noProof="0" dirty="0" err="1">
                <a:ln>
                  <a:noFill/>
                </a:ln>
                <a:solidFill>
                  <a:srgbClr val="000000"/>
                </a:solidFill>
                <a:effectLst/>
                <a:uLnTx/>
                <a:uFillTx/>
                <a:latin typeface="Helvetica"/>
                <a:ea typeface="+mn-ea"/>
                <a:cs typeface="+mn-cs"/>
              </a:rPr>
              <a:t>percreta</a:t>
            </a:r>
            <a:endParaRPr kumimoji="0" lang="en-US" altLang="en-US" sz="3200" b="0" i="0" u="none" strike="noStrike" kern="1200" cap="none" spc="0" normalizeH="0" baseline="0" noProof="0" dirty="0">
              <a:ln>
                <a:noFill/>
              </a:ln>
              <a:solidFill>
                <a:srgbClr val="000000"/>
              </a:solidFill>
              <a:effectLst/>
              <a:uLnTx/>
              <a:uFillTx/>
              <a:latin typeface="Helvetica"/>
              <a:ea typeface="+mn-ea"/>
              <a:cs typeface="+mn-cs"/>
            </a:endParaRPr>
          </a:p>
        </p:txBody>
      </p:sp>
    </p:spTree>
    <p:extLst>
      <p:ext uri="{BB962C8B-B14F-4D97-AF65-F5344CB8AC3E}">
        <p14:creationId xmlns:p14="http://schemas.microsoft.com/office/powerpoint/2010/main" val="1367638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9130CE-296D-862D-7F88-26BCA645619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48487C-F798-EFCA-780A-16D87541D9B0}"/>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74037036-0049-47F7-9D6F-47CE5C1CFF94}" type="slidenum">
              <a:rPr kumimoji="0" lang="en-US" altLang="en-US" sz="1200" b="0" i="0" u="none" strike="noStrike" kern="1200" cap="none" spc="0" normalizeH="0" baseline="0" noProof="0" smtClean="0">
                <a:ln>
                  <a:noFill/>
                </a:ln>
                <a:solidFill>
                  <a:srgbClr val="FFFFFF"/>
                </a:solidFill>
                <a:effectLst/>
                <a:uLnTx/>
                <a:uFillTx/>
                <a:latin typeface="Helvetica"/>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a:ln>
                <a:noFill/>
              </a:ln>
              <a:solidFill>
                <a:srgbClr val="FFFFFF"/>
              </a:solidFill>
              <a:effectLst/>
              <a:uLnTx/>
              <a:uFillTx/>
              <a:latin typeface="Helvetica"/>
              <a:ea typeface="+mn-ea"/>
              <a:cs typeface="Arial" panose="020B0604020202020204" pitchFamily="34" charset="0"/>
            </a:endParaRPr>
          </a:p>
        </p:txBody>
      </p:sp>
      <p:pic>
        <p:nvPicPr>
          <p:cNvPr id="3" name="Picture 5" descr="C:\My Images\scan1.jpg">
            <a:extLst>
              <a:ext uri="{FF2B5EF4-FFF2-40B4-BE49-F238E27FC236}">
                <a16:creationId xmlns:a16="http://schemas.microsoft.com/office/drawing/2014/main" id="{ACAF3662-EBC5-B360-8EF8-DF76E34F12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878114" y="405319"/>
            <a:ext cx="7681913" cy="5486400"/>
          </a:xfrm>
          <a:prstGeom prst="rect">
            <a:avLst/>
          </a:prstGeom>
        </p:spPr>
      </p:pic>
    </p:spTree>
    <p:extLst>
      <p:ext uri="{BB962C8B-B14F-4D97-AF65-F5344CB8AC3E}">
        <p14:creationId xmlns:p14="http://schemas.microsoft.com/office/powerpoint/2010/main" val="2274235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123D8C-4F59-3ED1-18C1-18534225B38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0C6634-296B-94EC-4E26-B56476B80BD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74037036-0049-47F7-9D6F-47CE5C1CFF94}" type="slidenum">
              <a:rPr kumimoji="0" lang="en-US" altLang="en-US" sz="1200" b="0" i="0" u="none" strike="noStrike" kern="1200" cap="none" spc="0" normalizeH="0" baseline="0" noProof="0" smtClean="0">
                <a:ln>
                  <a:noFill/>
                </a:ln>
                <a:solidFill>
                  <a:srgbClr val="FFFFFF"/>
                </a:solidFill>
                <a:effectLst/>
                <a:uLnTx/>
                <a:uFillTx/>
                <a:latin typeface="Helvetica"/>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altLang="en-US" sz="1200" b="0" i="0" u="none" strike="noStrike" kern="1200" cap="none" spc="0" normalizeH="0" baseline="0" noProof="0">
              <a:ln>
                <a:noFill/>
              </a:ln>
              <a:solidFill>
                <a:srgbClr val="FFFFFF"/>
              </a:solidFill>
              <a:effectLst/>
              <a:uLnTx/>
              <a:uFillTx/>
              <a:latin typeface="Helvetica"/>
              <a:ea typeface="+mn-ea"/>
              <a:cs typeface="Arial" panose="020B0604020202020204" pitchFamily="34" charset="0"/>
            </a:endParaRPr>
          </a:p>
        </p:txBody>
      </p:sp>
      <p:pic>
        <p:nvPicPr>
          <p:cNvPr id="3" name="Picture 3" descr="C:\My Images\f017007.jpg">
            <a:extLst>
              <a:ext uri="{FF2B5EF4-FFF2-40B4-BE49-F238E27FC236}">
                <a16:creationId xmlns:a16="http://schemas.microsoft.com/office/drawing/2014/main" id="{012AF837-7A92-3DF0-F91E-5FC9A39D05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1" y="304800"/>
            <a:ext cx="7935913" cy="611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451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8C3BBA-67D7-8420-BEED-77BA8E69AAB1}"/>
              </a:ext>
            </a:extLst>
          </p:cNvPr>
          <p:cNvSpPr>
            <a:spLocks noGrp="1"/>
          </p:cNvSpPr>
          <p:nvPr>
            <p:ph type="sldNum" sz="quarter" idx="12"/>
          </p:nvPr>
        </p:nvSpPr>
        <p:spPr/>
        <p:txBody>
          <a:bodyPr/>
          <a:lstStyle/>
          <a:p>
            <a:pPr>
              <a:defRPr/>
            </a:pPr>
            <a:fld id="{74037036-0049-47F7-9D6F-47CE5C1CFF94}" type="slidenum">
              <a:rPr lang="en-US" altLang="en-US" smtClean="0">
                <a:solidFill>
                  <a:srgbClr val="FFFFFF"/>
                </a:solidFill>
              </a:rPr>
              <a:pPr>
                <a:defRPr/>
              </a:pPr>
              <a:t>7</a:t>
            </a:fld>
            <a:endParaRPr lang="en-US" altLang="en-US">
              <a:solidFill>
                <a:srgbClr val="FFFFFF"/>
              </a:solidFill>
            </a:endParaRPr>
          </a:p>
        </p:txBody>
      </p:sp>
      <p:pic>
        <p:nvPicPr>
          <p:cNvPr id="4" name="Picture 3">
            <a:extLst>
              <a:ext uri="{FF2B5EF4-FFF2-40B4-BE49-F238E27FC236}">
                <a16:creationId xmlns:a16="http://schemas.microsoft.com/office/drawing/2014/main" id="{52746A40-EB27-BD5E-BAF2-1FA6AF2FD98A}"/>
              </a:ext>
            </a:extLst>
          </p:cNvPr>
          <p:cNvPicPr>
            <a:picLocks noChangeAspect="1"/>
          </p:cNvPicPr>
          <p:nvPr/>
        </p:nvPicPr>
        <p:blipFill>
          <a:blip r:embed="rId2"/>
          <a:stretch>
            <a:fillRect/>
          </a:stretch>
        </p:blipFill>
        <p:spPr>
          <a:xfrm>
            <a:off x="526188" y="1227733"/>
            <a:ext cx="10377786" cy="1543935"/>
          </a:xfrm>
          <a:prstGeom prst="rect">
            <a:avLst/>
          </a:prstGeom>
        </p:spPr>
      </p:pic>
      <p:sp>
        <p:nvSpPr>
          <p:cNvPr id="6" name="TextBox 5">
            <a:extLst>
              <a:ext uri="{FF2B5EF4-FFF2-40B4-BE49-F238E27FC236}">
                <a16:creationId xmlns:a16="http://schemas.microsoft.com/office/drawing/2014/main" id="{909F6F5E-6082-C192-2E0E-FADB3E61918B}"/>
              </a:ext>
            </a:extLst>
          </p:cNvPr>
          <p:cNvSpPr txBox="1"/>
          <p:nvPr/>
        </p:nvSpPr>
        <p:spPr>
          <a:xfrm>
            <a:off x="688258" y="2981108"/>
            <a:ext cx="6115664" cy="646331"/>
          </a:xfrm>
          <a:prstGeom prst="rect">
            <a:avLst/>
          </a:prstGeom>
          <a:noFill/>
        </p:spPr>
        <p:txBody>
          <a:bodyPr wrap="square">
            <a:spAutoFit/>
          </a:bodyPr>
          <a:lstStyle/>
          <a:p>
            <a:pPr algn="l">
              <a:defRPr/>
            </a:pPr>
            <a:r>
              <a:rPr lang="en-US" altLang="en-US" sz="1800" dirty="0"/>
              <a:t>-Scarlett to Prissy upon the birth of Melanie’s baby.</a:t>
            </a:r>
          </a:p>
          <a:p>
            <a:pPr algn="l">
              <a:defRPr/>
            </a:pPr>
            <a:r>
              <a:rPr lang="en-US" altLang="en-US" sz="1800" i="1" dirty="0"/>
              <a:t>Gone With the Wind</a:t>
            </a:r>
            <a:endParaRPr lang="en-US" dirty="0"/>
          </a:p>
        </p:txBody>
      </p:sp>
      <p:pic>
        <p:nvPicPr>
          <p:cNvPr id="8" name="Picture 7">
            <a:extLst>
              <a:ext uri="{FF2B5EF4-FFF2-40B4-BE49-F238E27FC236}">
                <a16:creationId xmlns:a16="http://schemas.microsoft.com/office/drawing/2014/main" id="{6716E01D-25FF-59AD-3423-0CFCB471C522}"/>
              </a:ext>
            </a:extLst>
          </p:cNvPr>
          <p:cNvPicPr>
            <a:picLocks noChangeAspect="1"/>
          </p:cNvPicPr>
          <p:nvPr/>
        </p:nvPicPr>
        <p:blipFill>
          <a:blip r:embed="rId3"/>
          <a:stretch>
            <a:fillRect/>
          </a:stretch>
        </p:blipFill>
        <p:spPr>
          <a:xfrm>
            <a:off x="7225207" y="2126008"/>
            <a:ext cx="4640826" cy="4658014"/>
          </a:xfrm>
          <a:prstGeom prst="rect">
            <a:avLst/>
          </a:prstGeom>
        </p:spPr>
      </p:pic>
    </p:spTree>
    <p:extLst>
      <p:ext uri="{BB962C8B-B14F-4D97-AF65-F5344CB8AC3E}">
        <p14:creationId xmlns:p14="http://schemas.microsoft.com/office/powerpoint/2010/main" val="3361773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C:\My Documents\My Pictures\08-08-2001 329p\DSC00007.jpg">
            <a:extLst>
              <a:ext uri="{FF2B5EF4-FFF2-40B4-BE49-F238E27FC236}">
                <a16:creationId xmlns:a16="http://schemas.microsoft.com/office/drawing/2014/main" id="{E30F7361-3EEB-FFB1-CA12-47EB90ED6B2F}"/>
              </a:ext>
            </a:extLst>
          </p:cNvPr>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786888" y="86621"/>
            <a:ext cx="5191125" cy="6096000"/>
          </a:xfrm>
        </p:spPr>
      </p:pic>
      <p:sp>
        <p:nvSpPr>
          <p:cNvPr id="39939" name="Text Box 3">
            <a:extLst>
              <a:ext uri="{FF2B5EF4-FFF2-40B4-BE49-F238E27FC236}">
                <a16:creationId xmlns:a16="http://schemas.microsoft.com/office/drawing/2014/main" id="{31777EC5-E4C9-F310-2B9B-BDD772927881}"/>
              </a:ext>
            </a:extLst>
          </p:cNvPr>
          <p:cNvSpPr txBox="1">
            <a:spLocks noChangeArrowheads="1"/>
          </p:cNvSpPr>
          <p:nvPr/>
        </p:nvSpPr>
        <p:spPr bwMode="auto">
          <a:xfrm>
            <a:off x="6430297" y="1531939"/>
            <a:ext cx="5574889"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fontAlgn="base" hangingPunct="0">
              <a:spcBef>
                <a:spcPct val="50000"/>
              </a:spcBef>
              <a:spcAft>
                <a:spcPct val="0"/>
              </a:spcAft>
              <a:defRPr/>
            </a:pPr>
            <a:r>
              <a:rPr lang="en-US" altLang="en-US" sz="2800" dirty="0">
                <a:cs typeface="Arial" panose="020B0604020202020204" pitchFamily="34" charset="0"/>
              </a:rPr>
              <a:t>“Recently the medical profession recognize(s) that heat is better than cold, to arrest hemorrhage.  In surgery, hot water is applied to exposed bleeding vessels.  Cases are known where hot vaginal injections have instantly arrested bleeding that had resisted applications of ice, styptics and the tampon.”</a:t>
            </a:r>
          </a:p>
        </p:txBody>
      </p:sp>
      <p:sp>
        <p:nvSpPr>
          <p:cNvPr id="39940" name="Text Box 4">
            <a:extLst>
              <a:ext uri="{FF2B5EF4-FFF2-40B4-BE49-F238E27FC236}">
                <a16:creationId xmlns:a16="http://schemas.microsoft.com/office/drawing/2014/main" id="{B579DFA6-45F8-7EC8-CB2C-4C8BD4515E01}"/>
              </a:ext>
            </a:extLst>
          </p:cNvPr>
          <p:cNvSpPr txBox="1">
            <a:spLocks noChangeArrowheads="1"/>
          </p:cNvSpPr>
          <p:nvPr/>
        </p:nvSpPr>
        <p:spPr bwMode="auto">
          <a:xfrm>
            <a:off x="1777488" y="5873955"/>
            <a:ext cx="4200525"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fontAlgn="base" hangingPunct="0">
              <a:spcBef>
                <a:spcPct val="50000"/>
              </a:spcBef>
              <a:spcAft>
                <a:spcPct val="0"/>
              </a:spcAft>
              <a:defRPr/>
            </a:pPr>
            <a:r>
              <a:rPr lang="en-US" altLang="en-US" sz="2133" dirty="0">
                <a:cs typeface="Arial" panose="020B0604020202020204" pitchFamily="34" charset="0"/>
              </a:rPr>
              <a:t>Alice B. Stockham, M.D., 1883</a:t>
            </a:r>
          </a:p>
        </p:txBody>
      </p:sp>
    </p:spTree>
    <p:extLst>
      <p:ext uri="{BB962C8B-B14F-4D97-AF65-F5344CB8AC3E}">
        <p14:creationId xmlns:p14="http://schemas.microsoft.com/office/powerpoint/2010/main" val="2851354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B3B8B0D-F8BC-4B42-DAC1-E5D71D03DBFB}"/>
              </a:ext>
            </a:extLst>
          </p:cNvPr>
          <p:cNvSpPr txBox="1"/>
          <p:nvPr/>
        </p:nvSpPr>
        <p:spPr>
          <a:xfrm>
            <a:off x="766916" y="147483"/>
            <a:ext cx="10363200" cy="646331"/>
          </a:xfrm>
          <a:prstGeom prst="rect">
            <a:avLst/>
          </a:prstGeom>
          <a:noFill/>
        </p:spPr>
        <p:txBody>
          <a:bodyPr wrap="square" rtlCol="0">
            <a:spAutoFit/>
          </a:bodyPr>
          <a:lstStyle/>
          <a:p>
            <a:pPr algn="ctr"/>
            <a:r>
              <a:rPr lang="en-US" sz="3600" dirty="0">
                <a:solidFill>
                  <a:schemeClr val="bg1"/>
                </a:solidFill>
              </a:rPr>
              <a:t>The origin of the man midwife</a:t>
            </a:r>
          </a:p>
        </p:txBody>
      </p:sp>
      <p:sp>
        <p:nvSpPr>
          <p:cNvPr id="4" name="TextBox 3">
            <a:extLst>
              <a:ext uri="{FF2B5EF4-FFF2-40B4-BE49-F238E27FC236}">
                <a16:creationId xmlns:a16="http://schemas.microsoft.com/office/drawing/2014/main" id="{47491D8A-BFF6-0767-FCE2-3E0EAE8152CF}"/>
              </a:ext>
            </a:extLst>
          </p:cNvPr>
          <p:cNvSpPr txBox="1"/>
          <p:nvPr/>
        </p:nvSpPr>
        <p:spPr>
          <a:xfrm>
            <a:off x="204722" y="1117259"/>
            <a:ext cx="6923314" cy="4893647"/>
          </a:xfrm>
          <a:prstGeom prst="rect">
            <a:avLst/>
          </a:prstGeom>
          <a:noFill/>
        </p:spPr>
        <p:txBody>
          <a:bodyPr wrap="square">
            <a:spAutoFit/>
          </a:bodyPr>
          <a:lstStyle/>
          <a:p>
            <a:pPr marL="342900" indent="-342900">
              <a:buFont typeface="Arial" panose="020B0604020202020204" pitchFamily="34" charset="0"/>
              <a:buChar char="•"/>
            </a:pPr>
            <a:r>
              <a:rPr lang="en-US" sz="2400" b="0" i="0" dirty="0">
                <a:solidFill>
                  <a:srgbClr val="0A0A0A"/>
                </a:solidFill>
                <a:effectLst/>
                <a:latin typeface="+mj-lt"/>
              </a:rPr>
              <a:t>The term first appeared around 1631, with pioneers like Percival </a:t>
            </a:r>
            <a:r>
              <a:rPr lang="en-US" sz="2400" b="0" i="0" dirty="0" err="1">
                <a:solidFill>
                  <a:srgbClr val="0A0A0A"/>
                </a:solidFill>
                <a:effectLst/>
                <a:latin typeface="+mj-lt"/>
              </a:rPr>
              <a:t>Willughby</a:t>
            </a:r>
            <a:r>
              <a:rPr lang="en-US" sz="2400" b="0" i="0" dirty="0">
                <a:solidFill>
                  <a:srgbClr val="0A0A0A"/>
                </a:solidFill>
                <a:effectLst/>
                <a:latin typeface="+mj-lt"/>
              </a:rPr>
              <a:t> (1630–1670) </a:t>
            </a:r>
          </a:p>
          <a:p>
            <a:pPr marL="342900" indent="-342900">
              <a:buFont typeface="Arial" panose="020B0604020202020204" pitchFamily="34" charset="0"/>
              <a:buChar char="•"/>
            </a:pPr>
            <a:endParaRPr lang="en-US" sz="2400" dirty="0">
              <a:solidFill>
                <a:srgbClr val="0A0A0A"/>
              </a:solidFill>
              <a:latin typeface="+mj-lt"/>
            </a:endParaRPr>
          </a:p>
          <a:p>
            <a:pPr marL="342900" indent="-342900">
              <a:buFont typeface="Arial" panose="020B0604020202020204" pitchFamily="34" charset="0"/>
              <a:buChar char="•"/>
            </a:pPr>
            <a:r>
              <a:rPr lang="en-US" sz="2400" dirty="0">
                <a:latin typeface="+mj-lt"/>
              </a:rPr>
              <a:t>The secret use of obstetric forceps, popularized by the </a:t>
            </a:r>
            <a:r>
              <a:rPr lang="en-US" sz="2400" dirty="0" err="1">
                <a:latin typeface="+mj-lt"/>
              </a:rPr>
              <a:t>Chamberlen</a:t>
            </a:r>
            <a:r>
              <a:rPr lang="en-US" sz="2400" dirty="0">
                <a:latin typeface="+mj-lt"/>
              </a:rPr>
              <a:t> family and later perfected by Scottish surgeon William Smellie in the 1740s-50s</a:t>
            </a:r>
          </a:p>
          <a:p>
            <a:pPr marL="342900" indent="-342900">
              <a:buFont typeface="Arial" panose="020B0604020202020204" pitchFamily="34" charset="0"/>
              <a:buChar char="•"/>
            </a:pPr>
            <a:endParaRPr lang="en-US" sz="2400" dirty="0">
              <a:latin typeface="+mj-lt"/>
            </a:endParaRPr>
          </a:p>
          <a:p>
            <a:pPr marL="342900" indent="-342900">
              <a:buFont typeface="Arial" panose="020B0604020202020204" pitchFamily="34" charset="0"/>
              <a:buChar char="•"/>
            </a:pPr>
            <a:r>
              <a:rPr lang="en-US" sz="2400" dirty="0">
                <a:latin typeface="+mj-lt"/>
              </a:rPr>
              <a:t>Man-midwives slowly evolved into today’s gynecologists and obstetricians, creating a "revolution in obstetrics" that replaced traditional, female-only care with male-dominated medicine. </a:t>
            </a:r>
          </a:p>
        </p:txBody>
      </p:sp>
      <p:pic>
        <p:nvPicPr>
          <p:cNvPr id="6" name="Picture 5">
            <a:extLst>
              <a:ext uri="{FF2B5EF4-FFF2-40B4-BE49-F238E27FC236}">
                <a16:creationId xmlns:a16="http://schemas.microsoft.com/office/drawing/2014/main" id="{F17A5397-746C-1F96-8AD7-8125C4BE14AF}"/>
              </a:ext>
            </a:extLst>
          </p:cNvPr>
          <p:cNvPicPr>
            <a:picLocks noChangeAspect="1"/>
          </p:cNvPicPr>
          <p:nvPr/>
        </p:nvPicPr>
        <p:blipFill>
          <a:blip r:embed="rId2"/>
          <a:stretch>
            <a:fillRect/>
          </a:stretch>
        </p:blipFill>
        <p:spPr>
          <a:xfrm>
            <a:off x="7358062" y="793814"/>
            <a:ext cx="4833938" cy="6084317"/>
          </a:xfrm>
          <a:prstGeom prst="rect">
            <a:avLst/>
          </a:prstGeom>
        </p:spPr>
      </p:pic>
    </p:spTree>
    <p:extLst>
      <p:ext uri="{BB962C8B-B14F-4D97-AF65-F5344CB8AC3E}">
        <p14:creationId xmlns:p14="http://schemas.microsoft.com/office/powerpoint/2010/main" val="1016227740"/>
      </p:ext>
    </p:extLst>
  </p:cSld>
  <p:clrMapOvr>
    <a:masterClrMapping/>
  </p:clrMapOvr>
</p:sld>
</file>

<file path=ppt/theme/theme1.xml><?xml version="1.0" encoding="utf-8"?>
<a:theme xmlns:a="http://schemas.openxmlformats.org/drawingml/2006/main" name="Default Design">
  <a:themeElements>
    <a:clrScheme name="UPMC">
      <a:dk1>
        <a:srgbClr val="000000"/>
      </a:dk1>
      <a:lt1>
        <a:srgbClr val="FFFFFF"/>
      </a:lt1>
      <a:dk2>
        <a:srgbClr val="000000"/>
      </a:dk2>
      <a:lt2>
        <a:srgbClr val="808080"/>
      </a:lt2>
      <a:accent1>
        <a:srgbClr val="00235A"/>
      </a:accent1>
      <a:accent2>
        <a:srgbClr val="3E73BE"/>
      </a:accent2>
      <a:accent3>
        <a:srgbClr val="661400"/>
      </a:accent3>
      <a:accent4>
        <a:srgbClr val="A94300"/>
      </a:accent4>
      <a:accent5>
        <a:srgbClr val="D28E00"/>
      </a:accent5>
      <a:accent6>
        <a:srgbClr val="505500"/>
      </a:accent6>
      <a:hlink>
        <a:srgbClr val="7D6C69"/>
      </a:hlink>
      <a:folHlink>
        <a:srgbClr val="99CC00"/>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3158</TotalTime>
  <Words>529</Words>
  <Application>Microsoft Macintosh PowerPoint</Application>
  <PresentationFormat>Widescreen</PresentationFormat>
  <Paragraphs>55</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ＭＳ Ｐゴシック</vt:lpstr>
      <vt:lpstr>Arial</vt:lpstr>
      <vt:lpstr>Calibri</vt:lpstr>
      <vt:lpstr>Helvetica</vt:lpstr>
      <vt:lpstr>Default Design</vt:lpstr>
      <vt:lpstr>The invention of blood transfusion, autotransfusion, and the role of the man midwife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Chamberlen Forceps</vt:lpstr>
      <vt:lpstr>Forcepts Use</vt:lpstr>
      <vt:lpstr>PowerPoint Presentation</vt:lpstr>
      <vt:lpstr>PowerPoint Presentation</vt:lpstr>
      <vt:lpstr>History of Transfusion Medicine</vt:lpstr>
      <vt:lpstr>PowerPoint Presentation</vt:lpstr>
      <vt:lpstr>Blundell’s Blood Gravitator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Jonathan Waters</dc:creator>
  <cp:lastModifiedBy>Stein, Claudia</cp:lastModifiedBy>
  <cp:revision>2</cp:revision>
  <dcterms:created xsi:type="dcterms:W3CDTF">2026-05-12T14:25:40Z</dcterms:created>
  <dcterms:modified xsi:type="dcterms:W3CDTF">2026-05-18T09:49:25Z</dcterms:modified>
</cp:coreProperties>
</file>