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8"/>
  </p:notesMasterIdLst>
  <p:sldIdLst>
    <p:sldId id="256" r:id="rId2"/>
    <p:sldId id="257" r:id="rId3"/>
    <p:sldId id="258" r:id="rId4"/>
    <p:sldId id="259" r:id="rId5"/>
    <p:sldId id="260" r:id="rId6"/>
    <p:sldId id="261" r:id="rId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2"/>
  </p:normalViewPr>
  <p:slideViewPr>
    <p:cSldViewPr snapToGrid="0">
      <p:cViewPr varScale="1">
        <p:scale>
          <a:sx n="141" d="100"/>
          <a:sy n="141" d="100"/>
        </p:scale>
        <p:origin x="704"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3dfe1adfc37_0_4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g3dfe1adfc37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3dfe1adfc37_0_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3dfe1adfc37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3dfe1adfc37_0_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3dfe1adfc37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3dfe1adfc37_0_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3dfe1adfc37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3dfe1adfc37_0_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3dfe1adfc37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dk1"/>
              </a:buClr>
              <a:buSzPts val="1800"/>
              <a:buChar char="●"/>
              <a:defRPr>
                <a:solidFill>
                  <a:schemeClr val="dk1"/>
                </a:solidFill>
              </a:defRPr>
            </a:lvl1pPr>
            <a:lvl2pPr marL="914400" lvl="1" indent="-317500">
              <a:spcBef>
                <a:spcPts val="0"/>
              </a:spcBef>
              <a:spcAft>
                <a:spcPts val="0"/>
              </a:spcAft>
              <a:buClr>
                <a:schemeClr val="dk1"/>
              </a:buClr>
              <a:buSzPts val="1400"/>
              <a:buChar char="○"/>
              <a:defRPr>
                <a:solidFill>
                  <a:schemeClr val="dk1"/>
                </a:solidFill>
              </a:defRPr>
            </a:lvl2pPr>
            <a:lvl3pPr marL="1371600" lvl="2" indent="-317500">
              <a:spcBef>
                <a:spcPts val="0"/>
              </a:spcBef>
              <a:spcAft>
                <a:spcPts val="0"/>
              </a:spcAft>
              <a:buClr>
                <a:schemeClr val="dk1"/>
              </a:buClr>
              <a:buSzPts val="1400"/>
              <a:buChar char="■"/>
              <a:defRPr>
                <a:solidFill>
                  <a:schemeClr val="dk1"/>
                </a:solidFill>
              </a:defRPr>
            </a:lvl3pPr>
            <a:lvl4pPr marL="1828800" lvl="3" indent="-317500">
              <a:spcBef>
                <a:spcPts val="0"/>
              </a:spcBef>
              <a:spcAft>
                <a:spcPts val="0"/>
              </a:spcAft>
              <a:buClr>
                <a:schemeClr val="dk1"/>
              </a:buClr>
              <a:buSzPts val="1400"/>
              <a:buChar char="●"/>
              <a:defRPr>
                <a:solidFill>
                  <a:schemeClr val="dk1"/>
                </a:solidFill>
              </a:defRPr>
            </a:lvl4pPr>
            <a:lvl5pPr marL="2286000" lvl="4" indent="-317500">
              <a:spcBef>
                <a:spcPts val="0"/>
              </a:spcBef>
              <a:spcAft>
                <a:spcPts val="0"/>
              </a:spcAft>
              <a:buClr>
                <a:schemeClr val="dk1"/>
              </a:buClr>
              <a:buSzPts val="1400"/>
              <a:buChar char="○"/>
              <a:defRPr>
                <a:solidFill>
                  <a:schemeClr val="dk1"/>
                </a:solidFill>
              </a:defRPr>
            </a:lvl5pPr>
            <a:lvl6pPr marL="2743200" lvl="5" indent="-317500">
              <a:spcBef>
                <a:spcPts val="0"/>
              </a:spcBef>
              <a:spcAft>
                <a:spcPts val="0"/>
              </a:spcAft>
              <a:buClr>
                <a:schemeClr val="dk1"/>
              </a:buClr>
              <a:buSzPts val="1400"/>
              <a:buChar char="■"/>
              <a:defRPr>
                <a:solidFill>
                  <a:schemeClr val="dk1"/>
                </a:solidFill>
              </a:defRPr>
            </a:lvl6pPr>
            <a:lvl7pPr marL="3200400" lvl="6" indent="-317500">
              <a:spcBef>
                <a:spcPts val="0"/>
              </a:spcBef>
              <a:spcAft>
                <a:spcPts val="0"/>
              </a:spcAft>
              <a:buClr>
                <a:schemeClr val="dk1"/>
              </a:buClr>
              <a:buSzPts val="1400"/>
              <a:buChar char="●"/>
              <a:defRPr>
                <a:solidFill>
                  <a:schemeClr val="dk1"/>
                </a:solidFill>
              </a:defRPr>
            </a:lvl7pPr>
            <a:lvl8pPr marL="3657600" lvl="7" indent="-317500">
              <a:spcBef>
                <a:spcPts val="0"/>
              </a:spcBef>
              <a:spcAft>
                <a:spcPts val="0"/>
              </a:spcAft>
              <a:buClr>
                <a:schemeClr val="dk1"/>
              </a:buClr>
              <a:buSzPts val="1400"/>
              <a:buChar char="○"/>
              <a:defRPr>
                <a:solidFill>
                  <a:schemeClr val="dk1"/>
                </a:solidFill>
              </a:defRPr>
            </a:lvl8pPr>
            <a:lvl9pPr marL="4114800" lvl="8" indent="-317500">
              <a:spcBef>
                <a:spcPts val="0"/>
              </a:spcBef>
              <a:spcAft>
                <a:spcPts val="0"/>
              </a:spcAft>
              <a:buClr>
                <a:schemeClr val="dk1"/>
              </a:buClr>
              <a:buSzPts val="1400"/>
              <a:buChar char="■"/>
              <a:defRPr>
                <a:solidFill>
                  <a:schemeClr val="dk1"/>
                </a:solidFill>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lt2"/>
              </a:buClr>
              <a:buSzPts val="1800"/>
              <a:buChar char="●"/>
              <a:defRPr sz="1800">
                <a:solidFill>
                  <a:schemeClr val="lt2"/>
                </a:solidFill>
              </a:defRPr>
            </a:lvl1pPr>
            <a:lvl2pPr marL="914400" lvl="1" indent="-317500">
              <a:lnSpc>
                <a:spcPct val="115000"/>
              </a:lnSpc>
              <a:spcBef>
                <a:spcPts val="0"/>
              </a:spcBef>
              <a:spcAft>
                <a:spcPts val="0"/>
              </a:spcAft>
              <a:buClr>
                <a:schemeClr val="lt2"/>
              </a:buClr>
              <a:buSzPts val="1400"/>
              <a:buChar char="○"/>
              <a:defRPr>
                <a:solidFill>
                  <a:schemeClr val="lt2"/>
                </a:solidFill>
              </a:defRPr>
            </a:lvl2pPr>
            <a:lvl3pPr marL="1371600" lvl="2" indent="-317500">
              <a:lnSpc>
                <a:spcPct val="115000"/>
              </a:lnSpc>
              <a:spcBef>
                <a:spcPts val="0"/>
              </a:spcBef>
              <a:spcAft>
                <a:spcPts val="0"/>
              </a:spcAft>
              <a:buClr>
                <a:schemeClr val="lt2"/>
              </a:buClr>
              <a:buSzPts val="1400"/>
              <a:buChar char="■"/>
              <a:defRPr>
                <a:solidFill>
                  <a:schemeClr val="lt2"/>
                </a:solidFill>
              </a:defRPr>
            </a:lvl3pPr>
            <a:lvl4pPr marL="1828800" lvl="3" indent="-317500">
              <a:lnSpc>
                <a:spcPct val="115000"/>
              </a:lnSpc>
              <a:spcBef>
                <a:spcPts val="0"/>
              </a:spcBef>
              <a:spcAft>
                <a:spcPts val="0"/>
              </a:spcAft>
              <a:buClr>
                <a:schemeClr val="lt2"/>
              </a:buClr>
              <a:buSzPts val="1400"/>
              <a:buChar char="●"/>
              <a:defRPr>
                <a:solidFill>
                  <a:schemeClr val="lt2"/>
                </a:solidFill>
              </a:defRPr>
            </a:lvl4pPr>
            <a:lvl5pPr marL="2286000" lvl="4" indent="-317500">
              <a:lnSpc>
                <a:spcPct val="115000"/>
              </a:lnSpc>
              <a:spcBef>
                <a:spcPts val="0"/>
              </a:spcBef>
              <a:spcAft>
                <a:spcPts val="0"/>
              </a:spcAft>
              <a:buClr>
                <a:schemeClr val="lt2"/>
              </a:buClr>
              <a:buSzPts val="1400"/>
              <a:buChar char="○"/>
              <a:defRPr>
                <a:solidFill>
                  <a:schemeClr val="lt2"/>
                </a:solidFill>
              </a:defRPr>
            </a:lvl5pPr>
            <a:lvl6pPr marL="2743200" lvl="5" indent="-317500">
              <a:lnSpc>
                <a:spcPct val="115000"/>
              </a:lnSpc>
              <a:spcBef>
                <a:spcPts val="0"/>
              </a:spcBef>
              <a:spcAft>
                <a:spcPts val="0"/>
              </a:spcAft>
              <a:buClr>
                <a:schemeClr val="lt2"/>
              </a:buClr>
              <a:buSzPts val="1400"/>
              <a:buChar char="■"/>
              <a:defRPr>
                <a:solidFill>
                  <a:schemeClr val="lt2"/>
                </a:solidFill>
              </a:defRPr>
            </a:lvl6pPr>
            <a:lvl7pPr marL="3200400" lvl="6" indent="-317500">
              <a:lnSpc>
                <a:spcPct val="115000"/>
              </a:lnSpc>
              <a:spcBef>
                <a:spcPts val="0"/>
              </a:spcBef>
              <a:spcAft>
                <a:spcPts val="0"/>
              </a:spcAft>
              <a:buClr>
                <a:schemeClr val="lt2"/>
              </a:buClr>
              <a:buSzPts val="1400"/>
              <a:buChar char="●"/>
              <a:defRPr>
                <a:solidFill>
                  <a:schemeClr val="lt2"/>
                </a:solidFill>
              </a:defRPr>
            </a:lvl7pPr>
            <a:lvl8pPr marL="3657600" lvl="7" indent="-317500">
              <a:lnSpc>
                <a:spcPct val="115000"/>
              </a:lnSpc>
              <a:spcBef>
                <a:spcPts val="0"/>
              </a:spcBef>
              <a:spcAft>
                <a:spcPts val="0"/>
              </a:spcAft>
              <a:buClr>
                <a:schemeClr val="lt2"/>
              </a:buClr>
              <a:buSzPts val="1400"/>
              <a:buChar char="○"/>
              <a:defRPr>
                <a:solidFill>
                  <a:schemeClr val="lt2"/>
                </a:solidFill>
              </a:defRPr>
            </a:lvl8pPr>
            <a:lvl9pPr marL="4114800" lvl="8" indent="-317500">
              <a:lnSpc>
                <a:spcPct val="115000"/>
              </a:lnSpc>
              <a:spcBef>
                <a:spcPts val="0"/>
              </a:spcBef>
              <a:spcAft>
                <a:spcPts val="0"/>
              </a:spcAft>
              <a:buClr>
                <a:schemeClr val="lt2"/>
              </a:buClr>
              <a:buSzPts val="1400"/>
              <a:buChar char="■"/>
              <a:defRPr>
                <a:solidFill>
                  <a:schemeClr val="lt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980800" y="249700"/>
            <a:ext cx="7275000" cy="1761600"/>
          </a:xfrm>
          <a:prstGeom prst="rect">
            <a:avLst/>
          </a:prstGeom>
        </p:spPr>
        <p:txBody>
          <a:bodyPr spcFirstLastPara="1" wrap="square" lIns="91425" tIns="91425" rIns="91425" bIns="91425" anchor="b" anchorCtr="0">
            <a:normAutofit/>
          </a:bodyPr>
          <a:lstStyle/>
          <a:p>
            <a:pPr marL="0" lvl="0" indent="0" algn="ctr" rtl="0">
              <a:lnSpc>
                <a:spcPct val="200000"/>
              </a:lnSpc>
              <a:spcBef>
                <a:spcPts val="0"/>
              </a:spcBef>
              <a:spcAft>
                <a:spcPts val="0"/>
              </a:spcAft>
              <a:buNone/>
            </a:pPr>
            <a:r>
              <a:rPr lang="en" sz="2022">
                <a:solidFill>
                  <a:schemeClr val="lt1"/>
                </a:solidFill>
                <a:latin typeface="Times New Roman"/>
                <a:ea typeface="Times New Roman"/>
                <a:cs typeface="Times New Roman"/>
                <a:sym typeface="Times New Roman"/>
              </a:rPr>
              <a:t>James Hunt and The London Anthropological Schism of 1863: Institutional and Epistemic Underpinnings of Anthropology, Ethnology, and Scientific Culture from 1860-1875.</a:t>
            </a:r>
            <a:endParaRPr>
              <a:solidFill>
                <a:schemeClr val="l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Historical Background</a:t>
            </a:r>
            <a:endParaRPr/>
          </a:p>
        </p:txBody>
      </p:sp>
      <p:sp>
        <p:nvSpPr>
          <p:cNvPr id="60" name="Google Shape;60;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a:p>
          <a:p>
            <a:pPr marL="457200" lvl="0" indent="-342900" algn="l" rtl="0">
              <a:spcBef>
                <a:spcPts val="1200"/>
              </a:spcBef>
              <a:spcAft>
                <a:spcPts val="0"/>
              </a:spcAft>
              <a:buSzPts val="1800"/>
              <a:buChar char="●"/>
            </a:pPr>
            <a:r>
              <a:rPr lang="en"/>
              <a:t>James Hunt: Speech Pathologist and Racial Anthropologist</a:t>
            </a:r>
            <a:endParaRPr/>
          </a:p>
          <a:p>
            <a:pPr marL="457200" lvl="0" indent="-342900" algn="l" rtl="0">
              <a:spcBef>
                <a:spcPts val="0"/>
              </a:spcBef>
              <a:spcAft>
                <a:spcPts val="0"/>
              </a:spcAft>
              <a:buSzPts val="1800"/>
              <a:buChar char="●"/>
            </a:pPr>
            <a:r>
              <a:rPr lang="en"/>
              <a:t>Gentlemen’s Clubs</a:t>
            </a:r>
            <a:endParaRPr/>
          </a:p>
          <a:p>
            <a:pPr marL="457200" lvl="0" indent="-342900" algn="l" rtl="0">
              <a:spcBef>
                <a:spcPts val="0"/>
              </a:spcBef>
              <a:spcAft>
                <a:spcPts val="0"/>
              </a:spcAft>
              <a:buSzPts val="1800"/>
              <a:buChar char="●"/>
            </a:pPr>
            <a:r>
              <a:rPr lang="en"/>
              <a:t>The schism: “the great science of mankind”</a:t>
            </a:r>
            <a:endParaRPr/>
          </a:p>
          <a:p>
            <a:pPr marL="457200" lvl="0" indent="-342900" algn="l" rtl="0">
              <a:spcBef>
                <a:spcPts val="0"/>
              </a:spcBef>
              <a:spcAft>
                <a:spcPts val="0"/>
              </a:spcAft>
              <a:buSzPts val="1800"/>
              <a:buChar char="●"/>
            </a:pPr>
            <a:r>
              <a:rPr lang="en"/>
              <a:t>Huxley vs Hunt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Research Questions</a:t>
            </a:r>
            <a:endParaRPr/>
          </a:p>
        </p:txBody>
      </p:sp>
      <p:sp>
        <p:nvSpPr>
          <p:cNvPr id="66" name="Google Shape;66;p15"/>
          <p:cNvSpPr txBox="1">
            <a:spLocks noGrp="1"/>
          </p:cNvSpPr>
          <p:nvPr>
            <p:ph type="body" idx="1"/>
          </p:nvPr>
        </p:nvSpPr>
        <p:spPr>
          <a:xfrm>
            <a:off x="311700" y="1152475"/>
            <a:ext cx="5039700" cy="3416400"/>
          </a:xfrm>
          <a:prstGeom prst="rect">
            <a:avLst/>
          </a:prstGeom>
        </p:spPr>
        <p:txBody>
          <a:bodyPr spcFirstLastPara="1" wrap="square" lIns="91425" tIns="91425" rIns="91425" bIns="91425" anchor="t" anchorCtr="0">
            <a:normAutofit/>
          </a:bodyPr>
          <a:lstStyle/>
          <a:p>
            <a:pPr marL="457200" lvl="0" indent="-304800" algn="l" rtl="0">
              <a:lnSpc>
                <a:spcPct val="200000"/>
              </a:lnSpc>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How do changes in anthropology’s British institutions reflect anthropological discourses of race?</a:t>
            </a:r>
            <a:endParaRPr sz="1200">
              <a:solidFill>
                <a:schemeClr val="dk1"/>
              </a:solidFill>
              <a:latin typeface="Times New Roman"/>
              <a:ea typeface="Times New Roman"/>
              <a:cs typeface="Times New Roman"/>
              <a:sym typeface="Times New Roman"/>
            </a:endParaRPr>
          </a:p>
          <a:p>
            <a:pPr marL="457200" lvl="0" indent="-304800" algn="l" rtl="0">
              <a:lnSpc>
                <a:spcPct val="200000"/>
              </a:lnSpc>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How does James Hunt’s life and work illuminate the ideological structures and their nuances present in these institutions? </a:t>
            </a:r>
            <a:endParaRPr sz="1200">
              <a:solidFill>
                <a:schemeClr val="dk1"/>
              </a:solidFill>
              <a:latin typeface="Times New Roman"/>
              <a:ea typeface="Times New Roman"/>
              <a:cs typeface="Times New Roman"/>
              <a:sym typeface="Times New Roman"/>
            </a:endParaRPr>
          </a:p>
          <a:p>
            <a:pPr marL="457200" lvl="0" indent="-304800" algn="l" rtl="0">
              <a:lnSpc>
                <a:spcPct val="200000"/>
              </a:lnSpc>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And, how did factors outside of British Anthropology, such as the British Association for the Advancement of Science, Victorian gentlemen’s clubs, politics, personal motivations, and French anthropology shape British anthropology?</a:t>
            </a:r>
            <a:endParaRPr>
              <a:solidFill>
                <a:schemeClr val="dk1"/>
              </a:solidFill>
            </a:endParaRPr>
          </a:p>
        </p:txBody>
      </p:sp>
      <p:pic>
        <p:nvPicPr>
          <p:cNvPr id="67" name="Google Shape;67;p15" title="38-hunt-james.png"/>
          <p:cNvPicPr preferRelativeResize="0"/>
          <p:nvPr/>
        </p:nvPicPr>
        <p:blipFill>
          <a:blip r:embed="rId3">
            <a:alphaModFix/>
          </a:blip>
          <a:stretch>
            <a:fillRect/>
          </a:stretch>
        </p:blipFill>
        <p:spPr>
          <a:xfrm>
            <a:off x="5442325" y="1441825"/>
            <a:ext cx="3701675" cy="37016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Tentative Thesis</a:t>
            </a:r>
            <a:endParaRPr/>
          </a:p>
        </p:txBody>
      </p:sp>
      <p:sp>
        <p:nvSpPr>
          <p:cNvPr id="73" name="Google Shape;73;p16"/>
          <p:cNvSpPr txBox="1">
            <a:spLocks noGrp="1"/>
          </p:cNvSpPr>
          <p:nvPr>
            <p:ph type="body" idx="1"/>
          </p:nvPr>
        </p:nvSpPr>
        <p:spPr>
          <a:xfrm>
            <a:off x="311700" y="1152475"/>
            <a:ext cx="5039700" cy="3416400"/>
          </a:xfrm>
          <a:prstGeom prst="rect">
            <a:avLst/>
          </a:prstGeom>
        </p:spPr>
        <p:txBody>
          <a:bodyPr spcFirstLastPara="1" wrap="square" lIns="91425" tIns="91425" rIns="91425" bIns="91425" anchor="t" anchorCtr="0">
            <a:normAutofit/>
          </a:bodyPr>
          <a:lstStyle/>
          <a:p>
            <a:pPr marL="0" lvl="0" indent="0" algn="l" rtl="0">
              <a:lnSpc>
                <a:spcPct val="200000"/>
              </a:lnSpc>
              <a:spcBef>
                <a:spcPts val="0"/>
              </a:spcBef>
              <a:spcAft>
                <a:spcPts val="0"/>
              </a:spcAft>
              <a:buNone/>
            </a:pPr>
            <a:r>
              <a:rPr lang="en" sz="1400">
                <a:solidFill>
                  <a:schemeClr val="dk1"/>
                </a:solidFill>
                <a:latin typeface="Times New Roman"/>
                <a:ea typeface="Times New Roman"/>
                <a:cs typeface="Times New Roman"/>
                <a:sym typeface="Times New Roman"/>
              </a:rPr>
              <a:t>The antagonistic role that James Hunt played for the Darwinians, the broader liberal scientific culture, and any of his enemies, had an undue influence on the history of science relative to his scientific output. In general, James Hunt is not just a roadblock in science’s progress as he is often represented. </a:t>
            </a:r>
            <a:endParaRPr sz="1400">
              <a:solidFill>
                <a:schemeClr val="dk1"/>
              </a:solidFill>
              <a:latin typeface="Times New Roman"/>
              <a:ea typeface="Times New Roman"/>
              <a:cs typeface="Times New Roman"/>
              <a:sym typeface="Times New Roman"/>
            </a:endParaRPr>
          </a:p>
          <a:p>
            <a:pPr marL="0" lvl="0" indent="0" algn="l" rtl="0">
              <a:lnSpc>
                <a:spcPct val="200000"/>
              </a:lnSpc>
              <a:spcBef>
                <a:spcPts val="0"/>
              </a:spcBef>
              <a:spcAft>
                <a:spcPts val="0"/>
              </a:spcAft>
              <a:buNone/>
            </a:pPr>
            <a:endParaRPr sz="1200">
              <a:solidFill>
                <a:schemeClr val="dk1"/>
              </a:solidFill>
              <a:latin typeface="Times New Roman"/>
              <a:ea typeface="Times New Roman"/>
              <a:cs typeface="Times New Roman"/>
              <a:sym typeface="Times New Roman"/>
            </a:endParaRPr>
          </a:p>
        </p:txBody>
      </p:sp>
      <p:pic>
        <p:nvPicPr>
          <p:cNvPr id="74" name="Google Shape;74;p16" title="38-hunt-james.png"/>
          <p:cNvPicPr preferRelativeResize="0"/>
          <p:nvPr/>
        </p:nvPicPr>
        <p:blipFill>
          <a:blip r:embed="rId3">
            <a:alphaModFix/>
          </a:blip>
          <a:stretch>
            <a:fillRect/>
          </a:stretch>
        </p:blipFill>
        <p:spPr>
          <a:xfrm>
            <a:off x="5442325" y="1441825"/>
            <a:ext cx="3701675" cy="37016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Historiography and Theory</a:t>
            </a:r>
            <a:endParaRPr/>
          </a:p>
        </p:txBody>
      </p:sp>
      <p:sp>
        <p:nvSpPr>
          <p:cNvPr id="80" name="Google Shape;80;p17"/>
          <p:cNvSpPr txBox="1">
            <a:spLocks noGrp="1"/>
          </p:cNvSpPr>
          <p:nvPr>
            <p:ph type="body" idx="1"/>
          </p:nvPr>
        </p:nvSpPr>
        <p:spPr>
          <a:xfrm>
            <a:off x="311700" y="1152475"/>
            <a:ext cx="38283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Theory:</a:t>
            </a:r>
            <a:endParaRPr/>
          </a:p>
          <a:p>
            <a:pPr marL="457200" lvl="0" indent="-342900" algn="l" rtl="0">
              <a:spcBef>
                <a:spcPts val="1200"/>
              </a:spcBef>
              <a:spcAft>
                <a:spcPts val="0"/>
              </a:spcAft>
              <a:buSzPts val="1800"/>
              <a:buChar char="●"/>
            </a:pPr>
            <a:r>
              <a:rPr lang="en"/>
              <a:t>Sociology of Science</a:t>
            </a:r>
            <a:endParaRPr/>
          </a:p>
          <a:p>
            <a:pPr marL="457200" lvl="0" indent="-342900" algn="l" rtl="0">
              <a:spcBef>
                <a:spcPts val="0"/>
              </a:spcBef>
              <a:spcAft>
                <a:spcPts val="0"/>
              </a:spcAft>
              <a:buSzPts val="1800"/>
              <a:buChar char="●"/>
            </a:pPr>
            <a:r>
              <a:rPr lang="en"/>
              <a:t>Foucauldian Discourse analysis </a:t>
            </a:r>
            <a:endParaRPr/>
          </a:p>
        </p:txBody>
      </p:sp>
      <p:sp>
        <p:nvSpPr>
          <p:cNvPr id="81" name="Google Shape;81;p17"/>
          <p:cNvSpPr txBox="1">
            <a:spLocks noGrp="1"/>
          </p:cNvSpPr>
          <p:nvPr>
            <p:ph type="body" idx="1"/>
          </p:nvPr>
        </p:nvSpPr>
        <p:spPr>
          <a:xfrm>
            <a:off x="3618900" y="1223500"/>
            <a:ext cx="5285100" cy="3416400"/>
          </a:xfrm>
          <a:prstGeom prst="rect">
            <a:avLst/>
          </a:prstGeom>
        </p:spPr>
        <p:txBody>
          <a:bodyPr spcFirstLastPara="1" wrap="square" lIns="91425" tIns="91425" rIns="91425" bIns="91425" anchor="t" anchorCtr="0">
            <a:normAutofit fontScale="92500"/>
          </a:bodyPr>
          <a:lstStyle/>
          <a:p>
            <a:pPr marL="0" lvl="0" indent="0" algn="l" rtl="0">
              <a:spcBef>
                <a:spcPts val="0"/>
              </a:spcBef>
              <a:spcAft>
                <a:spcPts val="0"/>
              </a:spcAft>
              <a:buNone/>
            </a:pPr>
            <a:r>
              <a:rPr lang="en"/>
              <a:t>Historiography </a:t>
            </a:r>
            <a:endParaRPr/>
          </a:p>
          <a:p>
            <a:pPr marL="457200" lvl="0" indent="-334328" algn="l" rtl="0">
              <a:spcBef>
                <a:spcPts val="1200"/>
              </a:spcBef>
              <a:spcAft>
                <a:spcPts val="0"/>
              </a:spcAft>
              <a:buSzPct val="100000"/>
              <a:buChar char="●"/>
            </a:pPr>
            <a:r>
              <a:rPr lang="en"/>
              <a:t>Stocking, “What’s in a Name?”</a:t>
            </a:r>
            <a:endParaRPr/>
          </a:p>
          <a:p>
            <a:pPr marL="457200" lvl="0" indent="-334328" algn="l" rtl="0">
              <a:spcBef>
                <a:spcPts val="0"/>
              </a:spcBef>
              <a:spcAft>
                <a:spcPts val="0"/>
              </a:spcAft>
              <a:buSzPct val="100000"/>
              <a:buChar char="●"/>
            </a:pPr>
            <a:r>
              <a:rPr lang="en"/>
              <a:t>Sera-Shriar, Efram.</a:t>
            </a:r>
            <a:r>
              <a:rPr lang="en" i="1"/>
              <a:t> The Making of British Anthropology, 1813-1871</a:t>
            </a:r>
            <a:endParaRPr i="1"/>
          </a:p>
          <a:p>
            <a:pPr marL="457200" lvl="0" indent="-334328" algn="l" rtl="0">
              <a:spcBef>
                <a:spcPts val="0"/>
              </a:spcBef>
              <a:spcAft>
                <a:spcPts val="0"/>
              </a:spcAft>
              <a:buSzPct val="100000"/>
              <a:buChar char="●"/>
            </a:pPr>
            <a:r>
              <a:rPr lang="en"/>
              <a:t>Beasley, </a:t>
            </a:r>
            <a:r>
              <a:rPr lang="en" i="1"/>
              <a:t>The Victorian Reinvention of Race</a:t>
            </a:r>
            <a:endParaRPr i="1"/>
          </a:p>
          <a:p>
            <a:pPr marL="457200" lvl="0" indent="-334328" algn="l" rtl="0">
              <a:spcBef>
                <a:spcPts val="0"/>
              </a:spcBef>
              <a:spcAft>
                <a:spcPts val="0"/>
              </a:spcAft>
              <a:buSzPct val="100000"/>
              <a:buChar char="●"/>
            </a:pPr>
            <a:r>
              <a:rPr lang="en"/>
              <a:t>Burrow, “Evolution and Anthropology in the 1860’s”</a:t>
            </a:r>
            <a:endParaRPr/>
          </a:p>
          <a:p>
            <a:pPr marL="457200" lvl="0" indent="-334328" algn="l" rtl="0">
              <a:spcBef>
                <a:spcPts val="0"/>
              </a:spcBef>
              <a:spcAft>
                <a:spcPts val="0"/>
              </a:spcAft>
              <a:buSzPct val="100000"/>
              <a:buChar char="●"/>
            </a:pPr>
            <a:r>
              <a:rPr lang="en"/>
              <a:t>History of Victorian science, gender, and race.</a:t>
            </a:r>
            <a:endParaRPr/>
          </a:p>
          <a:p>
            <a:pPr marL="457200" lvl="0" indent="-334328" algn="l" rtl="0">
              <a:spcBef>
                <a:spcPts val="0"/>
              </a:spcBef>
              <a:spcAft>
                <a:spcPts val="0"/>
              </a:spcAft>
              <a:buSzPct val="100000"/>
              <a:buChar char="●"/>
            </a:pPr>
            <a:r>
              <a:rPr lang="en"/>
              <a:t>Biographies of prominent scientists.</a:t>
            </a:r>
            <a:endParaRPr/>
          </a:p>
          <a:p>
            <a:pPr marL="457200" lvl="0" indent="-334328" algn="l" rtl="0">
              <a:spcBef>
                <a:spcPts val="0"/>
              </a:spcBef>
              <a:spcAft>
                <a:spcPts val="0"/>
              </a:spcAft>
              <a:buSzPct val="100000"/>
              <a:buChar char="●"/>
            </a:pPr>
            <a:r>
              <a:rPr lang="en"/>
              <a:t>Currently a gap in detailed work on James Hunt.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Sources/Archives</a:t>
            </a:r>
            <a:endParaRPr/>
          </a:p>
        </p:txBody>
      </p:sp>
      <p:sp>
        <p:nvSpPr>
          <p:cNvPr id="87" name="Google Shape;87;p18"/>
          <p:cNvSpPr txBox="1">
            <a:spLocks noGrp="1"/>
          </p:cNvSpPr>
          <p:nvPr>
            <p:ph type="body" idx="1"/>
          </p:nvPr>
        </p:nvSpPr>
        <p:spPr>
          <a:xfrm>
            <a:off x="311700" y="1152475"/>
            <a:ext cx="43140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Locations</a:t>
            </a:r>
            <a:endParaRPr/>
          </a:p>
          <a:p>
            <a:pPr marL="457200" lvl="0" indent="-342900" algn="l" rtl="0">
              <a:spcBef>
                <a:spcPts val="1200"/>
              </a:spcBef>
              <a:spcAft>
                <a:spcPts val="0"/>
              </a:spcAft>
              <a:buSzPts val="1800"/>
              <a:buChar char="●"/>
            </a:pPr>
            <a:r>
              <a:rPr lang="en"/>
              <a:t>Royal Anthropological Institute (RAI)</a:t>
            </a:r>
            <a:endParaRPr/>
          </a:p>
          <a:p>
            <a:pPr marL="457200" lvl="0" indent="-342900" algn="l" rtl="0">
              <a:spcBef>
                <a:spcPts val="0"/>
              </a:spcBef>
              <a:spcAft>
                <a:spcPts val="0"/>
              </a:spcAft>
              <a:buSzPts val="1800"/>
              <a:buChar char="●"/>
            </a:pPr>
            <a:r>
              <a:rPr lang="en"/>
              <a:t>British Library </a:t>
            </a:r>
            <a:endParaRPr/>
          </a:p>
          <a:p>
            <a:pPr marL="457200" lvl="0" indent="-342900" algn="l" rtl="0">
              <a:spcBef>
                <a:spcPts val="0"/>
              </a:spcBef>
              <a:spcAft>
                <a:spcPts val="0"/>
              </a:spcAft>
              <a:buSzPts val="1800"/>
              <a:buChar char="●"/>
            </a:pPr>
            <a:r>
              <a:rPr lang="en"/>
              <a:t>University of Bristol</a:t>
            </a:r>
            <a:endParaRPr/>
          </a:p>
          <a:p>
            <a:pPr marL="457200" lvl="0" indent="-342900" algn="l" rtl="0">
              <a:spcBef>
                <a:spcPts val="0"/>
              </a:spcBef>
              <a:spcAft>
                <a:spcPts val="0"/>
              </a:spcAft>
              <a:buSzPts val="1800"/>
              <a:buChar char="●"/>
            </a:pPr>
            <a:r>
              <a:rPr lang="en"/>
              <a:t>Digital</a:t>
            </a:r>
            <a:endParaRPr/>
          </a:p>
        </p:txBody>
      </p:sp>
      <p:sp>
        <p:nvSpPr>
          <p:cNvPr id="88" name="Google Shape;88;p18"/>
          <p:cNvSpPr txBox="1">
            <a:spLocks noGrp="1"/>
          </p:cNvSpPr>
          <p:nvPr>
            <p:ph type="body" idx="1"/>
          </p:nvPr>
        </p:nvSpPr>
        <p:spPr>
          <a:xfrm>
            <a:off x="4572000" y="1152475"/>
            <a:ext cx="4314000" cy="34164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a:t>Document Types</a:t>
            </a:r>
            <a:endParaRPr/>
          </a:p>
          <a:p>
            <a:pPr marL="457200" lvl="0" indent="-342900" algn="l" rtl="0">
              <a:spcBef>
                <a:spcPts val="1200"/>
              </a:spcBef>
              <a:spcAft>
                <a:spcPts val="0"/>
              </a:spcAft>
              <a:buSzPts val="1800"/>
              <a:buChar char="●"/>
            </a:pPr>
            <a:r>
              <a:rPr lang="en"/>
              <a:t>Correspondence by, to, and about James Hunt and the Cannibal Club (Darwin, Huxley, Beddoe, Lubbock. etc.)</a:t>
            </a:r>
            <a:endParaRPr/>
          </a:p>
          <a:p>
            <a:pPr marL="457200" lvl="0" indent="-342900" algn="l" rtl="0">
              <a:spcBef>
                <a:spcPts val="0"/>
              </a:spcBef>
              <a:spcAft>
                <a:spcPts val="0"/>
              </a:spcAft>
              <a:buSzPts val="1800"/>
              <a:buChar char="●"/>
            </a:pPr>
            <a:r>
              <a:rPr lang="en"/>
              <a:t>Meeting Minutes and other documents from the RAI</a:t>
            </a:r>
            <a:endParaRPr/>
          </a:p>
          <a:p>
            <a:pPr marL="457200" lvl="0" indent="-342900" algn="l" rtl="0">
              <a:spcBef>
                <a:spcPts val="0"/>
              </a:spcBef>
              <a:spcAft>
                <a:spcPts val="0"/>
              </a:spcAft>
              <a:buSzPts val="1800"/>
              <a:buChar char="●"/>
            </a:pPr>
            <a:r>
              <a:rPr lang="en"/>
              <a:t>Published scientific works</a:t>
            </a:r>
            <a:endParaRPr/>
          </a:p>
          <a:p>
            <a:pPr marL="457200" lvl="0" indent="-342900" algn="l" rtl="0">
              <a:spcBef>
                <a:spcPts val="0"/>
              </a:spcBef>
              <a:spcAft>
                <a:spcPts val="0"/>
              </a:spcAft>
              <a:buSzPts val="1800"/>
              <a:buChar char="●"/>
            </a:pPr>
            <a:r>
              <a:rPr lang="en"/>
              <a:t>Documentation of scientific events in periodicals and journals</a:t>
            </a:r>
            <a:endParaRPr/>
          </a:p>
        </p:txBody>
      </p:sp>
    </p:spTree>
  </p:cSld>
  <p:clrMapOvr>
    <a:masterClrMapping/>
  </p:clrMapOvr>
</p:sld>
</file>

<file path=ppt/theme/theme1.xml><?xml version="1.0" encoding="utf-8"?>
<a:theme xmlns:a="http://schemas.openxmlformats.org/drawingml/2006/main"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314</Words>
  <Application>Microsoft Macintosh PowerPoint</Application>
  <PresentationFormat>On-screen Show (16:9)</PresentationFormat>
  <Paragraphs>36</Paragraphs>
  <Slides>6</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Times New Roman</vt:lpstr>
      <vt:lpstr>Simple Dark</vt:lpstr>
      <vt:lpstr>James Hunt and The London Anthropological Schism of 1863: Institutional and Epistemic Underpinnings of Anthropology, Ethnology, and Scientific Culture from 1860-1875.</vt:lpstr>
      <vt:lpstr>Historical Background</vt:lpstr>
      <vt:lpstr>Research Questions</vt:lpstr>
      <vt:lpstr>Tentative Thesis</vt:lpstr>
      <vt:lpstr>Historiography and Theory</vt:lpstr>
      <vt:lpstr>Sources/Archives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Stein, Claudia</cp:lastModifiedBy>
  <cp:revision>1</cp:revision>
  <dcterms:modified xsi:type="dcterms:W3CDTF">2026-05-11T09:20:01Z</dcterms:modified>
</cp:coreProperties>
</file>