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6" r:id="rId4"/>
    <p:sldId id="278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71" r:id="rId15"/>
    <p:sldId id="267" r:id="rId16"/>
    <p:sldId id="268" r:id="rId17"/>
    <p:sldId id="272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/>
    <p:restoredTop sz="94752"/>
  </p:normalViewPr>
  <p:slideViewPr>
    <p:cSldViewPr>
      <p:cViewPr varScale="1">
        <p:scale>
          <a:sx n="91" d="100"/>
          <a:sy n="91" d="100"/>
        </p:scale>
        <p:origin x="104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433D8-703F-4063-9238-3FD8279287CE}" type="datetimeFigureOut">
              <a:rPr lang="en-GB" smtClean="0"/>
              <a:t>03/11/2025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A586B-5611-4C72-9057-DAE3619A3D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75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A586B-5611-4C72-9057-DAE3619A3DA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104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A586B-5611-4C72-9057-DAE3619A3DA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104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66BFB-F7AE-4452-8A5D-4177007107F9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779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8E92-0693-4026-A01D-33862B431443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65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FF7-3B87-464D-A5EA-F0F9B9F334E0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7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CD124-DF0F-454B-868E-0362C71617D9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733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FBE2-D3BC-4924-9FDC-0B46F6D1420A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92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6921-2B76-4FA3-BD6D-035CE7319E3A}" type="datetime1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45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C9D09-93FB-4AD3-9566-6D8AE7B576DD}" type="datetime1">
              <a:rPr lang="en-GB" smtClean="0"/>
              <a:t>03/11/2025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9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C40C-4DA5-4439-9230-EB8E98F56E99}" type="datetime1">
              <a:rPr lang="en-GB" smtClean="0"/>
              <a:t>03/11/2025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5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ECE6F-C366-4921-82B9-C8BC89F2B758}" type="datetime1">
              <a:rPr lang="en-GB" smtClean="0"/>
              <a:t>03/11/2025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9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0EAF-B037-4016-8A8C-22C8657DDAB7}" type="datetime1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9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82C2-F239-4F32-8553-4C5B4EA77E02}" type="datetime1">
              <a:rPr lang="en-GB" smtClean="0"/>
              <a:t>03/11/2025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84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F5D44-458C-4256-A7FB-BEEB7E5B0F93}" type="datetime1">
              <a:rPr lang="en-GB" smtClean="0"/>
              <a:t>03/11/2025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HI277 | Africa and the Cold War | Term 1 | Week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E0E76-D990-48E6-8EB3-22EFD7DA01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537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294" y="476672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>
                <a:latin typeface="Cambria" panose="02040503050406030204" pitchFamily="18" charset="0"/>
              </a:rPr>
              <a:t>From Berlin to Berlin:</a:t>
            </a:r>
            <a:br>
              <a:rPr lang="en-GB" dirty="0"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the division of Africa,</a:t>
            </a:r>
            <a:br>
              <a:rPr lang="en-GB" dirty="0">
                <a:latin typeface="Cambria" panose="02040503050406030204" pitchFamily="18" charset="0"/>
              </a:rPr>
            </a:br>
            <a:r>
              <a:rPr lang="en-GB" dirty="0">
                <a:latin typeface="Cambria" panose="02040503050406030204" pitchFamily="18" charset="0"/>
              </a:rPr>
              <a:t>the division of the world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824" y="6165304"/>
            <a:ext cx="7740352" cy="556171"/>
          </a:xfrm>
        </p:spPr>
        <p:txBody>
          <a:bodyPr/>
          <a:lstStyle/>
          <a:p>
            <a:r>
              <a:rPr lang="en-GB" sz="1800" dirty="0">
                <a:latin typeface="Cambria" panose="02040503050406030204" pitchFamily="18" charset="0"/>
              </a:rPr>
              <a:t>HI277 | Africa and the Cold War | Term 1 | Week 2 </a:t>
            </a:r>
          </a:p>
        </p:txBody>
      </p:sp>
      <p:pic>
        <p:nvPicPr>
          <p:cNvPr id="1026" name="Picture 2" descr="Image result for berlin conference 188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21570" r="3570" b="10552"/>
          <a:stretch/>
        </p:blipFill>
        <p:spPr bwMode="auto">
          <a:xfrm>
            <a:off x="683568" y="2587708"/>
            <a:ext cx="7973739" cy="321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16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1917 october revol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2801" y="0"/>
            <a:ext cx="9646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5508" y="139861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-720676" y="6422681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Britannica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612576" y="5523924"/>
            <a:ext cx="9646801" cy="90872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The Bolshevik Revolution, 1917</a:t>
            </a:r>
          </a:p>
          <a:p>
            <a:pPr algn="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Lenin &amp; </a:t>
            </a:r>
            <a:r>
              <a:rPr lang="en-GB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Imperialism: The Highest Stage of Capitalism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50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508" y="139861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Cambria" panose="02040503050406030204" pitchFamily="18" charset="0"/>
              </a:rPr>
              <a:t>Congress of the Peoples of the East, Baku, 1920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16200000">
            <a:off x="7834929" y="5603208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>
                <a:latin typeface="Cambria" panose="02040503050406030204" pitchFamily="18" charset="0"/>
              </a:rPr>
              <a:t>marxists.org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55976" y="6359380"/>
            <a:ext cx="2649845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black-history.org.uk</a:t>
            </a:r>
          </a:p>
        </p:txBody>
      </p:sp>
      <p:pic>
        <p:nvPicPr>
          <p:cNvPr id="10242" name="Picture 2" descr="Image result for baku congress peoples of the e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38" y="843257"/>
            <a:ext cx="8061029" cy="656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610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82" y="0"/>
            <a:ext cx="9144000" cy="727462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900608" y="476672"/>
            <a:ext cx="9646801" cy="90872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The rise of a superpower</a:t>
            </a:r>
          </a:p>
          <a:p>
            <a:pPr algn="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Chrysler factory, Detroit, during the Second World War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2805" y="6342340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wikipedia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910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ehran Conference, 19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20"/>
          <a:stretch/>
        </p:blipFill>
        <p:spPr bwMode="auto">
          <a:xfrm>
            <a:off x="-279296" y="0"/>
            <a:ext cx="9942517" cy="683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5508" y="0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Cambria" panose="02040503050406030204" pitchFamily="18" charset="0"/>
              </a:rPr>
              <a:t>The apogee of the Grand Alliance:</a:t>
            </a:r>
          </a:p>
          <a:p>
            <a:r>
              <a:rPr lang="en-GB" sz="3200" dirty="0">
                <a:latin typeface="Cambria" panose="02040503050406030204" pitchFamily="18" charset="0"/>
              </a:rPr>
              <a:t>The ‘Big Three’, Tehran, 1943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6342340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wikipedia</a:t>
            </a: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924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ambria" panose="02040503050406030204" pitchFamily="18" charset="0"/>
              </a:rPr>
              <a:t>From World War to Cold War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24000"/>
              </a:lnSpc>
              <a:buAutoNum type="arabicPlain" startAt="1944"/>
            </a:pPr>
            <a:r>
              <a:rPr lang="en-GB" sz="2400" dirty="0">
                <a:latin typeface="Cambria" panose="02040503050406030204" pitchFamily="18" charset="0"/>
              </a:rPr>
              <a:t>:	‘Percentages Agreement’ between Stalin and Churchill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1945:	Yalta Conference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Defeat of Germany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Potsdam Conference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Hiroshima, Nagasaki, and the defeat of Japan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1946:	Churchill’s ‘Iron Curtain’ speech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1947:	Truman Doctrine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Marshall Plan</a:t>
            </a: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Creation of </a:t>
            </a:r>
            <a:r>
              <a:rPr lang="en-GB" sz="2400" dirty="0" err="1">
                <a:latin typeface="Cambria" panose="02040503050406030204" pitchFamily="18" charset="0"/>
              </a:rPr>
              <a:t>Cominform</a:t>
            </a:r>
            <a:endParaRPr lang="en-GB" sz="2400" dirty="0">
              <a:latin typeface="Cambria" panose="02040503050406030204" pitchFamily="18" charset="0"/>
            </a:endParaRPr>
          </a:p>
          <a:p>
            <a:pPr marL="0" indent="0">
              <a:lnSpc>
                <a:spcPct val="124000"/>
              </a:lnSpc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indent="0">
              <a:lnSpc>
                <a:spcPct val="12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206697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108520" y="5760640"/>
            <a:ext cx="9252520" cy="1052736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The breakdown of the Grand Alliance:</a:t>
            </a:r>
          </a:p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Churchill’s ‘Sinews of Power’, Fulton, MO, 1946</a:t>
            </a:r>
          </a:p>
        </p:txBody>
      </p:sp>
      <p:pic>
        <p:nvPicPr>
          <p:cNvPr id="14340" name="Picture 4" descr="Image result for churchill ful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763" y="21266"/>
            <a:ext cx="10691307" cy="578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807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 result for marshall pl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5" b="18500"/>
          <a:stretch/>
        </p:blipFill>
        <p:spPr bwMode="auto">
          <a:xfrm>
            <a:off x="0" y="1268760"/>
            <a:ext cx="9143999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508" y="139861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Cambria" panose="02040503050406030204" pitchFamily="18" charset="0"/>
              </a:rPr>
              <a:t>The United States confronts communism:</a:t>
            </a:r>
          </a:p>
          <a:p>
            <a:r>
              <a:rPr lang="en-GB" sz="3200" dirty="0">
                <a:latin typeface="Cambria" panose="02040503050406030204" pitchFamily="18" charset="0"/>
              </a:rPr>
              <a:t>The Truman Doctrine and the Marshall Plan</a:t>
            </a:r>
          </a:p>
        </p:txBody>
      </p:sp>
    </p:spTree>
    <p:extLst>
      <p:ext uri="{BB962C8B-B14F-4D97-AF65-F5344CB8AC3E}">
        <p14:creationId xmlns:p14="http://schemas.microsoft.com/office/powerpoint/2010/main" val="3005256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ambria" panose="02040503050406030204" pitchFamily="18" charset="0"/>
              </a:rPr>
              <a:t>From World War to Cold War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1948:	Communist seizure of power in Czechoslovakia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Soviet forces blockade West Berlin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1949: 	North Atlantic Treaty signed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First Soviet atomic test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Creation of Federal Republic of Germany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Creation of German Democratic Republic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1950:	NSC 68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North Korea invades South Korea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</a:t>
            </a:r>
          </a:p>
          <a:p>
            <a:pPr marL="0" indent="0">
              <a:lnSpc>
                <a:spcPct val="114000"/>
              </a:lnSpc>
              <a:buNone/>
            </a:pPr>
            <a:endParaRPr lang="en-GB" sz="2400" dirty="0">
              <a:latin typeface="Cambria" panose="02040503050406030204" pitchFamily="18" charset="0"/>
            </a:endParaRP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GB" sz="2400" dirty="0">
                <a:latin typeface="Cambria" panose="02040503050406030204" pitchFamily="18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54532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w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910" y="2172"/>
            <a:ext cx="10194492" cy="682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7303" y="6124877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Comrades together: North Korean war propaganda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76256" y="17454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mtholyoke.edu</a:t>
            </a:r>
          </a:p>
        </p:txBody>
      </p:sp>
    </p:spTree>
    <p:extLst>
      <p:ext uri="{BB962C8B-B14F-4D97-AF65-F5344CB8AC3E}">
        <p14:creationId xmlns:p14="http://schemas.microsoft.com/office/powerpoint/2010/main" val="4217653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 result for mossadegh c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287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-2"/>
            <a:ext cx="9149261" cy="908721"/>
          </a:xfrm>
          <a:prstGeom prst="rect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Before the coup: pro-</a:t>
            </a:r>
            <a:r>
              <a:rPr lang="en-GB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Mossadegh</a:t>
            </a:r>
            <a:r>
              <a:rPr lang="en-GB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demonstration</a:t>
            </a:r>
          </a:p>
          <a:p>
            <a:pPr algn="r"/>
            <a:r>
              <a:rPr lang="en-GB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Tehran, 1953</a:t>
            </a:r>
          </a:p>
        </p:txBody>
      </p:sp>
    </p:spTree>
    <p:extLst>
      <p:ext uri="{BB962C8B-B14F-4D97-AF65-F5344CB8AC3E}">
        <p14:creationId xmlns:p14="http://schemas.microsoft.com/office/powerpoint/2010/main" val="205492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potsdam confer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245" y="-14242"/>
            <a:ext cx="103845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294" y="476673"/>
            <a:ext cx="77724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latin typeface="Cambria" panose="02040503050406030204" pitchFamily="18" charset="0"/>
              </a:rPr>
              <a:t>Potsdam Conference, 1945</a:t>
            </a:r>
          </a:p>
        </p:txBody>
      </p:sp>
    </p:spTree>
    <p:extLst>
      <p:ext uri="{BB962C8B-B14F-4D97-AF65-F5344CB8AC3E}">
        <p14:creationId xmlns:p14="http://schemas.microsoft.com/office/powerpoint/2010/main" val="6726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17"/>
          <a:stretch/>
        </p:blipFill>
        <p:spPr>
          <a:xfrm>
            <a:off x="13264" y="-286635"/>
            <a:ext cx="9130735" cy="714463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987824" y="116632"/>
            <a:ext cx="77724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Global connections</a:t>
            </a:r>
          </a:p>
        </p:txBody>
      </p:sp>
    </p:spTree>
    <p:extLst>
      <p:ext uri="{BB962C8B-B14F-4D97-AF65-F5344CB8AC3E}">
        <p14:creationId xmlns:p14="http://schemas.microsoft.com/office/powerpoint/2010/main" val="2294735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Why colonialism?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GB" dirty="0">
                <a:latin typeface="Cambria" panose="02040503050406030204" pitchFamily="18" charset="0"/>
              </a:rPr>
              <a:t>Imperial rivalry between European nation-states, especially after German unification in 1871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ambria" panose="02040503050406030204" pitchFamily="18" charset="0"/>
              </a:rPr>
              <a:t>Search for opportunities for investment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ambria" panose="02040503050406030204" pitchFamily="18" charset="0"/>
              </a:rPr>
              <a:t>No longer possible for an ‘empire of free trade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ambria" panose="02040503050406030204" pitchFamily="18" charset="0"/>
              </a:rPr>
              <a:t>Long-term development of racial ideas about </a:t>
            </a:r>
            <a:r>
              <a:rPr lang="en-GB" dirty="0" err="1">
                <a:latin typeface="Cambria" panose="02040503050406030204" pitchFamily="18" charset="0"/>
              </a:rPr>
              <a:t>civilisational</a:t>
            </a:r>
            <a:r>
              <a:rPr lang="en-GB" dirty="0">
                <a:latin typeface="Cambria" panose="02040503050406030204" pitchFamily="18" charset="0"/>
              </a:rPr>
              <a:t> hierarchies – idea of ‘civilising mission’</a:t>
            </a:r>
          </a:p>
          <a:p>
            <a:pPr>
              <a:lnSpc>
                <a:spcPct val="170000"/>
              </a:lnSpc>
            </a:pPr>
            <a:r>
              <a:rPr lang="en-GB" dirty="0">
                <a:latin typeface="Cambria" panose="02040503050406030204" pitchFamily="18" charset="0"/>
              </a:rPr>
              <a:t>Enforcing ‘legitimate trade’ after abolition of slavery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31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HI277 | Africa and the Cold War | Term 1 | Week 2</a:t>
            </a:r>
          </a:p>
        </p:txBody>
      </p:sp>
      <p:pic>
        <p:nvPicPr>
          <p:cNvPr id="4098" name="Picture 2" descr="Image result for africa 19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077" y="1152771"/>
            <a:ext cx="6489846" cy="5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6432680" y="5104425"/>
            <a:ext cx="313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nypl.com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332656"/>
            <a:ext cx="7772400" cy="576064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mbria" panose="02040503050406030204" pitchFamily="18" charset="0"/>
              </a:rPr>
              <a:t>Lines in the sand: the colonial invasion</a:t>
            </a:r>
          </a:p>
        </p:txBody>
      </p:sp>
    </p:spTree>
    <p:extLst>
      <p:ext uri="{BB962C8B-B14F-4D97-AF65-F5344CB8AC3E}">
        <p14:creationId xmlns:p14="http://schemas.microsoft.com/office/powerpoint/2010/main" val="2494463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age result for battle omdurman sud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7" y="10941"/>
            <a:ext cx="10341525" cy="687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283968" y="-16504"/>
            <a:ext cx="4644008" cy="16038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Omdurman,</a:t>
            </a:r>
          </a:p>
          <a:p>
            <a:pPr algn="r"/>
            <a:r>
              <a:rPr lang="en-GB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Sudan, 1898</a:t>
            </a:r>
          </a:p>
        </p:txBody>
      </p:sp>
    </p:spTree>
    <p:extLst>
      <p:ext uri="{BB962C8B-B14F-4D97-AF65-F5344CB8AC3E}">
        <p14:creationId xmlns:p14="http://schemas.microsoft.com/office/powerpoint/2010/main" val="337117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lice Seeley Harris/ J.H Harris, Alice Seeley with a large group of Congolese children. Congo Free State c.1904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20"/>
          <a:stretch/>
        </p:blipFill>
        <p:spPr bwMode="auto">
          <a:xfrm>
            <a:off x="-16055" y="1257954"/>
            <a:ext cx="9173732" cy="510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204780"/>
            <a:ext cx="8927976" cy="9972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Missionary Alice Seeley Harris with children Congo Independent State, c. 1904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46714" y="6359381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Autograph ABP</a:t>
            </a:r>
          </a:p>
        </p:txBody>
      </p:sp>
    </p:spTree>
    <p:extLst>
      <p:ext uri="{BB962C8B-B14F-4D97-AF65-F5344CB8AC3E}">
        <p14:creationId xmlns:p14="http://schemas.microsoft.com/office/powerpoint/2010/main" val="12028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maji maji w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0"/>
            <a:ext cx="9937104" cy="686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8927976" cy="7033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600" dirty="0" err="1">
                <a:solidFill>
                  <a:schemeClr val="bg1"/>
                </a:solidFill>
                <a:latin typeface="Cambria" panose="02040503050406030204" pitchFamily="18" charset="0"/>
              </a:rPr>
              <a:t>Maji</a:t>
            </a:r>
            <a:r>
              <a:rPr lang="en-GB" sz="3600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Cambria" panose="02040503050406030204" pitchFamily="18" charset="0"/>
              </a:rPr>
              <a:t>Maji</a:t>
            </a:r>
            <a:r>
              <a:rPr lang="en-GB" sz="3600" dirty="0">
                <a:solidFill>
                  <a:schemeClr val="bg1"/>
                </a:solidFill>
                <a:latin typeface="Cambria" panose="02040503050406030204" pitchFamily="18" charset="0"/>
              </a:rPr>
              <a:t> War, Tanganyika, 1905-07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46714" y="6359381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Black Star Atlantic</a:t>
            </a:r>
          </a:p>
        </p:txBody>
      </p:sp>
    </p:spTree>
    <p:extLst>
      <p:ext uri="{BB962C8B-B14F-4D97-AF65-F5344CB8AC3E}">
        <p14:creationId xmlns:p14="http://schemas.microsoft.com/office/powerpoint/2010/main" val="171069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508" y="139861"/>
            <a:ext cx="9118491" cy="7033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Cambria" panose="02040503050406030204" pitchFamily="18" charset="0"/>
              </a:rPr>
              <a:t>Troops from the Gold Coast (Ghana), serving in the East African Campaign during the First World War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46714" y="6359381"/>
            <a:ext cx="2010963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Black Star Atlantic</a:t>
            </a:r>
          </a:p>
        </p:txBody>
      </p:sp>
      <p:pic>
        <p:nvPicPr>
          <p:cNvPr id="9218" name="Picture 2" descr="http://i2.wp.com/www.black-history.org.uk/wp-content/uploads/2014/12/gold-cost-onstabul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1397594"/>
            <a:ext cx="9165348" cy="599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355976" y="6359380"/>
            <a:ext cx="2649845" cy="4986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800" dirty="0">
                <a:latin typeface="Cambria" panose="02040503050406030204" pitchFamily="18" charset="0"/>
              </a:rPr>
              <a:t>black-history.org.uk</a:t>
            </a:r>
          </a:p>
        </p:txBody>
      </p:sp>
    </p:spTree>
    <p:extLst>
      <p:ext uri="{BB962C8B-B14F-4D97-AF65-F5344CB8AC3E}">
        <p14:creationId xmlns:p14="http://schemas.microsoft.com/office/powerpoint/2010/main" val="2168929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Microsoft Office PowerPoint</Application>
  <PresentationFormat>On-screen Show (4:3)</PresentationFormat>
  <Paragraphs>69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</vt:lpstr>
      <vt:lpstr>Office Theme</vt:lpstr>
      <vt:lpstr>From Berlin to Berlin: the division of Africa, the division of the world</vt:lpstr>
      <vt:lpstr>Potsdam Conference, 1945</vt:lpstr>
      <vt:lpstr>PowerPoint Presentation</vt:lpstr>
      <vt:lpstr>Why colonialism?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 World War to Cold War I</vt:lpstr>
      <vt:lpstr>PowerPoint Presentation</vt:lpstr>
      <vt:lpstr>PowerPoint Presentation</vt:lpstr>
      <vt:lpstr>From World War to Cold War II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Berlin to Berlin: the division of Africa, the division of the world</dc:title>
  <dc:creator>Martin</dc:creator>
  <cp:lastModifiedBy>April Jackson</cp:lastModifiedBy>
  <cp:revision>21</cp:revision>
  <dcterms:created xsi:type="dcterms:W3CDTF">2016-09-27T11:16:13Z</dcterms:created>
  <dcterms:modified xsi:type="dcterms:W3CDTF">2025-11-03T20:02:37Z</dcterms:modified>
</cp:coreProperties>
</file>