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88" r:id="rId3"/>
    <p:sldId id="258" r:id="rId4"/>
    <p:sldId id="289" r:id="rId5"/>
    <p:sldId id="290" r:id="rId6"/>
    <p:sldId id="291" r:id="rId7"/>
    <p:sldId id="300" r:id="rId8"/>
    <p:sldId id="292" r:id="rId9"/>
    <p:sldId id="294" r:id="rId10"/>
    <p:sldId id="293" r:id="rId11"/>
    <p:sldId id="295" r:id="rId12"/>
    <p:sldId id="296" r:id="rId13"/>
    <p:sldId id="297" r:id="rId14"/>
    <p:sldId id="298" r:id="rId15"/>
    <p:sldId id="299" r:id="rId16"/>
    <p:sldId id="301" r:id="rId17"/>
    <p:sldId id="302" r:id="rId18"/>
    <p:sldId id="30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0"/>
    <p:restoredTop sz="94757"/>
  </p:normalViewPr>
  <p:slideViewPr>
    <p:cSldViewPr snapToGrid="0" snapToObjects="1">
      <p:cViewPr varScale="1">
        <p:scale>
          <a:sx n="93" d="100"/>
          <a:sy n="93" d="100"/>
        </p:scale>
        <p:origin x="150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83C7DD-FB7E-4CF3-8A0E-3E4FE09B590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EEF7ED-D30E-4CF4-9B11-FC6855236473}">
      <dgm:prSet custT="1"/>
      <dgm:spPr/>
      <dgm:t>
        <a:bodyPr/>
        <a:lstStyle/>
        <a:p>
          <a:r>
            <a:rPr lang="en-US" sz="2000" dirty="0"/>
            <a:t>Mass nationalist protests in 1959 push Belgium into hurried withdrawal</a:t>
          </a:r>
        </a:p>
      </dgm:t>
    </dgm:pt>
    <dgm:pt modelId="{EE5EFD95-C7A7-4BA0-9445-BAA1775E4088}" type="parTrans" cxnId="{CFE0B644-B5AB-4DA4-8071-4A73F334EADD}">
      <dgm:prSet/>
      <dgm:spPr/>
      <dgm:t>
        <a:bodyPr/>
        <a:lstStyle/>
        <a:p>
          <a:endParaRPr lang="en-US"/>
        </a:p>
      </dgm:t>
    </dgm:pt>
    <dgm:pt modelId="{565109F1-CF89-4413-93BF-591E51F35A09}" type="sibTrans" cxnId="{CFE0B644-B5AB-4DA4-8071-4A73F334EADD}">
      <dgm:prSet/>
      <dgm:spPr/>
      <dgm:t>
        <a:bodyPr/>
        <a:lstStyle/>
        <a:p>
          <a:endParaRPr lang="en-US"/>
        </a:p>
      </dgm:t>
    </dgm:pt>
    <dgm:pt modelId="{894BA1B3-F1BB-45D5-89D6-C42EEAB4E817}">
      <dgm:prSet custT="1"/>
      <dgm:spPr/>
      <dgm:t>
        <a:bodyPr/>
        <a:lstStyle/>
        <a:p>
          <a:r>
            <a:rPr lang="en-US" sz="2000" dirty="0"/>
            <a:t>Patrice Lumumba (1925-61) and the Congolese National Movement (MNC)</a:t>
          </a:r>
        </a:p>
      </dgm:t>
    </dgm:pt>
    <dgm:pt modelId="{1019F7D1-2769-452C-8996-94D7ABB4AF85}" type="parTrans" cxnId="{A60C75E9-016D-4193-A209-F15B9E9D62FC}">
      <dgm:prSet/>
      <dgm:spPr/>
      <dgm:t>
        <a:bodyPr/>
        <a:lstStyle/>
        <a:p>
          <a:endParaRPr lang="en-US"/>
        </a:p>
      </dgm:t>
    </dgm:pt>
    <dgm:pt modelId="{77B355E2-715F-49FE-ADD7-3DAE5434D98A}" type="sibTrans" cxnId="{A60C75E9-016D-4193-A209-F15B9E9D62FC}">
      <dgm:prSet/>
      <dgm:spPr/>
      <dgm:t>
        <a:bodyPr/>
        <a:lstStyle/>
        <a:p>
          <a:endParaRPr lang="en-US"/>
        </a:p>
      </dgm:t>
    </dgm:pt>
    <dgm:pt modelId="{6FB20A16-F202-48B6-84F3-29CDE49FF09C}">
      <dgm:prSet custT="1"/>
      <dgm:spPr/>
      <dgm:t>
        <a:bodyPr/>
        <a:lstStyle/>
        <a:p>
          <a:r>
            <a:rPr lang="en-US" sz="1800" dirty="0"/>
            <a:t>Independence day, 30 June 1960: Lumumba’s assault on Belgian colonialism, in presence of King Baudouin</a:t>
          </a:r>
          <a:r>
            <a:rPr lang="en-US" sz="1600" dirty="0"/>
            <a:t>.</a:t>
          </a:r>
        </a:p>
      </dgm:t>
    </dgm:pt>
    <dgm:pt modelId="{835E6567-EFFA-485B-A646-2B53584CCF79}" type="parTrans" cxnId="{B92AE4D9-8F68-4E42-A652-2C96B2E073CE}">
      <dgm:prSet/>
      <dgm:spPr/>
      <dgm:t>
        <a:bodyPr/>
        <a:lstStyle/>
        <a:p>
          <a:endParaRPr lang="en-US"/>
        </a:p>
      </dgm:t>
    </dgm:pt>
    <dgm:pt modelId="{AA70B9F4-A693-4E12-850E-58A6DAE258D3}" type="sibTrans" cxnId="{B92AE4D9-8F68-4E42-A652-2C96B2E073CE}">
      <dgm:prSet/>
      <dgm:spPr/>
      <dgm:t>
        <a:bodyPr/>
        <a:lstStyle/>
        <a:p>
          <a:endParaRPr lang="en-US"/>
        </a:p>
      </dgm:t>
    </dgm:pt>
    <dgm:pt modelId="{CF076699-FA76-4AF5-BBFF-D3E1E618C3E0}">
      <dgm:prSet custT="1"/>
      <dgm:spPr/>
      <dgm:t>
        <a:bodyPr/>
        <a:lstStyle/>
        <a:p>
          <a:r>
            <a:rPr lang="en-US" sz="2000" dirty="0"/>
            <a:t>Mutiny in Congolese army &gt; mass European exodus</a:t>
          </a:r>
        </a:p>
      </dgm:t>
    </dgm:pt>
    <dgm:pt modelId="{E657E42C-8210-436E-B963-09F727017850}" type="parTrans" cxnId="{F493103A-985D-44E1-8F19-04CBC08B24C6}">
      <dgm:prSet/>
      <dgm:spPr/>
      <dgm:t>
        <a:bodyPr/>
        <a:lstStyle/>
        <a:p>
          <a:endParaRPr lang="en-US"/>
        </a:p>
      </dgm:t>
    </dgm:pt>
    <dgm:pt modelId="{AC8AB554-63FD-4C5A-BC67-4E686C9061B9}" type="sibTrans" cxnId="{F493103A-985D-44E1-8F19-04CBC08B24C6}">
      <dgm:prSet/>
      <dgm:spPr/>
      <dgm:t>
        <a:bodyPr/>
        <a:lstStyle/>
        <a:p>
          <a:endParaRPr lang="en-US"/>
        </a:p>
      </dgm:t>
    </dgm:pt>
    <dgm:pt modelId="{B96C67CC-771E-42F2-BDC5-C4BFFE13A55D}">
      <dgm:prSet custT="1"/>
      <dgm:spPr/>
      <dgm:t>
        <a:bodyPr/>
        <a:lstStyle/>
        <a:p>
          <a:r>
            <a:rPr lang="en-US" sz="2000" dirty="0"/>
            <a:t>Belgian army intervenes, supposedly to protect Belgian lives and property</a:t>
          </a:r>
        </a:p>
      </dgm:t>
    </dgm:pt>
    <dgm:pt modelId="{E05162E5-0D24-47BD-9848-C3DDA5FB4083}" type="parTrans" cxnId="{BF51A40C-7351-42E7-93B7-6FE103F24954}">
      <dgm:prSet/>
      <dgm:spPr/>
      <dgm:t>
        <a:bodyPr/>
        <a:lstStyle/>
        <a:p>
          <a:endParaRPr lang="en-US"/>
        </a:p>
      </dgm:t>
    </dgm:pt>
    <dgm:pt modelId="{A0BD4294-C854-4BC5-BA32-7BB2485AB3A9}" type="sibTrans" cxnId="{BF51A40C-7351-42E7-93B7-6FE103F24954}">
      <dgm:prSet/>
      <dgm:spPr/>
      <dgm:t>
        <a:bodyPr/>
        <a:lstStyle/>
        <a:p>
          <a:endParaRPr lang="en-US"/>
        </a:p>
      </dgm:t>
    </dgm:pt>
    <dgm:pt modelId="{A48B0B88-E363-A94B-ACE6-E604505B70E2}" type="pres">
      <dgm:prSet presAssocID="{0D83C7DD-FB7E-4CF3-8A0E-3E4FE09B5902}" presName="diagram" presStyleCnt="0">
        <dgm:presLayoutVars>
          <dgm:dir/>
          <dgm:resizeHandles val="exact"/>
        </dgm:presLayoutVars>
      </dgm:prSet>
      <dgm:spPr/>
    </dgm:pt>
    <dgm:pt modelId="{CF98A237-FECB-DB44-87DA-7303C7E6F53D}" type="pres">
      <dgm:prSet presAssocID="{DBEEF7ED-D30E-4CF4-9B11-FC6855236473}" presName="node" presStyleLbl="node1" presStyleIdx="0" presStyleCnt="5">
        <dgm:presLayoutVars>
          <dgm:bulletEnabled val="1"/>
        </dgm:presLayoutVars>
      </dgm:prSet>
      <dgm:spPr/>
    </dgm:pt>
    <dgm:pt modelId="{70B7A666-561B-1147-9BFF-6564E74568C4}" type="pres">
      <dgm:prSet presAssocID="{565109F1-CF89-4413-93BF-591E51F35A09}" presName="sibTrans" presStyleCnt="0"/>
      <dgm:spPr/>
    </dgm:pt>
    <dgm:pt modelId="{B610F446-5252-FA4A-A759-8FAEF8C63F51}" type="pres">
      <dgm:prSet presAssocID="{894BA1B3-F1BB-45D5-89D6-C42EEAB4E817}" presName="node" presStyleLbl="node1" presStyleIdx="1" presStyleCnt="5">
        <dgm:presLayoutVars>
          <dgm:bulletEnabled val="1"/>
        </dgm:presLayoutVars>
      </dgm:prSet>
      <dgm:spPr/>
    </dgm:pt>
    <dgm:pt modelId="{E10AF552-CE3A-A541-8E66-11B663BEA23A}" type="pres">
      <dgm:prSet presAssocID="{77B355E2-715F-49FE-ADD7-3DAE5434D98A}" presName="sibTrans" presStyleCnt="0"/>
      <dgm:spPr/>
    </dgm:pt>
    <dgm:pt modelId="{977CBCE7-23D3-9B44-9CA6-CE283DA07FD8}" type="pres">
      <dgm:prSet presAssocID="{6FB20A16-F202-48B6-84F3-29CDE49FF09C}" presName="node" presStyleLbl="node1" presStyleIdx="2" presStyleCnt="5">
        <dgm:presLayoutVars>
          <dgm:bulletEnabled val="1"/>
        </dgm:presLayoutVars>
      </dgm:prSet>
      <dgm:spPr/>
    </dgm:pt>
    <dgm:pt modelId="{E6968897-4AA4-2849-BC4C-9EFDC30C3C8A}" type="pres">
      <dgm:prSet presAssocID="{AA70B9F4-A693-4E12-850E-58A6DAE258D3}" presName="sibTrans" presStyleCnt="0"/>
      <dgm:spPr/>
    </dgm:pt>
    <dgm:pt modelId="{03D8416D-5D96-7946-9DA5-4D6DEAC2938D}" type="pres">
      <dgm:prSet presAssocID="{CF076699-FA76-4AF5-BBFF-D3E1E618C3E0}" presName="node" presStyleLbl="node1" presStyleIdx="3" presStyleCnt="5">
        <dgm:presLayoutVars>
          <dgm:bulletEnabled val="1"/>
        </dgm:presLayoutVars>
      </dgm:prSet>
      <dgm:spPr/>
    </dgm:pt>
    <dgm:pt modelId="{1EE4B0F7-BBE9-F94F-BF51-E436EEE9BCFD}" type="pres">
      <dgm:prSet presAssocID="{AC8AB554-63FD-4C5A-BC67-4E686C9061B9}" presName="sibTrans" presStyleCnt="0"/>
      <dgm:spPr/>
    </dgm:pt>
    <dgm:pt modelId="{C6E4631D-505E-164F-94BA-21E60BA74109}" type="pres">
      <dgm:prSet presAssocID="{B96C67CC-771E-42F2-BDC5-C4BFFE13A55D}" presName="node" presStyleLbl="node1" presStyleIdx="4" presStyleCnt="5">
        <dgm:presLayoutVars>
          <dgm:bulletEnabled val="1"/>
        </dgm:presLayoutVars>
      </dgm:prSet>
      <dgm:spPr/>
    </dgm:pt>
  </dgm:ptLst>
  <dgm:cxnLst>
    <dgm:cxn modelId="{BF51A40C-7351-42E7-93B7-6FE103F24954}" srcId="{0D83C7DD-FB7E-4CF3-8A0E-3E4FE09B5902}" destId="{B96C67CC-771E-42F2-BDC5-C4BFFE13A55D}" srcOrd="4" destOrd="0" parTransId="{E05162E5-0D24-47BD-9848-C3DDA5FB4083}" sibTransId="{A0BD4294-C854-4BC5-BA32-7BB2485AB3A9}"/>
    <dgm:cxn modelId="{736E822B-62FF-AB49-948F-8364B035E759}" type="presOf" srcId="{0D83C7DD-FB7E-4CF3-8A0E-3E4FE09B5902}" destId="{A48B0B88-E363-A94B-ACE6-E604505B70E2}" srcOrd="0" destOrd="0" presId="urn:microsoft.com/office/officeart/2005/8/layout/default"/>
    <dgm:cxn modelId="{F493103A-985D-44E1-8F19-04CBC08B24C6}" srcId="{0D83C7DD-FB7E-4CF3-8A0E-3E4FE09B5902}" destId="{CF076699-FA76-4AF5-BBFF-D3E1E618C3E0}" srcOrd="3" destOrd="0" parTransId="{E657E42C-8210-436E-B963-09F727017850}" sibTransId="{AC8AB554-63FD-4C5A-BC67-4E686C9061B9}"/>
    <dgm:cxn modelId="{02A34B5B-8FC8-844E-81C7-7F63177318B6}" type="presOf" srcId="{CF076699-FA76-4AF5-BBFF-D3E1E618C3E0}" destId="{03D8416D-5D96-7946-9DA5-4D6DEAC2938D}" srcOrd="0" destOrd="0" presId="urn:microsoft.com/office/officeart/2005/8/layout/default"/>
    <dgm:cxn modelId="{CFE0B644-B5AB-4DA4-8071-4A73F334EADD}" srcId="{0D83C7DD-FB7E-4CF3-8A0E-3E4FE09B5902}" destId="{DBEEF7ED-D30E-4CF4-9B11-FC6855236473}" srcOrd="0" destOrd="0" parTransId="{EE5EFD95-C7A7-4BA0-9445-BAA1775E4088}" sibTransId="{565109F1-CF89-4413-93BF-591E51F35A09}"/>
    <dgm:cxn modelId="{2C4ED247-D5F4-C54E-9963-79DAFE57F529}" type="presOf" srcId="{B96C67CC-771E-42F2-BDC5-C4BFFE13A55D}" destId="{C6E4631D-505E-164F-94BA-21E60BA74109}" srcOrd="0" destOrd="0" presId="urn:microsoft.com/office/officeart/2005/8/layout/default"/>
    <dgm:cxn modelId="{31122248-B9E3-E443-9CB6-B100A59F3108}" type="presOf" srcId="{894BA1B3-F1BB-45D5-89D6-C42EEAB4E817}" destId="{B610F446-5252-FA4A-A759-8FAEF8C63F51}" srcOrd="0" destOrd="0" presId="urn:microsoft.com/office/officeart/2005/8/layout/default"/>
    <dgm:cxn modelId="{D73EAEAF-BE0B-6449-92FB-65243971F5EE}" type="presOf" srcId="{DBEEF7ED-D30E-4CF4-9B11-FC6855236473}" destId="{CF98A237-FECB-DB44-87DA-7303C7E6F53D}" srcOrd="0" destOrd="0" presId="urn:microsoft.com/office/officeart/2005/8/layout/default"/>
    <dgm:cxn modelId="{B92AE4D9-8F68-4E42-A652-2C96B2E073CE}" srcId="{0D83C7DD-FB7E-4CF3-8A0E-3E4FE09B5902}" destId="{6FB20A16-F202-48B6-84F3-29CDE49FF09C}" srcOrd="2" destOrd="0" parTransId="{835E6567-EFFA-485B-A646-2B53584CCF79}" sibTransId="{AA70B9F4-A693-4E12-850E-58A6DAE258D3}"/>
    <dgm:cxn modelId="{8E3993DA-622D-2446-977B-D8E7A9AF30E2}" type="presOf" srcId="{6FB20A16-F202-48B6-84F3-29CDE49FF09C}" destId="{977CBCE7-23D3-9B44-9CA6-CE283DA07FD8}" srcOrd="0" destOrd="0" presId="urn:microsoft.com/office/officeart/2005/8/layout/default"/>
    <dgm:cxn modelId="{A60C75E9-016D-4193-A209-F15B9E9D62FC}" srcId="{0D83C7DD-FB7E-4CF3-8A0E-3E4FE09B5902}" destId="{894BA1B3-F1BB-45D5-89D6-C42EEAB4E817}" srcOrd="1" destOrd="0" parTransId="{1019F7D1-2769-452C-8996-94D7ABB4AF85}" sibTransId="{77B355E2-715F-49FE-ADD7-3DAE5434D98A}"/>
    <dgm:cxn modelId="{0FAB2916-4F6D-A54F-AB97-C1C204A89EA0}" type="presParOf" srcId="{A48B0B88-E363-A94B-ACE6-E604505B70E2}" destId="{CF98A237-FECB-DB44-87DA-7303C7E6F53D}" srcOrd="0" destOrd="0" presId="urn:microsoft.com/office/officeart/2005/8/layout/default"/>
    <dgm:cxn modelId="{6368BA4B-706A-CB42-B7F9-679DBA156F6C}" type="presParOf" srcId="{A48B0B88-E363-A94B-ACE6-E604505B70E2}" destId="{70B7A666-561B-1147-9BFF-6564E74568C4}" srcOrd="1" destOrd="0" presId="urn:microsoft.com/office/officeart/2005/8/layout/default"/>
    <dgm:cxn modelId="{6B96D01A-0DE4-0D49-8AEE-0CE1E32940B6}" type="presParOf" srcId="{A48B0B88-E363-A94B-ACE6-E604505B70E2}" destId="{B610F446-5252-FA4A-A759-8FAEF8C63F51}" srcOrd="2" destOrd="0" presId="urn:microsoft.com/office/officeart/2005/8/layout/default"/>
    <dgm:cxn modelId="{39DBC45C-CB67-DC45-9519-9E25FA61555C}" type="presParOf" srcId="{A48B0B88-E363-A94B-ACE6-E604505B70E2}" destId="{E10AF552-CE3A-A541-8E66-11B663BEA23A}" srcOrd="3" destOrd="0" presId="urn:microsoft.com/office/officeart/2005/8/layout/default"/>
    <dgm:cxn modelId="{F5DA05D3-EF52-1C45-B8A1-312D9FCDE3FE}" type="presParOf" srcId="{A48B0B88-E363-A94B-ACE6-E604505B70E2}" destId="{977CBCE7-23D3-9B44-9CA6-CE283DA07FD8}" srcOrd="4" destOrd="0" presId="urn:microsoft.com/office/officeart/2005/8/layout/default"/>
    <dgm:cxn modelId="{12837EA4-3777-5241-A385-B57D504B2FA7}" type="presParOf" srcId="{A48B0B88-E363-A94B-ACE6-E604505B70E2}" destId="{E6968897-4AA4-2849-BC4C-9EFDC30C3C8A}" srcOrd="5" destOrd="0" presId="urn:microsoft.com/office/officeart/2005/8/layout/default"/>
    <dgm:cxn modelId="{CEE45A47-E642-2047-8041-61DB16A42DB2}" type="presParOf" srcId="{A48B0B88-E363-A94B-ACE6-E604505B70E2}" destId="{03D8416D-5D96-7946-9DA5-4D6DEAC2938D}" srcOrd="6" destOrd="0" presId="urn:microsoft.com/office/officeart/2005/8/layout/default"/>
    <dgm:cxn modelId="{52D70F4E-2E7B-2D47-9D5B-213910D92BE0}" type="presParOf" srcId="{A48B0B88-E363-A94B-ACE6-E604505B70E2}" destId="{1EE4B0F7-BBE9-F94F-BF51-E436EEE9BCFD}" srcOrd="7" destOrd="0" presId="urn:microsoft.com/office/officeart/2005/8/layout/default"/>
    <dgm:cxn modelId="{02B82F21-8076-8449-8251-29EF619EB794}" type="presParOf" srcId="{A48B0B88-E363-A94B-ACE6-E604505B70E2}" destId="{C6E4631D-505E-164F-94BA-21E60BA7410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883D9-A26D-480E-B8B5-66150EFAAE6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F47416C-916A-4AFE-84EE-43FADE4D0057}">
      <dgm:prSet/>
      <dgm:spPr/>
      <dgm:t>
        <a:bodyPr/>
        <a:lstStyle/>
        <a:p>
          <a:r>
            <a:rPr lang="en-GB"/>
            <a:t>Antoine Gizenga and proclamation of Lumumbist government in December 1960 – recognised by Moscow</a:t>
          </a:r>
          <a:endParaRPr lang="en-US"/>
        </a:p>
      </dgm:t>
    </dgm:pt>
    <dgm:pt modelId="{D1719402-9F12-4578-99F1-035A9E5A886E}" type="parTrans" cxnId="{5053AA5F-4DD7-4749-BE18-42B2C7FEB5CD}">
      <dgm:prSet/>
      <dgm:spPr/>
      <dgm:t>
        <a:bodyPr/>
        <a:lstStyle/>
        <a:p>
          <a:endParaRPr lang="en-US"/>
        </a:p>
      </dgm:t>
    </dgm:pt>
    <dgm:pt modelId="{0B5B3D37-2BA9-43EE-A876-7566AC42C2E1}" type="sibTrans" cxnId="{5053AA5F-4DD7-4749-BE18-42B2C7FEB5CD}">
      <dgm:prSet/>
      <dgm:spPr/>
      <dgm:t>
        <a:bodyPr/>
        <a:lstStyle/>
        <a:p>
          <a:endParaRPr lang="en-US"/>
        </a:p>
      </dgm:t>
    </dgm:pt>
    <dgm:pt modelId="{3FAA4EEC-B902-4932-B1F3-667418626F6D}">
      <dgm:prSet/>
      <dgm:spPr/>
      <dgm:t>
        <a:bodyPr/>
        <a:lstStyle/>
        <a:p>
          <a:r>
            <a:rPr lang="en-GB"/>
            <a:t>Kennedy administration supported Mobutu in Leopoldville</a:t>
          </a:r>
          <a:endParaRPr lang="en-US"/>
        </a:p>
      </dgm:t>
    </dgm:pt>
    <dgm:pt modelId="{7224655A-CA11-4C6B-BC74-D73B3323ED55}" type="parTrans" cxnId="{B77DE11C-2799-4956-9081-2903B0A08FDF}">
      <dgm:prSet/>
      <dgm:spPr/>
      <dgm:t>
        <a:bodyPr/>
        <a:lstStyle/>
        <a:p>
          <a:endParaRPr lang="en-US"/>
        </a:p>
      </dgm:t>
    </dgm:pt>
    <dgm:pt modelId="{8F7906FF-BC98-4FA4-B568-68BFDF8BD405}" type="sibTrans" cxnId="{B77DE11C-2799-4956-9081-2903B0A08FDF}">
      <dgm:prSet/>
      <dgm:spPr/>
      <dgm:t>
        <a:bodyPr/>
        <a:lstStyle/>
        <a:p>
          <a:endParaRPr lang="en-US"/>
        </a:p>
      </dgm:t>
    </dgm:pt>
    <dgm:pt modelId="{B512FB93-CE2D-42DD-AD72-172662D6FAD4}">
      <dgm:prSet/>
      <dgm:spPr/>
      <dgm:t>
        <a:bodyPr/>
        <a:lstStyle/>
        <a:p>
          <a:r>
            <a:rPr lang="en-GB"/>
            <a:t>Installation of Cyrielle Adouala as Prime Minister, August 1961; Gizenga within government</a:t>
          </a:r>
          <a:endParaRPr lang="en-US"/>
        </a:p>
      </dgm:t>
    </dgm:pt>
    <dgm:pt modelId="{B146C644-874B-434E-B701-A57EC8C67B31}" type="parTrans" cxnId="{1CC71835-45B1-4028-8A77-A79949992B96}">
      <dgm:prSet/>
      <dgm:spPr/>
      <dgm:t>
        <a:bodyPr/>
        <a:lstStyle/>
        <a:p>
          <a:endParaRPr lang="en-US"/>
        </a:p>
      </dgm:t>
    </dgm:pt>
    <dgm:pt modelId="{472F0CCA-C706-4508-BDA7-5556B45DDDF0}" type="sibTrans" cxnId="{1CC71835-45B1-4028-8A77-A79949992B96}">
      <dgm:prSet/>
      <dgm:spPr/>
      <dgm:t>
        <a:bodyPr/>
        <a:lstStyle/>
        <a:p>
          <a:endParaRPr lang="en-US"/>
        </a:p>
      </dgm:t>
    </dgm:pt>
    <dgm:pt modelId="{34B089D0-6428-42C9-82AD-CFBACB30A756}">
      <dgm:prSet/>
      <dgm:spPr/>
      <dgm:t>
        <a:bodyPr/>
        <a:lstStyle/>
        <a:p>
          <a:r>
            <a:rPr lang="en-GB"/>
            <a:t>Washington broke with European powers in ending an end to the Katangese secession – held out until January 1963</a:t>
          </a:r>
          <a:endParaRPr lang="en-US"/>
        </a:p>
      </dgm:t>
    </dgm:pt>
    <dgm:pt modelId="{F2119C88-27FE-4719-9A52-31DC2320DF8C}" type="parTrans" cxnId="{E508C894-74DA-48B2-8967-91E4A69021B9}">
      <dgm:prSet/>
      <dgm:spPr/>
      <dgm:t>
        <a:bodyPr/>
        <a:lstStyle/>
        <a:p>
          <a:endParaRPr lang="en-US"/>
        </a:p>
      </dgm:t>
    </dgm:pt>
    <dgm:pt modelId="{DD2AC705-399B-4B1E-94CB-35ADD1150CCB}" type="sibTrans" cxnId="{E508C894-74DA-48B2-8967-91E4A69021B9}">
      <dgm:prSet/>
      <dgm:spPr/>
      <dgm:t>
        <a:bodyPr/>
        <a:lstStyle/>
        <a:p>
          <a:endParaRPr lang="en-US"/>
        </a:p>
      </dgm:t>
    </dgm:pt>
    <dgm:pt modelId="{2DED7282-0344-4179-AE18-175F8396EA94}">
      <dgm:prSet/>
      <dgm:spPr/>
      <dgm:t>
        <a:bodyPr/>
        <a:lstStyle/>
        <a:p>
          <a:r>
            <a:rPr lang="en-GB"/>
            <a:t>Adouala forced to resign in June 1964 – Mobutu strengthens position</a:t>
          </a:r>
          <a:endParaRPr lang="en-US"/>
        </a:p>
      </dgm:t>
    </dgm:pt>
    <dgm:pt modelId="{2B9826A0-E90F-455A-818E-8D984A69ECEE}" type="parTrans" cxnId="{D42D7FEC-1B8E-476D-866C-20B2C6E230EB}">
      <dgm:prSet/>
      <dgm:spPr/>
      <dgm:t>
        <a:bodyPr/>
        <a:lstStyle/>
        <a:p>
          <a:endParaRPr lang="en-US"/>
        </a:p>
      </dgm:t>
    </dgm:pt>
    <dgm:pt modelId="{63C065C9-45A9-4FFD-9DB0-4872BE7BE2F9}" type="sibTrans" cxnId="{D42D7FEC-1B8E-476D-866C-20B2C6E230EB}">
      <dgm:prSet/>
      <dgm:spPr/>
      <dgm:t>
        <a:bodyPr/>
        <a:lstStyle/>
        <a:p>
          <a:endParaRPr lang="en-US"/>
        </a:p>
      </dgm:t>
    </dgm:pt>
    <dgm:pt modelId="{D2731665-1F10-4354-9097-BC73A3432F4F}">
      <dgm:prSet/>
      <dgm:spPr/>
      <dgm:t>
        <a:bodyPr/>
        <a:lstStyle/>
        <a:p>
          <a:r>
            <a:rPr lang="en-GB"/>
            <a:t>Tshombe appointed Prime Minister</a:t>
          </a:r>
          <a:endParaRPr lang="en-US"/>
        </a:p>
      </dgm:t>
    </dgm:pt>
    <dgm:pt modelId="{C17558E5-7752-46DD-9305-07BF092A4047}" type="parTrans" cxnId="{22D158B9-E11F-4ED2-B6FC-609B4E2E86E2}">
      <dgm:prSet/>
      <dgm:spPr/>
      <dgm:t>
        <a:bodyPr/>
        <a:lstStyle/>
        <a:p>
          <a:endParaRPr lang="en-US"/>
        </a:p>
      </dgm:t>
    </dgm:pt>
    <dgm:pt modelId="{F37F6EB0-3E27-4FF3-9FA3-A2938E439B89}" type="sibTrans" cxnId="{22D158B9-E11F-4ED2-B6FC-609B4E2E86E2}">
      <dgm:prSet/>
      <dgm:spPr/>
      <dgm:t>
        <a:bodyPr/>
        <a:lstStyle/>
        <a:p>
          <a:endParaRPr lang="en-US"/>
        </a:p>
      </dgm:t>
    </dgm:pt>
    <dgm:pt modelId="{8574D0D0-FB3F-D64D-825D-9AA8A7CE253B}" type="pres">
      <dgm:prSet presAssocID="{FA8883D9-A26D-480E-B8B5-66150EFAAE66}" presName="linear" presStyleCnt="0">
        <dgm:presLayoutVars>
          <dgm:animLvl val="lvl"/>
          <dgm:resizeHandles val="exact"/>
        </dgm:presLayoutVars>
      </dgm:prSet>
      <dgm:spPr/>
    </dgm:pt>
    <dgm:pt modelId="{18B2D61A-9BEB-AB4D-A069-EEA834FF771E}" type="pres">
      <dgm:prSet presAssocID="{8F47416C-916A-4AFE-84EE-43FADE4D005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484FFD9-97BC-6847-AD13-789456DE0A3B}" type="pres">
      <dgm:prSet presAssocID="{0B5B3D37-2BA9-43EE-A876-7566AC42C2E1}" presName="spacer" presStyleCnt="0"/>
      <dgm:spPr/>
    </dgm:pt>
    <dgm:pt modelId="{96B2244D-AA96-DD43-B132-145FAC0AD395}" type="pres">
      <dgm:prSet presAssocID="{3FAA4EEC-B902-4932-B1F3-667418626F6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8F55680-B7B2-BF4C-B59C-BE720DE8CC5A}" type="pres">
      <dgm:prSet presAssocID="{8F7906FF-BC98-4FA4-B568-68BFDF8BD405}" presName="spacer" presStyleCnt="0"/>
      <dgm:spPr/>
    </dgm:pt>
    <dgm:pt modelId="{EF6751AC-9397-3E4D-9511-D0EF0976D8FF}" type="pres">
      <dgm:prSet presAssocID="{B512FB93-CE2D-42DD-AD72-172662D6FAD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556A99DA-D8F9-2C41-9C8C-471B7DD102CA}" type="pres">
      <dgm:prSet presAssocID="{472F0CCA-C706-4508-BDA7-5556B45DDDF0}" presName="spacer" presStyleCnt="0"/>
      <dgm:spPr/>
    </dgm:pt>
    <dgm:pt modelId="{53C7B4A4-CF78-014C-ACF8-B47A348FA712}" type="pres">
      <dgm:prSet presAssocID="{34B089D0-6428-42C9-82AD-CFBACB30A75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BFFDDE6-9C2F-7F46-AC40-41AF065A5012}" type="pres">
      <dgm:prSet presAssocID="{DD2AC705-399B-4B1E-94CB-35ADD1150CCB}" presName="spacer" presStyleCnt="0"/>
      <dgm:spPr/>
    </dgm:pt>
    <dgm:pt modelId="{9B9C2433-7C0B-4248-B0FB-E0D929F34E1D}" type="pres">
      <dgm:prSet presAssocID="{2DED7282-0344-4179-AE18-175F8396EA9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38C2CA5-5FC9-E444-BACE-45BE7F83A487}" type="pres">
      <dgm:prSet presAssocID="{63C065C9-45A9-4FFD-9DB0-4872BE7BE2F9}" presName="spacer" presStyleCnt="0"/>
      <dgm:spPr/>
    </dgm:pt>
    <dgm:pt modelId="{F7B003AA-F70B-8F4A-B94B-8AF9B0B5E642}" type="pres">
      <dgm:prSet presAssocID="{D2731665-1F10-4354-9097-BC73A3432F4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B2BABC01-54A4-9344-9D18-C77255C174F6}" type="presOf" srcId="{FA8883D9-A26D-480E-B8B5-66150EFAAE66}" destId="{8574D0D0-FB3F-D64D-825D-9AA8A7CE253B}" srcOrd="0" destOrd="0" presId="urn:microsoft.com/office/officeart/2005/8/layout/vList2"/>
    <dgm:cxn modelId="{3B307B09-8C9B-6447-9FB0-8B88F943C9BA}" type="presOf" srcId="{D2731665-1F10-4354-9097-BC73A3432F4F}" destId="{F7B003AA-F70B-8F4A-B94B-8AF9B0B5E642}" srcOrd="0" destOrd="0" presId="urn:microsoft.com/office/officeart/2005/8/layout/vList2"/>
    <dgm:cxn modelId="{B77DE11C-2799-4956-9081-2903B0A08FDF}" srcId="{FA8883D9-A26D-480E-B8B5-66150EFAAE66}" destId="{3FAA4EEC-B902-4932-B1F3-667418626F6D}" srcOrd="1" destOrd="0" parTransId="{7224655A-CA11-4C6B-BC74-D73B3323ED55}" sibTransId="{8F7906FF-BC98-4FA4-B568-68BFDF8BD405}"/>
    <dgm:cxn modelId="{1CC71835-45B1-4028-8A77-A79949992B96}" srcId="{FA8883D9-A26D-480E-B8B5-66150EFAAE66}" destId="{B512FB93-CE2D-42DD-AD72-172662D6FAD4}" srcOrd="2" destOrd="0" parTransId="{B146C644-874B-434E-B701-A57EC8C67B31}" sibTransId="{472F0CCA-C706-4508-BDA7-5556B45DDDF0}"/>
    <dgm:cxn modelId="{5053AA5F-4DD7-4749-BE18-42B2C7FEB5CD}" srcId="{FA8883D9-A26D-480E-B8B5-66150EFAAE66}" destId="{8F47416C-916A-4AFE-84EE-43FADE4D0057}" srcOrd="0" destOrd="0" parTransId="{D1719402-9F12-4578-99F1-035A9E5A886E}" sibTransId="{0B5B3D37-2BA9-43EE-A876-7566AC42C2E1}"/>
    <dgm:cxn modelId="{91C5E451-57FC-BE4D-AC70-E243310A3481}" type="presOf" srcId="{B512FB93-CE2D-42DD-AD72-172662D6FAD4}" destId="{EF6751AC-9397-3E4D-9511-D0EF0976D8FF}" srcOrd="0" destOrd="0" presId="urn:microsoft.com/office/officeart/2005/8/layout/vList2"/>
    <dgm:cxn modelId="{E508C894-74DA-48B2-8967-91E4A69021B9}" srcId="{FA8883D9-A26D-480E-B8B5-66150EFAAE66}" destId="{34B089D0-6428-42C9-82AD-CFBACB30A756}" srcOrd="3" destOrd="0" parTransId="{F2119C88-27FE-4719-9A52-31DC2320DF8C}" sibTransId="{DD2AC705-399B-4B1E-94CB-35ADD1150CCB}"/>
    <dgm:cxn modelId="{22D158B9-E11F-4ED2-B6FC-609B4E2E86E2}" srcId="{FA8883D9-A26D-480E-B8B5-66150EFAAE66}" destId="{D2731665-1F10-4354-9097-BC73A3432F4F}" srcOrd="5" destOrd="0" parTransId="{C17558E5-7752-46DD-9305-07BF092A4047}" sibTransId="{F37F6EB0-3E27-4FF3-9FA3-A2938E439B89}"/>
    <dgm:cxn modelId="{B185A0D6-A784-F241-87DC-A1379A9C2A7A}" type="presOf" srcId="{34B089D0-6428-42C9-82AD-CFBACB30A756}" destId="{53C7B4A4-CF78-014C-ACF8-B47A348FA712}" srcOrd="0" destOrd="0" presId="urn:microsoft.com/office/officeart/2005/8/layout/vList2"/>
    <dgm:cxn modelId="{6D7193DF-E9E5-F54A-AFAD-0A33EFFC3AA2}" type="presOf" srcId="{8F47416C-916A-4AFE-84EE-43FADE4D0057}" destId="{18B2D61A-9BEB-AB4D-A069-EEA834FF771E}" srcOrd="0" destOrd="0" presId="urn:microsoft.com/office/officeart/2005/8/layout/vList2"/>
    <dgm:cxn modelId="{216848E7-1A57-2A46-B429-0A2A42525F72}" type="presOf" srcId="{3FAA4EEC-B902-4932-B1F3-667418626F6D}" destId="{96B2244D-AA96-DD43-B132-145FAC0AD395}" srcOrd="0" destOrd="0" presId="urn:microsoft.com/office/officeart/2005/8/layout/vList2"/>
    <dgm:cxn modelId="{2B2EE6E9-47C1-454F-9570-146B11F0C511}" type="presOf" srcId="{2DED7282-0344-4179-AE18-175F8396EA94}" destId="{9B9C2433-7C0B-4248-B0FB-E0D929F34E1D}" srcOrd="0" destOrd="0" presId="urn:microsoft.com/office/officeart/2005/8/layout/vList2"/>
    <dgm:cxn modelId="{D42D7FEC-1B8E-476D-866C-20B2C6E230EB}" srcId="{FA8883D9-A26D-480E-B8B5-66150EFAAE66}" destId="{2DED7282-0344-4179-AE18-175F8396EA94}" srcOrd="4" destOrd="0" parTransId="{2B9826A0-E90F-455A-818E-8D984A69ECEE}" sibTransId="{63C065C9-45A9-4FFD-9DB0-4872BE7BE2F9}"/>
    <dgm:cxn modelId="{2B3ACCA5-775F-9143-8104-8851FB7D3218}" type="presParOf" srcId="{8574D0D0-FB3F-D64D-825D-9AA8A7CE253B}" destId="{18B2D61A-9BEB-AB4D-A069-EEA834FF771E}" srcOrd="0" destOrd="0" presId="urn:microsoft.com/office/officeart/2005/8/layout/vList2"/>
    <dgm:cxn modelId="{EA58BCFE-7EDC-EC41-941B-B5F33E56D04C}" type="presParOf" srcId="{8574D0D0-FB3F-D64D-825D-9AA8A7CE253B}" destId="{1484FFD9-97BC-6847-AD13-789456DE0A3B}" srcOrd="1" destOrd="0" presId="urn:microsoft.com/office/officeart/2005/8/layout/vList2"/>
    <dgm:cxn modelId="{DBEEE820-2D71-4549-A551-049C1F94CD14}" type="presParOf" srcId="{8574D0D0-FB3F-D64D-825D-9AA8A7CE253B}" destId="{96B2244D-AA96-DD43-B132-145FAC0AD395}" srcOrd="2" destOrd="0" presId="urn:microsoft.com/office/officeart/2005/8/layout/vList2"/>
    <dgm:cxn modelId="{345CA1D0-5E90-1B44-9263-7F89AFB1985D}" type="presParOf" srcId="{8574D0D0-FB3F-D64D-825D-9AA8A7CE253B}" destId="{98F55680-B7B2-BF4C-B59C-BE720DE8CC5A}" srcOrd="3" destOrd="0" presId="urn:microsoft.com/office/officeart/2005/8/layout/vList2"/>
    <dgm:cxn modelId="{DF1CEBF7-A522-6143-8750-B337F5520707}" type="presParOf" srcId="{8574D0D0-FB3F-D64D-825D-9AA8A7CE253B}" destId="{EF6751AC-9397-3E4D-9511-D0EF0976D8FF}" srcOrd="4" destOrd="0" presId="urn:microsoft.com/office/officeart/2005/8/layout/vList2"/>
    <dgm:cxn modelId="{BB89526F-010A-FF45-9FB5-6A8A41FFBA70}" type="presParOf" srcId="{8574D0D0-FB3F-D64D-825D-9AA8A7CE253B}" destId="{556A99DA-D8F9-2C41-9C8C-471B7DD102CA}" srcOrd="5" destOrd="0" presId="urn:microsoft.com/office/officeart/2005/8/layout/vList2"/>
    <dgm:cxn modelId="{AF54238D-2B1F-DF4F-BCAF-CC830B9BF052}" type="presParOf" srcId="{8574D0D0-FB3F-D64D-825D-9AA8A7CE253B}" destId="{53C7B4A4-CF78-014C-ACF8-B47A348FA712}" srcOrd="6" destOrd="0" presId="urn:microsoft.com/office/officeart/2005/8/layout/vList2"/>
    <dgm:cxn modelId="{142D07BE-9BEA-9044-9088-67DE5D28ECC3}" type="presParOf" srcId="{8574D0D0-FB3F-D64D-825D-9AA8A7CE253B}" destId="{FBFFDDE6-9C2F-7F46-AC40-41AF065A5012}" srcOrd="7" destOrd="0" presId="urn:microsoft.com/office/officeart/2005/8/layout/vList2"/>
    <dgm:cxn modelId="{A99E4398-17F2-144F-9BF4-6BC53B930EDC}" type="presParOf" srcId="{8574D0D0-FB3F-D64D-825D-9AA8A7CE253B}" destId="{9B9C2433-7C0B-4248-B0FB-E0D929F34E1D}" srcOrd="8" destOrd="0" presId="urn:microsoft.com/office/officeart/2005/8/layout/vList2"/>
    <dgm:cxn modelId="{21883874-6A8A-F74F-A2D2-D36C9CA426ED}" type="presParOf" srcId="{8574D0D0-FB3F-D64D-825D-9AA8A7CE253B}" destId="{838C2CA5-5FC9-E444-BACE-45BE7F83A487}" srcOrd="9" destOrd="0" presId="urn:microsoft.com/office/officeart/2005/8/layout/vList2"/>
    <dgm:cxn modelId="{D0FE21E7-7B46-8942-9960-5C00EB5D95AE}" type="presParOf" srcId="{8574D0D0-FB3F-D64D-825D-9AA8A7CE253B}" destId="{F7B003AA-F70B-8F4A-B94B-8AF9B0B5E64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8A237-FECB-DB44-87DA-7303C7E6F53D}">
      <dsp:nvSpPr>
        <dsp:cNvPr id="0" name=""/>
        <dsp:cNvSpPr/>
      </dsp:nvSpPr>
      <dsp:spPr>
        <a:xfrm>
          <a:off x="0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Mass nationalist protests in 1959 push Belgium into hurried withdrawal</a:t>
          </a:r>
        </a:p>
      </dsp:txBody>
      <dsp:txXfrm>
        <a:off x="0" y="573683"/>
        <a:ext cx="2464593" cy="1478756"/>
      </dsp:txXfrm>
    </dsp:sp>
    <dsp:sp modelId="{B610F446-5252-FA4A-A759-8FAEF8C63F51}">
      <dsp:nvSpPr>
        <dsp:cNvPr id="0" name=""/>
        <dsp:cNvSpPr/>
      </dsp:nvSpPr>
      <dsp:spPr>
        <a:xfrm>
          <a:off x="2711053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Patrice Lumumba (1925-61) and the Congolese National Movement (MNC)</a:t>
          </a:r>
        </a:p>
      </dsp:txBody>
      <dsp:txXfrm>
        <a:off x="2711053" y="573683"/>
        <a:ext cx="2464593" cy="1478756"/>
      </dsp:txXfrm>
    </dsp:sp>
    <dsp:sp modelId="{977CBCE7-23D3-9B44-9CA6-CE283DA07FD8}">
      <dsp:nvSpPr>
        <dsp:cNvPr id="0" name=""/>
        <dsp:cNvSpPr/>
      </dsp:nvSpPr>
      <dsp:spPr>
        <a:xfrm>
          <a:off x="5422106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Independence day, 30 June 1960: Lumumba’s assault on Belgian colonialism, in presence of King Baudouin</a:t>
          </a:r>
          <a:r>
            <a:rPr lang="en-US" sz="1600" kern="1200" dirty="0"/>
            <a:t>.</a:t>
          </a:r>
        </a:p>
      </dsp:txBody>
      <dsp:txXfrm>
        <a:off x="5422106" y="573683"/>
        <a:ext cx="2464593" cy="1478756"/>
      </dsp:txXfrm>
    </dsp:sp>
    <dsp:sp modelId="{03D8416D-5D96-7946-9DA5-4D6DEAC2938D}">
      <dsp:nvSpPr>
        <dsp:cNvPr id="0" name=""/>
        <dsp:cNvSpPr/>
      </dsp:nvSpPr>
      <dsp:spPr>
        <a:xfrm>
          <a:off x="1355526" y="2298898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Mutiny in Congolese army &gt; mass European exodus</a:t>
          </a:r>
        </a:p>
      </dsp:txBody>
      <dsp:txXfrm>
        <a:off x="1355526" y="2298898"/>
        <a:ext cx="2464593" cy="1478756"/>
      </dsp:txXfrm>
    </dsp:sp>
    <dsp:sp modelId="{C6E4631D-505E-164F-94BA-21E60BA74109}">
      <dsp:nvSpPr>
        <dsp:cNvPr id="0" name=""/>
        <dsp:cNvSpPr/>
      </dsp:nvSpPr>
      <dsp:spPr>
        <a:xfrm>
          <a:off x="4066579" y="2298898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Belgian army intervenes, supposedly to protect Belgian lives and property</a:t>
          </a:r>
        </a:p>
      </dsp:txBody>
      <dsp:txXfrm>
        <a:off x="4066579" y="2298898"/>
        <a:ext cx="2464593" cy="1478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B2D61A-9BEB-AB4D-A069-EEA834FF771E}">
      <dsp:nvSpPr>
        <dsp:cNvPr id="0" name=""/>
        <dsp:cNvSpPr/>
      </dsp:nvSpPr>
      <dsp:spPr>
        <a:xfrm>
          <a:off x="0" y="130690"/>
          <a:ext cx="4003481" cy="76985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Antoine Gizenga and proclamation of Lumumbist government in December 1960 – recognised by Moscow</a:t>
          </a:r>
          <a:endParaRPr lang="en-US" sz="1400" kern="1200"/>
        </a:p>
      </dsp:txBody>
      <dsp:txXfrm>
        <a:off x="37581" y="168271"/>
        <a:ext cx="3928319" cy="694697"/>
      </dsp:txXfrm>
    </dsp:sp>
    <dsp:sp modelId="{96B2244D-AA96-DD43-B132-145FAC0AD395}">
      <dsp:nvSpPr>
        <dsp:cNvPr id="0" name=""/>
        <dsp:cNvSpPr/>
      </dsp:nvSpPr>
      <dsp:spPr>
        <a:xfrm>
          <a:off x="0" y="940870"/>
          <a:ext cx="4003481" cy="769859"/>
        </a:xfrm>
        <a:prstGeom prst="round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Kennedy administration supported Mobutu in Leopoldville</a:t>
          </a:r>
          <a:endParaRPr lang="en-US" sz="1400" kern="1200"/>
        </a:p>
      </dsp:txBody>
      <dsp:txXfrm>
        <a:off x="37581" y="978451"/>
        <a:ext cx="3928319" cy="694697"/>
      </dsp:txXfrm>
    </dsp:sp>
    <dsp:sp modelId="{EF6751AC-9397-3E4D-9511-D0EF0976D8FF}">
      <dsp:nvSpPr>
        <dsp:cNvPr id="0" name=""/>
        <dsp:cNvSpPr/>
      </dsp:nvSpPr>
      <dsp:spPr>
        <a:xfrm>
          <a:off x="0" y="1751050"/>
          <a:ext cx="4003481" cy="769859"/>
        </a:xfrm>
        <a:prstGeom prst="round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Installation of Cyrielle Adouala as Prime Minister, August 1961; Gizenga within government</a:t>
          </a:r>
          <a:endParaRPr lang="en-US" sz="1400" kern="1200"/>
        </a:p>
      </dsp:txBody>
      <dsp:txXfrm>
        <a:off x="37581" y="1788631"/>
        <a:ext cx="3928319" cy="694697"/>
      </dsp:txXfrm>
    </dsp:sp>
    <dsp:sp modelId="{53C7B4A4-CF78-014C-ACF8-B47A348FA712}">
      <dsp:nvSpPr>
        <dsp:cNvPr id="0" name=""/>
        <dsp:cNvSpPr/>
      </dsp:nvSpPr>
      <dsp:spPr>
        <a:xfrm>
          <a:off x="0" y="2561230"/>
          <a:ext cx="4003481" cy="769859"/>
        </a:xfrm>
        <a:prstGeom prst="round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Washington broke with European powers in ending an end to the Katangese secession – held out until January 1963</a:t>
          </a:r>
          <a:endParaRPr lang="en-US" sz="1400" kern="1200"/>
        </a:p>
      </dsp:txBody>
      <dsp:txXfrm>
        <a:off x="37581" y="2598811"/>
        <a:ext cx="3928319" cy="694697"/>
      </dsp:txXfrm>
    </dsp:sp>
    <dsp:sp modelId="{9B9C2433-7C0B-4248-B0FB-E0D929F34E1D}">
      <dsp:nvSpPr>
        <dsp:cNvPr id="0" name=""/>
        <dsp:cNvSpPr/>
      </dsp:nvSpPr>
      <dsp:spPr>
        <a:xfrm>
          <a:off x="0" y="3371410"/>
          <a:ext cx="4003481" cy="769859"/>
        </a:xfrm>
        <a:prstGeom prst="round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Adouala forced to resign in June 1964 – Mobutu strengthens position</a:t>
          </a:r>
          <a:endParaRPr lang="en-US" sz="1400" kern="1200"/>
        </a:p>
      </dsp:txBody>
      <dsp:txXfrm>
        <a:off x="37581" y="3408991"/>
        <a:ext cx="3928319" cy="694697"/>
      </dsp:txXfrm>
    </dsp:sp>
    <dsp:sp modelId="{F7B003AA-F70B-8F4A-B94B-8AF9B0B5E642}">
      <dsp:nvSpPr>
        <dsp:cNvPr id="0" name=""/>
        <dsp:cNvSpPr/>
      </dsp:nvSpPr>
      <dsp:spPr>
        <a:xfrm>
          <a:off x="0" y="4181590"/>
          <a:ext cx="4003481" cy="76985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Tshombe appointed Prime Minister</a:t>
          </a:r>
          <a:endParaRPr lang="en-US" sz="1400" kern="1200"/>
        </a:p>
      </dsp:txBody>
      <dsp:txXfrm>
        <a:off x="37581" y="4219171"/>
        <a:ext cx="3928319" cy="694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13601" y="0"/>
            <a:ext cx="12184264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18909" y="5054632"/>
            <a:ext cx="3325092" cy="1061160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1 | Week 7</a:t>
            </a:r>
          </a:p>
          <a:p>
            <a:pPr algn="r"/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811980" y="4126345"/>
            <a:ext cx="5332020" cy="73627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3600" b="1" dirty="0">
                <a:solidFill>
                  <a:srgbClr val="ED7D31"/>
                </a:solidFill>
                <a:latin typeface="Cambria" panose="02040503050406030204" pitchFamily="18" charset="0"/>
              </a:rPr>
              <a:t>Crisis in Congo, 1959-65</a:t>
            </a: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9082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Mobutu’s coup and the death of Lumumba</a:t>
            </a:r>
            <a:endParaRPr lang="en-US" sz="28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53261" y="2096086"/>
            <a:ext cx="4740769" cy="4432729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US-backed coup brought to power General Joseph </a:t>
            </a:r>
            <a:r>
              <a:rPr lang="en-GB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Désiré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Mobutu in 15 September 1960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Lumumba placed under house arrest, but escapes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CIA and Belgians collaborated to have Lumumba extradited to Katanga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Murdered by Katangese enemies in January 1961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3520" y="1564645"/>
            <a:ext cx="336218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73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346" y="288485"/>
            <a:ext cx="3937000" cy="6337300"/>
          </a:xfrm>
          <a:prstGeom prst="rect">
            <a:avLst/>
          </a:prstGeom>
        </p:spPr>
      </p:pic>
      <p:sp>
        <p:nvSpPr>
          <p:cNvPr id="3" name="Content Placeholder 9"/>
          <p:cNvSpPr txBox="1">
            <a:spLocks/>
          </p:cNvSpPr>
          <p:nvPr/>
        </p:nvSpPr>
        <p:spPr>
          <a:xfrm>
            <a:off x="633089" y="288485"/>
            <a:ext cx="4178062" cy="62231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 stepped-up operations against Katanga after the death of Lumumba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Resolution taken to eliminate mercenaries in Katanga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September 1961: UN Secretary-General Dag Hammarskjold killed in a plane crash in Ndola, Northern Rhodesia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White interests in central and southern Africa involved a conspiracy? Demonstrates the </a:t>
            </a:r>
            <a:r>
              <a:rPr lang="en-GB" sz="2400" u="sng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transnational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aspect of the crisis</a:t>
            </a:r>
          </a:p>
          <a:p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05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154"/>
          <a:stretch/>
        </p:blipFill>
        <p:spPr>
          <a:xfrm>
            <a:off x="0" y="140677"/>
            <a:ext cx="9183944" cy="671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89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1DEB374-A1D0-48A1-B178-959E6F243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2" y="-478"/>
            <a:ext cx="4783621" cy="6858478"/>
          </a:xfrm>
          <a:custGeom>
            <a:avLst/>
            <a:gdLst>
              <a:gd name="connsiteX0" fmla="*/ 0 w 6378162"/>
              <a:gd name="connsiteY0" fmla="*/ 6858478 h 6858478"/>
              <a:gd name="connsiteX1" fmla="*/ 6378162 w 6378162"/>
              <a:gd name="connsiteY1" fmla="*/ 6858478 h 6858478"/>
              <a:gd name="connsiteX2" fmla="*/ 3201787 w 6378162"/>
              <a:gd name="connsiteY2" fmla="*/ 0 h 6858478"/>
              <a:gd name="connsiteX3" fmla="*/ 3196210 w 6378162"/>
              <a:gd name="connsiteY3" fmla="*/ 0 h 6858478"/>
              <a:gd name="connsiteX4" fmla="*/ 2129982 w 6378162"/>
              <a:gd name="connsiteY4" fmla="*/ 0 h 6858478"/>
              <a:gd name="connsiteX5" fmla="*/ 0 w 6378162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162" h="6858478">
                <a:moveTo>
                  <a:pt x="0" y="6858478"/>
                </a:moveTo>
                <a:lnTo>
                  <a:pt x="6378162" y="6858478"/>
                </a:lnTo>
                <a:lnTo>
                  <a:pt x="3201787" y="0"/>
                </a:lnTo>
                <a:lnTo>
                  <a:pt x="3196210" y="0"/>
                </a:lnTo>
                <a:lnTo>
                  <a:pt x="2129982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85000"/>
              <a:lumOff val="15000"/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D92A3ED-9854-4AD9-88FB-0EC89C939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2" y="-478"/>
            <a:ext cx="4479257" cy="6858478"/>
          </a:xfrm>
          <a:custGeom>
            <a:avLst/>
            <a:gdLst>
              <a:gd name="connsiteX0" fmla="*/ 0 w 5972343"/>
              <a:gd name="connsiteY0" fmla="*/ 6858478 h 6858478"/>
              <a:gd name="connsiteX1" fmla="*/ 5972343 w 5972343"/>
              <a:gd name="connsiteY1" fmla="*/ 6858478 h 6858478"/>
              <a:gd name="connsiteX2" fmla="*/ 2795968 w 5972343"/>
              <a:gd name="connsiteY2" fmla="*/ 0 h 6858478"/>
              <a:gd name="connsiteX3" fmla="*/ 2790391 w 5972343"/>
              <a:gd name="connsiteY3" fmla="*/ 0 h 6858478"/>
              <a:gd name="connsiteX4" fmla="*/ 1724163 w 5972343"/>
              <a:gd name="connsiteY4" fmla="*/ 0 h 6858478"/>
              <a:gd name="connsiteX5" fmla="*/ 0 w 5972343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72343" h="6858478">
                <a:moveTo>
                  <a:pt x="0" y="6858478"/>
                </a:moveTo>
                <a:lnTo>
                  <a:pt x="5972343" y="6858478"/>
                </a:lnTo>
                <a:lnTo>
                  <a:pt x="2795968" y="0"/>
                </a:lnTo>
                <a:lnTo>
                  <a:pt x="2790391" y="0"/>
                </a:lnTo>
                <a:lnTo>
                  <a:pt x="1724163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44384" y="442762"/>
            <a:ext cx="3158837" cy="3294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b="1" kern="1200" dirty="0">
                <a:solidFill>
                  <a:srgbClr val="ED7D31"/>
                </a:solidFill>
                <a:latin typeface="+mj-lt"/>
                <a:ea typeface="+mj-ea"/>
                <a:cs typeface="+mj-cs"/>
              </a:rPr>
              <a:t>Mobutu bolsters his position</a:t>
            </a:r>
          </a:p>
        </p:txBody>
      </p:sp>
      <p:graphicFrame>
        <p:nvGraphicFramePr>
          <p:cNvPr id="11" name="Content Placeholder 9">
            <a:extLst>
              <a:ext uri="{FF2B5EF4-FFF2-40B4-BE49-F238E27FC236}">
                <a16:creationId xmlns:a16="http://schemas.microsoft.com/office/drawing/2014/main" id="{AD49A199-33FB-4658-8860-04A2745E7E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5225662"/>
              </p:ext>
            </p:extLst>
          </p:nvPr>
        </p:nvGraphicFramePr>
        <p:xfrm>
          <a:off x="4607781" y="1137684"/>
          <a:ext cx="4003481" cy="5082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6563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66" y="239082"/>
            <a:ext cx="8780345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Rebellions in eastern Congo</a:t>
            </a:r>
            <a:b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‘</a:t>
            </a:r>
            <a:r>
              <a:rPr lang="en-US" sz="3200" b="1" dirty="0" err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Simbas</a:t>
            </a:r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’ parade in Stanleyville, 1963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137" y="1564645"/>
            <a:ext cx="9374644" cy="529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10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055" y="0"/>
            <a:ext cx="72038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91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5588"/>
            <a:ext cx="9246186" cy="643870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26541"/>
            <a:ext cx="9144000" cy="61904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Operation Dragon Rouge – Stanleyville, November 1964</a:t>
            </a:r>
            <a:endParaRPr lang="en-US" sz="2800" b="1" i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50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73AD41DB-DF9F-49BC-85AE-6AB1840A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005" y="4669978"/>
            <a:ext cx="3883231" cy="11737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b="1" dirty="0">
                <a:solidFill>
                  <a:srgbClr val="ED7D31"/>
                </a:solidFill>
              </a:rPr>
              <a:t>Cuba, Che Guevara, and Congo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795" b="40334"/>
          <a:stretch/>
        </p:blipFill>
        <p:spPr>
          <a:xfrm>
            <a:off x="20" y="-1"/>
            <a:ext cx="9143980" cy="3984912"/>
          </a:xfrm>
          <a:custGeom>
            <a:avLst/>
            <a:gdLst/>
            <a:ahLst/>
            <a:cxnLst/>
            <a:rect l="l" t="t" r="r" b="b"/>
            <a:pathLst>
              <a:path w="12192000" h="3984912">
                <a:moveTo>
                  <a:pt x="0" y="0"/>
                </a:moveTo>
                <a:lnTo>
                  <a:pt x="12192000" y="0"/>
                </a:lnTo>
                <a:lnTo>
                  <a:pt x="12192000" y="566059"/>
                </a:lnTo>
                <a:lnTo>
                  <a:pt x="12192000" y="794037"/>
                </a:lnTo>
                <a:lnTo>
                  <a:pt x="12192000" y="2336800"/>
                </a:lnTo>
                <a:lnTo>
                  <a:pt x="12192000" y="2631227"/>
                </a:lnTo>
                <a:lnTo>
                  <a:pt x="12192000" y="3908712"/>
                </a:lnTo>
                <a:lnTo>
                  <a:pt x="9439275" y="3984912"/>
                </a:lnTo>
                <a:lnTo>
                  <a:pt x="5572127" y="3737262"/>
                </a:lnTo>
                <a:lnTo>
                  <a:pt x="0" y="3908712"/>
                </a:lnTo>
                <a:lnTo>
                  <a:pt x="0" y="2631227"/>
                </a:lnTo>
                <a:lnTo>
                  <a:pt x="0" y="2336800"/>
                </a:lnTo>
                <a:lnTo>
                  <a:pt x="0" y="794037"/>
                </a:lnTo>
                <a:lnTo>
                  <a:pt x="0" y="566059"/>
                </a:lnTo>
                <a:close/>
              </a:path>
            </a:pathLst>
          </a:custGeom>
        </p:spPr>
      </p:pic>
      <p:grpSp>
        <p:nvGrpSpPr>
          <p:cNvPr id="16" name="Group 11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9144000" cy="757168"/>
            <a:chOff x="0" y="2959818"/>
            <a:chExt cx="12192000" cy="75716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Content Placeholder 9"/>
          <p:cNvSpPr txBox="1">
            <a:spLocks/>
          </p:cNvSpPr>
          <p:nvPr/>
        </p:nvSpPr>
        <p:spPr>
          <a:xfrm>
            <a:off x="4248150" y="4286160"/>
            <a:ext cx="4575216" cy="2571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bg1">
                    <a:alpha val="80000"/>
                  </a:schemeClr>
                </a:solidFill>
              </a:rPr>
              <a:t>Cuban interest in Africa following the revolution in 1959</a:t>
            </a:r>
          </a:p>
          <a:p>
            <a:r>
              <a:rPr lang="en-US" sz="1800" b="1" dirty="0">
                <a:solidFill>
                  <a:schemeClr val="bg1">
                    <a:alpha val="80000"/>
                  </a:schemeClr>
                </a:solidFill>
              </a:rPr>
              <a:t>December 1964: Guevara begins a two-month tour of Africa</a:t>
            </a:r>
          </a:p>
          <a:p>
            <a:r>
              <a:rPr lang="en-US" sz="1800" b="1" dirty="0">
                <a:solidFill>
                  <a:schemeClr val="bg1">
                    <a:alpha val="80000"/>
                  </a:schemeClr>
                </a:solidFill>
              </a:rPr>
              <a:t>April-June 1965: expedition of 120 Cubans into eastern Congo</a:t>
            </a:r>
          </a:p>
          <a:p>
            <a:r>
              <a:rPr lang="en-US" sz="1800" b="1" dirty="0">
                <a:solidFill>
                  <a:schemeClr val="bg1">
                    <a:alpha val="80000"/>
                  </a:schemeClr>
                </a:solidFill>
              </a:rPr>
              <a:t>Led to a rethinking of Cuban policy in sub-Saharan Africa…</a:t>
            </a:r>
          </a:p>
          <a:p>
            <a:pPr lvl="1"/>
            <a:endParaRPr lang="en-US" sz="1200" dirty="0">
              <a:solidFill>
                <a:schemeClr val="bg1">
                  <a:alpha val="80000"/>
                </a:schemeClr>
              </a:solidFill>
            </a:endParaRPr>
          </a:p>
          <a:p>
            <a:pPr lvl="1"/>
            <a:endParaRPr lang="en-US" sz="1200" dirty="0">
              <a:solidFill>
                <a:schemeClr val="bg1">
                  <a:alpha val="80000"/>
                </a:schemeClr>
              </a:solidFill>
            </a:endParaRPr>
          </a:p>
          <a:p>
            <a:endParaRPr lang="en-US" sz="12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3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3">
            <a:extLst>
              <a:ext uri="{FF2B5EF4-FFF2-40B4-BE49-F238E27FC236}">
                <a16:creationId xmlns:a16="http://schemas.microsoft.com/office/drawing/2014/main" id="{A9CB0874-88B8-43D3-B0B6-C32F790F7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15">
            <a:extLst>
              <a:ext uri="{FF2B5EF4-FFF2-40B4-BE49-F238E27FC236}">
                <a16:creationId xmlns:a16="http://schemas.microsoft.com/office/drawing/2014/main" id="{4BFD067A-52BE-40EE-B7CA-391830B9A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2561771"/>
            <a:chOff x="0" y="0"/>
            <a:chExt cx="12192000" cy="2561771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CDA7855-806B-4A02-9C19-24872E4D8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2561771"/>
            </a:xfrm>
            <a:custGeom>
              <a:avLst/>
              <a:gdLst>
                <a:gd name="connsiteX0" fmla="*/ 0 w 12192000"/>
                <a:gd name="connsiteY0" fmla="*/ 0 h 2561771"/>
                <a:gd name="connsiteX1" fmla="*/ 12192000 w 12192000"/>
                <a:gd name="connsiteY1" fmla="*/ 0 h 2561771"/>
                <a:gd name="connsiteX2" fmla="*/ 12192000 w 12192000"/>
                <a:gd name="connsiteY2" fmla="*/ 2359863 h 2561771"/>
                <a:gd name="connsiteX3" fmla="*/ 6364514 w 12192000"/>
                <a:gd name="connsiteY3" fmla="*/ 2561771 h 2561771"/>
                <a:gd name="connsiteX4" fmla="*/ 1981200 w 12192000"/>
                <a:gd name="connsiteY4" fmla="*/ 2278742 h 2561771"/>
                <a:gd name="connsiteX5" fmla="*/ 0 w 12192000"/>
                <a:gd name="connsiteY5" fmla="*/ 2343277 h 25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2561771">
                  <a:moveTo>
                    <a:pt x="0" y="0"/>
                  </a:moveTo>
                  <a:lnTo>
                    <a:pt x="12192000" y="0"/>
                  </a:lnTo>
                  <a:lnTo>
                    <a:pt x="12192000" y="2359863"/>
                  </a:lnTo>
                  <a:lnTo>
                    <a:pt x="6364514" y="2561771"/>
                  </a:lnTo>
                  <a:lnTo>
                    <a:pt x="1981200" y="2278742"/>
                  </a:lnTo>
                  <a:lnTo>
                    <a:pt x="0" y="234327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17">
              <a:extLst>
                <a:ext uri="{FF2B5EF4-FFF2-40B4-BE49-F238E27FC236}">
                  <a16:creationId xmlns:a16="http://schemas.microsoft.com/office/drawing/2014/main" id="{3AFE70DE-5BEC-4E54-98D2-48C13E1491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2561771"/>
            </a:xfrm>
            <a:custGeom>
              <a:avLst/>
              <a:gdLst>
                <a:gd name="connsiteX0" fmla="*/ 0 w 12192000"/>
                <a:gd name="connsiteY0" fmla="*/ 0 h 2561771"/>
                <a:gd name="connsiteX1" fmla="*/ 12192000 w 12192000"/>
                <a:gd name="connsiteY1" fmla="*/ 0 h 2561771"/>
                <a:gd name="connsiteX2" fmla="*/ 12192000 w 12192000"/>
                <a:gd name="connsiteY2" fmla="*/ 2359863 h 2561771"/>
                <a:gd name="connsiteX3" fmla="*/ 6364514 w 12192000"/>
                <a:gd name="connsiteY3" fmla="*/ 2561771 h 2561771"/>
                <a:gd name="connsiteX4" fmla="*/ 1981200 w 12192000"/>
                <a:gd name="connsiteY4" fmla="*/ 2278742 h 2561771"/>
                <a:gd name="connsiteX5" fmla="*/ 0 w 12192000"/>
                <a:gd name="connsiteY5" fmla="*/ 2343277 h 25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2561771">
                  <a:moveTo>
                    <a:pt x="0" y="0"/>
                  </a:moveTo>
                  <a:lnTo>
                    <a:pt x="12192000" y="0"/>
                  </a:lnTo>
                  <a:lnTo>
                    <a:pt x="12192000" y="2359863"/>
                  </a:lnTo>
                  <a:lnTo>
                    <a:pt x="6364514" y="2561771"/>
                  </a:lnTo>
                  <a:lnTo>
                    <a:pt x="1981200" y="2278742"/>
                  </a:lnTo>
                  <a:lnTo>
                    <a:pt x="0" y="234327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1284686" y="1040400"/>
            <a:ext cx="5899545" cy="7078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000" b="1" dirty="0">
                <a:solidFill>
                  <a:srgbClr val="ED7D31"/>
                </a:solidFill>
              </a:rPr>
              <a:t>Conclusions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5B8CC4-8CCE-428F-AE7E-28D178984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0" y="2027156"/>
            <a:ext cx="9144000" cy="757168"/>
            <a:chOff x="0" y="2959818"/>
            <a:chExt cx="12192000" cy="75716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6359FA2-E374-4073-8269-E10D2AE74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A1F0E66-9B5E-4980-8AEC-B4D144B48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9"/>
          <p:cNvSpPr txBox="1">
            <a:spLocks/>
          </p:cNvSpPr>
          <p:nvPr/>
        </p:nvSpPr>
        <p:spPr>
          <a:xfrm>
            <a:off x="1284684" y="3070719"/>
            <a:ext cx="7229924" cy="36744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Fears of secession and insecurity of </a:t>
            </a:r>
            <a:r>
              <a:rPr lang="en-US" sz="2000" b="1" u="sng" dirty="0">
                <a:solidFill>
                  <a:schemeClr val="tx1">
                    <a:alpha val="80000"/>
                  </a:schemeClr>
                </a:solidFill>
              </a:rPr>
              <a:t>borders</a:t>
            </a: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 &gt; foundation of the </a:t>
            </a:r>
            <a:r>
              <a:rPr lang="en-US" sz="2000" b="1" dirty="0" err="1">
                <a:solidFill>
                  <a:schemeClr val="tx1">
                    <a:alpha val="80000"/>
                  </a:schemeClr>
                </a:solidFill>
              </a:rPr>
              <a:t>Organisation</a:t>
            </a: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 of African Unity, 1963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Rising fears of Cold War intervention, increased anti-Americanism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Importance of Western business interests in </a:t>
            </a:r>
            <a:r>
              <a:rPr lang="en-US" sz="2000" b="1" dirty="0" err="1">
                <a:solidFill>
                  <a:schemeClr val="tx1">
                    <a:alpha val="80000"/>
                  </a:schemeClr>
                </a:solidFill>
              </a:rPr>
              <a:t>decolonisation</a:t>
            </a:r>
            <a:endParaRPr lang="en-US" sz="2000" b="1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Was this a Cold War conflict? Was Lumumba a genuine threat to the West?</a:t>
            </a:r>
          </a:p>
          <a:p>
            <a:r>
              <a:rPr lang="en-US" sz="2000" b="1" dirty="0" err="1">
                <a:solidFill>
                  <a:schemeClr val="tx1">
                    <a:alpha val="80000"/>
                  </a:schemeClr>
                </a:solidFill>
              </a:rPr>
              <a:t>Stabilising</a:t>
            </a: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 and </a:t>
            </a:r>
            <a:r>
              <a:rPr lang="en-US" sz="2000" b="1" dirty="0" err="1">
                <a:solidFill>
                  <a:schemeClr val="tx1">
                    <a:alpha val="80000"/>
                  </a:schemeClr>
                </a:solidFill>
              </a:rPr>
              <a:t>destabilising</a:t>
            </a: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 Congo: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Mobutu and the creation of a US-backed dictatorship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Katangese gendarmes – fled into Angola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Continued calls for separatism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Rwandan genocide and the Congo war</a:t>
            </a:r>
          </a:p>
          <a:p>
            <a:pPr lvl="1"/>
            <a:endParaRPr lang="en-US" sz="1300" dirty="0">
              <a:solidFill>
                <a:schemeClr val="tx1">
                  <a:alpha val="80000"/>
                </a:schemeClr>
              </a:solidFill>
            </a:endParaRPr>
          </a:p>
          <a:p>
            <a:endParaRPr lang="en-US" sz="13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31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>
          <a:xfrm>
            <a:off x="494712" y="140081"/>
            <a:ext cx="6555179" cy="75056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400" b="1" dirty="0">
                <a:solidFill>
                  <a:srgbClr val="ED7D31"/>
                </a:solidFill>
                <a:latin typeface="Cambria" panose="02040503050406030204" pitchFamily="18" charset="0"/>
              </a:rPr>
              <a:t>‘Africa is a revolver, Congo its trigger</a:t>
            </a:r>
            <a:r>
              <a:rPr lang="en-GB" sz="2400" dirty="0">
                <a:solidFill>
                  <a:schemeClr val="bg1"/>
                </a:solidFill>
                <a:latin typeface="Cambria" panose="02040503050406030204" pitchFamily="18" charset="0"/>
              </a:rPr>
              <a:t>’</a:t>
            </a:r>
          </a:p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Frantz Fanon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599" y="987996"/>
            <a:ext cx="5288292" cy="587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86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67" y="628548"/>
            <a:ext cx="8780345" cy="1325563"/>
          </a:xfrm>
        </p:spPr>
        <p:txBody>
          <a:bodyPr>
            <a:normAutofit/>
          </a:bodyPr>
          <a:lstStyle/>
          <a:p>
            <a:pPr algn="ctr"/>
            <a:r>
              <a:rPr lang="en-US" sz="360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Decolonisation in the Belgian Congo</a:t>
            </a:r>
            <a:endParaRPr lang="en-US" sz="2800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graphicFrame>
        <p:nvGraphicFramePr>
          <p:cNvPr id="12" name="Content Placeholder 9">
            <a:extLst>
              <a:ext uri="{FF2B5EF4-FFF2-40B4-BE49-F238E27FC236}">
                <a16:creationId xmlns:a16="http://schemas.microsoft.com/office/drawing/2014/main" id="{D16794A4-65AC-4E7B-8FBE-F6ABD044EE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883428"/>
              </p:ext>
            </p:extLst>
          </p:nvPr>
        </p:nvGraphicFramePr>
        <p:xfrm>
          <a:off x="633089" y="216027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1113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FEF463D-EE6B-46FF-B7C7-74B09A96C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A27B3A-460C-4100-99B5-817F25979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0316" y="1498602"/>
            <a:ext cx="3302509" cy="3940174"/>
            <a:chOff x="827089" y="1498602"/>
            <a:chExt cx="4403345" cy="3940174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5450488-7F33-43E4-B4DA-CAB50A1CC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E5154B2-BEF9-4C08-B6B1-9DED9F17C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095" y="2023558"/>
            <a:ext cx="2640949" cy="2491292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Katanga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0B5ED20-499B-41E7-95BE-8BBD31314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5A51D22-76EA-4C70-B5C9-ED3946924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253603" y="546266"/>
            <a:ext cx="4569763" cy="5854534"/>
          </a:xfrm>
        </p:spPr>
        <p:txBody>
          <a:bodyPr>
            <a:normAutofit lnSpcReduction="10000"/>
          </a:bodyPr>
          <a:lstStyle/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60% of Congo’s natural resources, especially minerals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Mining interests controlled by </a:t>
            </a:r>
            <a:r>
              <a:rPr lang="en-US" sz="2000" b="1" i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Union </a:t>
            </a:r>
            <a:r>
              <a:rPr lang="en-US" sz="2000" b="1" i="1" dirty="0" err="1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Miniere</a:t>
            </a:r>
            <a:r>
              <a:rPr lang="en-US" sz="2000" b="1" i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 du Haut-Katanga</a:t>
            </a:r>
            <a:endParaRPr lang="en-US" sz="2000" b="1" dirty="0">
              <a:solidFill>
                <a:schemeClr val="tx1">
                  <a:alpha val="8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Animosity towards immigrants from Kasai Province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Creation of CONAKAT (1958)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Elections in April 1960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CONAKAT won slender majority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Opposition alliance (affiliated to Lumumba) walked out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CONAKAT had no two-third quorum</a:t>
            </a:r>
          </a:p>
          <a:p>
            <a:pPr lvl="1"/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Belgian parliament hastily amended legislation to reduce quorum to a simple majority – a ’legal coup d'état’</a:t>
            </a:r>
          </a:p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Secession on 11 July</a:t>
            </a:r>
          </a:p>
          <a:p>
            <a:pPr lvl="1"/>
            <a:endParaRPr lang="en-US" sz="1500" dirty="0">
              <a:solidFill>
                <a:schemeClr val="tx1">
                  <a:alpha val="8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1500" dirty="0">
              <a:solidFill>
                <a:schemeClr val="tx1">
                  <a:alpha val="8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15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214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738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5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2157"/>
            <a:ext cx="9144000" cy="616606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5913912"/>
            <a:ext cx="9144000" cy="825335"/>
          </a:xfrm>
        </p:spPr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Moïse Tshombe on the streets of Elisabethville, 1960</a:t>
            </a:r>
            <a:b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Magnum</a:t>
            </a:r>
            <a:endParaRPr lang="en-US" sz="1800" dirty="0"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221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4766"/>
            <a:ext cx="9144000" cy="582323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98474" y="309489"/>
            <a:ext cx="9045526" cy="9081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sz="2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Katangese troops and white mercenaries, 1962</a:t>
            </a:r>
          </a:p>
        </p:txBody>
      </p:sp>
    </p:spTree>
    <p:extLst>
      <p:ext uri="{BB962C8B-B14F-4D97-AF65-F5344CB8AC3E}">
        <p14:creationId xmlns:p14="http://schemas.microsoft.com/office/powerpoint/2010/main" val="21172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2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767261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484693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009" y="704088"/>
            <a:ext cx="3467595" cy="298094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UN intervention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59307" y="704088"/>
            <a:ext cx="3851470" cy="5248656"/>
          </a:xfrm>
        </p:spPr>
        <p:txBody>
          <a:bodyPr anchor="ctr">
            <a:normAutofit/>
          </a:bodyPr>
          <a:lstStyle/>
          <a:p>
            <a:r>
              <a:rPr lang="en-US" sz="2100">
                <a:latin typeface="Cambria" charset="0"/>
                <a:ea typeface="Cambria" charset="0"/>
                <a:cs typeface="Cambria" charset="0"/>
              </a:rPr>
              <a:t>Lumumba requested UN intervention to restore order and prevent a ‘recolonisation’ of Congo</a:t>
            </a:r>
          </a:p>
          <a:p>
            <a:r>
              <a:rPr lang="en-US" sz="2100">
                <a:latin typeface="Cambria" charset="0"/>
                <a:ea typeface="Cambria" charset="0"/>
                <a:cs typeface="Cambria" charset="0"/>
              </a:rPr>
              <a:t>Consensus on UN Security Council – Soviet Union believed it would prevent the escalation of a Cold War conflict</a:t>
            </a:r>
          </a:p>
          <a:p>
            <a:r>
              <a:rPr lang="en-US" sz="2100">
                <a:latin typeface="Cambria" charset="0"/>
                <a:ea typeface="Cambria" charset="0"/>
                <a:cs typeface="Cambria" charset="0"/>
              </a:rPr>
              <a:t>By the end of 1960, there were 19,000 UN troops in Congo</a:t>
            </a:r>
          </a:p>
          <a:p>
            <a:r>
              <a:rPr lang="en-US" sz="2100">
                <a:latin typeface="Cambria" charset="0"/>
                <a:ea typeface="Cambria" charset="0"/>
                <a:cs typeface="Cambria" charset="0"/>
              </a:rPr>
              <a:t>Lumumba’s appeal to Washington for aid rejected, so he turned to the Soviet Union</a:t>
            </a:r>
            <a:r>
              <a:rPr lang="is-IS" sz="2100"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2100"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100"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100">
              <a:latin typeface="Cambria" charset="0"/>
              <a:ea typeface="Cambria" charset="0"/>
              <a:cs typeface="Cambria" charset="0"/>
            </a:endParaRPr>
          </a:p>
          <a:p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1858883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3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96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570</Words>
  <Application>Microsoft Office PowerPoint</Application>
  <PresentationFormat>On-screen Show (4:3)</PresentationFormat>
  <Paragraphs>69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Decolonisation in the Belgian Congo</vt:lpstr>
      <vt:lpstr>Katanga</vt:lpstr>
      <vt:lpstr>PowerPoint Presentation</vt:lpstr>
      <vt:lpstr>Moïse Tshombe on the streets of Elisabethville, 1960 Magnum</vt:lpstr>
      <vt:lpstr>PowerPoint Presentation</vt:lpstr>
      <vt:lpstr>The UN intervention</vt:lpstr>
      <vt:lpstr>PowerPoint Presentation</vt:lpstr>
      <vt:lpstr>Mobutu’s coup and the death of Lumumba</vt:lpstr>
      <vt:lpstr>PowerPoint Presentation</vt:lpstr>
      <vt:lpstr>PowerPoint Presentation</vt:lpstr>
      <vt:lpstr>PowerPoint Presentation</vt:lpstr>
      <vt:lpstr>Rebellions in eastern Congo ‘Simbas’ parade in Stanleyville, 1963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April Jackson</cp:lastModifiedBy>
  <cp:revision>61</cp:revision>
  <dcterms:created xsi:type="dcterms:W3CDTF">2016-10-14T16:35:30Z</dcterms:created>
  <dcterms:modified xsi:type="dcterms:W3CDTF">2025-11-24T14:30:08Z</dcterms:modified>
</cp:coreProperties>
</file>