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72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68" r:id="rId15"/>
    <p:sldId id="273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31"/>
    <p:restoredTop sz="94761"/>
  </p:normalViewPr>
  <p:slideViewPr>
    <p:cSldViewPr snapToGrid="0" snapToObjects="1">
      <p:cViewPr varScale="1">
        <p:scale>
          <a:sx n="106" d="100"/>
          <a:sy n="106" d="100"/>
        </p:scale>
        <p:origin x="1688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0E504-7D75-CD4C-B6E2-47A571D64FD3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B2199-14E5-2A40-B3F2-A76E0EFF1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70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B2199-14E5-2A40-B3F2-A76E0EFF12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633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8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3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3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6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6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2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5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7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2A348-C7C7-D44C-BCDC-DC2EB221A0D8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7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vimeo.com/88701475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5890" y="5110337"/>
            <a:ext cx="3348110" cy="355712"/>
          </a:xfrm>
          <a:solidFill>
            <a:schemeClr val="tx1"/>
          </a:solidFill>
        </p:spPr>
        <p:txBody>
          <a:bodyPr/>
          <a:lstStyle/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HI277 | Africa and the Cold War</a:t>
            </a: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2398816" y="4523455"/>
            <a:ext cx="6745184" cy="59226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b="1" dirty="0">
                <a:solidFill>
                  <a:srgbClr val="ED7D31"/>
                </a:solidFill>
                <a:latin typeface="Cambria" panose="02040503050406030204" pitchFamily="18" charset="0"/>
              </a:rPr>
              <a:t>The Other Cold War: Sino-Soviet Rivalry  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7329269" y="5466049"/>
            <a:ext cx="1814731" cy="393709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Term 1 | Week 9</a:t>
            </a:r>
          </a:p>
        </p:txBody>
      </p:sp>
    </p:spTree>
    <p:extLst>
      <p:ext uri="{BB962C8B-B14F-4D97-AF65-F5344CB8AC3E}">
        <p14:creationId xmlns:p14="http://schemas.microsoft.com/office/powerpoint/2010/main" val="140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840065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1D7179B-FF7C-482F-B3D9-2BE9ED113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7725" cy="6858000"/>
          </a:xfrm>
          <a:custGeom>
            <a:avLst/>
            <a:gdLst>
              <a:gd name="connsiteX0" fmla="*/ 0 w 6210300"/>
              <a:gd name="connsiteY0" fmla="*/ 0 h 6858000"/>
              <a:gd name="connsiteX1" fmla="*/ 2628900 w 6210300"/>
              <a:gd name="connsiteY1" fmla="*/ 0 h 6858000"/>
              <a:gd name="connsiteX2" fmla="*/ 3034146 w 6210300"/>
              <a:gd name="connsiteY2" fmla="*/ 0 h 6858000"/>
              <a:gd name="connsiteX3" fmla="*/ 6210300 w 6210300"/>
              <a:gd name="connsiteY3" fmla="*/ 6858000 h 6858000"/>
              <a:gd name="connsiteX4" fmla="*/ 2628900 w 6210300"/>
              <a:gd name="connsiteY4" fmla="*/ 6858000 h 6858000"/>
              <a:gd name="connsiteX5" fmla="*/ 0 w 62103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0300" h="6858000">
                <a:moveTo>
                  <a:pt x="0" y="0"/>
                </a:moveTo>
                <a:lnTo>
                  <a:pt x="2628900" y="0"/>
                </a:lnTo>
                <a:lnTo>
                  <a:pt x="3034146" y="0"/>
                </a:lnTo>
                <a:lnTo>
                  <a:pt x="6210300" y="6858000"/>
                </a:lnTo>
                <a:lnTo>
                  <a:pt x="26289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935" y="365125"/>
            <a:ext cx="4142259" cy="581183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7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China in Africa:</a:t>
            </a:r>
            <a:br>
              <a:rPr lang="en-US" sz="37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37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Anti-imperialism and Afro-Asian solidarity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089" y="365125"/>
            <a:ext cx="4466976" cy="58118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Chinese Third World activity peaked 1960-66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Attacked Soviet Union for ‘peaceful coexistence’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Zhou Enlai in Africa, 1963-64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en-US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‘Eight Principles’ of foreign aid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Both Third World country and Cold War power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>
                <a:solidFill>
                  <a:srgbClr val="FFFFFF"/>
                </a:solidFill>
                <a:latin typeface="Cambria" charset="0"/>
                <a:ea typeface="Cambria" charset="0"/>
                <a:cs typeface="Cambria" charset="0"/>
              </a:rPr>
              <a:t>Emphasis on rural development, frugality, discipline</a:t>
            </a:r>
          </a:p>
        </p:txBody>
      </p:sp>
    </p:spTree>
    <p:extLst>
      <p:ext uri="{BB962C8B-B14F-4D97-AF65-F5344CB8AC3E}">
        <p14:creationId xmlns:p14="http://schemas.microsoft.com/office/powerpoint/2010/main" val="6443043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757" y="574788"/>
            <a:ext cx="5058889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40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The TAZARA Railway</a:t>
            </a:r>
            <a:br>
              <a:rPr lang="en-US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 Chinese megaproject in Africa</a:t>
            </a:r>
            <a:endParaRPr lang="en-US" sz="2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9512" y="2425659"/>
            <a:ext cx="4298867" cy="409389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Rhodesia’s Unilateral Declaration of Independence (UDI), November 1965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September 1967 – China, Tanzania, Zambia sign agreement for construction of TAZARA railway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2,000km long between Dar es Salaam and Kapiri Mposhi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$415 million interest-free loan, plus technical assistance</a:t>
            </a:r>
            <a:endParaRPr lang="en-US" sz="22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2518" y="380525"/>
            <a:ext cx="1714087" cy="17140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88" y="2425659"/>
            <a:ext cx="4871024" cy="368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068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20608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45779"/>
            <a:ext cx="9206084" cy="795646"/>
          </a:xfrm>
          <a:solidFill>
            <a:schemeClr val="tx1">
              <a:alpha val="60000"/>
            </a:schemeClr>
          </a:solidFill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The Cultural Revolution</a:t>
            </a:r>
            <a:endParaRPr lang="en-US" sz="2800" b="1" dirty="0">
              <a:solidFill>
                <a:srgbClr val="ED7D3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53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3988" y="1024882"/>
            <a:ext cx="3316024" cy="4808235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570016" y="402958"/>
            <a:ext cx="8051469" cy="57682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Mao’s </a:t>
            </a:r>
            <a:r>
              <a:rPr lang="en-US" sz="3600" b="1" i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Little Red Book</a:t>
            </a:r>
            <a:endParaRPr lang="en-US" sz="3600" b="1" dirty="0">
              <a:solidFill>
                <a:srgbClr val="ED7D3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18061" y="6007891"/>
            <a:ext cx="6816437" cy="107471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‘Chairman Mao is the great liberator of the world's revolutionary people’ (1968)</a:t>
            </a:r>
          </a:p>
        </p:txBody>
      </p:sp>
    </p:spTree>
    <p:extLst>
      <p:ext uri="{BB962C8B-B14F-4D97-AF65-F5344CB8AC3E}">
        <p14:creationId xmlns:p14="http://schemas.microsoft.com/office/powerpoint/2010/main" val="1555244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Propaganda wars</a:t>
            </a:r>
            <a:endParaRPr lang="en-US" sz="3600" b="1" dirty="0">
              <a:solidFill>
                <a:srgbClr val="ED7D3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1325563"/>
            <a:ext cx="3676310" cy="452423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71079" y="5849796"/>
            <a:ext cx="4369160" cy="8365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Soviet poster (1957)</a:t>
            </a:r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6583" y="1325563"/>
            <a:ext cx="3578767" cy="452423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41386" y="5849796"/>
            <a:ext cx="4369160" cy="8365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Chinese poster (1971)</a:t>
            </a:r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6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6057" y="410783"/>
            <a:ext cx="3506293" cy="512726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5199829" y="5463585"/>
            <a:ext cx="3978747" cy="13686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Urusi Leo</a:t>
            </a: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(’Russia Today’)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Tanzania (1968)</a:t>
            </a: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952" y="1796080"/>
            <a:ext cx="4583877" cy="3672381"/>
          </a:xfr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367082" y="5468461"/>
            <a:ext cx="3978747" cy="13686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Tanzanian students protest at the Soviet embassy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61612" y="297433"/>
            <a:ext cx="5056331" cy="13686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A Soviet own goal?</a:t>
            </a:r>
          </a:p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invasion of Czechoslovakia, 1968</a:t>
            </a:r>
          </a:p>
        </p:txBody>
      </p:sp>
    </p:spTree>
    <p:extLst>
      <p:ext uri="{BB962C8B-B14F-4D97-AF65-F5344CB8AC3E}">
        <p14:creationId xmlns:p14="http://schemas.microsoft.com/office/powerpoint/2010/main" val="3708197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9925"/>
            <a:ext cx="3381709" cy="1325563"/>
          </a:xfrm>
        </p:spPr>
        <p:txBody>
          <a:bodyPr anchor="b">
            <a:normAutofit/>
          </a:bodyPr>
          <a:lstStyle/>
          <a:p>
            <a:pPr algn="r"/>
            <a:r>
              <a:rPr lang="en-US" sz="41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Beyond the superpowers</a:t>
            </a:r>
          </a:p>
        </p:txBody>
      </p:sp>
      <p:cxnSp>
        <p:nvCxnSpPr>
          <p:cNvPr id="15" name="Straight Connector 9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94657" y="2026340"/>
            <a:ext cx="39157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4500" y="2057194"/>
            <a:ext cx="7398856" cy="4685614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German Democratic Republic (East Germany)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West German ‘</a:t>
            </a:r>
            <a:r>
              <a:rPr lang="en-US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Hallstein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Doctrine’ sought to freeze GDR out of international arena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‘Cold War subplot’ between the two German states</a:t>
            </a:r>
          </a:p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Yugoslavia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Broke with the Soviet Bloc in 1948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 policy driven by Tito’s non-alignment</a:t>
            </a:r>
          </a:p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Cuba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Spreading and defending revolution in Africa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Major interventions in Angola and Ethiopia</a:t>
            </a: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9DD005C1-8C51-42D6-9BEE-B9B838497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654" y="115193"/>
            <a:ext cx="8954691" cy="6627614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931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605" y="1450655"/>
            <a:ext cx="2949023" cy="3956690"/>
          </a:xfrm>
        </p:spPr>
        <p:txBody>
          <a:bodyPr anchor="ctr">
            <a:normAutofit/>
          </a:bodyPr>
          <a:lstStyle/>
          <a:p>
            <a:r>
              <a:rPr lang="en-US" sz="60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Into the 1970s</a:t>
            </a:r>
            <a:r>
              <a:rPr lang="is-IS" sz="60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  <a:endParaRPr lang="en-US" sz="6000" b="1" dirty="0">
              <a:solidFill>
                <a:srgbClr val="ED7D3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67633D1-6EE6-4118-B9F0-B363477BE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60605" y="1450655"/>
            <a:ext cx="2949023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AD7FFC6-42A9-49CB-B5E9-B3F6B038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60605" y="5408571"/>
            <a:ext cx="2949023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629393"/>
            <a:ext cx="4363191" cy="5442526"/>
          </a:xfrm>
        </p:spPr>
        <p:txBody>
          <a:bodyPr anchor="ctr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Border skirmishes between China and the Soviet Union, 1969</a:t>
            </a:r>
          </a:p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Soviet shift towards supporting communist parties and Marxist-Leninist orthodoxy</a:t>
            </a:r>
          </a:p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Carnation Revolution in Portugal (1974) and Ethiopian Revolution (1975)  new opportunities for the Soviet Union in Africa</a:t>
            </a:r>
          </a:p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Death of Mao in 1976 and Chinese economic reform under Deng Xiaoping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75230" y="14352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209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605" y="1450655"/>
            <a:ext cx="2949023" cy="3956690"/>
          </a:xfrm>
        </p:spPr>
        <p:txBody>
          <a:bodyPr anchor="ctr">
            <a:normAutofit/>
          </a:bodyPr>
          <a:lstStyle/>
          <a:p>
            <a:r>
              <a:rPr lang="en-GB" sz="33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Conclusions: the ‘other’ Cold War</a:t>
            </a:r>
            <a:endParaRPr lang="en-US" sz="3300" b="1" dirty="0">
              <a:solidFill>
                <a:srgbClr val="ED7D3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67633D1-6EE6-4118-B9F0-B363477BE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60605" y="1450655"/>
            <a:ext cx="2949023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AD7FFC6-42A9-49CB-B5E9-B3F6B038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60605" y="5408571"/>
            <a:ext cx="2949023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5740" y="700645"/>
            <a:ext cx="4500748" cy="5462644"/>
          </a:xfrm>
        </p:spPr>
        <p:txBody>
          <a:bodyPr anchor="ctr"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Damaging effects of the Sino-Soviet split on communist influence in the Third World</a:t>
            </a:r>
          </a:p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What role did Africans play in the rivalry?</a:t>
            </a:r>
          </a:p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Ideology or Realpolitik?</a:t>
            </a:r>
          </a:p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Moving away from a bipolar world</a:t>
            </a: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</a:p>
          <a:p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... </a:t>
            </a: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</a:t>
            </a: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nd towards a post-Cold War world – renewed Chinese interest in Africa in the new millenium</a:t>
            </a:r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75230" y="14352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462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698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5803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A tale of two revolutions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136" y="1223159"/>
            <a:ext cx="4465864" cy="4818868"/>
          </a:xfrm>
        </p:spPr>
        <p:txBody>
          <a:bodyPr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u="sng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Soviet Union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Rapid </a:t>
            </a:r>
            <a:r>
              <a:rPr lang="en-US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industrialisation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in late 19thC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Collapse of Tsarist state during First World War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Bolshevik Revolution, 1917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Stunning economic growth in 1920s and 1930s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223159"/>
            <a:ext cx="4572000" cy="52697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u="sng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People’s Republic of China</a:t>
            </a:r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Imperialism and 19thC Opium wars with Britain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Communist Party of China founded in 1921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Civil war between CPC and nationalist Kuomintang (1927-36, 1946-49)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Proclamation of People’s Republic, by Mao </a:t>
            </a:r>
            <a:r>
              <a:rPr lang="en-US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Tse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Tung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’Great Leap Forward’ (1958-61)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094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7622" y="403757"/>
            <a:ext cx="4584618" cy="791586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The Sino-Soviet split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636" y="3921053"/>
            <a:ext cx="8384721" cy="340382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1959 – tacit Soviet support for India in Sino-Indian war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1960 – withdrawal of Soviet experts from China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1962 – Chinese discontent with Cuban Missile Crisis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1963 – failure of Moscow talks</a:t>
            </a:r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457200" lvl="1" indent="0">
              <a:buNone/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1964 – Mao’s ‘three worlds’ theory</a:t>
            </a:r>
          </a:p>
          <a:p>
            <a:pPr marL="457200" lvl="1" indent="0">
              <a:buNone/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Why the split? Ideology</a:t>
            </a: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 or Realpolitik?</a:t>
            </a:r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457200" lvl="1" indent="0">
              <a:buNone/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457200" lvl="1" indent="0">
              <a:buNone/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035834" y="2917311"/>
            <a:ext cx="4014721" cy="497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Happier days: Khrushchev and Mao, 1959</a:t>
            </a:r>
          </a:p>
        </p:txBody>
      </p:sp>
      <p:sp>
        <p:nvSpPr>
          <p:cNvPr id="6" name="Rectangle 5"/>
          <p:cNvSpPr/>
          <p:nvPr/>
        </p:nvSpPr>
        <p:spPr>
          <a:xfrm>
            <a:off x="189513" y="1825067"/>
            <a:ext cx="39514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Khrushchev and ‘peaceful coexistence’ with the West led to gradual deterioration in relations between Moscow and Beijing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7028" y="85704"/>
            <a:ext cx="4703527" cy="2822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76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8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48721"/>
            <a:ext cx="3530753" cy="1225650"/>
          </a:xfrm>
        </p:spPr>
        <p:txBody>
          <a:bodyPr anchor="b">
            <a:normAutofit/>
          </a:bodyPr>
          <a:lstStyle/>
          <a:p>
            <a:r>
              <a:rPr lang="en-US" sz="33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Visions of modernity</a:t>
            </a: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3904" y="1749756"/>
            <a:ext cx="35387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1" y="1749756"/>
            <a:ext cx="4524499" cy="41522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Marxist theory and the challenge of </a:t>
            </a:r>
            <a:r>
              <a:rPr lang="en-US" sz="18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decolonisation</a:t>
            </a:r>
            <a:r>
              <a:rPr lang="en-US" sz="1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: revolution before </a:t>
            </a:r>
            <a:r>
              <a:rPr lang="en-US" sz="18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industrialisation</a:t>
            </a:r>
            <a:r>
              <a:rPr lang="en-US" sz="1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?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capitalist alternative: US </a:t>
            </a:r>
            <a:r>
              <a:rPr lang="en-US" sz="18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modernisation</a:t>
            </a:r>
            <a:r>
              <a:rPr lang="en-US" sz="1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theory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appeal of socialism to post-colonial elites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Competing models of Marxist revolution:</a:t>
            </a:r>
          </a:p>
          <a:p>
            <a:pPr lvl="1"/>
            <a:r>
              <a:rPr lang="en-US" sz="1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Soviet Union and state-led </a:t>
            </a:r>
            <a:r>
              <a:rPr lang="en-US" sz="18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industrialisation</a:t>
            </a:r>
            <a:endParaRPr lang="en-US" sz="1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en-US" sz="1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China and collective agriculture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Friedman: ‘anti-capitalist revolution versus anti-imperialist revolution’</a:t>
            </a:r>
          </a:p>
          <a:p>
            <a:endParaRPr lang="en-US" sz="1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sz="1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sz="1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7" name="Straight Connector 12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5520" y="5707672"/>
            <a:ext cx="353549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063" r="3043"/>
          <a:stretch/>
        </p:blipFill>
        <p:spPr>
          <a:xfrm>
            <a:off x="4894089" y="10"/>
            <a:ext cx="424991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303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7">
            <a:extLst>
              <a:ext uri="{FF2B5EF4-FFF2-40B4-BE49-F238E27FC236}">
                <a16:creationId xmlns:a16="http://schemas.microsoft.com/office/drawing/2014/main" id="{7264F718-7FAC-4056-9FA9-A603EC682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" y="0"/>
            <a:ext cx="91428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9">
            <a:extLst>
              <a:ext uri="{FF2B5EF4-FFF2-40B4-BE49-F238E27FC236}">
                <a16:creationId xmlns:a16="http://schemas.microsoft.com/office/drawing/2014/main" id="{F74639F7-E3C7-4165-A83E-6386A86BA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4767261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1">
            <a:extLst>
              <a:ext uri="{FF2B5EF4-FFF2-40B4-BE49-F238E27FC236}">
                <a16:creationId xmlns:a16="http://schemas.microsoft.com/office/drawing/2014/main" id="{8B3AF0F1-707A-463E-B5EE-33C63A40CF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4484693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04088"/>
            <a:ext cx="2647464" cy="2980944"/>
          </a:xfrm>
        </p:spPr>
        <p:txBody>
          <a:bodyPr>
            <a:normAutofit/>
          </a:bodyPr>
          <a:lstStyle/>
          <a:p>
            <a:r>
              <a:rPr lang="en-US" sz="34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The Soviet Union in Africa:</a:t>
            </a:r>
            <a:br>
              <a:rPr lang="en-US" sz="34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34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From Stalin to Khrushchev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4694" y="451263"/>
            <a:ext cx="4386174" cy="6210794"/>
          </a:xfrm>
        </p:spPr>
        <p:txBody>
          <a:bodyPr anchor="ctr"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>
                <a:latin typeface="Cambria" charset="0"/>
                <a:ea typeface="Cambria" charset="0"/>
                <a:cs typeface="Cambria" charset="0"/>
              </a:rPr>
              <a:t>Soviet aim: weakening  connection between newly independent states and former colonial masters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latin typeface="Cambria" charset="0"/>
                <a:ea typeface="Cambria" charset="0"/>
                <a:cs typeface="Cambria" charset="0"/>
              </a:rPr>
              <a:t>Involvement in Arab countries</a:t>
            </a:r>
          </a:p>
          <a:p>
            <a:pPr marL="457200" lvl="1" indent="0">
              <a:buNone/>
            </a:pPr>
            <a:r>
              <a:rPr lang="en-US" b="1" dirty="0">
                <a:latin typeface="Cambria" charset="0"/>
                <a:ea typeface="Cambria" charset="0"/>
                <a:cs typeface="Cambria" charset="0"/>
              </a:rPr>
              <a:t>Construction of Aswan Dam </a:t>
            </a:r>
          </a:p>
          <a:p>
            <a:pPr marL="457200" lvl="1" indent="0">
              <a:buNone/>
            </a:pPr>
            <a:r>
              <a:rPr lang="en-US" b="1" dirty="0">
                <a:latin typeface="Cambria" charset="0"/>
                <a:ea typeface="Cambria" charset="0"/>
                <a:cs typeface="Cambria" charset="0"/>
              </a:rPr>
              <a:t>Czechoslovakian arms to Egypt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latin typeface="Cambria" charset="0"/>
                <a:ea typeface="Cambria" charset="0"/>
                <a:cs typeface="Cambria" charset="0"/>
              </a:rPr>
              <a:t>Formation of African sector at International  Department of Communist Party of Soviet Union, 1960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latin typeface="Cambria" charset="0"/>
                <a:ea typeface="Cambria" charset="0"/>
                <a:cs typeface="Cambria" charset="0"/>
              </a:rPr>
              <a:t>Peoples’ Friendship University, 1960</a:t>
            </a:r>
          </a:p>
        </p:txBody>
      </p:sp>
    </p:spTree>
    <p:extLst>
      <p:ext uri="{BB962C8B-B14F-4D97-AF65-F5344CB8AC3E}">
        <p14:creationId xmlns:p14="http://schemas.microsoft.com/office/powerpoint/2010/main" val="284715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C7FA33FF-088D-4F16-95A2-2C64D353DE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9">
            <a:extLst>
              <a:ext uri="{FF2B5EF4-FFF2-40B4-BE49-F238E27FC236}">
                <a16:creationId xmlns:a16="http://schemas.microsoft.com/office/drawing/2014/main" id="{A376EFB1-01CF-419F-ABF1-2AF02BBFC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31870" cy="6858000"/>
          </a:xfrm>
          <a:prstGeom prst="rect">
            <a:avLst/>
          </a:prstGeom>
          <a:solidFill>
            <a:schemeClr val="tx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11">
            <a:extLst>
              <a:ext uri="{FF2B5EF4-FFF2-40B4-BE49-F238E27FC236}">
                <a16:creationId xmlns:a16="http://schemas.microsoft.com/office/drawing/2014/main" id="{FF9DEA15-78BD-4750-AA18-B9F28A6D5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463248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387" y="640080"/>
            <a:ext cx="2802577" cy="52578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Soviet development policy</a:t>
            </a:r>
            <a:b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32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‘national democracies’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8788" y="640080"/>
            <a:ext cx="4518490" cy="5796345"/>
          </a:xfrm>
        </p:spPr>
        <p:txBody>
          <a:bodyPr anchor="ctr"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2600" b="1" dirty="0">
                <a:latin typeface="Cambria" charset="0"/>
                <a:ea typeface="Cambria" charset="0"/>
                <a:cs typeface="Cambria" charset="0"/>
              </a:rPr>
              <a:t>Resurrection of the ‘non-capitalist path to development under Khrushchev</a:t>
            </a:r>
          </a:p>
          <a:p>
            <a:pPr>
              <a:buFont typeface="Wingdings" pitchFamily="2" charset="2"/>
              <a:buChar char="Ø"/>
            </a:pPr>
            <a:r>
              <a:rPr lang="en-US" sz="2600" b="1" dirty="0">
                <a:latin typeface="Cambria" charset="0"/>
                <a:ea typeface="Cambria" charset="0"/>
                <a:cs typeface="Cambria" charset="0"/>
              </a:rPr>
              <a:t>Problem of adapting Marxist theory to an ‘underdeveloped society’</a:t>
            </a:r>
          </a:p>
          <a:p>
            <a:pPr>
              <a:buFont typeface="Wingdings" pitchFamily="2" charset="2"/>
              <a:buChar char="Ø"/>
            </a:pPr>
            <a:r>
              <a:rPr lang="en-US" sz="2600" b="1" dirty="0">
                <a:latin typeface="Cambria" charset="0"/>
                <a:ea typeface="Cambria" charset="0"/>
                <a:cs typeface="Cambria" charset="0"/>
              </a:rPr>
              <a:t>‘National democracy’ – broad front comprising workers, peasants, intelligentsia, and ‘national bourgeoisie’</a:t>
            </a:r>
          </a:p>
          <a:p>
            <a:pPr marL="457200" lvl="1" indent="0">
              <a:buNone/>
            </a:pPr>
            <a:r>
              <a:rPr lang="en-US" sz="2600" b="1" dirty="0">
                <a:latin typeface="Cambria" charset="0"/>
                <a:ea typeface="Cambria" charset="0"/>
                <a:cs typeface="Cambria" charset="0"/>
              </a:rPr>
              <a:t>Sekou Touré’s Guinea</a:t>
            </a:r>
          </a:p>
          <a:p>
            <a:pPr marL="457200" lvl="1" indent="0">
              <a:buNone/>
            </a:pPr>
            <a:r>
              <a:rPr lang="en-US" sz="2600" b="1" dirty="0" err="1">
                <a:latin typeface="Cambria" charset="0"/>
                <a:ea typeface="Cambria" charset="0"/>
                <a:cs typeface="Cambria" charset="0"/>
              </a:rPr>
              <a:t>Modibo</a:t>
            </a:r>
            <a:r>
              <a:rPr lang="en-US" sz="2600" b="1" dirty="0">
                <a:latin typeface="Cambria" charset="0"/>
                <a:ea typeface="Cambria" charset="0"/>
                <a:cs typeface="Cambria" charset="0"/>
              </a:rPr>
              <a:t> Keita’s Mali</a:t>
            </a:r>
          </a:p>
          <a:p>
            <a:pPr>
              <a:buFont typeface="Wingdings" pitchFamily="2" charset="2"/>
              <a:buChar char="Ø"/>
            </a:pPr>
            <a:r>
              <a:rPr lang="en-US" sz="2600" b="1" dirty="0">
                <a:latin typeface="Cambria" charset="0"/>
                <a:ea typeface="Cambria" charset="0"/>
                <a:cs typeface="Cambria" charset="0"/>
              </a:rPr>
              <a:t>Purely ideological or more pragmatic?</a:t>
            </a:r>
            <a:r>
              <a:rPr lang="en-GB" sz="2600" b="1" dirty="0"/>
              <a:t> </a:t>
            </a:r>
          </a:p>
          <a:p>
            <a:pPr marL="457200" lvl="1" indent="0">
              <a:buNone/>
            </a:pPr>
            <a:r>
              <a:rPr lang="en-US" sz="2600" b="1" dirty="0">
                <a:latin typeface="Cambria" charset="0"/>
                <a:ea typeface="Cambria" charset="0"/>
                <a:cs typeface="Cambria" charset="0"/>
              </a:rPr>
              <a:t>Case of Nigeria – Biafran secession and civil war</a:t>
            </a:r>
          </a:p>
          <a:p>
            <a:pPr marL="457200" lvl="1" indent="0">
              <a:buNone/>
            </a:pPr>
            <a:endParaRPr lang="en-US" sz="1900" dirty="0">
              <a:latin typeface="Cambria" charset="0"/>
              <a:ea typeface="Cambria" charset="0"/>
              <a:cs typeface="Cambria" charset="0"/>
            </a:endParaRPr>
          </a:p>
          <a:p>
            <a:pPr marL="457200" lvl="1" indent="0">
              <a:buNone/>
            </a:pPr>
            <a:r>
              <a:rPr lang="en-GB" sz="1900" dirty="0"/>
              <a:t>[</a:t>
            </a:r>
            <a:r>
              <a:rPr lang="en-GB" sz="1900" dirty="0">
                <a:latin typeface="Cambria Math" charset="0"/>
                <a:ea typeface="Cambria Math" charset="0"/>
                <a:cs typeface="Cambria Math" charset="0"/>
                <a:hlinkClick r:id="rId2"/>
              </a:rPr>
              <a:t>https://vimeo.com/88701475</a:t>
            </a:r>
            <a:r>
              <a:rPr lang="en-US" sz="1900" dirty="0">
                <a:latin typeface="Cambria Math" charset="0"/>
                <a:ea typeface="Cambria Math" charset="0"/>
                <a:cs typeface="Cambria Math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344304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605" y="1450655"/>
            <a:ext cx="3300756" cy="3956690"/>
          </a:xfrm>
        </p:spPr>
        <p:txBody>
          <a:bodyPr anchor="ctr">
            <a:normAutofit/>
          </a:bodyPr>
          <a:lstStyle/>
          <a:p>
            <a:r>
              <a:rPr lang="en-US" sz="36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The failure of Soviet development policy</a:t>
            </a:r>
          </a:p>
        </p:txBody>
      </p:sp>
      <p:cxnSp>
        <p:nvCxnSpPr>
          <p:cNvPr id="15" name="Straight Connector 9">
            <a:extLst>
              <a:ext uri="{FF2B5EF4-FFF2-40B4-BE49-F238E27FC236}">
                <a16:creationId xmlns:a16="http://schemas.microsoft.com/office/drawing/2014/main" id="{067633D1-6EE6-4118-B9F0-B363477BE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60605" y="1450655"/>
            <a:ext cx="2949023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1">
            <a:extLst>
              <a:ext uri="{FF2B5EF4-FFF2-40B4-BE49-F238E27FC236}">
                <a16:creationId xmlns:a16="http://schemas.microsoft.com/office/drawing/2014/main" id="{4AD7FFC6-42A9-49CB-B5E9-B3F6B038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60605" y="5408571"/>
            <a:ext cx="2949023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3313" y="593768"/>
            <a:ext cx="4667002" cy="5640765"/>
          </a:xfrm>
        </p:spPr>
        <p:txBody>
          <a:bodyPr anchor="ctr"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Too pushy?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expulsion of Soviet ambassador from Guinea in 1961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Economic aid inadequate in Cold War flashpoints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coup fever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1964 – Ben Bella in Algeria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1966 – Nkrumah in Ghana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1968 – Keita in Mali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 societies unwilling to risk Western investment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Shift away from ‘national democracy’ to ‘revolutionary democracy’ in mid-1960s</a:t>
            </a:r>
          </a:p>
        </p:txBody>
      </p:sp>
    </p:spTree>
    <p:extLst>
      <p:ext uri="{BB962C8B-B14F-4D97-AF65-F5344CB8AC3E}">
        <p14:creationId xmlns:p14="http://schemas.microsoft.com/office/powerpoint/2010/main" val="2074106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1120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399" y="0"/>
            <a:ext cx="3314700" cy="1134636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ED7D3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charset="0"/>
                <a:ea typeface="Cambria" charset="0"/>
                <a:cs typeface="Cambria" charset="0"/>
              </a:rPr>
              <a:t>African socialism</a:t>
            </a:r>
            <a:endParaRPr lang="en-US" sz="2800" b="1" dirty="0">
              <a:solidFill>
                <a:srgbClr val="ED7D3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181100" y="6222380"/>
            <a:ext cx="10325100" cy="635620"/>
          </a:xfrm>
          <a:prstGeom prst="rect">
            <a:avLst/>
          </a:prstGeom>
          <a:solidFill>
            <a:schemeClr val="tx1"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Nyerere, </a:t>
            </a:r>
            <a:r>
              <a:rPr lang="en-US" sz="2400" b="1" i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ujamaa,</a:t>
            </a:r>
            <a:r>
              <a:rPr lang="en-US" sz="2400" b="1" dirty="0">
                <a:solidFill>
                  <a:srgbClr val="ED7D31"/>
                </a:solidFill>
                <a:latin typeface="Cambria" charset="0"/>
                <a:ea typeface="Cambria" charset="0"/>
                <a:cs typeface="Cambria" charset="0"/>
              </a:rPr>
              <a:t> and the Arusha Declaration (1967)</a:t>
            </a:r>
          </a:p>
        </p:txBody>
      </p:sp>
    </p:spTree>
    <p:extLst>
      <p:ext uri="{BB962C8B-B14F-4D97-AF65-F5344CB8AC3E}">
        <p14:creationId xmlns:p14="http://schemas.microsoft.com/office/powerpoint/2010/main" val="1320537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1943</TotalTime>
  <Words>788</Words>
  <Application>Microsoft Macintosh PowerPoint</Application>
  <PresentationFormat>On-screen Show (4:3)</PresentationFormat>
  <Paragraphs>108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Cambria</vt:lpstr>
      <vt:lpstr>Cambria Math</vt:lpstr>
      <vt:lpstr>Wingdings</vt:lpstr>
      <vt:lpstr>Office Theme</vt:lpstr>
      <vt:lpstr>PowerPoint Presentation</vt:lpstr>
      <vt:lpstr>PowerPoint Presentation</vt:lpstr>
      <vt:lpstr>A tale of two revolutions</vt:lpstr>
      <vt:lpstr>The Sino-Soviet split</vt:lpstr>
      <vt:lpstr>Visions of modernity</vt:lpstr>
      <vt:lpstr>The Soviet Union in Africa: From Stalin to Khrushchev</vt:lpstr>
      <vt:lpstr>Soviet development policy ‘national democracies’</vt:lpstr>
      <vt:lpstr>The failure of Soviet development policy</vt:lpstr>
      <vt:lpstr>African socialism</vt:lpstr>
      <vt:lpstr>China in Africa: Anti-imperialism and Afro-Asian solidarity</vt:lpstr>
      <vt:lpstr>The TAZARA Railway A Chinese megaproject in Africa</vt:lpstr>
      <vt:lpstr>The Cultural Revolution</vt:lpstr>
      <vt:lpstr>PowerPoint Presentation</vt:lpstr>
      <vt:lpstr>Propaganda wars</vt:lpstr>
      <vt:lpstr>PowerPoint Presentation</vt:lpstr>
      <vt:lpstr>Beyond the superpowers</vt:lpstr>
      <vt:lpstr>Into the 1970s…</vt:lpstr>
      <vt:lpstr>Conclusions: the ‘other’ Cold War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Roberts</dc:creator>
  <cp:lastModifiedBy>David Anderson</cp:lastModifiedBy>
  <cp:revision>90</cp:revision>
  <dcterms:created xsi:type="dcterms:W3CDTF">2016-10-14T16:35:30Z</dcterms:created>
  <dcterms:modified xsi:type="dcterms:W3CDTF">2022-11-28T01:27:43Z</dcterms:modified>
</cp:coreProperties>
</file>