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60" r:id="rId3"/>
    <p:sldId id="268" r:id="rId4"/>
    <p:sldId id="269" r:id="rId5"/>
    <p:sldId id="270" r:id="rId6"/>
    <p:sldId id="271" r:id="rId7"/>
    <p:sldId id="272" r:id="rId8"/>
    <p:sldId id="273" r:id="rId9"/>
    <p:sldId id="262" r:id="rId10"/>
    <p:sldId id="263" r:id="rId11"/>
    <p:sldId id="264" r:id="rId12"/>
    <p:sldId id="274" r:id="rId13"/>
    <p:sldId id="267" r:id="rId14"/>
    <p:sldId id="275" r:id="rId15"/>
    <p:sldId id="276" r:id="rId16"/>
    <p:sldId id="277" r:id="rId17"/>
    <p:sldId id="278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91"/>
    <p:restoredTop sz="94749"/>
  </p:normalViewPr>
  <p:slideViewPr>
    <p:cSldViewPr snapToGrid="0" snapToObjects="1">
      <p:cViewPr varScale="1">
        <p:scale>
          <a:sx n="107" d="100"/>
          <a:sy n="107" d="100"/>
        </p:scale>
        <p:origin x="1960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0E504-7D75-CD4C-B6E2-47A571D64FD3}" type="datetimeFigureOut">
              <a:rPr lang="en-US" smtClean="0"/>
              <a:t>1/15/23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B2199-14E5-2A40-B3F2-A76E0EFF1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70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B2199-14E5-2A40-B3F2-A76E0EFF12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633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83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34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3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6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33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1/15/23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21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1/15/23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1/15/23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60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1/15/23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27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1/15/23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55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1/15/23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7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2A348-C7C7-D44C-BCDC-DC2EB221A0D8}" type="datetimeFigureOut">
              <a:rPr lang="en-US" smtClean="0"/>
              <a:t>1/15/23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171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5891" y="5019835"/>
            <a:ext cx="3348110" cy="355712"/>
          </a:xfrm>
          <a:solidFill>
            <a:schemeClr val="tx1"/>
          </a:solidFill>
        </p:spPr>
        <p:txBody>
          <a:bodyPr/>
          <a:lstStyle/>
          <a:p>
            <a:pPr algn="r"/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HI277 | Africa and the Cold War</a:t>
            </a: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0" y="4430378"/>
            <a:ext cx="9144000" cy="59226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b="1" dirty="0">
                <a:solidFill>
                  <a:srgbClr val="ED7D31"/>
                </a:solidFill>
                <a:latin typeface="Cambria" panose="02040503050406030204" pitchFamily="18" charset="0"/>
              </a:rPr>
              <a:t>End of the dream: coups, dictators, and military rule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7968343" y="5375548"/>
            <a:ext cx="1175657" cy="39278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Term 2 </a:t>
            </a: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8051470" y="5758495"/>
            <a:ext cx="1092530" cy="41301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Week 12</a:t>
            </a:r>
          </a:p>
        </p:txBody>
      </p:sp>
      <p:sp>
        <p:nvSpPr>
          <p:cNvPr id="11" name="Footer Placeholder 3"/>
          <p:cNvSpPr txBox="1">
            <a:spLocks/>
          </p:cNvSpPr>
          <p:nvPr/>
        </p:nvSpPr>
        <p:spPr>
          <a:xfrm>
            <a:off x="-1" y="6400799"/>
            <a:ext cx="2890346" cy="333017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Mobutu </a:t>
            </a:r>
            <a:r>
              <a:rPr lang="en-GB" sz="1800">
                <a:solidFill>
                  <a:schemeClr val="bg1"/>
                </a:solidFill>
                <a:latin typeface="Cambria" panose="02040503050406030204" pitchFamily="18" charset="0"/>
              </a:rPr>
              <a:t>and Idi Amin, 1976</a:t>
            </a:r>
            <a:endParaRPr lang="en-GB" sz="1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430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41128"/>
            <a:ext cx="9144000" cy="1101969"/>
          </a:xfrm>
          <a:solidFill>
            <a:srgbClr val="000000">
              <a:alpha val="40000"/>
            </a:srgbClr>
          </a:solidFill>
        </p:spPr>
        <p:txBody>
          <a:bodyPr>
            <a:normAutofit fontScale="90000"/>
          </a:bodyPr>
          <a:lstStyle/>
          <a:p>
            <a:pPr algn="r"/>
            <a:r>
              <a:rPr lang="en-US" sz="32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Jean-</a:t>
            </a:r>
            <a:r>
              <a:rPr lang="en-US" sz="3200" b="1" dirty="0" err="1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Bédel</a:t>
            </a:r>
            <a:r>
              <a:rPr lang="en-US" sz="32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 Bokassa (Central African Empire)	</a:t>
            </a:r>
            <a:br>
              <a:rPr lang="en-US" sz="32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32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and Idi Amin (Uganda)</a:t>
            </a:r>
          </a:p>
        </p:txBody>
      </p:sp>
    </p:spTree>
    <p:extLst>
      <p:ext uri="{BB962C8B-B14F-4D97-AF65-F5344CB8AC3E}">
        <p14:creationId xmlns:p14="http://schemas.microsoft.com/office/powerpoint/2010/main" val="594850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28650" y="448721"/>
            <a:ext cx="3530753" cy="12256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300" b="1" dirty="0">
                <a:solidFill>
                  <a:srgbClr val="ED7D31"/>
                </a:solidFill>
              </a:rPr>
              <a:t>Mobutu Sese Seko and Congo-Zaïre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23904" y="1749756"/>
            <a:ext cx="35387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 txBox="1">
            <a:spLocks/>
          </p:cNvSpPr>
          <p:nvPr/>
        </p:nvSpPr>
        <p:spPr>
          <a:xfrm>
            <a:off x="415636" y="1909192"/>
            <a:ext cx="4049486" cy="36477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bg1"/>
                </a:solidFill>
              </a:rPr>
              <a:t>‘</a:t>
            </a:r>
            <a:r>
              <a:rPr lang="en-US" sz="2400" dirty="0" err="1">
                <a:solidFill>
                  <a:schemeClr val="bg1"/>
                </a:solidFill>
              </a:rPr>
              <a:t>Zairianisation</a:t>
            </a:r>
            <a:r>
              <a:rPr lang="en-US" sz="2400" dirty="0">
                <a:solidFill>
                  <a:schemeClr val="bg1"/>
                </a:solidFill>
              </a:rPr>
              <a:t>’ (</a:t>
            </a:r>
            <a:r>
              <a:rPr lang="en-US" sz="2400" i="1" dirty="0" err="1">
                <a:solidFill>
                  <a:schemeClr val="bg1"/>
                </a:solidFill>
              </a:rPr>
              <a:t>authenticité</a:t>
            </a:r>
            <a:r>
              <a:rPr lang="en-US" sz="2400" dirty="0">
                <a:solidFill>
                  <a:schemeClr val="bg1"/>
                </a:solidFill>
              </a:rPr>
              <a:t>) – reclaiming Congo’s past</a:t>
            </a:r>
          </a:p>
          <a:p>
            <a:r>
              <a:rPr lang="en-US" sz="2400" dirty="0">
                <a:solidFill>
                  <a:schemeClr val="bg1"/>
                </a:solidFill>
              </a:rPr>
              <a:t>Systematic plundering of Zaïre’s resources – by 1997 it was claimed Mobutu had $5bn in Swiss bank accounts</a:t>
            </a:r>
          </a:p>
          <a:p>
            <a:r>
              <a:rPr lang="en-US" sz="2400" dirty="0">
                <a:solidFill>
                  <a:schemeClr val="bg1"/>
                </a:solidFill>
              </a:rPr>
              <a:t>Zero tolerance of opposition</a:t>
            </a:r>
          </a:p>
          <a:p>
            <a:r>
              <a:rPr lang="en-US" sz="2400" dirty="0">
                <a:solidFill>
                  <a:schemeClr val="bg1"/>
                </a:solidFill>
              </a:rPr>
              <a:t>Important Cold War ally of the West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25520" y="5707672"/>
            <a:ext cx="353549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A person wearing a hat and glasses&#10;&#10;Description automatically generated with medium confidence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61"/>
          <a:stretch/>
        </p:blipFill>
        <p:spPr>
          <a:xfrm>
            <a:off x="4894089" y="10"/>
            <a:ext cx="4249911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858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589"/>
          <a:stretch/>
        </p:blipFill>
        <p:spPr>
          <a:xfrm>
            <a:off x="0" y="410308"/>
            <a:ext cx="9144000" cy="644769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32509" y="140677"/>
            <a:ext cx="8490857" cy="78544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Kinshasa, 1974: the ‘Rumble in the Jungle’</a:t>
            </a:r>
          </a:p>
        </p:txBody>
      </p:sp>
    </p:spTree>
    <p:extLst>
      <p:ext uri="{BB962C8B-B14F-4D97-AF65-F5344CB8AC3E}">
        <p14:creationId xmlns:p14="http://schemas.microsoft.com/office/powerpoint/2010/main" val="47617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E1FC7B4-E4A7-4452-B413-1A623E3A7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9144000" cy="6861324"/>
          </a:xfrm>
          <a:prstGeom prst="rect">
            <a:avLst/>
          </a:prstGeom>
          <a:solidFill>
            <a:schemeClr val="bg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3">
            <a:extLst>
              <a:ext uri="{FF2B5EF4-FFF2-40B4-BE49-F238E27FC236}">
                <a16:creationId xmlns:a16="http://schemas.microsoft.com/office/drawing/2014/main" id="{E0709AF0-24F0-4486-B189-BE6386BD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840065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FBE3B62F-5853-4A3C-B050-6186351A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68605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751" y="448253"/>
            <a:ext cx="7890527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The Biafra secession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816" y="1773815"/>
            <a:ext cx="4492484" cy="4947619"/>
          </a:xfrm>
        </p:spPr>
        <p:txBody>
          <a:bodyPr>
            <a:noAutofit/>
          </a:bodyPr>
          <a:lstStyle/>
          <a:p>
            <a:r>
              <a:rPr lang="en-US" sz="2400" dirty="0">
                <a:latin typeface="Cambria" charset="0"/>
                <a:ea typeface="Cambria" charset="0"/>
                <a:cs typeface="Cambria" charset="0"/>
              </a:rPr>
              <a:t>Federal structure tried to balance poorer, populous north against richer west and east</a:t>
            </a:r>
          </a:p>
          <a:p>
            <a:r>
              <a:rPr lang="en-US" sz="2400" dirty="0">
                <a:latin typeface="Cambria" charset="0"/>
                <a:ea typeface="Cambria" charset="0"/>
                <a:cs typeface="Cambria" charset="0"/>
              </a:rPr>
              <a:t>Disparities in wealth increased with growth of oil industry</a:t>
            </a:r>
          </a:p>
          <a:p>
            <a:r>
              <a:rPr lang="en-US" sz="2400" dirty="0">
                <a:latin typeface="Cambria" charset="0"/>
                <a:ea typeface="Cambria" charset="0"/>
                <a:cs typeface="Cambria" charset="0"/>
              </a:rPr>
              <a:t>January 1966: coup brings General Ironsi to power; waves of violence against Igbo in northern Nigeria</a:t>
            </a:r>
          </a:p>
          <a:p>
            <a:r>
              <a:rPr lang="en-US" sz="2400" dirty="0">
                <a:latin typeface="Cambria" charset="0"/>
                <a:ea typeface="Cambria" charset="0"/>
                <a:cs typeface="Cambria" charset="0"/>
              </a:rPr>
              <a:t>July 1966: counter-coup brings northern officers to power</a:t>
            </a:r>
          </a:p>
          <a:p>
            <a:r>
              <a:rPr lang="en-US" sz="2400" dirty="0">
                <a:latin typeface="Cambria" charset="0"/>
                <a:ea typeface="Cambria" charset="0"/>
                <a:cs typeface="Cambria" charset="0"/>
              </a:rPr>
              <a:t>May 1967: east declares itself  as the Republic of Biafra</a:t>
            </a:r>
          </a:p>
        </p:txBody>
      </p:sp>
      <p:pic>
        <p:nvPicPr>
          <p:cNvPr id="4" name="Picture 3" descr="Map&#10;&#10;Description automatically generate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3300" y="2541632"/>
            <a:ext cx="3701978" cy="3285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7148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246" y="291716"/>
            <a:ext cx="8339505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The Nigerian civil war, 1967-70</a:t>
            </a:r>
            <a:endParaRPr lang="en-US" sz="3200" b="1" dirty="0">
              <a:solidFill>
                <a:srgbClr val="ED7D3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781" y="1617279"/>
            <a:ext cx="3911461" cy="4834321"/>
          </a:xfrm>
        </p:spPr>
        <p:txBody>
          <a:bodyPr>
            <a:normAutofit lnSpcReduction="10000"/>
          </a:bodyPr>
          <a:lstStyle/>
          <a:p>
            <a:pPr>
              <a:lnSpc>
                <a:spcPct val="124000"/>
              </a:lnSpc>
            </a:pPr>
            <a:r>
              <a:rPr lang="en-US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Soviet and British support for Federal Military Government in Lagos</a:t>
            </a:r>
          </a:p>
          <a:p>
            <a:r>
              <a:rPr lang="en-US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Biafra subjected to UN arms embargo</a:t>
            </a:r>
          </a:p>
          <a:p>
            <a:r>
              <a:rPr lang="en-US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Secession opposed by majority of OAU states (not Tanzania</a:t>
            </a:r>
            <a:r>
              <a:rPr lang="is-IS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…)</a:t>
            </a:r>
          </a:p>
          <a:p>
            <a:r>
              <a:rPr lang="is-IS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Over one million Biafrans died in war and famine</a:t>
            </a:r>
          </a:p>
          <a:p>
            <a:endParaRPr lang="is-IS" sz="22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0" indent="0">
              <a:buNone/>
            </a:pPr>
            <a:r>
              <a:rPr lang="is-IS" sz="2200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Post-colonial grievances + ethnic tensions + Cold War politics</a:t>
            </a:r>
            <a:endParaRPr lang="en-US" sz="2200" i="1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8242" y="2303079"/>
            <a:ext cx="4898974" cy="44279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1832" y="1617279"/>
            <a:ext cx="2124349" cy="121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947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246" y="291716"/>
            <a:ext cx="8339505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Left-wing military regimes</a:t>
            </a:r>
            <a:endParaRPr lang="en-US" sz="3200" b="1" dirty="0">
              <a:solidFill>
                <a:srgbClr val="ED7D3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1837" y="1736943"/>
            <a:ext cx="2906792" cy="3625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3094272" y="1736943"/>
            <a:ext cx="2939879" cy="36258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781" y="1736944"/>
            <a:ext cx="2812086" cy="3625850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88521" y="5575600"/>
            <a:ext cx="2890346" cy="333017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>
                <a:solidFill>
                  <a:schemeClr val="bg1"/>
                </a:solidFill>
                <a:latin typeface="Cambria" panose="02040503050406030204" pitchFamily="18" charset="0"/>
              </a:rPr>
              <a:t>Mengistu</a:t>
            </a:r>
          </a:p>
          <a:p>
            <a:r>
              <a:rPr lang="en-GB" sz="2000">
                <a:solidFill>
                  <a:schemeClr val="bg1"/>
                </a:solidFill>
                <a:latin typeface="Cambria" panose="02040503050406030204" pitchFamily="18" charset="0"/>
              </a:rPr>
              <a:t>The </a:t>
            </a:r>
            <a:r>
              <a:rPr lang="en-GB" sz="2000" i="1">
                <a:solidFill>
                  <a:schemeClr val="bg1"/>
                </a:solidFill>
                <a:latin typeface="Cambria" panose="02040503050406030204" pitchFamily="18" charset="0"/>
              </a:rPr>
              <a:t>Derg</a:t>
            </a:r>
            <a:r>
              <a:rPr lang="en-GB" sz="2000">
                <a:solidFill>
                  <a:schemeClr val="bg1"/>
                </a:solidFill>
                <a:latin typeface="Cambria" panose="02040503050406030204" pitchFamily="18" charset="0"/>
              </a:rPr>
              <a:t>, Ethiopia</a:t>
            </a:r>
            <a:endParaRPr lang="en-GB" sz="20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2978867" y="5575600"/>
            <a:ext cx="2890346" cy="333017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>
                <a:solidFill>
                  <a:schemeClr val="bg1"/>
                </a:solidFill>
                <a:latin typeface="Cambria" panose="02040503050406030204" pitchFamily="18" charset="0"/>
              </a:rPr>
              <a:t>Samora Machel</a:t>
            </a:r>
          </a:p>
          <a:p>
            <a:r>
              <a:rPr lang="en-GB" sz="2000">
                <a:solidFill>
                  <a:schemeClr val="bg1"/>
                </a:solidFill>
                <a:latin typeface="Cambria" panose="02040503050406030204" pitchFamily="18" charset="0"/>
              </a:rPr>
              <a:t>FRELIMO, Mozambique</a:t>
            </a:r>
            <a:endParaRPr lang="en-GB" sz="20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Footer Placeholder 3"/>
          <p:cNvSpPr txBox="1">
            <a:spLocks/>
          </p:cNvSpPr>
          <p:nvPr/>
        </p:nvSpPr>
        <p:spPr>
          <a:xfrm>
            <a:off x="6061364" y="5575599"/>
            <a:ext cx="2890346" cy="333017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>
                <a:solidFill>
                  <a:schemeClr val="bg1"/>
                </a:solidFill>
                <a:latin typeface="Cambria" panose="02040503050406030204" pitchFamily="18" charset="0"/>
              </a:rPr>
              <a:t>Thomas Sankara</a:t>
            </a:r>
          </a:p>
          <a:p>
            <a:r>
              <a:rPr lang="en-GB" sz="2000">
                <a:solidFill>
                  <a:schemeClr val="bg1"/>
                </a:solidFill>
                <a:latin typeface="Cambria" panose="02040503050406030204" pitchFamily="18" charset="0"/>
              </a:rPr>
              <a:t>Burkina Faso</a:t>
            </a:r>
            <a:endParaRPr lang="en-GB" sz="20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0364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279992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One-party states</a:t>
            </a:r>
            <a:endParaRPr lang="en-US" sz="3200" b="1" dirty="0">
              <a:solidFill>
                <a:srgbClr val="ED7D3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3" y="1860869"/>
            <a:ext cx="8286751" cy="455353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4000"/>
              </a:lnSpc>
            </a:pPr>
            <a:r>
              <a:rPr lang="en-GB" sz="24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Not </a:t>
            </a:r>
            <a:r>
              <a:rPr lang="en-GB" sz="2400" u="sng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all</a:t>
            </a:r>
            <a:r>
              <a:rPr lang="en-GB" sz="24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African states experienced military rule – and these exceptions are important to helping us to understand why most other states did</a:t>
            </a:r>
            <a:r>
              <a:rPr lang="is-IS" sz="24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</a:t>
            </a:r>
          </a:p>
          <a:p>
            <a:pPr>
              <a:lnSpc>
                <a:spcPct val="124000"/>
              </a:lnSpc>
            </a:pPr>
            <a:r>
              <a:rPr lang="is-IS" sz="24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Strong party structures: Senegal, Tanzania, Zambia</a:t>
            </a:r>
          </a:p>
          <a:p>
            <a:pPr>
              <a:lnSpc>
                <a:spcPct val="124000"/>
              </a:lnSpc>
            </a:pPr>
            <a:r>
              <a:rPr lang="is-IS" sz="24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But still one-party states and authoritarianism prevailed</a:t>
            </a:r>
          </a:p>
          <a:p>
            <a:pPr>
              <a:lnSpc>
                <a:spcPct val="124000"/>
              </a:lnSpc>
            </a:pPr>
            <a:r>
              <a:rPr lang="is-IS" sz="24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Contrasting state responses to 1964 mutinies in East Africa</a:t>
            </a:r>
          </a:p>
          <a:p>
            <a:pPr lvl="1">
              <a:lnSpc>
                <a:spcPct val="124000"/>
              </a:lnSpc>
            </a:pPr>
            <a:r>
              <a:rPr lang="is-IS" sz="22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Tanzania – army brought into the political apparatus of the one-party state</a:t>
            </a:r>
          </a:p>
          <a:p>
            <a:pPr lvl="1">
              <a:lnSpc>
                <a:spcPct val="124000"/>
              </a:lnSpc>
            </a:pPr>
            <a:r>
              <a:rPr lang="is-IS" sz="22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Uganda – army enriched by Obote, then threatened by his socialist turn</a:t>
            </a:r>
            <a:endParaRPr lang="en-US" sz="22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6270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8" y="286069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The end of the Cold War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223" y="1833563"/>
            <a:ext cx="4689478" cy="4553532"/>
          </a:xfrm>
        </p:spPr>
        <p:txBody>
          <a:bodyPr>
            <a:normAutofit/>
          </a:bodyPr>
          <a:lstStyle/>
          <a:p>
            <a:pPr>
              <a:lnSpc>
                <a:spcPct val="12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Changing global political and economic order from 1980s onwards</a:t>
            </a:r>
          </a:p>
          <a:p>
            <a:pPr lvl="1">
              <a:lnSpc>
                <a:spcPct val="124000"/>
              </a:lnSpc>
            </a:pPr>
            <a:r>
              <a:rPr lang="en-GB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Structural adjustment reforms imposed by the IMF</a:t>
            </a:r>
          </a:p>
          <a:p>
            <a:pPr lvl="1">
              <a:lnSpc>
                <a:spcPct val="124000"/>
              </a:lnSpc>
            </a:pPr>
            <a:r>
              <a:rPr lang="en-GB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Human rights concerns and political conditionalities</a:t>
            </a:r>
          </a:p>
          <a:p>
            <a:pPr lvl="1">
              <a:lnSpc>
                <a:spcPct val="124000"/>
              </a:lnSpc>
            </a:pPr>
            <a:r>
              <a:rPr lang="en-GB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Democratisation in early 1990s</a:t>
            </a:r>
          </a:p>
          <a:p>
            <a:pPr lvl="1">
              <a:lnSpc>
                <a:spcPct val="124000"/>
              </a:lnSpc>
            </a:pPr>
            <a:endParaRPr lang="en-US" sz="22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2399" y="1833563"/>
            <a:ext cx="3683000" cy="3568700"/>
          </a:xfrm>
          <a:prstGeom prst="rect">
            <a:avLst/>
          </a:prstGeom>
        </p:spPr>
      </p:pic>
      <p:sp>
        <p:nvSpPr>
          <p:cNvPr id="5" name="Footer Placeholder 3"/>
          <p:cNvSpPr txBox="1">
            <a:spLocks/>
          </p:cNvSpPr>
          <p:nvPr/>
        </p:nvSpPr>
        <p:spPr>
          <a:xfrm>
            <a:off x="7073899" y="5457685"/>
            <a:ext cx="2890346" cy="333017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(2010)</a:t>
            </a:r>
          </a:p>
        </p:txBody>
      </p:sp>
    </p:spTree>
    <p:extLst>
      <p:ext uri="{BB962C8B-B14F-4D97-AF65-F5344CB8AC3E}">
        <p14:creationId xmlns:p14="http://schemas.microsoft.com/office/powerpoint/2010/main" val="21119468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628648" y="1605891"/>
            <a:ext cx="7886700" cy="469330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4000"/>
              </a:lnSpc>
            </a:pP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Thinking about the ‘historiography’ on coups and military rule – and the problems it presents</a:t>
            </a:r>
          </a:p>
          <a:p>
            <a:pPr>
              <a:lnSpc>
                <a:spcPct val="124000"/>
              </a:lnSpc>
            </a:pP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Identifying causation and the connections between internal and external developments</a:t>
            </a:r>
          </a:p>
          <a:p>
            <a:pPr>
              <a:lnSpc>
                <a:spcPct val="124000"/>
              </a:lnSpc>
            </a:pP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To what extent were these regimes the product of the Cold War?</a:t>
            </a:r>
          </a:p>
          <a:p>
            <a:pPr>
              <a:lnSpc>
                <a:spcPct val="124000"/>
              </a:lnSpc>
            </a:pP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Difficulty of </a:t>
            </a:r>
            <a:r>
              <a:rPr lang="en-US" sz="24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generalising</a:t>
            </a: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– multiple types of military rule</a:t>
            </a:r>
          </a:p>
          <a:p>
            <a:pPr>
              <a:lnSpc>
                <a:spcPct val="124000"/>
              </a:lnSpc>
            </a:pP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Strong states or weak states?</a:t>
            </a:r>
          </a:p>
          <a:p>
            <a:pPr>
              <a:lnSpc>
                <a:spcPct val="124000"/>
              </a:lnSpc>
            </a:pP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Democracy and Africa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8647" y="628969"/>
            <a:ext cx="7886700" cy="67913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Thinking further</a:t>
            </a:r>
            <a:r>
              <a:rPr lang="is-IS" sz="3200" b="1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…</a:t>
            </a:r>
            <a:endParaRPr lang="en-US" sz="3200" b="1" dirty="0">
              <a:solidFill>
                <a:srgbClr val="ED7D3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893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4800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The weakness of the post-colonial state</a:t>
            </a:r>
            <a:endParaRPr lang="en-US" sz="3200" b="1" dirty="0">
              <a:solidFill>
                <a:srgbClr val="ED7D3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272937"/>
            <a:ext cx="7886700" cy="3904026"/>
          </a:xfrm>
        </p:spPr>
        <p:txBody>
          <a:bodyPr>
            <a:normAutofit/>
          </a:bodyPr>
          <a:lstStyle/>
          <a:p>
            <a:r>
              <a:rPr lang="en-US" sz="24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Frederick Cooper and the ‘gatekeeper state’</a:t>
            </a:r>
          </a:p>
          <a:p>
            <a:r>
              <a:rPr lang="en-US" sz="24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Post-colonial regimes unable to fulfil high expectations</a:t>
            </a:r>
          </a:p>
          <a:p>
            <a:r>
              <a:rPr lang="en-US" sz="24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Weak governing institutions, especially legislatures</a:t>
            </a:r>
          </a:p>
          <a:p>
            <a:r>
              <a:rPr lang="en-US" sz="24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Coup leaders often claimed to be acting on behalf of the people to restore order and throw out corrupt politicians</a:t>
            </a:r>
          </a:p>
          <a:p>
            <a:r>
              <a:rPr lang="en-US" sz="24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Militaries portrayed themselves as disciplined institutions, capable of bringing about modernisation</a:t>
            </a:r>
          </a:p>
          <a:p>
            <a:pPr marL="0" indent="0">
              <a:buNone/>
            </a:pPr>
            <a:endParaRPr lang="en-US" sz="240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0" indent="0">
              <a:buNone/>
            </a:pPr>
            <a:r>
              <a:rPr lang="en-US" sz="24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Official justifications for the coup ≠ real reasons</a:t>
            </a:r>
            <a:r>
              <a:rPr lang="is-IS" sz="24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</a:t>
            </a:r>
            <a:endParaRPr lang="en-US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15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5385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The military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79418"/>
            <a:ext cx="7886700" cy="4892633"/>
          </a:xfrm>
        </p:spPr>
        <p:txBody>
          <a:bodyPr>
            <a:normAutofit lnSpcReduction="10000"/>
          </a:bodyPr>
          <a:lstStyle/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Growth of an African officer corps after independence, with rising expectations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Disappointment at poor pay and slow pace of Africanisation</a:t>
            </a:r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</a:t>
            </a:r>
          </a:p>
          <a:p>
            <a:pPr marL="457200" lvl="1" indent="0">
              <a:buNone/>
            </a:pP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	e.g. 1964 East African mutinies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‘Within a few years of independence, it was apparent that many African rulers had created a monster which they could not adequately feed or control’ (Nugent)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Political interference in military affairs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Weberian concept of the monopoly of legitimate force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Divisions within the military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	Ethnicity</a:t>
            </a: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</a:t>
            </a: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457200" lvl="1" indent="0">
              <a:buNone/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	Personal rivalries</a:t>
            </a: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</a:t>
            </a: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457200" lvl="1" indent="0">
              <a:buNone/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	</a:t>
            </a: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</a:t>
            </a: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factionalism</a:t>
            </a:r>
          </a:p>
        </p:txBody>
      </p:sp>
    </p:spTree>
    <p:extLst>
      <p:ext uri="{BB962C8B-B14F-4D97-AF65-F5344CB8AC3E}">
        <p14:creationId xmlns:p14="http://schemas.microsoft.com/office/powerpoint/2010/main" val="383116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268" y="0"/>
            <a:ext cx="7012958" cy="68610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76401" y="5685354"/>
            <a:ext cx="7886700" cy="1175657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charset="0"/>
                <a:ea typeface="Cambria" charset="0"/>
                <a:cs typeface="Cambria" charset="0"/>
              </a:rPr>
              <a:t>The ‘coup disease’?</a:t>
            </a:r>
          </a:p>
        </p:txBody>
      </p:sp>
    </p:spTree>
    <p:extLst>
      <p:ext uri="{BB962C8B-B14F-4D97-AF65-F5344CB8AC3E}">
        <p14:creationId xmlns:p14="http://schemas.microsoft.com/office/powerpoint/2010/main" val="1246792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5385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Crises of the post-colonial economy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496" y="2192216"/>
            <a:ext cx="8297008" cy="4232943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Underdevelopment of African economies under colonialism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Exports structured around small number of cash crops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Vulnerable to fluctuations in global economy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Frozen out of Europe by EEC Common Agricultural Policy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Development projects funded by huge loans</a:t>
            </a: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917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747" y="391886"/>
            <a:ext cx="3985902" cy="950026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Ghana</a:t>
            </a:r>
          </a:p>
        </p:txBody>
      </p:sp>
      <p:sp>
        <p:nvSpPr>
          <p:cNvPr id="13" name="Freeform: Shape 8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008"/>
            <a:ext cx="4206915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 descr="Text&#10;&#10;Description automatically generated"/>
          <p:cNvPicPr>
            <a:picLocks noChangeAspect="1"/>
          </p:cNvPicPr>
          <p:nvPr/>
        </p:nvPicPr>
        <p:blipFill rotWithShape="1">
          <a:blip r:embed="rId2"/>
          <a:srcRect l="11527" r="13860" b="-1"/>
          <a:stretch/>
        </p:blipFill>
        <p:spPr>
          <a:xfrm>
            <a:off x="1" y="-2"/>
            <a:ext cx="4081394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0" y="0"/>
                </a:moveTo>
                <a:lnTo>
                  <a:pt x="4400491" y="0"/>
                </a:lnTo>
                <a:lnTo>
                  <a:pt x="4484766" y="76595"/>
                </a:lnTo>
                <a:cubicBezTo>
                  <a:pt x="5076107" y="667936"/>
                  <a:pt x="5441859" y="1484866"/>
                  <a:pt x="5441859" y="2387221"/>
                </a:cubicBezTo>
                <a:cubicBezTo>
                  <a:pt x="5441859" y="4191932"/>
                  <a:pt x="3978851" y="5654940"/>
                  <a:pt x="2174140" y="5654940"/>
                </a:cubicBezTo>
                <a:cubicBezTo>
                  <a:pt x="1412778" y="5654940"/>
                  <a:pt x="712231" y="5394557"/>
                  <a:pt x="156693" y="4957981"/>
                </a:cubicBezTo>
                <a:lnTo>
                  <a:pt x="0" y="4820612"/>
                </a:lnTo>
                <a:close/>
              </a:path>
            </a:pathLst>
          </a:cu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745" y="1508166"/>
            <a:ext cx="4206915" cy="4714504"/>
          </a:xfrm>
        </p:spPr>
        <p:txBody>
          <a:bodyPr anchor="t">
            <a:normAutofit/>
          </a:bodyPr>
          <a:lstStyle/>
          <a:p>
            <a:r>
              <a:rPr lang="en-GB" sz="2000" dirty="0">
                <a:latin typeface="Cambria" charset="0"/>
                <a:ea typeface="Cambria" charset="0"/>
                <a:cs typeface="Cambria" charset="0"/>
              </a:rPr>
              <a:t>Drop in world cocoa prices in 1960s</a:t>
            </a:r>
          </a:p>
          <a:p>
            <a:r>
              <a:rPr lang="en-GB" sz="2000" dirty="0">
                <a:latin typeface="Cambria" charset="0"/>
                <a:ea typeface="Cambria" charset="0"/>
                <a:cs typeface="Cambria" charset="0"/>
              </a:rPr>
              <a:t>State had unpopular control of cocoa marketing boards</a:t>
            </a:r>
          </a:p>
          <a:p>
            <a:r>
              <a:rPr lang="en-GB" sz="2000" dirty="0">
                <a:latin typeface="Cambria" charset="0"/>
                <a:ea typeface="Cambria" charset="0"/>
                <a:cs typeface="Cambria" charset="0"/>
              </a:rPr>
              <a:t>US concerns about Nkrumah’s relations with Moscow &gt; limitations on financial assistance from IMF and World Bank</a:t>
            </a:r>
          </a:p>
          <a:p>
            <a:r>
              <a:rPr lang="en-GB" sz="2000" dirty="0">
                <a:latin typeface="Cambria" charset="0"/>
                <a:ea typeface="Cambria" charset="0"/>
                <a:cs typeface="Cambria" charset="0"/>
              </a:rPr>
              <a:t>1958-1965, wages fell by 40%, cocoa farmers’ income fell by 65%</a:t>
            </a:r>
          </a:p>
          <a:p>
            <a:r>
              <a:rPr lang="en-GB" sz="2000" dirty="0">
                <a:latin typeface="Cambria" charset="0"/>
                <a:ea typeface="Cambria" charset="0"/>
                <a:cs typeface="Cambria" charset="0"/>
              </a:rPr>
              <a:t>Paved the way for the coup of 1966 – ‘Operation Cold Chop’ – while Nkrumah was in China seeking to broker a peace in Vietnam</a:t>
            </a:r>
          </a:p>
        </p:txBody>
      </p:sp>
    </p:spTree>
    <p:extLst>
      <p:ext uri="{BB962C8B-B14F-4D97-AF65-F5344CB8AC3E}">
        <p14:creationId xmlns:p14="http://schemas.microsoft.com/office/powerpoint/2010/main" val="8852622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0630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OPEC crisis, 1973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4602"/>
            <a:ext cx="9144000" cy="2608118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7495442" y="4692028"/>
            <a:ext cx="1606062" cy="3868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Wikipedia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75138" y="5360242"/>
            <a:ext cx="8393723" cy="134535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OPEC boycott &gt; rise in oil prices &gt; crash in commodity prices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 the decade after the crisis, African economic output fell by 20%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 Zambia, GDP dropped by 36%</a:t>
            </a:r>
          </a:p>
        </p:txBody>
      </p:sp>
    </p:spTree>
    <p:extLst>
      <p:ext uri="{BB962C8B-B14F-4D97-AF65-F5344CB8AC3E}">
        <p14:creationId xmlns:p14="http://schemas.microsoft.com/office/powerpoint/2010/main" val="904660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088" y="35390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Sahel famine, mid-1970s</a:t>
            </a:r>
            <a:endParaRPr lang="en-US" sz="3200" b="1" dirty="0">
              <a:solidFill>
                <a:srgbClr val="ED7D3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38" y="1679463"/>
            <a:ext cx="8966200" cy="40894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430476" y="5768863"/>
            <a:ext cx="1606062" cy="3868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Wikipedia</a:t>
            </a:r>
            <a:endParaRPr lang="en-US" sz="1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82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605" y="1450655"/>
            <a:ext cx="2949023" cy="3956690"/>
          </a:xfrm>
        </p:spPr>
        <p:txBody>
          <a:bodyPr anchor="ctr">
            <a:normAutofit/>
          </a:bodyPr>
          <a:lstStyle/>
          <a:p>
            <a:r>
              <a:rPr lang="en-US" sz="54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Cold War rivalries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67633D1-6EE6-4118-B9F0-B363477BE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60605" y="1450655"/>
            <a:ext cx="2949023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1">
            <a:extLst>
              <a:ext uri="{FF2B5EF4-FFF2-40B4-BE49-F238E27FC236}">
                <a16:creationId xmlns:a16="http://schemas.microsoft.com/office/drawing/2014/main" id="{4AD7FFC6-42A9-49CB-B5E9-B3F6B038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60605" y="5408571"/>
            <a:ext cx="2949023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486892"/>
            <a:ext cx="4251366" cy="5747652"/>
          </a:xfrm>
        </p:spPr>
        <p:txBody>
          <a:bodyPr anchor="ctr"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United States saw military regimes as bulwarks against communist threats</a:t>
            </a:r>
          </a:p>
          <a:p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Soviet Union backed more ‘progressive’ military regimes</a:t>
            </a:r>
          </a:p>
          <a:p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Conspiracy theories abound</a:t>
            </a: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 but they can be instructive</a:t>
            </a:r>
          </a:p>
          <a:p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Superpower rivalry fuelling arms races and regional conflict</a:t>
            </a:r>
          </a:p>
          <a:p>
            <a:pPr lvl="1"/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Ethiopia-Somalia War, 1977-78</a:t>
            </a:r>
          </a:p>
          <a:p>
            <a:pPr lvl="1"/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Uganda-Tanzania War, 1978-79</a:t>
            </a:r>
          </a:p>
          <a:p>
            <a:pPr marL="457200" lvl="1" indent="0">
              <a:buNone/>
            </a:pPr>
            <a:endParaRPr lang="is-I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0" indent="0">
              <a:buNone/>
            </a:pPr>
            <a:r>
              <a:rPr lang="is-IS" sz="2000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Military regimes may not necessarily have been put in power by the superpowers, but they owed their existence to a international order undergirded by Cold War rivalry</a:t>
            </a:r>
            <a:r>
              <a:rPr lang="en-US" sz="1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671868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2181</TotalTime>
  <Words>804</Words>
  <Application>Microsoft Macintosh PowerPoint</Application>
  <PresentationFormat>On-screen Show (4:3)</PresentationFormat>
  <Paragraphs>101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Cambria</vt:lpstr>
      <vt:lpstr>Office Theme</vt:lpstr>
      <vt:lpstr>PowerPoint Presentation</vt:lpstr>
      <vt:lpstr>The weakness of the post-colonial state</vt:lpstr>
      <vt:lpstr>The military</vt:lpstr>
      <vt:lpstr>The ‘coup disease’?</vt:lpstr>
      <vt:lpstr>Crises of the post-colonial economy</vt:lpstr>
      <vt:lpstr>Ghana</vt:lpstr>
      <vt:lpstr>OPEC crisis, 1973</vt:lpstr>
      <vt:lpstr>Sahel famine, mid-1970s</vt:lpstr>
      <vt:lpstr>Cold War rivalries</vt:lpstr>
      <vt:lpstr>Jean-Bédel Bokassa (Central African Empire)  and Idi Amin (Uganda)</vt:lpstr>
      <vt:lpstr>PowerPoint Presentation</vt:lpstr>
      <vt:lpstr>PowerPoint Presentation</vt:lpstr>
      <vt:lpstr>The Biafra secession</vt:lpstr>
      <vt:lpstr>The Nigerian civil war, 1967-70</vt:lpstr>
      <vt:lpstr>Left-wing military regimes</vt:lpstr>
      <vt:lpstr>One-party states</vt:lpstr>
      <vt:lpstr>The end of the Cold War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Roberts</dc:creator>
  <cp:lastModifiedBy>David Anderson</cp:lastModifiedBy>
  <cp:revision>115</cp:revision>
  <dcterms:created xsi:type="dcterms:W3CDTF">2016-10-14T16:35:30Z</dcterms:created>
  <dcterms:modified xsi:type="dcterms:W3CDTF">2023-01-15T20:06:09Z</dcterms:modified>
</cp:coreProperties>
</file>