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56" r:id="rId2"/>
    <p:sldId id="279" r:id="rId3"/>
    <p:sldId id="280" r:id="rId4"/>
    <p:sldId id="260" r:id="rId5"/>
    <p:sldId id="276" r:id="rId6"/>
    <p:sldId id="262" r:id="rId7"/>
    <p:sldId id="288" r:id="rId8"/>
    <p:sldId id="277" r:id="rId9"/>
    <p:sldId id="278" r:id="rId10"/>
    <p:sldId id="265" r:id="rId11"/>
    <p:sldId id="285" r:id="rId12"/>
    <p:sldId id="266" r:id="rId13"/>
    <p:sldId id="281" r:id="rId14"/>
    <p:sldId id="282" r:id="rId15"/>
    <p:sldId id="283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2"/>
    <p:restoredTop sz="94722"/>
  </p:normalViewPr>
  <p:slideViewPr>
    <p:cSldViewPr snapToGrid="0" snapToObjects="1">
      <p:cViewPr varScale="1">
        <p:scale>
          <a:sx n="93" d="100"/>
          <a:sy n="93" d="100"/>
        </p:scale>
        <p:origin x="11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0E504-7D75-CD4C-B6E2-47A571D64FD3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B2199-14E5-2A40-B3F2-A76E0EFF1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70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B2199-14E5-2A40-B3F2-A76E0EFF12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633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8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3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3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6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1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60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2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5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7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2A348-C7C7-D44C-BCDC-DC2EB221A0D8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7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13009" y="5060536"/>
            <a:ext cx="3348110" cy="355712"/>
          </a:xfrm>
          <a:solidFill>
            <a:schemeClr val="tx1"/>
          </a:solidFill>
        </p:spPr>
        <p:txBody>
          <a:bodyPr/>
          <a:lstStyle/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HI277 | Africa and the </a:t>
            </a:r>
            <a:r>
              <a:rPr lang="en-GB" sz="1800">
                <a:solidFill>
                  <a:schemeClr val="bg1"/>
                </a:solidFill>
                <a:latin typeface="Cambria" panose="02040503050406030204" pitchFamily="18" charset="0"/>
              </a:rPr>
              <a:t>Cold War</a:t>
            </a:r>
            <a:endParaRPr lang="en-GB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2610789" y="4112278"/>
            <a:ext cx="6350331" cy="73627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3600" b="1" dirty="0">
                <a:solidFill>
                  <a:srgbClr val="ED7D31"/>
                </a:solidFill>
                <a:latin typeface="Cambria" panose="02040503050406030204" pitchFamily="18" charset="0"/>
              </a:rPr>
              <a:t>Revolution in Zanzibar, 1964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7146388" y="5416248"/>
            <a:ext cx="1814731" cy="393709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Term 1 | Week 8</a:t>
            </a: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8915400" y="5796709"/>
            <a:ext cx="45719" cy="36896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9144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840065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1">
            <a:extLst>
              <a:ext uri="{FF2B5EF4-FFF2-40B4-BE49-F238E27FC236}">
                <a16:creationId xmlns:a16="http://schemas.microsoft.com/office/drawing/2014/main" id="{D1D7179B-FF7C-482F-B3D9-2BE9ED113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7725" cy="6858000"/>
          </a:xfrm>
          <a:custGeom>
            <a:avLst/>
            <a:gdLst>
              <a:gd name="connsiteX0" fmla="*/ 0 w 6210300"/>
              <a:gd name="connsiteY0" fmla="*/ 0 h 6858000"/>
              <a:gd name="connsiteX1" fmla="*/ 2628900 w 6210300"/>
              <a:gd name="connsiteY1" fmla="*/ 0 h 6858000"/>
              <a:gd name="connsiteX2" fmla="*/ 3034146 w 6210300"/>
              <a:gd name="connsiteY2" fmla="*/ 0 h 6858000"/>
              <a:gd name="connsiteX3" fmla="*/ 6210300 w 6210300"/>
              <a:gd name="connsiteY3" fmla="*/ 6858000 h 6858000"/>
              <a:gd name="connsiteX4" fmla="*/ 2628900 w 6210300"/>
              <a:gd name="connsiteY4" fmla="*/ 6858000 h 6858000"/>
              <a:gd name="connsiteX5" fmla="*/ 0 w 62103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0300" h="6858000">
                <a:moveTo>
                  <a:pt x="0" y="0"/>
                </a:moveTo>
                <a:lnTo>
                  <a:pt x="2628900" y="0"/>
                </a:lnTo>
                <a:lnTo>
                  <a:pt x="3034146" y="0"/>
                </a:lnTo>
                <a:lnTo>
                  <a:pt x="6210300" y="6858000"/>
                </a:lnTo>
                <a:lnTo>
                  <a:pt x="26289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751" y="365125"/>
            <a:ext cx="2980250" cy="5811837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Reactions to Revolution in Zanzibar</a:t>
            </a:r>
            <a:endParaRPr lang="en-US" b="1" dirty="0">
              <a:solidFill>
                <a:srgbClr val="ED7D3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695" y="365125"/>
            <a:ext cx="4497653" cy="5811837"/>
          </a:xfrm>
        </p:spPr>
        <p:txBody>
          <a:bodyPr anchor="ctr"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US" sz="2400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US: Fears of a ‘communist bridge’ to the mainland</a:t>
            </a:r>
          </a:p>
          <a:p>
            <a:pPr>
              <a:spcBef>
                <a:spcPts val="0"/>
              </a:spcBef>
            </a:pPr>
            <a:r>
              <a:rPr lang="en-US" sz="2400" i="1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New York Times</a:t>
            </a:r>
            <a:r>
              <a:rPr lang="en-US" sz="2400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: Zanzibar was ‘a Cuba in Africa’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US pressure on Britain to intervene. London resists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Communist powers established strong presence:</a:t>
            </a:r>
          </a:p>
          <a:p>
            <a:pPr lvl="1"/>
            <a:r>
              <a:rPr lang="en-GB" dirty="0">
                <a:solidFill>
                  <a:srgbClr val="FFFFFF"/>
                </a:solidFill>
              </a:rPr>
              <a:t>Soviet Union agreed to purchase </a:t>
            </a:r>
            <a:r>
              <a:rPr lang="en-GB" b="1" dirty="0">
                <a:solidFill>
                  <a:srgbClr val="FFFFFF"/>
                </a:solidFill>
              </a:rPr>
              <a:t>$318,000 in stockpiled cloves</a:t>
            </a:r>
            <a:r>
              <a:rPr lang="en-GB" dirty="0">
                <a:solidFill>
                  <a:srgbClr val="FFFFFF"/>
                </a:solidFill>
              </a:rPr>
              <a:t>, Zanzibar’s staple export.</a:t>
            </a:r>
          </a:p>
          <a:p>
            <a:pPr lvl="1"/>
            <a:r>
              <a:rPr lang="en-GB" dirty="0">
                <a:solidFill>
                  <a:srgbClr val="FFFFFF"/>
                </a:solidFill>
              </a:rPr>
              <a:t>China provided a $518,000 grant 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FFFFFF"/>
                </a:solidFill>
                <a:sym typeface="Wingdings" pitchFamily="2" charset="2"/>
              </a:rPr>
              <a:t> </a:t>
            </a:r>
            <a:r>
              <a:rPr lang="en-GB" i="1" dirty="0">
                <a:solidFill>
                  <a:srgbClr val="FFFFFF"/>
                </a:solidFill>
                <a:sym typeface="Wingdings" pitchFamily="2" charset="2"/>
              </a:rPr>
              <a:t>Influence of men like Babu and others on the left in the revolutionary government. Babu elected foreign minister</a:t>
            </a:r>
            <a:endParaRPr lang="en-GB" i="1" dirty="0">
              <a:solidFill>
                <a:srgbClr val="FFFFFF"/>
              </a:solidFill>
            </a:endParaRPr>
          </a:p>
          <a:p>
            <a:pPr>
              <a:spcBef>
                <a:spcPts val="0"/>
              </a:spcBef>
            </a:pPr>
            <a:endParaRPr lang="en-US" sz="1700" dirty="0">
              <a:solidFill>
                <a:srgbClr val="FFFFFF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9926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4F482B5-3199-EF4C-8904-54E0A5185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6A96E77-898C-FF4B-9E43-BEE9E240CF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84286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</a:pPr>
            <a:r>
              <a:rPr lang="en-US" sz="2600" b="1" dirty="0">
                <a:solidFill>
                  <a:schemeClr val="bg1"/>
                </a:solidFill>
                <a:latin typeface="Cambria" panose="02040503050406030204" pitchFamily="18" charset="0"/>
              </a:rPr>
              <a:t>Left: </a:t>
            </a:r>
            <a:r>
              <a:rPr lang="en-US" sz="2600" dirty="0">
                <a:solidFill>
                  <a:schemeClr val="bg1"/>
                </a:solidFill>
                <a:latin typeface="Cambria" panose="02040503050406030204" pitchFamily="18" charset="0"/>
              </a:rPr>
              <a:t>Markus Wolf, head of GDR’s secret intelligence (visit to Zanzibar in 1964). He would tell the story in his memoir “Man without a Face”</a:t>
            </a:r>
          </a:p>
          <a:p>
            <a:pPr>
              <a:lnSpc>
                <a:spcPct val="160000"/>
              </a:lnSpc>
            </a:pPr>
            <a:r>
              <a:rPr lang="en-US" sz="2600" b="1" dirty="0">
                <a:solidFill>
                  <a:schemeClr val="bg1"/>
                </a:solidFill>
                <a:latin typeface="Cambria" panose="02040503050406030204" pitchFamily="18" charset="0"/>
              </a:rPr>
              <a:t>Right</a:t>
            </a:r>
            <a:r>
              <a:rPr lang="en-US" sz="2600" dirty="0">
                <a:solidFill>
                  <a:schemeClr val="bg1"/>
                </a:solidFill>
                <a:latin typeface="Cambria" panose="02040503050406030204" pitchFamily="18" charset="0"/>
              </a:rPr>
              <a:t>: GDR-built apartment blocks in Zanzibar’s Stone Town</a:t>
            </a:r>
          </a:p>
          <a:p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128AAD-E5EF-674B-A63F-4FE34C29B5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584" y="1732213"/>
            <a:ext cx="4299004" cy="28077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BFDC05-C2F4-1E45-B6CA-1E46D7D5D4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888" y="1709739"/>
            <a:ext cx="2126097" cy="28527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6897129-3142-174C-9F1A-9A1DA16A68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9985" y="1732213"/>
            <a:ext cx="1461599" cy="21822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8176D75-9383-A241-B884-335197E938C4}"/>
              </a:ext>
            </a:extLst>
          </p:cNvPr>
          <p:cNvSpPr txBox="1"/>
          <p:nvPr/>
        </p:nvSpPr>
        <p:spPr>
          <a:xfrm>
            <a:off x="623888" y="553893"/>
            <a:ext cx="78866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rgbClr val="ED7D31"/>
                </a:solidFill>
                <a:latin typeface="Cambria" panose="02040503050406030204" pitchFamily="18" charset="0"/>
              </a:rPr>
              <a:t>East Germany (GDR) – West Germany (FRG) Competition in Zanzibar</a:t>
            </a:r>
          </a:p>
        </p:txBody>
      </p:sp>
    </p:spTree>
    <p:extLst>
      <p:ext uri="{BB962C8B-B14F-4D97-AF65-F5344CB8AC3E}">
        <p14:creationId xmlns:p14="http://schemas.microsoft.com/office/powerpoint/2010/main" val="3160966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East African Mutinies, January 1964</a:t>
            </a:r>
            <a:endParaRPr lang="en-US" sz="3600" b="1" dirty="0">
              <a:solidFill>
                <a:srgbClr val="ED7D3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541902" cy="2722837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1C7001-7E04-BF44-B82C-BBB686BD575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4500" dirty="0">
                <a:solidFill>
                  <a:schemeClr val="bg1"/>
                </a:solidFill>
                <a:latin typeface="Cambria" panose="02040503050406030204" pitchFamily="18" charset="0"/>
                <a:ea typeface="Cambria" charset="0"/>
                <a:cs typeface="Cambria" charset="0"/>
              </a:rPr>
              <a:t> 19 January 1964: </a:t>
            </a:r>
            <a:r>
              <a:rPr lang="en-GB" sz="4500" dirty="0">
                <a:solidFill>
                  <a:schemeClr val="bg1"/>
                </a:solidFill>
                <a:latin typeface="Cambria" panose="02040503050406030204" pitchFamily="18" charset="0"/>
              </a:rPr>
              <a:t>Tanganyika Rifles in Dar </a:t>
            </a:r>
            <a:r>
              <a:rPr lang="en-GB" sz="4500" dirty="0" err="1">
                <a:solidFill>
                  <a:schemeClr val="bg1"/>
                </a:solidFill>
                <a:latin typeface="Cambria" panose="02040503050406030204" pitchFamily="18" charset="0"/>
              </a:rPr>
              <a:t>es</a:t>
            </a:r>
            <a:r>
              <a:rPr lang="en-GB" sz="4500" dirty="0">
                <a:solidFill>
                  <a:schemeClr val="bg1"/>
                </a:solidFill>
                <a:latin typeface="Cambria" panose="02040503050406030204" pitchFamily="18" charset="0"/>
              </a:rPr>
              <a:t> Salaam rebelled</a:t>
            </a:r>
            <a:endParaRPr lang="is-IS" sz="4500" dirty="0">
              <a:solidFill>
                <a:schemeClr val="bg1"/>
              </a:solidFill>
              <a:latin typeface="Cambria" panose="02040503050406030204" pitchFamily="18" charset="0"/>
              <a:ea typeface="Cambria" charset="0"/>
              <a:cs typeface="Cambria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is-IS" sz="4500" dirty="0">
                <a:solidFill>
                  <a:schemeClr val="bg1"/>
                </a:solidFill>
                <a:latin typeface="Cambria" panose="02040503050406030204" pitchFamily="18" charset="0"/>
                <a:ea typeface="Cambria" charset="0"/>
                <a:cs typeface="Cambria" charset="0"/>
                <a:sym typeface="Wingdings" pitchFamily="2" charset="2"/>
              </a:rPr>
              <a:t></a:t>
            </a:r>
            <a:r>
              <a:rPr lang="is-IS" sz="4500" dirty="0">
                <a:solidFill>
                  <a:schemeClr val="bg1"/>
                </a:solidFill>
                <a:latin typeface="Cambria" panose="02040503050406030204" pitchFamily="18" charset="0"/>
                <a:ea typeface="Cambria" charset="0"/>
                <a:cs typeface="Cambria" charset="0"/>
              </a:rPr>
              <a:t>quickly spread to Kenya and Uganda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s-IS" sz="4500" dirty="0">
                <a:solidFill>
                  <a:schemeClr val="bg1"/>
                </a:solidFill>
                <a:latin typeface="Cambria" panose="02040503050406030204" pitchFamily="18" charset="0"/>
                <a:ea typeface="Cambria" charset="0"/>
                <a:cs typeface="Cambria" charset="0"/>
              </a:rPr>
              <a:t>24 January: Nyerere fled into hiding, then called in British military aid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4500" dirty="0">
                <a:solidFill>
                  <a:schemeClr val="bg1"/>
                </a:solidFill>
                <a:latin typeface="Cambria" panose="02040503050406030204" pitchFamily="18" charset="0"/>
                <a:ea typeface="Cambria" charset="0"/>
                <a:cs typeface="Cambria" charset="0"/>
              </a:rPr>
              <a:t>Nyerere: ‘</a:t>
            </a:r>
            <a:r>
              <a:rPr lang="en-GB" sz="4500" dirty="0">
                <a:solidFill>
                  <a:schemeClr val="bg1"/>
                </a:solidFill>
                <a:latin typeface="Cambria" panose="02040503050406030204" pitchFamily="18" charset="0"/>
              </a:rPr>
              <a:t>grievous shame for our nation’</a:t>
            </a:r>
            <a:endParaRPr lang="en-US" sz="4500" dirty="0">
              <a:solidFill>
                <a:schemeClr val="bg1"/>
              </a:solidFill>
              <a:latin typeface="Cambria" panose="02040503050406030204" pitchFamily="18" charset="0"/>
              <a:ea typeface="Cambria" charset="0"/>
              <a:cs typeface="Cambria" charset="0"/>
            </a:endParaRP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0CA01C-233D-D84C-AEB8-179237E68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488" y="1830072"/>
            <a:ext cx="3895363" cy="28533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B4AE7CF-7FA1-7F41-A939-EDBD648F4934}"/>
              </a:ext>
            </a:extLst>
          </p:cNvPr>
          <p:cNvSpPr txBox="1"/>
          <p:nvPr/>
        </p:nvSpPr>
        <p:spPr>
          <a:xfrm>
            <a:off x="416688" y="4942391"/>
            <a:ext cx="39831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British army on the streets of Dar </a:t>
            </a:r>
            <a:r>
              <a:rPr lang="en-US" dirty="0" err="1">
                <a:solidFill>
                  <a:schemeClr val="bg1"/>
                </a:solidFill>
              </a:rPr>
              <a:t>es</a:t>
            </a:r>
            <a:r>
              <a:rPr lang="en-US" dirty="0">
                <a:solidFill>
                  <a:schemeClr val="bg1"/>
                </a:solidFill>
              </a:rPr>
              <a:t> Salaam, January 1964 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https://</a:t>
            </a:r>
            <a:r>
              <a:rPr lang="en-US" dirty="0" err="1">
                <a:solidFill>
                  <a:schemeClr val="bg1"/>
                </a:solidFill>
              </a:rPr>
              <a:t>www.youtube.com</a:t>
            </a:r>
            <a:r>
              <a:rPr lang="en-US" dirty="0">
                <a:solidFill>
                  <a:schemeClr val="bg1"/>
                </a:solidFill>
              </a:rPr>
              <a:t>/</a:t>
            </a:r>
            <a:r>
              <a:rPr lang="en-US" dirty="0" err="1">
                <a:solidFill>
                  <a:schemeClr val="bg1"/>
                </a:solidFill>
              </a:rPr>
              <a:t>watch?v</a:t>
            </a:r>
            <a:r>
              <a:rPr lang="en-US" dirty="0">
                <a:solidFill>
                  <a:schemeClr val="bg1"/>
                </a:solidFill>
              </a:rPr>
              <a:t>=</a:t>
            </a:r>
            <a:r>
              <a:rPr lang="en-US" dirty="0" err="1">
                <a:solidFill>
                  <a:schemeClr val="bg1"/>
                </a:solidFill>
              </a:rPr>
              <a:t>tZuEmvFToCs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998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group of men looking at a phone&#10;&#10;Description automatically generated with low confidence">
            <a:extLst>
              <a:ext uri="{FF2B5EF4-FFF2-40B4-BE49-F238E27FC236}">
                <a16:creationId xmlns:a16="http://schemas.microsoft.com/office/drawing/2014/main" id="{C46F4D5D-14A2-0E4B-88B4-5F04868764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796" b="1639"/>
          <a:stretch/>
        </p:blipFill>
        <p:spPr>
          <a:xfrm>
            <a:off x="1922044" y="1"/>
            <a:ext cx="7221956" cy="6857999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928DD85-BB99-450D-A702-2683E0296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506573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40E5BD2-4019-4012-A1AA-628900E659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4465335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9DADD9-69E5-EB4D-8F7B-26F5FD432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132" y="342006"/>
            <a:ext cx="3313216" cy="286433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b="1" dirty="0" err="1">
                <a:solidFill>
                  <a:srgbClr val="ED7D3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Karume</a:t>
            </a:r>
            <a:r>
              <a:rPr lang="en-US" sz="4000" b="1" dirty="0">
                <a:solidFill>
                  <a:srgbClr val="ED7D3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and Nyerere sign the Act of Union, </a:t>
            </a:r>
            <a:br>
              <a:rPr lang="en-US" sz="4000" b="1" dirty="0">
                <a:solidFill>
                  <a:srgbClr val="ED7D3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4000" b="1" dirty="0">
                <a:solidFill>
                  <a:srgbClr val="ED7D3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23 April 1964</a:t>
            </a:r>
            <a:endParaRPr lang="en-US" sz="4000" b="1" dirty="0">
              <a:solidFill>
                <a:srgbClr val="ED7D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1277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9144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840065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1D7179B-FF7C-482F-B3D9-2BE9ED113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7725" cy="6858000"/>
          </a:xfrm>
          <a:custGeom>
            <a:avLst/>
            <a:gdLst>
              <a:gd name="connsiteX0" fmla="*/ 0 w 6210300"/>
              <a:gd name="connsiteY0" fmla="*/ 0 h 6858000"/>
              <a:gd name="connsiteX1" fmla="*/ 2628900 w 6210300"/>
              <a:gd name="connsiteY1" fmla="*/ 0 h 6858000"/>
              <a:gd name="connsiteX2" fmla="*/ 3034146 w 6210300"/>
              <a:gd name="connsiteY2" fmla="*/ 0 h 6858000"/>
              <a:gd name="connsiteX3" fmla="*/ 6210300 w 6210300"/>
              <a:gd name="connsiteY3" fmla="*/ 6858000 h 6858000"/>
              <a:gd name="connsiteX4" fmla="*/ 2628900 w 6210300"/>
              <a:gd name="connsiteY4" fmla="*/ 6858000 h 6858000"/>
              <a:gd name="connsiteX5" fmla="*/ 0 w 62103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0300" h="6858000">
                <a:moveTo>
                  <a:pt x="0" y="0"/>
                </a:moveTo>
                <a:lnTo>
                  <a:pt x="2628900" y="0"/>
                </a:lnTo>
                <a:lnTo>
                  <a:pt x="3034146" y="0"/>
                </a:lnTo>
                <a:lnTo>
                  <a:pt x="6210300" y="6858000"/>
                </a:lnTo>
                <a:lnTo>
                  <a:pt x="26289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57F406-DA72-B240-AE2A-73D146945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750" y="365125"/>
            <a:ext cx="3089009" cy="5811837"/>
          </a:xfrm>
        </p:spPr>
        <p:txBody>
          <a:bodyPr>
            <a:normAutofit/>
          </a:bodyPr>
          <a:lstStyle/>
          <a:p>
            <a:r>
              <a:rPr lang="en-GB" sz="3700" b="1" dirty="0">
                <a:solidFill>
                  <a:srgbClr val="ED7D31"/>
                </a:solidFill>
              </a:rPr>
              <a:t>Understanding revolution</a:t>
            </a:r>
            <a:br>
              <a:rPr lang="en-GB" sz="3700" dirty="0">
                <a:solidFill>
                  <a:srgbClr val="FFFFFF"/>
                </a:solidFill>
              </a:rPr>
            </a:br>
            <a:endParaRPr lang="en-US" sz="37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8FE13-8BDF-5A47-9BB8-DCA0A8C78D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7695" y="365125"/>
            <a:ext cx="4497653" cy="6380059"/>
          </a:xfrm>
        </p:spPr>
        <p:txBody>
          <a:bodyPr anchor="ctr">
            <a:normAutofit lnSpcReduction="10000"/>
          </a:bodyPr>
          <a:lstStyle/>
          <a:p>
            <a:pPr lvl="0"/>
            <a:r>
              <a:rPr lang="en-GB" dirty="0">
                <a:solidFill>
                  <a:srgbClr val="FFFFFF"/>
                </a:solidFill>
                <a:latin typeface="Cambria" panose="02040503050406030204" pitchFamily="18" charset="0"/>
              </a:rPr>
              <a:t>Revolution was: motivated by ethnic concerns, OR stoked fears of racial violence ?</a:t>
            </a:r>
          </a:p>
          <a:p>
            <a:pPr lvl="0"/>
            <a:r>
              <a:rPr lang="en-GB" dirty="0">
                <a:solidFill>
                  <a:srgbClr val="FFFFFF"/>
                </a:solidFill>
                <a:latin typeface="Cambria" panose="02040503050406030204" pitchFamily="18" charset="0"/>
              </a:rPr>
              <a:t>US and the Soviet misinterpreted events</a:t>
            </a:r>
          </a:p>
          <a:p>
            <a:pPr lvl="0"/>
            <a:r>
              <a:rPr lang="en-GB" dirty="0">
                <a:solidFill>
                  <a:srgbClr val="FFFFFF"/>
                </a:solidFill>
                <a:latin typeface="Cambria" panose="02040503050406030204" pitchFamily="18" charset="0"/>
              </a:rPr>
              <a:t>Revolution and East African mutinies encouraged Nyerere to increase party control over the country</a:t>
            </a:r>
          </a:p>
          <a:p>
            <a:pPr lvl="0"/>
            <a:r>
              <a:rPr lang="en-GB" dirty="0">
                <a:solidFill>
                  <a:srgbClr val="FFFFFF"/>
                </a:solidFill>
                <a:latin typeface="Cambria" panose="02040503050406030204" pitchFamily="18" charset="0"/>
              </a:rPr>
              <a:t>Tanganyika-Zanzibar Union  - best seen as an </a:t>
            </a:r>
            <a:r>
              <a:rPr lang="en-GB" b="1" dirty="0">
                <a:solidFill>
                  <a:srgbClr val="FFFFFF"/>
                </a:solidFill>
                <a:latin typeface="Cambria" panose="02040503050406030204" pitchFamily="18" charset="0"/>
              </a:rPr>
              <a:t>e</a:t>
            </a:r>
            <a:r>
              <a:rPr lang="en-GB" dirty="0">
                <a:solidFill>
                  <a:srgbClr val="FFFFFF"/>
                </a:solidFill>
                <a:latin typeface="Cambria" panose="02040503050406030204" pitchFamily="18" charset="0"/>
              </a:rPr>
              <a:t>xpression of Pan-Africanism; OR CIA Plot; OR Elite Interests? </a:t>
            </a:r>
          </a:p>
          <a:p>
            <a:pPr marL="0" lvl="0" indent="0">
              <a:buNone/>
            </a:pPr>
            <a:endParaRPr lang="en-GB" sz="2400" dirty="0">
              <a:solidFill>
                <a:srgbClr val="FFFFFF"/>
              </a:solidFill>
              <a:latin typeface="Cambria" panose="02040503050406030204" pitchFamily="18" charset="0"/>
            </a:endParaRPr>
          </a:p>
          <a:p>
            <a:endParaRPr lang="en-US" sz="1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3311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C7DE7-1029-E144-8375-6162734B8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ED7D31"/>
                </a:solidFill>
                <a:latin typeface="Cambria" charset="0"/>
              </a:rPr>
              <a:t>Zanzibar after the Union: </a:t>
            </a:r>
            <a:br>
              <a:rPr lang="en-US" sz="4000" b="1" dirty="0">
                <a:solidFill>
                  <a:srgbClr val="ED7D31"/>
                </a:solidFill>
                <a:latin typeface="Cambria" charset="0"/>
              </a:rPr>
            </a:br>
            <a:r>
              <a:rPr lang="en-US" sz="4000" b="1" dirty="0">
                <a:solidFill>
                  <a:srgbClr val="ED7D31"/>
                </a:solidFill>
                <a:latin typeface="Cambria" charset="0"/>
              </a:rPr>
              <a:t>“Dark Days"</a:t>
            </a:r>
            <a:endParaRPr lang="en-US" sz="4000" b="1" dirty="0">
              <a:solidFill>
                <a:srgbClr val="ED7D3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F21BF8-27F6-8F4E-8640-88928E3A6C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is-IS" sz="39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Karume‘s regime became increasingly authoritarian: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is-IS" sz="39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persecution of Arab and Comorian minorities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is-IS" sz="39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Extrajudicial killings of Kassim Hanga and others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is-IS" sz="39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Economic chaos – shortages of consumer goods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en-US" sz="39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en-US" sz="39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1972: </a:t>
            </a:r>
            <a:r>
              <a:rPr lang="en-US" sz="39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Karume</a:t>
            </a:r>
            <a:r>
              <a:rPr lang="en-US" sz="39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assassinated </a:t>
            </a:r>
          </a:p>
          <a:p>
            <a:pPr marL="0" indent="0" algn="r">
              <a:lnSpc>
                <a:spcPct val="114000"/>
              </a:lnSpc>
              <a:spcBef>
                <a:spcPts val="0"/>
              </a:spcBef>
              <a:buNone/>
            </a:pPr>
            <a:endParaRPr lang="is-I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E25C393-8B75-B641-B668-D14CFC561C1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1825625"/>
            <a:ext cx="3886200" cy="29132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548BEA-FA0C-234B-88B0-D94B9218CD6A}"/>
              </a:ext>
            </a:extLst>
          </p:cNvPr>
          <p:cNvSpPr txBox="1"/>
          <p:nvPr/>
        </p:nvSpPr>
        <p:spPr>
          <a:xfrm>
            <a:off x="628650" y="4902449"/>
            <a:ext cx="400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Propaganda under </a:t>
            </a:r>
            <a:r>
              <a:rPr lang="en-US" dirty="0" err="1">
                <a:solidFill>
                  <a:schemeClr val="bg1"/>
                </a:solidFill>
              </a:rPr>
              <a:t>Abeid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Karume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4506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7FA33FF-088D-4F16-95A2-2C64D353DE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76EFB1-01CF-419F-ABF1-2AF02BBFC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31870" cy="6858000"/>
          </a:xfrm>
          <a:prstGeom prst="rect">
            <a:avLst/>
          </a:prstGeom>
          <a:solidFill>
            <a:schemeClr val="tx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F9DEA15-78BD-4750-AA18-B9F28A6D5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463248" cy="6858000"/>
          </a:xfrm>
          <a:custGeom>
            <a:avLst/>
            <a:gdLst>
              <a:gd name="connsiteX0" fmla="*/ 0 w 4319042"/>
              <a:gd name="connsiteY0" fmla="*/ 0 h 6858000"/>
              <a:gd name="connsiteX1" fmla="*/ 1142888 w 4319042"/>
              <a:gd name="connsiteY1" fmla="*/ 0 h 6858000"/>
              <a:gd name="connsiteX2" fmla="*/ 4319042 w 4319042"/>
              <a:gd name="connsiteY2" fmla="*/ 6858000 h 6858000"/>
              <a:gd name="connsiteX3" fmla="*/ 0 w 43190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9042" h="6858000">
                <a:moveTo>
                  <a:pt x="0" y="0"/>
                </a:moveTo>
                <a:lnTo>
                  <a:pt x="1142888" y="0"/>
                </a:lnTo>
                <a:lnTo>
                  <a:pt x="431904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640080"/>
            <a:ext cx="2462022" cy="5257800"/>
          </a:xfrm>
        </p:spPr>
        <p:txBody>
          <a:bodyPr>
            <a:normAutofit/>
          </a:bodyPr>
          <a:lstStyle/>
          <a:p>
            <a:r>
              <a:rPr lang="en-US" sz="31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8788" y="640081"/>
            <a:ext cx="4518490" cy="5257800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s-IS" sz="2100" dirty="0">
                <a:latin typeface="Cambria" charset="0"/>
                <a:ea typeface="Cambria" charset="0"/>
                <a:cs typeface="Cambria" charset="0"/>
              </a:rPr>
              <a:t>Another mismanaged decolonisation?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s-IS" sz="2100" dirty="0">
                <a:latin typeface="Cambria" charset="0"/>
                <a:ea typeface="Cambria" charset="0"/>
                <a:cs typeface="Cambria" charset="0"/>
              </a:rPr>
              <a:t>	... </a:t>
            </a:r>
            <a:r>
              <a:rPr lang="en-US" sz="2100" dirty="0">
                <a:latin typeface="Cambria" charset="0"/>
                <a:ea typeface="Cambria" charset="0"/>
                <a:cs typeface="Cambria" charset="0"/>
              </a:rPr>
              <a:t>o</a:t>
            </a:r>
            <a:r>
              <a:rPr lang="is-IS" sz="2100" dirty="0">
                <a:latin typeface="Cambria" charset="0"/>
                <a:ea typeface="Cambria" charset="0"/>
                <a:cs typeface="Cambria" charset="0"/>
              </a:rPr>
              <a:t>r a Cold War conflict?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s-IS" sz="2100" dirty="0">
                <a:latin typeface="Cambria" charset="0"/>
                <a:ea typeface="Cambria" charset="0"/>
                <a:cs typeface="Cambria" charset="0"/>
              </a:rPr>
              <a:t>Elections and the politicisation of identities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s-IS" sz="2100" dirty="0">
                <a:latin typeface="Cambria" charset="0"/>
                <a:ea typeface="Cambria" charset="0"/>
                <a:cs typeface="Cambria" charset="0"/>
              </a:rPr>
              <a:t>Did the United States overreact?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100" dirty="0">
                <a:latin typeface="Cambria" charset="0"/>
                <a:ea typeface="Cambria" charset="0"/>
                <a:cs typeface="Cambria" charset="0"/>
              </a:rPr>
              <a:t>	</a:t>
            </a:r>
            <a:r>
              <a:rPr lang="is-IS" sz="2100" dirty="0">
                <a:latin typeface="Cambria" charset="0"/>
                <a:ea typeface="Cambria" charset="0"/>
                <a:cs typeface="Cambria" charset="0"/>
              </a:rPr>
              <a:t>… </a:t>
            </a:r>
            <a:r>
              <a:rPr lang="en-US" sz="2100" dirty="0">
                <a:latin typeface="Cambria" charset="0"/>
                <a:ea typeface="Cambria" charset="0"/>
                <a:cs typeface="Cambria" charset="0"/>
              </a:rPr>
              <a:t>o</a:t>
            </a:r>
            <a:r>
              <a:rPr lang="is-IS" sz="2100" dirty="0">
                <a:latin typeface="Cambria" charset="0"/>
                <a:ea typeface="Cambria" charset="0"/>
                <a:cs typeface="Cambria" charset="0"/>
              </a:rPr>
              <a:t>r did it have genuine cause for concern here?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s-IS" sz="2100" dirty="0">
                <a:latin typeface="Cambria" charset="0"/>
                <a:ea typeface="Cambria" charset="0"/>
                <a:cs typeface="Cambria" charset="0"/>
              </a:rPr>
              <a:t>Impact on Tanganyika/Nyerere 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arenR"/>
            </a:pPr>
            <a:r>
              <a:rPr lang="is-IS" sz="2100" dirty="0">
                <a:latin typeface="Cambria" charset="0"/>
                <a:ea typeface="Cambria" charset="0"/>
                <a:cs typeface="Cambria" charset="0"/>
              </a:rPr>
              <a:t>shift towards authoritarian forms of control 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arenR"/>
            </a:pPr>
            <a:r>
              <a:rPr lang="is-IS" sz="2100" dirty="0">
                <a:latin typeface="Cambria" charset="0"/>
                <a:ea typeface="Cambria" charset="0"/>
                <a:cs typeface="Cambria" charset="0"/>
              </a:rPr>
              <a:t> socialist ideas of transformation + forge links with China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s-IS" sz="2100" dirty="0">
                <a:latin typeface="Cambria" charset="0"/>
                <a:ea typeface="Cambria" charset="0"/>
                <a:cs typeface="Cambria" charset="0"/>
              </a:rPr>
              <a:t>Soviet Union: failure of revolution was another a disappointment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arenR"/>
            </a:pPr>
            <a:endParaRPr lang="is-IS" sz="2100" dirty="0"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498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7B57B-E919-1A4D-ACBD-061E11E7F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655802"/>
            <a:ext cx="7886700" cy="533237"/>
          </a:xfrm>
        </p:spPr>
        <p:txBody>
          <a:bodyPr>
            <a:normAutofit fontScale="90000"/>
          </a:bodyPr>
          <a:lstStyle/>
          <a:p>
            <a:r>
              <a:rPr lang="en-GB" sz="5600" b="1" dirty="0">
                <a:solidFill>
                  <a:srgbClr val="ED7D31"/>
                </a:solidFill>
                <a:latin typeface="Cambria" panose="02040503050406030204" pitchFamily="18" charset="0"/>
              </a:rPr>
              <a:t>Trade and Slavery</a:t>
            </a:r>
            <a:br>
              <a:rPr lang="en-GB" dirty="0"/>
            </a:br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F91F4E14-B5A6-9A41-B99E-080A1EBE18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44985"/>
            <a:ext cx="3004709" cy="82391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Zanzibar: 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</a:rPr>
              <a:t>Unguja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  and Pemba 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833233EF-7BAF-5343-93C8-2DF3EBD45C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112744" y="723581"/>
            <a:ext cx="4670701" cy="11156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Slave Market in Zanzibar, 1878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615D3FB-D96B-1647-8881-E306BFC026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505" y="2076818"/>
            <a:ext cx="2968046" cy="3421467"/>
          </a:xfrm>
          <a:prstGeom prst="rect">
            <a:avLst/>
          </a:prstGeom>
        </p:spPr>
      </p:pic>
      <p:sp>
        <p:nvSpPr>
          <p:cNvPr id="22" name="Explosion 1 21">
            <a:extLst>
              <a:ext uri="{FF2B5EF4-FFF2-40B4-BE49-F238E27FC236}">
                <a16:creationId xmlns:a16="http://schemas.microsoft.com/office/drawing/2014/main" id="{D5542F20-3961-0341-B4D9-3E8EA802324B}"/>
              </a:ext>
            </a:extLst>
          </p:cNvPr>
          <p:cNvSpPr/>
          <p:nvPr/>
        </p:nvSpPr>
        <p:spPr>
          <a:xfrm>
            <a:off x="6274675" y="3578423"/>
            <a:ext cx="346841" cy="336331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Content Placeholder 13">
            <a:extLst>
              <a:ext uri="{FF2B5EF4-FFF2-40B4-BE49-F238E27FC236}">
                <a16:creationId xmlns:a16="http://schemas.microsoft.com/office/drawing/2014/main" id="{309356CD-5DD2-1846-B3B6-9596A924AD1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202900" y="2011984"/>
            <a:ext cx="4670701" cy="3421467"/>
          </a:xfr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18A2CF7-788C-2B44-BCF6-E30B09E947C0}"/>
              </a:ext>
            </a:extLst>
          </p:cNvPr>
          <p:cNvSpPr txBox="1"/>
          <p:nvPr/>
        </p:nvSpPr>
        <p:spPr>
          <a:xfrm>
            <a:off x="666505" y="6108500"/>
            <a:ext cx="8351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Cambria" panose="02040503050406030204" pitchFamily="18" charset="0"/>
              </a:rPr>
              <a:t>1840: Omani sultan </a:t>
            </a:r>
            <a:r>
              <a:rPr lang="en-GB" b="1" dirty="0">
                <a:solidFill>
                  <a:schemeClr val="bg1"/>
                </a:solidFill>
              </a:rPr>
              <a:t>Sayyid Said moved capital to Zanzibar. 19th century: economic boom due to trade in ivory and slaves. Introduction of cloves. Slave-based economy</a:t>
            </a:r>
            <a:endParaRPr lang="en-US" b="1" dirty="0"/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D6061E20-C209-8D42-8B0A-5199E52BB342}"/>
              </a:ext>
            </a:extLst>
          </p:cNvPr>
          <p:cNvSpPr/>
          <p:nvPr/>
        </p:nvSpPr>
        <p:spPr>
          <a:xfrm>
            <a:off x="882869" y="4582511"/>
            <a:ext cx="725213" cy="262757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33" name="Up Arrow 32">
            <a:extLst>
              <a:ext uri="{FF2B5EF4-FFF2-40B4-BE49-F238E27FC236}">
                <a16:creationId xmlns:a16="http://schemas.microsoft.com/office/drawing/2014/main" id="{814EBF1C-2C7E-8840-BD2B-02DBC7FEF47D}"/>
              </a:ext>
            </a:extLst>
          </p:cNvPr>
          <p:cNvSpPr/>
          <p:nvPr/>
        </p:nvSpPr>
        <p:spPr>
          <a:xfrm>
            <a:off x="1915207" y="2652001"/>
            <a:ext cx="165842" cy="1425269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073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44EC6-736C-2C41-9F25-277072097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ED7D31"/>
                </a:solidFill>
                <a:latin typeface="Cambria" panose="02040503050406030204" pitchFamily="18" charset="0"/>
              </a:rPr>
              <a:t>British Rule and Identity Politics</a:t>
            </a:r>
            <a:r>
              <a:rPr lang="en-GB" dirty="0">
                <a:solidFill>
                  <a:srgbClr val="ED7D31"/>
                </a:solidFill>
                <a:latin typeface="Cambria" panose="02040503050406030204" pitchFamily="18" charset="0"/>
              </a:rPr>
              <a:t> </a:t>
            </a:r>
            <a:endParaRPr lang="en-US" dirty="0">
              <a:solidFill>
                <a:srgbClr val="ED7D31"/>
              </a:solidFill>
              <a:latin typeface="Cambria" panose="02040503050406030204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F93904-AD8F-4542-98EC-99CD914456B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1890: British protectorate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Abolition of slavery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Establishment of racially-based ‘associations’ 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Power and land in the hands of the Arabs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Still, ethnic identities fluid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By 1963: approx. 230,000 ‘Africans’ and ‘Shirazi’; 50,000 Arabs and 20,000 Asians in Zanzibar 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31FCADC-1C00-6E4F-992B-3C88774D85F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8650" y="1825625"/>
            <a:ext cx="3886200" cy="29632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4BE16C8-6A44-C34F-B065-45C44B34BC8F}"/>
              </a:ext>
            </a:extLst>
          </p:cNvPr>
          <p:cNvSpPr txBox="1"/>
          <p:nvPr/>
        </p:nvSpPr>
        <p:spPr>
          <a:xfrm>
            <a:off x="628650" y="492378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Zanzibar: 1900-1920</a:t>
            </a:r>
          </a:p>
        </p:txBody>
      </p:sp>
    </p:spTree>
    <p:extLst>
      <p:ext uri="{BB962C8B-B14F-4D97-AF65-F5344CB8AC3E}">
        <p14:creationId xmlns:p14="http://schemas.microsoft.com/office/powerpoint/2010/main" val="534183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2" y="301955"/>
            <a:ext cx="8633360" cy="1025692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Nationalist Politics: Politicization of Ethnicity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711722"/>
              </p:ext>
            </p:extLst>
          </p:nvPr>
        </p:nvGraphicFramePr>
        <p:xfrm>
          <a:off x="0" y="1528252"/>
          <a:ext cx="9144000" cy="61960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05504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Zanzibar</a:t>
                      </a:r>
                      <a:r>
                        <a:rPr lang="en-US" b="1" baseline="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 National Party (ZNP) 1955</a:t>
                      </a:r>
                    </a:p>
                    <a:p>
                      <a:pPr algn="ctr"/>
                      <a:endParaRPr lang="en-US" b="0" baseline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baseline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baseline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baseline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baseline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baseline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baseline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baseline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baseline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1" baseline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r>
                        <a:rPr lang="en-US" b="1" baseline="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Ali Muhsin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Afro-Shirazi Party (ASP) 1957</a:t>
                      </a: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Abeid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 Karume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Umma</a:t>
                      </a:r>
                      <a:r>
                        <a:rPr lang="en-US" b="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 Party 1963</a:t>
                      </a: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endParaRPr lang="en-US" b="1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Abdulrahman Babu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8428"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Mostly Arab support</a:t>
                      </a:r>
                      <a:endParaRPr lang="en-US" sz="1600" b="0" baseline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Nationalism celebrated islands’ cosmopolitanism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Connections with Nasser’s Egypt</a:t>
                      </a:r>
                      <a:endParaRPr lang="en-US" sz="1600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Mostly</a:t>
                      </a:r>
                      <a:r>
                        <a:rPr lang="en-US" sz="1600" b="0" baseline="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 African and Shirazi support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Racially-defined African nationalism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Included some Marxists, e.g. Kassim Hanga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endParaRPr lang="en-US" b="0" baseline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Split with ZNP just</a:t>
                      </a:r>
                      <a:r>
                        <a:rPr lang="en-US" sz="1600" b="0" baseline="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 before July 1963 election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Connections</a:t>
                      </a:r>
                      <a:r>
                        <a:rPr lang="en-US" sz="1600" b="0" baseline="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 with China and Soviet Union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baseline="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Rejected racial politics in </a:t>
                      </a:r>
                      <a:r>
                        <a:rPr lang="en-US" sz="1600" b="0" baseline="0" dirty="0" err="1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favour</a:t>
                      </a:r>
                      <a:r>
                        <a:rPr lang="en-US" sz="1600" b="0" baseline="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 of Marxism</a:t>
                      </a:r>
                      <a:endParaRPr lang="en-US" sz="1600" b="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48" y="2138495"/>
            <a:ext cx="2028927" cy="24338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598040-23FA-3946-89B6-D29641CE8B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4558" y="2138496"/>
            <a:ext cx="2934881" cy="243380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6CEC68-F1D8-9740-9569-8055473069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6265" y="2138495"/>
            <a:ext cx="1749084" cy="2433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509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9144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840065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1D7179B-FF7C-482F-B3D9-2BE9ED113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7725" cy="6858000"/>
          </a:xfrm>
          <a:custGeom>
            <a:avLst/>
            <a:gdLst>
              <a:gd name="connsiteX0" fmla="*/ 0 w 6210300"/>
              <a:gd name="connsiteY0" fmla="*/ 0 h 6858000"/>
              <a:gd name="connsiteX1" fmla="*/ 2628900 w 6210300"/>
              <a:gd name="connsiteY1" fmla="*/ 0 h 6858000"/>
              <a:gd name="connsiteX2" fmla="*/ 3034146 w 6210300"/>
              <a:gd name="connsiteY2" fmla="*/ 0 h 6858000"/>
              <a:gd name="connsiteX3" fmla="*/ 6210300 w 6210300"/>
              <a:gd name="connsiteY3" fmla="*/ 6858000 h 6858000"/>
              <a:gd name="connsiteX4" fmla="*/ 2628900 w 6210300"/>
              <a:gd name="connsiteY4" fmla="*/ 6858000 h 6858000"/>
              <a:gd name="connsiteX5" fmla="*/ 0 w 62103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0300" h="6858000">
                <a:moveTo>
                  <a:pt x="0" y="0"/>
                </a:moveTo>
                <a:lnTo>
                  <a:pt x="2628900" y="0"/>
                </a:lnTo>
                <a:lnTo>
                  <a:pt x="3034146" y="0"/>
                </a:lnTo>
                <a:lnTo>
                  <a:pt x="6210300" y="6858000"/>
                </a:lnTo>
                <a:lnTo>
                  <a:pt x="26289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0D0733-AAE5-3740-9CD7-DC55EEAC9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934" y="365125"/>
            <a:ext cx="3567421" cy="5811837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ED7D31"/>
                </a:solidFill>
              </a:rPr>
              <a:t>Zanzibar at decolonization</a:t>
            </a:r>
            <a:br>
              <a:rPr lang="en-GB" sz="3700" dirty="0">
                <a:solidFill>
                  <a:srgbClr val="FFFFFF"/>
                </a:solidFill>
              </a:rPr>
            </a:br>
            <a:endParaRPr lang="en-US" sz="37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DD44B-70BE-5B4F-8C60-EDC333BDC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7695" y="365125"/>
            <a:ext cx="4497653" cy="6285057"/>
          </a:xfrm>
        </p:spPr>
        <p:txBody>
          <a:bodyPr anchor="ctr">
            <a:normAutofit fontScale="92500" lnSpcReduction="10000"/>
          </a:bodyPr>
          <a:lstStyle/>
          <a:p>
            <a:pPr lvl="0"/>
            <a:r>
              <a:rPr lang="en-GB" dirty="0">
                <a:solidFill>
                  <a:srgbClr val="FFFFFF"/>
                </a:solidFill>
                <a:latin typeface="Cambria" panose="02040503050406030204" pitchFamily="18" charset="0"/>
              </a:rPr>
              <a:t>Democratisation led to emergence of identity politics. </a:t>
            </a:r>
          </a:p>
          <a:p>
            <a:pPr lvl="0"/>
            <a:r>
              <a:rPr lang="en-GB" dirty="0">
                <a:solidFill>
                  <a:srgbClr val="FFFFFF"/>
                </a:solidFill>
                <a:latin typeface="Cambria" panose="02040503050406030204" pitchFamily="18" charset="0"/>
              </a:rPr>
              <a:t>Key role of  the press </a:t>
            </a:r>
            <a:r>
              <a:rPr lang="en-GB" dirty="0">
                <a:solidFill>
                  <a:srgbClr val="FFFFFF"/>
                </a:solidFill>
                <a:latin typeface="Cambria" panose="02040503050406030204" pitchFamily="18" charset="0"/>
                <a:sym typeface="Wingdings" pitchFamily="2" charset="2"/>
              </a:rPr>
              <a:t>aligned to major political parties and contributed to politicisation of ethnicity</a:t>
            </a:r>
            <a:endParaRPr lang="en-GB" dirty="0">
              <a:solidFill>
                <a:srgbClr val="FFFFFF"/>
              </a:solidFill>
              <a:latin typeface="Cambria" panose="02040503050406030204" pitchFamily="18" charset="0"/>
            </a:endParaRPr>
          </a:p>
          <a:p>
            <a:pPr lvl="0"/>
            <a:r>
              <a:rPr lang="en-GB" dirty="0">
                <a:solidFill>
                  <a:srgbClr val="FFFFFF"/>
                </a:solidFill>
                <a:latin typeface="Cambria" panose="02040503050406030204" pitchFamily="18" charset="0"/>
              </a:rPr>
              <a:t>Ethnic disputes infused with Cold War rhetoric. Afro-Shirazi engaged in attacks against  communists </a:t>
            </a:r>
          </a:p>
          <a:p>
            <a:pPr lvl="0"/>
            <a:r>
              <a:rPr lang="en-GB" dirty="0">
                <a:solidFill>
                  <a:srgbClr val="FFFFFF"/>
                </a:solidFill>
                <a:latin typeface="Cambria" panose="02040503050406030204" pitchFamily="18" charset="0"/>
              </a:rPr>
              <a:t>British fears about communists led to marginalisation of the left-wing in the ZNP </a:t>
            </a:r>
            <a:r>
              <a:rPr lang="en-GB" dirty="0">
                <a:solidFill>
                  <a:srgbClr val="FFFFFF"/>
                </a:solidFill>
                <a:latin typeface="Cambria" panose="02040503050406030204" pitchFamily="18" charset="0"/>
                <a:sym typeface="Wingdings" pitchFamily="2" charset="2"/>
              </a:rPr>
              <a:t>Umma and Babu would join revolution in 1964</a:t>
            </a:r>
            <a:endParaRPr lang="en-GB" dirty="0">
              <a:solidFill>
                <a:srgbClr val="FFFFFF"/>
              </a:solidFill>
              <a:latin typeface="Cambria" panose="02040503050406030204" pitchFamily="18" charset="0"/>
            </a:endParaRPr>
          </a:p>
          <a:p>
            <a:endParaRPr lang="en-US" sz="1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528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8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Zanzibar General Election, </a:t>
            </a:r>
            <a:br>
              <a:rPr lang="en-US" sz="48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48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July 1963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245253"/>
              </p:ext>
            </p:extLst>
          </p:nvPr>
        </p:nvGraphicFramePr>
        <p:xfrm>
          <a:off x="980047" y="1599925"/>
          <a:ext cx="7183905" cy="39025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367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6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67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67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67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78047">
                <a:tc>
                  <a:txBody>
                    <a:bodyPr/>
                    <a:lstStyle/>
                    <a:p>
                      <a:endParaRPr lang="en-US" sz="260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Votes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% Votes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Seats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% Seats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4818">
                <a:tc>
                  <a:txBody>
                    <a:bodyPr/>
                    <a:lstStyle/>
                    <a:p>
                      <a:r>
                        <a:rPr lang="en-US" sz="2600" b="1" dirty="0">
                          <a:solidFill>
                            <a:srgbClr val="C00000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ZNP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47,950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} 46%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} 58%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4818">
                <a:tc>
                  <a:txBody>
                    <a:bodyPr/>
                    <a:lstStyle/>
                    <a:p>
                      <a:r>
                        <a:rPr lang="en-US" sz="2600" b="1" dirty="0">
                          <a:solidFill>
                            <a:srgbClr val="C00000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ZPPP*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25,609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60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600" dirty="0">
                        <a:solidFill>
                          <a:schemeClr val="bg1"/>
                        </a:solidFill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4818">
                <a:tc>
                  <a:txBody>
                    <a:bodyPr/>
                    <a:lstStyle/>
                    <a:p>
                      <a:r>
                        <a:rPr lang="en-US" sz="260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ASP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87,085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54%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13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solidFill>
                            <a:schemeClr val="bg1"/>
                          </a:solidFill>
                          <a:latin typeface="Cambria" charset="0"/>
                          <a:ea typeface="Cambria" charset="0"/>
                          <a:cs typeface="Cambria" charset="0"/>
                        </a:rPr>
                        <a:t>42%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628650" y="5936567"/>
            <a:ext cx="8121455" cy="7049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*Zanzibar and Pemba Peoples’ Party – splinter from ASP, mostly in Pemba</a:t>
            </a:r>
          </a:p>
          <a:p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NB: </a:t>
            </a:r>
            <a:r>
              <a:rPr lang="en-US" sz="2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Umma</a:t>
            </a: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Party did not field any candidates</a:t>
            </a:r>
          </a:p>
        </p:txBody>
      </p:sp>
    </p:spTree>
    <p:extLst>
      <p:ext uri="{BB962C8B-B14F-4D97-AF65-F5344CB8AC3E}">
        <p14:creationId xmlns:p14="http://schemas.microsoft.com/office/powerpoint/2010/main" val="630455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9144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840065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1">
            <a:extLst>
              <a:ext uri="{FF2B5EF4-FFF2-40B4-BE49-F238E27FC236}">
                <a16:creationId xmlns:a16="http://schemas.microsoft.com/office/drawing/2014/main" id="{D1D7179B-FF7C-482F-B3D9-2BE9ED113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7725" cy="6858000"/>
          </a:xfrm>
          <a:custGeom>
            <a:avLst/>
            <a:gdLst>
              <a:gd name="connsiteX0" fmla="*/ 0 w 6210300"/>
              <a:gd name="connsiteY0" fmla="*/ 0 h 6858000"/>
              <a:gd name="connsiteX1" fmla="*/ 2628900 w 6210300"/>
              <a:gd name="connsiteY1" fmla="*/ 0 h 6858000"/>
              <a:gd name="connsiteX2" fmla="*/ 3034146 w 6210300"/>
              <a:gd name="connsiteY2" fmla="*/ 0 h 6858000"/>
              <a:gd name="connsiteX3" fmla="*/ 6210300 w 6210300"/>
              <a:gd name="connsiteY3" fmla="*/ 6858000 h 6858000"/>
              <a:gd name="connsiteX4" fmla="*/ 2628900 w 6210300"/>
              <a:gd name="connsiteY4" fmla="*/ 6858000 h 6858000"/>
              <a:gd name="connsiteX5" fmla="*/ 0 w 62103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0300" h="6858000">
                <a:moveTo>
                  <a:pt x="0" y="0"/>
                </a:moveTo>
                <a:lnTo>
                  <a:pt x="2628900" y="0"/>
                </a:lnTo>
                <a:lnTo>
                  <a:pt x="3034146" y="0"/>
                </a:lnTo>
                <a:lnTo>
                  <a:pt x="6210300" y="6858000"/>
                </a:lnTo>
                <a:lnTo>
                  <a:pt x="26289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0E3A22-61F2-804F-9417-1F5CE6EBA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751" y="365125"/>
            <a:ext cx="2980250" cy="581183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ED7D31"/>
                </a:solidFill>
                <a:latin typeface="Cambria" panose="02040503050406030204" pitchFamily="18" charset="0"/>
              </a:rPr>
              <a:t>ZNP/ZPPP in Power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817FF-17B1-E04C-957E-031697772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7695" y="365125"/>
            <a:ext cx="4497653" cy="5811837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</a:rPr>
              <a:t>10 December 1963. Zanzibar became independent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</a:rPr>
              <a:t>New authoritarian measures:</a:t>
            </a:r>
          </a:p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</a:rPr>
              <a:t>ban on opposition parties;</a:t>
            </a:r>
          </a:p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</a:rPr>
              <a:t>arbitrary search and seizure; </a:t>
            </a:r>
          </a:p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</a:rPr>
              <a:t>restrictions on travel;</a:t>
            </a:r>
          </a:p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</a:rPr>
              <a:t>posts in civil service staffed by ZNP supporters</a:t>
            </a:r>
          </a:p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</a:rPr>
              <a:t>removed African members of the police force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</a:rPr>
              <a:t> </a:t>
            </a:r>
          </a:p>
          <a:p>
            <a:pPr marL="0" indent="0">
              <a:buNone/>
            </a:pPr>
            <a:r>
              <a:rPr lang="en-US" sz="2400" b="1" i="1" dirty="0">
                <a:solidFill>
                  <a:srgbClr val="FFFFFF"/>
                </a:solidFill>
                <a:latin typeface="Cambria" panose="02040503050406030204" pitchFamily="18" charset="0"/>
              </a:rPr>
              <a:t>Jan 1964: </a:t>
            </a:r>
          </a:p>
          <a:p>
            <a:pPr marL="0" indent="0">
              <a:buNone/>
            </a:pPr>
            <a:r>
              <a:rPr lang="en-US" sz="2400" b="1" i="1" dirty="0">
                <a:solidFill>
                  <a:srgbClr val="FFFFFF"/>
                </a:solidFill>
                <a:latin typeface="Cambria" panose="02040503050406030204" pitchFamily="18" charset="0"/>
              </a:rPr>
              <a:t>Umma party banned. </a:t>
            </a:r>
          </a:p>
          <a:p>
            <a:pPr marL="0" indent="0">
              <a:buNone/>
            </a:pPr>
            <a:r>
              <a:rPr lang="en-US" sz="2400" b="1" i="1" dirty="0">
                <a:solidFill>
                  <a:srgbClr val="FFFFFF"/>
                </a:solidFill>
                <a:latin typeface="Cambria" panose="02040503050406030204" pitchFamily="18" charset="0"/>
              </a:rPr>
              <a:t>Babu flees to Tanganyika</a:t>
            </a:r>
          </a:p>
        </p:txBody>
      </p:sp>
    </p:spTree>
    <p:extLst>
      <p:ext uri="{BB962C8B-B14F-4D97-AF65-F5344CB8AC3E}">
        <p14:creationId xmlns:p14="http://schemas.microsoft.com/office/powerpoint/2010/main" val="37573198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2A8D21E-86D6-474B-BC13-B230E49C4C7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02" r="13020" b="9089"/>
          <a:stretch/>
        </p:blipFill>
        <p:spPr>
          <a:xfrm>
            <a:off x="2641851" y="10"/>
            <a:ext cx="6502149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731745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2FAF56-9E99-794D-AF83-C6236EDD9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319" y="1161288"/>
            <a:ext cx="3296154" cy="112471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b="1" dirty="0">
                <a:solidFill>
                  <a:srgbClr val="ED7D31"/>
                </a:solidFill>
              </a:rPr>
              <a:t>Coup: </a:t>
            </a:r>
            <a:br>
              <a:rPr lang="en-US" sz="3600" b="1" dirty="0">
                <a:solidFill>
                  <a:srgbClr val="ED7D31"/>
                </a:solidFill>
              </a:rPr>
            </a:br>
            <a:r>
              <a:rPr lang="en-US" sz="3600" b="1" dirty="0">
                <a:solidFill>
                  <a:srgbClr val="ED7D31"/>
                </a:solidFill>
              </a:rPr>
              <a:t>12 January 1964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87775" y="674370"/>
            <a:ext cx="73152" cy="411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183" y="2443480"/>
            <a:ext cx="2475738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94467A-13F2-8A4C-BDC0-4FE52A5621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8319" y="2718054"/>
            <a:ext cx="3296153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Coup led by John Okello and ASP Youth League</a:t>
            </a:r>
          </a:p>
          <a:p>
            <a:pPr>
              <a:spcBef>
                <a:spcPts val="0"/>
              </a:spcBef>
            </a:pPr>
            <a:r>
              <a:rPr lang="en-US" dirty="0" err="1"/>
              <a:t>Abeid</a:t>
            </a:r>
            <a:r>
              <a:rPr lang="en-US" dirty="0"/>
              <a:t> </a:t>
            </a:r>
            <a:r>
              <a:rPr lang="en-US" dirty="0" err="1"/>
              <a:t>Karume</a:t>
            </a:r>
            <a:r>
              <a:rPr lang="en-US" dirty="0"/>
              <a:t> made president</a:t>
            </a:r>
          </a:p>
          <a:p>
            <a:pPr>
              <a:spcBef>
                <a:spcPts val="0"/>
              </a:spcBef>
            </a:pPr>
            <a:r>
              <a:rPr lang="en-US" dirty="0"/>
              <a:t>Marxist revolution?</a:t>
            </a:r>
          </a:p>
          <a:p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1275140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E8FEB-F017-CC49-9F2A-DBDFD08C4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000" b="1" dirty="0">
                <a:solidFill>
                  <a:srgbClr val="ED7D31"/>
                </a:solidFill>
                <a:latin typeface="Cambria" panose="02040503050406030204" pitchFamily="18" charset="0"/>
              </a:rPr>
              <a:t>Racial Pogroms, 1964 </a:t>
            </a:r>
            <a:endParaRPr lang="en-US" sz="5000" b="1" dirty="0">
              <a:solidFill>
                <a:srgbClr val="ED7D31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7F2CD9B-5050-E644-AC97-EED1BF125D1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8650" y="1999959"/>
            <a:ext cx="3886200" cy="2914650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BE4A35-7E5F-EA4C-8AAA-7A0BD0798B8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ts val="40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January 1964: attacks against Arab and Asians</a:t>
            </a:r>
          </a:p>
          <a:p>
            <a:pPr>
              <a:lnSpc>
                <a:spcPts val="4000"/>
              </a:lnSpc>
              <a:spcBef>
                <a:spcPts val="0"/>
              </a:spcBef>
            </a:pPr>
            <a:r>
              <a:rPr lang="is-I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12,000 Arabs killed</a:t>
            </a:r>
          </a:p>
          <a:p>
            <a:pPr>
              <a:lnSpc>
                <a:spcPts val="4000"/>
              </a:lnSpc>
              <a:spcBef>
                <a:spcPts val="0"/>
              </a:spcBef>
            </a:pPr>
            <a:r>
              <a:rPr lang="is-I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Thousands fled from island</a:t>
            </a:r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A5A963-291F-E54D-90DF-6E1A538951AF}"/>
              </a:ext>
            </a:extLst>
          </p:cNvPr>
          <p:cNvSpPr txBox="1"/>
          <p:nvPr/>
        </p:nvSpPr>
        <p:spPr>
          <a:xfrm>
            <a:off x="628649" y="5223878"/>
            <a:ext cx="80639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Footage of people fleeing towards the sea, Zanzibar, early 1964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https://</a:t>
            </a:r>
            <a:r>
              <a:rPr lang="en-US" dirty="0" err="1">
                <a:solidFill>
                  <a:schemeClr val="bg1"/>
                </a:solidFill>
              </a:rPr>
              <a:t>www.youtube.com</a:t>
            </a:r>
            <a:r>
              <a:rPr lang="en-US" dirty="0">
                <a:solidFill>
                  <a:schemeClr val="bg1"/>
                </a:solidFill>
              </a:rPr>
              <a:t>/</a:t>
            </a:r>
            <a:r>
              <a:rPr lang="en-US" dirty="0" err="1">
                <a:solidFill>
                  <a:schemeClr val="bg1"/>
                </a:solidFill>
              </a:rPr>
              <a:t>watch?v</a:t>
            </a:r>
            <a:r>
              <a:rPr lang="en-US" dirty="0">
                <a:solidFill>
                  <a:schemeClr val="bg1"/>
                </a:solidFill>
              </a:rPr>
              <a:t>=bUytKlrVS0M</a:t>
            </a:r>
          </a:p>
        </p:txBody>
      </p:sp>
    </p:spTree>
    <p:extLst>
      <p:ext uri="{BB962C8B-B14F-4D97-AF65-F5344CB8AC3E}">
        <p14:creationId xmlns:p14="http://schemas.microsoft.com/office/powerpoint/2010/main" val="38986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841</Words>
  <Application>Microsoft Office PowerPoint</Application>
  <PresentationFormat>On-screen Show (4:3)</PresentationFormat>
  <Paragraphs>154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Cambria</vt:lpstr>
      <vt:lpstr>Wingdings</vt:lpstr>
      <vt:lpstr>Office Theme</vt:lpstr>
      <vt:lpstr>PowerPoint Presentation</vt:lpstr>
      <vt:lpstr>Trade and Slavery </vt:lpstr>
      <vt:lpstr>British Rule and Identity Politics </vt:lpstr>
      <vt:lpstr>Nationalist Politics: Politicization of Ethnicity</vt:lpstr>
      <vt:lpstr>Zanzibar at decolonization </vt:lpstr>
      <vt:lpstr>Zanzibar General Election,  July 1963</vt:lpstr>
      <vt:lpstr>ZNP/ZPPP in Power</vt:lpstr>
      <vt:lpstr>Coup:  12 January 1964</vt:lpstr>
      <vt:lpstr>Racial Pogroms, 1964 </vt:lpstr>
      <vt:lpstr>Reactions to Revolution in Zanzibar</vt:lpstr>
      <vt:lpstr>PowerPoint Presentation</vt:lpstr>
      <vt:lpstr>East African Mutinies, January 1964</vt:lpstr>
      <vt:lpstr>Karume and Nyerere sign the Act of Union,  23 April 1964</vt:lpstr>
      <vt:lpstr>Understanding revolution </vt:lpstr>
      <vt:lpstr>Zanzibar after the Union:  “Dark Days"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Roberts</dc:creator>
  <cp:lastModifiedBy>April Jackson</cp:lastModifiedBy>
  <cp:revision>120</cp:revision>
  <dcterms:created xsi:type="dcterms:W3CDTF">2016-10-14T16:35:30Z</dcterms:created>
  <dcterms:modified xsi:type="dcterms:W3CDTF">2025-11-24T14:29:09Z</dcterms:modified>
</cp:coreProperties>
</file>