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7" r:id="rId3"/>
    <p:sldId id="259" r:id="rId4"/>
    <p:sldId id="289" r:id="rId5"/>
    <p:sldId id="273" r:id="rId6"/>
    <p:sldId id="275" r:id="rId7"/>
    <p:sldId id="276" r:id="rId8"/>
    <p:sldId id="277" r:id="rId9"/>
    <p:sldId id="278" r:id="rId10"/>
    <p:sldId id="267" r:id="rId11"/>
    <p:sldId id="268" r:id="rId12"/>
    <p:sldId id="279" r:id="rId13"/>
    <p:sldId id="280" r:id="rId14"/>
    <p:sldId id="282" r:id="rId15"/>
    <p:sldId id="288" r:id="rId16"/>
    <p:sldId id="283" r:id="rId17"/>
    <p:sldId id="284" r:id="rId18"/>
    <p:sldId id="285" r:id="rId1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FF78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81"/>
    <p:restoredTop sz="91387"/>
  </p:normalViewPr>
  <p:slideViewPr>
    <p:cSldViewPr snapToGrid="0" snapToObjects="1">
      <p:cViewPr varScale="1">
        <p:scale>
          <a:sx n="103" d="100"/>
          <a:sy n="103" d="100"/>
        </p:scale>
        <p:origin x="1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1368" y="6404294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54F870-9B69-8D41-A924-CB5875830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67" y="0"/>
            <a:ext cx="6679866" cy="676523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sp>
        <p:nvSpPr>
          <p:cNvPr id="7" name="Politics and Parties after Independence, 1957-1975">
            <a:extLst>
              <a:ext uri="{FF2B5EF4-FFF2-40B4-BE49-F238E27FC236}">
                <a16:creationId xmlns:a16="http://schemas.microsoft.com/office/drawing/2014/main" id="{1702D053-3394-4C49-82DD-207F4AB326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07866" y="240633"/>
            <a:ext cx="5729370" cy="2334126"/>
          </a:xfrm>
          <a:prstGeom prst="rect">
            <a:avLst/>
          </a:prstGeom>
        </p:spPr>
        <p:txBody>
          <a:bodyPr>
            <a:noAutofit/>
          </a:bodyPr>
          <a:lstStyle>
            <a:lvl1pPr defTabSz="850391">
              <a:defRPr sz="4185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en-GB" sz="4500" i="1" dirty="0">
                <a:solidFill>
                  <a:srgbClr val="ED7D31"/>
                </a:solidFill>
                <a:latin typeface="Cambria" panose="02040503050406030204" pitchFamily="18" charset="0"/>
              </a:rPr>
              <a:t>Capitalism, Socialism or African Socialism? Struggles over Economic Growth</a:t>
            </a:r>
            <a:endParaRPr sz="4500" i="1" dirty="0">
              <a:solidFill>
                <a:srgbClr val="ED7D3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AEA302-B905-DA4D-BFDB-163C47321B10}"/>
              </a:ext>
            </a:extLst>
          </p:cNvPr>
          <p:cNvSpPr/>
          <p:nvPr/>
        </p:nvSpPr>
        <p:spPr>
          <a:xfrm>
            <a:off x="3467433" y="58419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Africa and the Cold War</a:t>
            </a:r>
          </a:p>
          <a:p>
            <a:pPr algn="r"/>
            <a:r>
              <a:rPr lang="en-US" b="1" dirty="0">
                <a:solidFill>
                  <a:srgbClr val="FFFFFF"/>
                </a:solidFill>
                <a:latin typeface="Cambria" panose="02040503050406030204" pitchFamily="18" charset="0"/>
              </a:rPr>
              <a:t>HI277 Term 1 Week 10</a:t>
            </a:r>
          </a:p>
          <a:p>
            <a:pPr algn="r"/>
            <a:endParaRPr lang="en-US" b="1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pPr algn="r"/>
            <a:endParaRPr lang="en-US" b="1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African Socialis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dirty="0">
                <a:solidFill>
                  <a:srgbClr val="FF7831"/>
                </a:solidFill>
                <a:latin typeface="Cambria" panose="02040503050406030204" pitchFamily="18" charset="0"/>
              </a:rPr>
              <a:t>African Socialism</a:t>
            </a:r>
            <a:r>
              <a:rPr lang="en-GB" dirty="0">
                <a:solidFill>
                  <a:srgbClr val="FF7831"/>
                </a:solidFill>
                <a:latin typeface="Cambria" panose="02040503050406030204" pitchFamily="18" charset="0"/>
              </a:rPr>
              <a:t>: Reasons</a:t>
            </a:r>
            <a:endParaRPr dirty="0">
              <a:solidFill>
                <a:srgbClr val="FF7831"/>
              </a:solidFill>
              <a:latin typeface="Cambria" panose="02040503050406030204" pitchFamily="18" charset="0"/>
            </a:endParaRPr>
          </a:p>
        </p:txBody>
      </p:sp>
      <p:sp>
        <p:nvSpPr>
          <p:cNvPr id="163" name="definition: socialist state, rooted in African tradition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marL="228600" indent="-228600"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Concerns with ‘neo-colonialism’</a:t>
            </a:r>
          </a:p>
          <a:p>
            <a:pPr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‘indigenous way of development’</a:t>
            </a:r>
          </a:p>
          <a:p>
            <a:pPr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Inspired by Soviet planning</a:t>
            </a:r>
          </a:p>
          <a:p>
            <a:pPr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 need to adapt socialism to African context. </a:t>
            </a:r>
          </a:p>
          <a:p>
            <a:pPr marL="0" indent="0">
              <a:buNone/>
              <a:defRPr sz="3500">
                <a:solidFill>
                  <a:srgbClr val="FFFFFF"/>
                </a:solidFill>
              </a:defRPr>
            </a:pPr>
            <a:r>
              <a:rPr lang="en-GB" sz="4000" dirty="0">
                <a:latin typeface="Cambria" panose="02040503050406030204" pitchFamily="18" charset="0"/>
              </a:rPr>
              <a:t>African socialism= strategy of ‘indigenous development’</a:t>
            </a:r>
            <a:endParaRPr sz="40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Implementation: Ghan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lang="en-GB" sz="6000" dirty="0">
                <a:solidFill>
                  <a:srgbClr val="FF7831"/>
                </a:solidFill>
                <a:latin typeface="Cambria" panose="02040503050406030204" pitchFamily="18" charset="0"/>
              </a:rPr>
              <a:t>Examples: Ghana</a:t>
            </a:r>
            <a:endParaRPr sz="6000" dirty="0">
              <a:solidFill>
                <a:srgbClr val="FF7831"/>
              </a:solidFill>
              <a:latin typeface="Cambria" panose="02040503050406030204" pitchFamily="18" charset="0"/>
            </a:endParaRPr>
          </a:p>
        </p:txBody>
      </p:sp>
      <p:sp>
        <p:nvSpPr>
          <p:cNvPr id="166" name="How could one achieve equitable society in a short period of time, to skip stages of development?…"/>
          <p:cNvSpPr txBox="1">
            <a:spLocks noGrp="1"/>
          </p:cNvSpPr>
          <p:nvPr>
            <p:ph type="body" sz="half" idx="1"/>
          </p:nvPr>
        </p:nvSpPr>
        <p:spPr>
          <a:xfrm>
            <a:off x="4405520" y="1819686"/>
            <a:ext cx="4340916" cy="4600991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86384"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Arthur Lewis’s plan</a:t>
            </a:r>
          </a:p>
          <a:p>
            <a:pPr defTabSz="786384"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1958: Trip to the USA. Support for the Volta River Project</a:t>
            </a:r>
          </a:p>
          <a:p>
            <a:pPr defTabSz="786384"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1961: Nkrumah moves to the left. Authoritarian Rule</a:t>
            </a:r>
          </a:p>
          <a:p>
            <a:pPr defTabSz="786384">
              <a:spcBef>
                <a:spcPts val="800"/>
              </a:spcBef>
              <a:buSzTx/>
              <a:defRPr sz="3010">
                <a:solidFill>
                  <a:srgbClr val="FFFFFF"/>
                </a:solidFill>
              </a:defRPr>
            </a:pPr>
            <a:r>
              <a:rPr lang="en-GB" dirty="0">
                <a:latin typeface="Cambria" panose="02040503050406030204" pitchFamily="18" charset="0"/>
              </a:rPr>
              <a:t>February 1966: Nkrumah toppled</a:t>
            </a:r>
            <a:endParaRPr dirty="0">
              <a:latin typeface="Cambria" panose="02040503050406030204" pitchFamily="18" charset="0"/>
            </a:endParaRP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5B712F7A-BF9A-F84D-AF44-5843693C28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035" r="22441"/>
          <a:stretch>
            <a:fillRect/>
          </a:stretch>
        </p:blipFill>
        <p:spPr>
          <a:xfrm>
            <a:off x="795636" y="1819687"/>
            <a:ext cx="3363386" cy="379618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akosombo.jpg" descr="akosombo.jpg">
            <a:extLst>
              <a:ext uri="{FF2B5EF4-FFF2-40B4-BE49-F238E27FC236}">
                <a16:creationId xmlns:a16="http://schemas.microsoft.com/office/drawing/2014/main" id="{AEDB540D-0749-EE44-82C5-51230EB64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36" y="1819687"/>
            <a:ext cx="1686158" cy="141007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9F4B87-1869-7844-9B47-5ECAA573E05C}"/>
              </a:ext>
            </a:extLst>
          </p:cNvPr>
          <p:cNvSpPr txBox="1"/>
          <p:nvPr/>
        </p:nvSpPr>
        <p:spPr>
          <a:xfrm>
            <a:off x="795636" y="5709361"/>
            <a:ext cx="3363386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Location and aerial view of Akosombo  dam on the Volta River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on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CB87F-D8AA-3948-8FA8-508B9D0D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>
                <a:solidFill>
                  <a:srgbClr val="FF7831"/>
                </a:solidFill>
                <a:latin typeface="Cambria" panose="02040503050406030204" pitchFamily="18" charset="0"/>
              </a:rPr>
              <a:t>Examples: Tanzania</a:t>
            </a:r>
            <a:r>
              <a:rPr lang="en-GB" sz="4800" dirty="0">
                <a:solidFill>
                  <a:srgbClr val="FF7831"/>
                </a:solidFill>
                <a:latin typeface="Cambria" panose="02040503050406030204" pitchFamily="18" charset="0"/>
              </a:rPr>
              <a:t> </a:t>
            </a:r>
            <a:endParaRPr lang="en-US" sz="4800" dirty="0">
              <a:solidFill>
                <a:srgbClr val="FF783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4AD6E1-15C6-8E44-941B-81192BB9F14F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303316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urn-cambridge.org-id-binary-34622-20160706011954800-0967-10452fig3_14.png" descr="urn-cambridge.org-id-binary-34622-20160706011954800-0967-10452fig3_14.png">
            <a:extLst>
              <a:ext uri="{FF2B5EF4-FFF2-40B4-BE49-F238E27FC236}">
                <a16:creationId xmlns:a16="http://schemas.microsoft.com/office/drawing/2014/main" id="{78B0BB3C-5CFA-414B-8EBC-E5FE92EE8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733" y="1825625"/>
            <a:ext cx="3906267" cy="3020459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7779AF1D-3F2F-3848-B4C3-0F8DB8695AE7}"/>
              </a:ext>
            </a:extLst>
          </p:cNvPr>
          <p:cNvSpPr/>
          <p:nvPr/>
        </p:nvSpPr>
        <p:spPr>
          <a:xfrm>
            <a:off x="628650" y="4948543"/>
            <a:ext cx="3886200" cy="708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 defTabSz="786384">
              <a:lnSpc>
                <a:spcPct val="90000"/>
              </a:lnSpc>
              <a:spcBef>
                <a:spcPts val="800"/>
              </a:spcBef>
              <a:defRPr sz="2064" b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rPr dirty="0"/>
              <a:t>Women working in a communal village in Tanzania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382140-C93D-1D43-9543-D223C24C1440}"/>
              </a:ext>
            </a:extLst>
          </p:cNvPr>
          <p:cNvSpPr txBox="1"/>
          <p:nvPr/>
        </p:nvSpPr>
        <p:spPr>
          <a:xfrm>
            <a:off x="4609083" y="1825625"/>
            <a:ext cx="3955774" cy="54476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1961-3: Modernization Theory and World Bank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Nyerere’s dissatisfied with pace of change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1967: Arusha decla</a:t>
            </a: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ration. Mass resettlement into ujamaa villages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147586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62870-CBCE-464E-9795-4510AB3CC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7831"/>
                </a:solidFill>
                <a:latin typeface="Cambria" panose="02040503050406030204" pitchFamily="18" charset="0"/>
              </a:rPr>
              <a:t>Babu versus Nyerere</a:t>
            </a:r>
            <a:endParaRPr lang="en-US" dirty="0">
              <a:solidFill>
                <a:srgbClr val="FF7831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16E37C-7E6B-2A4C-A983-8CDB74F0D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29" y="2081935"/>
            <a:ext cx="3725442" cy="24986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557F8A-4A6D-4C4C-80D8-D870212DFCEA}"/>
              </a:ext>
            </a:extLst>
          </p:cNvPr>
          <p:cNvSpPr txBox="1"/>
          <p:nvPr/>
        </p:nvSpPr>
        <p:spPr>
          <a:xfrm>
            <a:off x="709030" y="4812816"/>
            <a:ext cx="3725442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Nyerere with </a:t>
            </a:r>
            <a:r>
              <a:rPr kumimoji="0" lang="en-US" sz="3000" b="0" i="0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Babu</a:t>
            </a: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 at OAU meeting in 1970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2AB9ED-53B4-CD49-B143-83BA778BE260}"/>
              </a:ext>
            </a:extLst>
          </p:cNvPr>
          <p:cNvSpPr txBox="1"/>
          <p:nvPr/>
        </p:nvSpPr>
        <p:spPr>
          <a:xfrm>
            <a:off x="4750904" y="2081935"/>
            <a:ext cx="4075044" cy="4678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Cambria" panose="02040503050406030204" pitchFamily="18" charset="0"/>
              </a:rPr>
              <a:t>Babu’s</a:t>
            </a: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 proposals: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Establish large large state farms;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invest in irrigation and flood control to increase food production;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opposed nationalization of trade</a:t>
            </a:r>
          </a:p>
          <a:p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Book: </a:t>
            </a:r>
            <a:r>
              <a:rPr lang="en-US" sz="2800" i="1" dirty="0">
                <a:solidFill>
                  <a:srgbClr val="FFFFFF"/>
                </a:solidFill>
                <a:latin typeface="Cambria" panose="02040503050406030204" pitchFamily="18" charset="0"/>
              </a:rPr>
              <a:t>African socialism or socialist Africa? </a:t>
            </a:r>
            <a:r>
              <a:rPr lang="en-US" sz="2800" dirty="0">
                <a:solidFill>
                  <a:srgbClr val="FFFFFF"/>
                </a:solidFill>
                <a:latin typeface="Cambria" panose="02040503050406030204" pitchFamily="18" charset="0"/>
              </a:rPr>
              <a:t>(1981)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035667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ACCC5-BC63-DA48-A57B-EABB9D61A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FF7831"/>
                </a:solidFill>
                <a:latin typeface="Cambria" panose="02040503050406030204" pitchFamily="18" charset="0"/>
              </a:rPr>
              <a:t>New International Economic Order (NIEO) and its Discontents</a:t>
            </a:r>
            <a:r>
              <a:rPr lang="en-GB" dirty="0">
                <a:solidFill>
                  <a:srgbClr val="FF7831"/>
                </a:solidFill>
                <a:latin typeface="Cambria" panose="02040503050406030204" pitchFamily="18" charset="0"/>
              </a:rPr>
              <a:t> </a:t>
            </a:r>
            <a:endParaRPr lang="en-US" dirty="0">
              <a:solidFill>
                <a:srgbClr val="FF7831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3F9329-F73D-C64D-9E17-617FEDA78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793836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>
                <a:solidFill>
                  <a:srgbClr val="FFFFFF"/>
                </a:solidFill>
                <a:latin typeface="Cambria" panose="02040503050406030204" pitchFamily="18" charset="0"/>
              </a:rPr>
              <a:t>Raul </a:t>
            </a:r>
            <a:r>
              <a:rPr lang="en-US" sz="3200" dirty="0" err="1">
                <a:solidFill>
                  <a:srgbClr val="FFFFFF"/>
                </a:solidFill>
                <a:latin typeface="Cambria" panose="02040503050406030204" pitchFamily="18" charset="0"/>
              </a:rPr>
              <a:t>Prebisch</a:t>
            </a:r>
            <a:r>
              <a:rPr lang="en-US" sz="3200" dirty="0">
                <a:solidFill>
                  <a:srgbClr val="FFFFFF"/>
                </a:solidFill>
                <a:latin typeface="Cambria" panose="02040503050406030204" pitchFamily="18" charset="0"/>
              </a:rPr>
              <a:t> and ‘Dependency theory’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>
                <a:solidFill>
                  <a:srgbClr val="FFFFFF"/>
                </a:solidFill>
                <a:latin typeface="Cambria" panose="02040503050406030204" pitchFamily="18" charset="0"/>
              </a:rPr>
              <a:t>1964: </a:t>
            </a:r>
            <a:r>
              <a:rPr lang="en-GB" sz="3200" dirty="0">
                <a:solidFill>
                  <a:srgbClr val="FFFFFF"/>
                </a:solidFill>
                <a:latin typeface="Cambria" panose="02040503050406030204" pitchFamily="18" charset="0"/>
              </a:rPr>
              <a:t>UN Conference on Trade and Development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solidFill>
                  <a:srgbClr val="FFFFFF"/>
                </a:solidFill>
                <a:latin typeface="Cambria" panose="02040503050406030204" pitchFamily="18" charset="0"/>
              </a:rPr>
              <a:t>1974: UN General Assembly adopts NIEO and demands: </a:t>
            </a:r>
          </a:p>
          <a:p>
            <a:pPr>
              <a:lnSpc>
                <a:spcPct val="120000"/>
              </a:lnSpc>
            </a:pPr>
            <a:r>
              <a:rPr lang="en-GB" sz="3200" i="1" dirty="0">
                <a:solidFill>
                  <a:srgbClr val="FFFFFF"/>
                </a:solidFill>
                <a:latin typeface="Cambria" panose="02040503050406030204" pitchFamily="18" charset="0"/>
              </a:rPr>
              <a:t>greater aid for developing states; </a:t>
            </a:r>
          </a:p>
          <a:p>
            <a:pPr>
              <a:lnSpc>
                <a:spcPct val="120000"/>
              </a:lnSpc>
            </a:pPr>
            <a:r>
              <a:rPr lang="en-GB" sz="3200" i="1" dirty="0">
                <a:solidFill>
                  <a:srgbClr val="FFFFFF"/>
                </a:solidFill>
                <a:latin typeface="Cambria" panose="02040503050406030204" pitchFamily="18" charset="0"/>
              </a:rPr>
              <a:t>preferential trade concessions; </a:t>
            </a:r>
          </a:p>
          <a:p>
            <a:pPr>
              <a:lnSpc>
                <a:spcPct val="120000"/>
              </a:lnSpc>
            </a:pPr>
            <a:r>
              <a:rPr lang="en-GB" sz="3200" i="1" dirty="0">
                <a:solidFill>
                  <a:srgbClr val="FFFFFF"/>
                </a:solidFill>
                <a:latin typeface="Cambria" panose="02040503050406030204" pitchFamily="18" charset="0"/>
              </a:rPr>
              <a:t>right to nationalise natural resources;</a:t>
            </a:r>
          </a:p>
          <a:p>
            <a:pPr>
              <a:lnSpc>
                <a:spcPct val="120000"/>
              </a:lnSpc>
            </a:pPr>
            <a:r>
              <a:rPr lang="en-GB" sz="3200" i="1" dirty="0">
                <a:solidFill>
                  <a:srgbClr val="FFFFFF"/>
                </a:solidFill>
                <a:latin typeface="Cambria" panose="02040503050406030204" pitchFamily="18" charset="0"/>
              </a:rPr>
              <a:t>regulation of multinational corporations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solidFill>
                  <a:srgbClr val="FFFFFF"/>
                </a:solidFill>
                <a:latin typeface="Cambria" panose="02040503050406030204" pitchFamily="18" charset="0"/>
              </a:rPr>
              <a:t>Nyerere on NIEO: “trade union of the poor”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solidFill>
                  <a:srgbClr val="FFFFFF"/>
                </a:solidFill>
                <a:latin typeface="Cambria" panose="02040503050406030204" pitchFamily="18" charset="0"/>
              </a:rPr>
              <a:t>Outcomes: little support from the West, growing debt</a:t>
            </a:r>
          </a:p>
          <a:p>
            <a:pPr marL="0" indent="0">
              <a:buNone/>
            </a:pPr>
            <a:endParaRPr lang="en-GB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52177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70240-6534-2549-8D8C-606D29605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755375"/>
            <a:ext cx="7886701" cy="3807102"/>
          </a:xfrm>
        </p:spPr>
        <p:txBody>
          <a:bodyPr>
            <a:normAutofit/>
          </a:bodyPr>
          <a:lstStyle/>
          <a:p>
            <a:pPr algn="ctr"/>
            <a:r>
              <a:rPr lang="en-US" sz="10000" b="1" dirty="0">
                <a:solidFill>
                  <a:srgbClr val="FF7831"/>
                </a:solidFill>
                <a:latin typeface="Cambria" panose="02040503050406030204" pitchFamily="18" charset="0"/>
              </a:rPr>
              <a:t>Was NIEO a failure? </a:t>
            </a:r>
          </a:p>
        </p:txBody>
      </p:sp>
    </p:spTree>
    <p:extLst>
      <p:ext uri="{BB962C8B-B14F-4D97-AF65-F5344CB8AC3E}">
        <p14:creationId xmlns:p14="http://schemas.microsoft.com/office/powerpoint/2010/main" val="47637349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31EF3-AA42-4F4D-9656-5658D100A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557" y="365125"/>
            <a:ext cx="8241957" cy="1325564"/>
          </a:xfrm>
        </p:spPr>
        <p:txBody>
          <a:bodyPr>
            <a:normAutofit fontScale="90000"/>
          </a:bodyPr>
          <a:lstStyle/>
          <a:p>
            <a:br>
              <a:rPr lang="en-GB" b="1" dirty="0">
                <a:solidFill>
                  <a:srgbClr val="FFFFFF"/>
                </a:solidFill>
                <a:latin typeface="Cambria" panose="02040503050406030204" pitchFamily="18" charset="0"/>
              </a:rPr>
            </a:br>
            <a:r>
              <a:rPr lang="en-GB" b="1" dirty="0">
                <a:solidFill>
                  <a:srgbClr val="FF7831"/>
                </a:solidFill>
                <a:latin typeface="Cambria" panose="02040503050406030204" pitchFamily="18" charset="0"/>
              </a:rPr>
              <a:t>Pragmatism to a Neo-Liberal Turn: USSR</a:t>
            </a:r>
            <a:br>
              <a:rPr lang="en-GB" dirty="0">
                <a:solidFill>
                  <a:srgbClr val="FFFFFF"/>
                </a:solidFill>
                <a:latin typeface="Cambria" panose="02040503050406030204" pitchFamily="18" charset="0"/>
              </a:rPr>
            </a:br>
            <a:endParaRPr lang="en-US" dirty="0">
              <a:solidFill>
                <a:srgbClr val="FFFFF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7565A-5670-6A46-A20A-2E358A4DCA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Soviet disillusionment:</a:t>
            </a:r>
          </a:p>
          <a:p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Pace of transformation; ‘ungrateful leaders’</a:t>
            </a:r>
          </a:p>
          <a:p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Congo Crisis: ‘peaceful competition’ was not possible</a:t>
            </a:r>
          </a:p>
          <a:p>
            <a:pPr>
              <a:buFont typeface="Wingdings" pitchFamily="2" charset="2"/>
              <a:buChar char="à"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Emphasis on ‘mutual economic advantage’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Yet, interventionism in the 1970s. Aid to Ethiopia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FFFFFF"/>
                </a:solidFill>
                <a:latin typeface="Cambria" panose="02040503050406030204" pitchFamily="18" charset="0"/>
              </a:rPr>
              <a:t>1980s: Domestic changes: Gorbachev’s ‘reform and opening’. Shift in priorities. Economic crisis</a:t>
            </a:r>
          </a:p>
        </p:txBody>
      </p:sp>
    </p:spTree>
    <p:extLst>
      <p:ext uri="{BB962C8B-B14F-4D97-AF65-F5344CB8AC3E}">
        <p14:creationId xmlns:p14="http://schemas.microsoft.com/office/powerpoint/2010/main" val="407084885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AEDE1-81E9-6F45-A8D5-FB7A71A08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77481"/>
            <a:ext cx="8354712" cy="1325564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FF7831"/>
                </a:solidFill>
                <a:latin typeface="Cambria" panose="02040503050406030204" pitchFamily="18" charset="0"/>
              </a:rPr>
              <a:t>Pragmatism to a Neo-Liberal Turn: USA</a:t>
            </a:r>
            <a:endParaRPr lang="en-US" sz="4000" dirty="0">
              <a:solidFill>
                <a:srgbClr val="FF783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95C80-110C-474B-9AC0-6AA81D589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</a:rPr>
              <a:t>1970s: technocratic solutions: ‘miracle rice’ and population control</a:t>
            </a:r>
          </a:p>
          <a:p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</a:rPr>
              <a:t>Pursued in Vietnam, India, Pakistan-limited results in reducing poverty</a:t>
            </a:r>
          </a:p>
          <a:p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</a:rPr>
              <a:t>1980s: crisis of Keynesian economics and ‘neo-liberal arguments’ </a:t>
            </a:r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embrace the markets</a:t>
            </a:r>
          </a:p>
          <a:p>
            <a:r>
              <a:rPr lang="en-US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Debt crisis Structural adjustment  (Washington Consensus). </a:t>
            </a:r>
            <a:r>
              <a:rPr lang="en-US" i="1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In many countries, this led to human misery, as govts clamped down on welfare spending</a:t>
            </a:r>
            <a:endParaRPr lang="en-US" i="1" dirty="0">
              <a:solidFill>
                <a:srgbClr val="FFFFFF"/>
              </a:solidFill>
              <a:latin typeface="Cambria" panose="02040503050406030204" pitchFamily="18" charset="0"/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63771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B3CA3-C1F8-E546-8E74-8DB477870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7831"/>
                </a:solidFill>
                <a:latin typeface="Cambria" panose="02040503050406030204" pitchFamily="18" charset="0"/>
              </a:rPr>
              <a:t>Concluding Thoughts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E181F-9CF7-D74D-A079-F3102AACA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7938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Why did socialism in Africa fail?</a:t>
            </a:r>
          </a:p>
          <a:p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‘there was never one project’</a:t>
            </a:r>
          </a:p>
          <a:p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‘socialism from above’ &amp; lack of socialized democracy (Vijay </a:t>
            </a:r>
            <a:r>
              <a:rPr lang="en-US" sz="3300" b="1" dirty="0" err="1">
                <a:solidFill>
                  <a:srgbClr val="FFFFFF"/>
                </a:solidFill>
                <a:latin typeface="Cambria" panose="02040503050406030204" pitchFamily="18" charset="0"/>
              </a:rPr>
              <a:t>Prashad</a:t>
            </a: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)</a:t>
            </a:r>
          </a:p>
          <a:p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Structure of the global economy. Oscar </a:t>
            </a:r>
            <a:r>
              <a:rPr lang="en-US" sz="3300" b="1" dirty="0" err="1">
                <a:solidFill>
                  <a:srgbClr val="FFFFFF"/>
                </a:solidFill>
                <a:latin typeface="Cambria" panose="02040503050406030204" pitchFamily="18" charset="0"/>
              </a:rPr>
              <a:t>Sanches-Sibony</a:t>
            </a: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: </a:t>
            </a:r>
            <a:r>
              <a:rPr lang="en-US" sz="3300" b="1" i="1" dirty="0">
                <a:solidFill>
                  <a:srgbClr val="FFFFFF"/>
                </a:solidFill>
                <a:latin typeface="Cambria" panose="02040503050406030204" pitchFamily="18" charset="0"/>
              </a:rPr>
              <a:t>The Soviets never meant to replace the West. </a:t>
            </a:r>
          </a:p>
          <a:p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Failure of Socialist Projects </a:t>
            </a: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  <a:sym typeface="Wingdings" pitchFamily="2" charset="2"/>
              </a:rPr>
              <a:t></a:t>
            </a:r>
            <a:r>
              <a:rPr lang="en-US" sz="3300" b="1" dirty="0">
                <a:solidFill>
                  <a:srgbClr val="FFFFFF"/>
                </a:solidFill>
                <a:latin typeface="Cambria" panose="02040503050406030204" pitchFamily="18" charset="0"/>
              </a:rPr>
              <a:t>Soviet Collapse</a:t>
            </a:r>
          </a:p>
        </p:txBody>
      </p:sp>
    </p:spTree>
    <p:extLst>
      <p:ext uri="{BB962C8B-B14F-4D97-AF65-F5344CB8AC3E}">
        <p14:creationId xmlns:p14="http://schemas.microsoft.com/office/powerpoint/2010/main" val="305492988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CBD98-91DF-E542-AEBE-886E519B3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600950" cy="1325564"/>
          </a:xfrm>
        </p:spPr>
        <p:txBody>
          <a:bodyPr/>
          <a:lstStyle/>
          <a:p>
            <a:r>
              <a:rPr lang="en-US" b="1" dirty="0">
                <a:solidFill>
                  <a:srgbClr val="FF7831"/>
                </a:solidFill>
                <a:latin typeface="Cambria" panose="02040503050406030204" pitchFamily="18" charset="0"/>
              </a:rPr>
              <a:t>‘Kitchen Debate’, 1959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2B883D-83F4-F94F-9BAF-8ECE45395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507572"/>
            <a:ext cx="7091794" cy="40004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3A22F9-6EE6-C045-A899-796A3978842E}"/>
              </a:ext>
            </a:extLst>
          </p:cNvPr>
          <p:cNvSpPr txBox="1"/>
          <p:nvPr/>
        </p:nvSpPr>
        <p:spPr>
          <a:xfrm>
            <a:off x="857250" y="5589835"/>
            <a:ext cx="7143750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Nikita Khrushchev and Vice President Richard Nixon debate socialism and capitalism, while looking at US model kitchen on display at the  USA Trade and Cultural Fair in </a:t>
            </a:r>
            <a:r>
              <a:rPr kumimoji="0" lang="en-US" sz="1800" b="0" i="1" u="none" strike="noStrike" cap="none" spc="0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Sokolniki</a:t>
            </a:r>
            <a:r>
              <a:rPr kumimoji="0" lang="en-US" sz="1800" b="0" i="1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 Park, Moscow ( July 1959)</a:t>
            </a:r>
          </a:p>
        </p:txBody>
      </p:sp>
    </p:spTree>
    <p:extLst>
      <p:ext uri="{BB962C8B-B14F-4D97-AF65-F5344CB8AC3E}">
        <p14:creationId xmlns:p14="http://schemas.microsoft.com/office/powerpoint/2010/main" val="279931302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Lecture Pla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r>
              <a:rPr dirty="0">
                <a:solidFill>
                  <a:srgbClr val="FF7831"/>
                </a:solidFill>
                <a:latin typeface="Cambria" panose="02040503050406030204" pitchFamily="18" charset="0"/>
              </a:rPr>
              <a:t>Lecture Plan</a:t>
            </a:r>
          </a:p>
        </p:txBody>
      </p:sp>
      <p:sp>
        <p:nvSpPr>
          <p:cNvPr id="129" name="international context: global economy and the Cold War;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Soviet model of development</a:t>
            </a:r>
          </a:p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USA and ‘Modernisation theory’</a:t>
            </a:r>
          </a:p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African Socialism: Ghana, Tanzania</a:t>
            </a:r>
          </a:p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New International Economic Order</a:t>
            </a:r>
          </a:p>
          <a:p>
            <a:pPr marL="454526" indent="-454526">
              <a:lnSpc>
                <a:spcPct val="150000"/>
              </a:lnSpc>
              <a:buFontTx/>
              <a:buAutoNum type="arabicPeriod"/>
              <a:def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GB" dirty="0">
                <a:latin typeface="Cambria" panose="02040503050406030204" pitchFamily="18" charset="0"/>
              </a:rPr>
              <a:t>1970s: From pragmatism to Neo-Liberalism</a:t>
            </a:r>
            <a:endParaRPr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4D6D5-DB0E-5349-8146-0990C3B46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7831"/>
                </a:solidFill>
                <a:latin typeface="Cambria" panose="02040503050406030204" pitchFamily="18" charset="0"/>
              </a:rPr>
              <a:t>Key Argument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C4207-EE44-C24E-8F0F-06A4F872D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500" b="1" dirty="0">
                <a:solidFill>
                  <a:srgbClr val="FFFFFF"/>
                </a:solidFill>
                <a:latin typeface="Cambria" panose="02040503050406030204" pitchFamily="18" charset="0"/>
              </a:rPr>
              <a:t>Struggles over the Economic Growth were crucial for Cold War in Africa</a:t>
            </a:r>
          </a:p>
          <a:p>
            <a:pPr marL="0" indent="0">
              <a:buNone/>
            </a:pPr>
            <a:r>
              <a:rPr lang="en-GB" sz="3500" b="1" dirty="0">
                <a:solidFill>
                  <a:srgbClr val="FFFFFF"/>
                </a:solidFill>
                <a:latin typeface="Cambria" panose="02040503050406030204" pitchFamily="18" charset="0"/>
              </a:rPr>
              <a:t>The</a:t>
            </a:r>
            <a:r>
              <a:rPr lang="en-GB" sz="3500" b="1" i="1" dirty="0">
                <a:solidFill>
                  <a:srgbClr val="FFFFFF"/>
                </a:solidFill>
                <a:latin typeface="Cambria" panose="02040503050406030204" pitchFamily="18" charset="0"/>
              </a:rPr>
              <a:t> perceived failure </a:t>
            </a:r>
            <a:r>
              <a:rPr lang="en-GB" sz="3500" b="1" dirty="0">
                <a:solidFill>
                  <a:srgbClr val="FFFFFF"/>
                </a:solidFill>
                <a:latin typeface="Cambria" panose="02040503050406030204" pitchFamily="18" charset="0"/>
              </a:rPr>
              <a:t>of socialist-inspired projects in Africa and elsewhere undermined the socialist project in the USSR and vice versa: the collapse of state socialism in USSR and Eastern Europe undermined those in Africa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97887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E70E8-1F0F-3B49-B587-396167E50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7831"/>
                </a:solidFill>
                <a:latin typeface="Cambria" panose="02040503050406030204" pitchFamily="18" charset="0"/>
              </a:rPr>
              <a:t>Soviet model of 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5315A-B867-C84D-8879-F110A29332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Recipe for development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: 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A centrally-devised plan for modernisation, with an emphasis on industry and large infrastructural projects;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nationalisation of key enterprises;</a:t>
            </a:r>
          </a:p>
          <a:p>
            <a:pPr lvl="1"/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and collectivization of agriculture</a:t>
            </a:r>
          </a:p>
          <a:p>
            <a:pPr marL="457200" lvl="1" indent="0">
              <a:buNone/>
            </a:pPr>
            <a:r>
              <a:rPr lang="en-GB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New concepts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: ‘non-capitalist development’ and ‘national democracy’. Jump stages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4443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08D37-BD14-8049-B366-89D34CFE0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000" b="1" dirty="0">
                <a:solidFill>
                  <a:srgbClr val="FF7831"/>
                </a:solidFill>
                <a:latin typeface="Cambria" panose="02040503050406030204" pitchFamily="18" charset="0"/>
                <a:cs typeface="Calibri" panose="020F0502020204030204" pitchFamily="34" charset="0"/>
              </a:rPr>
              <a:t>Egypt: Aswan Dam, 1960-70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EDEE2A-84D6-4D42-BB66-55133D35B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9" y="1825625"/>
            <a:ext cx="3894177" cy="25749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137CAB-6EE0-1B4B-BA27-2963918E8E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986" y="1825626"/>
            <a:ext cx="3876653" cy="41901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48ACB7-C96B-EB42-99F7-57F2982A486A}"/>
              </a:ext>
            </a:extLst>
          </p:cNvPr>
          <p:cNvSpPr txBox="1"/>
          <p:nvPr/>
        </p:nvSpPr>
        <p:spPr>
          <a:xfrm>
            <a:off x="628649" y="4535485"/>
            <a:ext cx="3894177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Left: Nasser and Khrushchev inspecting the site for the construction of the Aswan Dam, 1964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Right: The construction of the Aswan dam with Soviet technicians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426781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369BC-9610-AA4A-A76B-987166FBB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7831"/>
                </a:solidFill>
                <a:latin typeface="Cambria" panose="02040503050406030204" pitchFamily="18" charset="0"/>
              </a:rPr>
              <a:t>USA: ‘Modernization Theory’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1B7507-ADBE-B14C-908F-03BED377C40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4344404" cy="4351338"/>
          </a:xfrm>
        </p:spPr>
        <p:txBody>
          <a:bodyPr/>
          <a:lstStyle/>
          <a:p>
            <a:r>
              <a:rPr lang="en-GB" b="1" dirty="0">
                <a:solidFill>
                  <a:srgbClr val="FFFFFF"/>
                </a:solidFill>
              </a:rPr>
              <a:t>Walt Rostow, </a:t>
            </a:r>
            <a:r>
              <a:rPr lang="en-GB" b="1" i="1" dirty="0">
                <a:solidFill>
                  <a:srgbClr val="FFFFFF"/>
                </a:solidFill>
              </a:rPr>
              <a:t>The Stages of Economic Growth: A Non-Communist Manifesto </a:t>
            </a:r>
            <a:r>
              <a:rPr lang="en-GB" b="1" dirty="0">
                <a:solidFill>
                  <a:srgbClr val="FFFFFF"/>
                </a:solidFill>
              </a:rPr>
              <a:t>(1960):</a:t>
            </a:r>
            <a:endParaRPr lang="en-GB" dirty="0">
              <a:solidFill>
                <a:srgbClr val="FFFFFF"/>
              </a:solidFill>
            </a:endParaRPr>
          </a:p>
          <a:p>
            <a:r>
              <a:rPr lang="en-GB" dirty="0">
                <a:solidFill>
                  <a:srgbClr val="FFFFFF"/>
                </a:solidFill>
              </a:rPr>
              <a:t>All societies developed along the same trajectory</a:t>
            </a:r>
          </a:p>
          <a:p>
            <a:r>
              <a:rPr lang="en-GB" dirty="0">
                <a:solidFill>
                  <a:srgbClr val="FFFFFF"/>
                </a:solidFill>
              </a:rPr>
              <a:t>‘take-off’ required investment in infrastructure and ‘export industries’</a:t>
            </a:r>
          </a:p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3B76BC-B33D-BC44-864D-F417C9D70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69" y="1825624"/>
            <a:ext cx="2931026" cy="439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8859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18874-4572-3A45-B0F1-6022C7762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7831"/>
                </a:solidFill>
                <a:latin typeface="Cambria" panose="02040503050406030204" pitchFamily="18" charset="0"/>
              </a:rPr>
              <a:t>Rostow and John F. Kennedy</a:t>
            </a:r>
            <a:endParaRPr lang="en-US" dirty="0">
              <a:solidFill>
                <a:srgbClr val="FF783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08A7A-8900-FC42-99E9-F11738AD05A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911892" y="1825625"/>
            <a:ext cx="3886200" cy="4351338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Kennedy’s policy in Africa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Modernization theory as bulwark against Soviet communism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Measures: Agency for International Development; Peace Corps</a:t>
            </a:r>
          </a:p>
          <a:p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0E1E1E-73BF-4949-AD65-31A72AF41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825625"/>
            <a:ext cx="4206730" cy="2906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15F2F7-1C35-4F46-836C-C7AC99332DE9}"/>
              </a:ext>
            </a:extLst>
          </p:cNvPr>
          <p:cNvSpPr txBox="1"/>
          <p:nvPr/>
        </p:nvSpPr>
        <p:spPr>
          <a:xfrm>
            <a:off x="385011" y="5149515"/>
            <a:ext cx="4526881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FillTx/>
                <a:latin typeface="Cambria" panose="02040503050406030204" pitchFamily="18" charset="0"/>
                <a:sym typeface="Calibri"/>
              </a:rPr>
              <a:t>JFK launches ‘decade of development’ at the UN General Assembly on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25 September 1961, watch at https://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www.americanrhetoric.com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/speeches/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</a:rPr>
              <a:t>jfkunitednations.htm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FillTx/>
              <a:latin typeface="Cambria" panose="020405030504060302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776777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35203-24C7-1845-8DF4-BAFBE118C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000" b="1" dirty="0">
                <a:solidFill>
                  <a:srgbClr val="FF7831"/>
                </a:solidFill>
                <a:latin typeface="Cambria" panose="02040503050406030204" pitchFamily="18" charset="0"/>
              </a:rPr>
              <a:t>How different were Soviet and American models?</a:t>
            </a:r>
          </a:p>
        </p:txBody>
      </p:sp>
    </p:spTree>
    <p:extLst>
      <p:ext uri="{BB962C8B-B14F-4D97-AF65-F5344CB8AC3E}">
        <p14:creationId xmlns:p14="http://schemas.microsoft.com/office/powerpoint/2010/main" val="409421904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2707</TotalTime>
  <Words>760</Words>
  <Application>Microsoft Macintosh PowerPoint</Application>
  <PresentationFormat>On-screen Show (4:3)</PresentationFormat>
  <Paragraphs>88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</vt:lpstr>
      <vt:lpstr>Wingdings</vt:lpstr>
      <vt:lpstr>Office Theme</vt:lpstr>
      <vt:lpstr>Capitalism, Socialism or African Socialism? Struggles over Economic Growth</vt:lpstr>
      <vt:lpstr>‘Kitchen Debate’, 1959</vt:lpstr>
      <vt:lpstr>Lecture Plan</vt:lpstr>
      <vt:lpstr>Key Argument</vt:lpstr>
      <vt:lpstr>Soviet model of development</vt:lpstr>
      <vt:lpstr>Egypt: Aswan Dam, 1960-70</vt:lpstr>
      <vt:lpstr>USA: ‘Modernization Theory’</vt:lpstr>
      <vt:lpstr>Rostow and John F. Kennedy</vt:lpstr>
      <vt:lpstr>How different were Soviet and American models?</vt:lpstr>
      <vt:lpstr>African Socialism: Reasons</vt:lpstr>
      <vt:lpstr>Examples: Ghana</vt:lpstr>
      <vt:lpstr>Examples: Tanzania </vt:lpstr>
      <vt:lpstr>Babu versus Nyerere</vt:lpstr>
      <vt:lpstr>New International Economic Order (NIEO) and its Discontents </vt:lpstr>
      <vt:lpstr>Was NIEO a failure? </vt:lpstr>
      <vt:lpstr> Pragmatism to a Neo-Liberal Turn: USSR </vt:lpstr>
      <vt:lpstr>Pragmatism to a Neo-Liberal Turn: USA</vt:lpstr>
      <vt:lpstr>Concluding Thoughts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and Parties after Independence, 1957-1975</dc:title>
  <cp:lastModifiedBy>David Anderson</cp:lastModifiedBy>
  <cp:revision>34</cp:revision>
  <dcterms:modified xsi:type="dcterms:W3CDTF">2023-01-08T14:00:09Z</dcterms:modified>
</cp:coreProperties>
</file>