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8" r:id="rId3"/>
    <p:sldId id="257" r:id="rId4"/>
    <p:sldId id="258" r:id="rId5"/>
    <p:sldId id="260" r:id="rId6"/>
    <p:sldId id="270" r:id="rId7"/>
    <p:sldId id="259" r:id="rId8"/>
    <p:sldId id="261" r:id="rId9"/>
    <p:sldId id="269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32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6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7B3389-0EE2-984A-97C4-11426A7B166B}" type="datetimeFigureOut">
              <a:rPr lang="en-US" smtClean="0"/>
              <a:t>1/23/23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84510A-EEE5-6742-BCDF-2B54853BE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87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lands that are currently Ethiopia saw some of the earliest human settlement and development of a centralised polity centred on Aksum. In the 13</a:t>
            </a:r>
            <a:r>
              <a:rPr baseline="30000"/>
              <a:t>th</a:t>
            </a:r>
            <a:r>
              <a:t> century, rule over Ethiopia was assumed by the Christian Solomonic dynasty who claimed their descent from King Solomon and the Queen of Sheba. </a:t>
            </a:r>
            <a:endParaRPr b="1" u="sng"/>
          </a:p>
          <a:p>
            <a:pPr>
              <a:defRPr b="1" u="sng"/>
            </a:pPr>
            <a:r>
              <a:t>Italy; Battle of Adwa 1896</a:t>
            </a:r>
          </a:p>
          <a:p>
            <a:pPr>
              <a:defRPr b="1" u="sng"/>
            </a:pPr>
            <a:r>
              <a:t>Menelik II</a:t>
            </a:r>
            <a:r>
              <a:rPr b="0" u="none"/>
              <a:t> aspired to a Modern Ethiopia. He oversaw the building of a railway, a modern capital city in Addis Ababa, a banking and a communications infrastructure.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October 1935: Italy under Mussolini invade Ethiopia under a pretext; this time a much more mechanized army</a:t>
            </a:r>
          </a:p>
          <a:p>
            <a:r>
              <a:t>Haile Selassie leaves the country; goes and presents his case at the UN</a:t>
            </a:r>
          </a:p>
          <a:p>
            <a:r>
              <a:t>Importance of ‘hands off Ethiopia’ movement; sparks anti-colonial activism across the world, incl. George Padmore in London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282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619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714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703307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008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41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23/01/2023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374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23/01/2023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012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23/01/2023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39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23/01/2023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479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23/01/2023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246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9B35-0B48-4C65-8876-A546143B929C}" type="datetimeFigureOut">
              <a:rPr lang="en-GB" smtClean="0"/>
              <a:t>23/01/2023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074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F9B35-0B48-4C65-8876-A546143B929C}" type="datetimeFigureOut">
              <a:rPr lang="en-GB" smtClean="0"/>
              <a:t>23/01/2023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C482A-70C7-4F8C-AA5F-8625F5F0A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999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05"/>
          <a:stretch/>
        </p:blipFill>
        <p:spPr>
          <a:xfrm>
            <a:off x="0" y="0"/>
            <a:ext cx="9144000" cy="50003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1448" y="5000368"/>
            <a:ext cx="8262551" cy="585530"/>
          </a:xfrm>
        </p:spPr>
        <p:txBody>
          <a:bodyPr>
            <a:normAutofit fontScale="90000"/>
          </a:bodyPr>
          <a:lstStyle/>
          <a:p>
            <a:pPr algn="r"/>
            <a:r>
              <a:rPr lang="en-GB" sz="2800" b="1" dirty="0">
                <a:solidFill>
                  <a:srgbClr val="FF292D"/>
                </a:solidFill>
                <a:latin typeface="Cambria" panose="02040503050406030204" pitchFamily="18" charset="0"/>
              </a:rPr>
              <a:t>Superpower rivalry and revolution in the Horn of Africa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42918" y="5715000"/>
            <a:ext cx="3501081" cy="1140897"/>
          </a:xfrm>
        </p:spPr>
        <p:txBody>
          <a:bodyPr>
            <a:normAutofit/>
          </a:bodyPr>
          <a:lstStyle/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HI277 | Africa and the Cold War</a:t>
            </a:r>
          </a:p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Term 2 | Week 13</a:t>
            </a:r>
          </a:p>
          <a:p>
            <a:pPr algn="r"/>
            <a:endParaRPr lang="en-GB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1" y="6565557"/>
            <a:ext cx="4449338" cy="4489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600" b="1" dirty="0">
                <a:solidFill>
                  <a:srgbClr val="FF292D"/>
                </a:solidFill>
                <a:latin typeface="Cambria" panose="02040503050406030204" pitchFamily="18" charset="0"/>
              </a:rPr>
              <a:t>Fidel Castro and Haile </a:t>
            </a:r>
            <a:r>
              <a:rPr lang="en-GB" sz="1600" b="1" dirty="0" err="1">
                <a:solidFill>
                  <a:srgbClr val="FF292D"/>
                </a:solidFill>
                <a:latin typeface="Cambria" panose="02040503050406030204" pitchFamily="18" charset="0"/>
              </a:rPr>
              <a:t>Mengistu</a:t>
            </a:r>
            <a:r>
              <a:rPr lang="en-GB" sz="1600" b="1" dirty="0">
                <a:solidFill>
                  <a:srgbClr val="FF292D"/>
                </a:solidFill>
                <a:latin typeface="Cambria" panose="02040503050406030204" pitchFamily="18" charset="0"/>
              </a:rPr>
              <a:t> Mariam, Cuba, 1975</a:t>
            </a:r>
          </a:p>
          <a:p>
            <a:pPr algn="l"/>
            <a:endParaRPr lang="en-GB" sz="16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533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669925"/>
            <a:ext cx="3600450" cy="1325563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600" b="1" dirty="0">
                <a:solidFill>
                  <a:srgbClr val="FF292D"/>
                </a:solidFill>
              </a:rPr>
              <a:t>Ethiopia under Emperor Haile Selassie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026340"/>
            <a:ext cx="457200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/>
          <p:cNvSpPr txBox="1">
            <a:spLocks/>
          </p:cNvSpPr>
          <p:nvPr/>
        </p:nvSpPr>
        <p:spPr>
          <a:xfrm>
            <a:off x="278001" y="2288833"/>
            <a:ext cx="4293999" cy="405621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Feudal system – land owned by aristocracy</a:t>
            </a:r>
          </a:p>
          <a:p>
            <a:r>
              <a:rPr lang="en-US" sz="2000" dirty="0">
                <a:solidFill>
                  <a:schemeClr val="bg1"/>
                </a:solidFill>
              </a:rPr>
              <a:t>29m out of 32m population were tenant farmers</a:t>
            </a:r>
          </a:p>
          <a:p>
            <a:r>
              <a:rPr lang="en-US" sz="2000" dirty="0">
                <a:solidFill>
                  <a:schemeClr val="bg1"/>
                </a:solidFill>
              </a:rPr>
              <a:t>Internal war against Eritrean People’s Liberation Front (EPLF), which received Soviet and Cuban support</a:t>
            </a:r>
          </a:p>
          <a:p>
            <a:r>
              <a:rPr lang="en-US" sz="2000" dirty="0">
                <a:solidFill>
                  <a:schemeClr val="bg1"/>
                </a:solidFill>
              </a:rPr>
              <a:t>Famine in Sahel Belt, 1972-73 – killed c. 200,000 Ethiopians</a:t>
            </a:r>
          </a:p>
          <a:p>
            <a:r>
              <a:rPr lang="en-US" sz="2000" dirty="0">
                <a:solidFill>
                  <a:schemeClr val="bg1"/>
                </a:solidFill>
              </a:rPr>
              <a:t>1973 oil crisis aggravated deteriorating economic situation</a:t>
            </a:r>
          </a:p>
          <a:p>
            <a:r>
              <a:rPr lang="en-US" sz="2000" dirty="0">
                <a:solidFill>
                  <a:schemeClr val="bg1"/>
                </a:solidFill>
              </a:rPr>
              <a:t>Growth of student radicalism, beginning with Crocodile Society</a:t>
            </a:r>
          </a:p>
          <a:p>
            <a:pPr marL="0"/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523" y="369913"/>
            <a:ext cx="2154222" cy="278453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87417AF-190E-4D6E-AFA6-7D3E84B0B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3702" y="182859"/>
            <a:ext cx="2997196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3"/>
          <a:stretch/>
        </p:blipFill>
        <p:spPr>
          <a:xfrm>
            <a:off x="6028995" y="4067190"/>
            <a:ext cx="2691480" cy="2110686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0B30ED8-273E-4C07-8568-2FE5CC5C48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8803" y="3543213"/>
            <a:ext cx="2997196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098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316" y="1641752"/>
            <a:ext cx="2645568" cy="4366936"/>
          </a:xfrm>
        </p:spPr>
        <p:txBody>
          <a:bodyPr anchor="t">
            <a:normAutofit/>
          </a:bodyPr>
          <a:lstStyle/>
          <a:p>
            <a:r>
              <a:rPr lang="en-GB" sz="3500" b="1" dirty="0">
                <a:solidFill>
                  <a:srgbClr val="FF292D"/>
                </a:solidFill>
                <a:latin typeface="Cambria" panose="02040503050406030204" pitchFamily="18" charset="0"/>
              </a:rPr>
              <a:t>The Ethiopian Revolution, 1974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6560" y="446049"/>
            <a:ext cx="4607124" cy="576518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20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January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army mutinies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street protests in Addis Ababa, involving students and taxi drivers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February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Haile Selassie announces concessions to student demands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establishment of army committee, dominated by young, radical junior officers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March-May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waves of general strikes in Addis Ababa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June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formal establishment of the </a:t>
            </a:r>
            <a:r>
              <a:rPr lang="en-GB" sz="2000" dirty="0" err="1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Derg</a:t>
            </a:r>
            <a:r>
              <a:rPr lang="en-GB" sz="20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 – committee of junior officers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September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documentary film </a:t>
            </a:r>
            <a:r>
              <a:rPr lang="en-GB" sz="2000" i="1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The Unknown Famine</a:t>
            </a:r>
            <a:r>
              <a:rPr lang="en-GB" sz="20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 broadcast on Ethiopian television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formation of Provisional Military Administrative Council (PMAC)</a:t>
            </a:r>
          </a:p>
          <a:p>
            <a:pPr marL="457200" lvl="1" indent="0">
              <a:buNone/>
            </a:pPr>
            <a:r>
              <a:rPr lang="en-GB" sz="2000" dirty="0" err="1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Derg</a:t>
            </a:r>
            <a:r>
              <a:rPr lang="en-GB" sz="20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 decides to arrest Haile Selassie – killed in 1975</a:t>
            </a:r>
          </a:p>
          <a:p>
            <a:endParaRPr lang="en-GB" sz="10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728F330-19FB-4D39-BD0F-53032ABFE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09261" y="0"/>
            <a:ext cx="534739" cy="6858000"/>
            <a:chOff x="11479015" y="0"/>
            <a:chExt cx="712985" cy="6858000"/>
          </a:xfrm>
          <a:effectLst>
            <a:outerShdw blurRad="381000" dist="152400" dir="10800000" algn="ctr" rotWithShape="0">
              <a:schemeClr val="bg1">
                <a:alpha val="10000"/>
              </a:schemeClr>
            </a:outerShdw>
          </a:effectLst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0220D63-6F38-42F9-8AAD-3B1363A4FA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79018" y="0"/>
              <a:ext cx="712982" cy="6858000"/>
            </a:xfrm>
            <a:custGeom>
              <a:avLst/>
              <a:gdLst>
                <a:gd name="connsiteX0" fmla="*/ 280560 w 712982"/>
                <a:gd name="connsiteY0" fmla="*/ 0 h 6858000"/>
                <a:gd name="connsiteX1" fmla="*/ 712982 w 712982"/>
                <a:gd name="connsiteY1" fmla="*/ 0 h 6858000"/>
                <a:gd name="connsiteX2" fmla="*/ 712982 w 712982"/>
                <a:gd name="connsiteY2" fmla="*/ 6858000 h 6858000"/>
                <a:gd name="connsiteX3" fmla="*/ 372527 w 712982"/>
                <a:gd name="connsiteY3" fmla="*/ 6858000 h 6858000"/>
                <a:gd name="connsiteX4" fmla="*/ 372901 w 712982"/>
                <a:gd name="connsiteY4" fmla="*/ 6835810 h 6858000"/>
                <a:gd name="connsiteX5" fmla="*/ 363017 w 712982"/>
                <a:gd name="connsiteY5" fmla="*/ 6518145 h 6858000"/>
                <a:gd name="connsiteX6" fmla="*/ 310498 w 712982"/>
                <a:gd name="connsiteY6" fmla="*/ 6393936 h 6858000"/>
                <a:gd name="connsiteX7" fmla="*/ 305420 w 712982"/>
                <a:gd name="connsiteY7" fmla="*/ 6355564 h 6858000"/>
                <a:gd name="connsiteX8" fmla="*/ 311030 w 712982"/>
                <a:gd name="connsiteY8" fmla="*/ 6267729 h 6858000"/>
                <a:gd name="connsiteX9" fmla="*/ 281440 w 712982"/>
                <a:gd name="connsiteY9" fmla="*/ 6090959 h 6858000"/>
                <a:gd name="connsiteX10" fmla="*/ 258928 w 712982"/>
                <a:gd name="connsiteY10" fmla="*/ 6026981 h 6858000"/>
                <a:gd name="connsiteX11" fmla="*/ 245105 w 712982"/>
                <a:gd name="connsiteY11" fmla="*/ 5991615 h 6858000"/>
                <a:gd name="connsiteX12" fmla="*/ 197441 w 712982"/>
                <a:gd name="connsiteY12" fmla="*/ 5807458 h 6858000"/>
                <a:gd name="connsiteX13" fmla="*/ 159115 w 712982"/>
                <a:gd name="connsiteY13" fmla="*/ 5727356 h 6858000"/>
                <a:gd name="connsiteX14" fmla="*/ 152306 w 712982"/>
                <a:gd name="connsiteY14" fmla="*/ 5705270 h 6858000"/>
                <a:gd name="connsiteX15" fmla="*/ 150939 w 712982"/>
                <a:gd name="connsiteY15" fmla="*/ 5580441 h 6858000"/>
                <a:gd name="connsiteX16" fmla="*/ 187956 w 712982"/>
                <a:gd name="connsiteY16" fmla="*/ 5482729 h 6858000"/>
                <a:gd name="connsiteX17" fmla="*/ 201902 w 712982"/>
                <a:gd name="connsiteY17" fmla="*/ 5463053 h 6858000"/>
                <a:gd name="connsiteX18" fmla="*/ 168174 w 712982"/>
                <a:gd name="connsiteY18" fmla="*/ 5205662 h 6858000"/>
                <a:gd name="connsiteX19" fmla="*/ 157186 w 712982"/>
                <a:gd name="connsiteY19" fmla="*/ 5166766 h 6858000"/>
                <a:gd name="connsiteX20" fmla="*/ 163999 w 712982"/>
                <a:gd name="connsiteY20" fmla="*/ 4972256 h 6858000"/>
                <a:gd name="connsiteX21" fmla="*/ 163388 w 712982"/>
                <a:gd name="connsiteY21" fmla="*/ 4915833 h 6858000"/>
                <a:gd name="connsiteX22" fmla="*/ 166361 w 712982"/>
                <a:gd name="connsiteY22" fmla="*/ 4712964 h 6858000"/>
                <a:gd name="connsiteX23" fmla="*/ 140122 w 712982"/>
                <a:gd name="connsiteY23" fmla="*/ 4687152 h 6858000"/>
                <a:gd name="connsiteX24" fmla="*/ 73058 w 712982"/>
                <a:gd name="connsiteY24" fmla="*/ 4611951 h 6858000"/>
                <a:gd name="connsiteX25" fmla="*/ 3979 w 712982"/>
                <a:gd name="connsiteY25" fmla="*/ 4456771 h 6858000"/>
                <a:gd name="connsiteX26" fmla="*/ 2091 w 712982"/>
                <a:gd name="connsiteY26" fmla="*/ 4412781 h 6858000"/>
                <a:gd name="connsiteX27" fmla="*/ 75905 w 712982"/>
                <a:gd name="connsiteY27" fmla="*/ 4292897 h 6858000"/>
                <a:gd name="connsiteX28" fmla="*/ 104434 w 712982"/>
                <a:gd name="connsiteY28" fmla="*/ 4235333 h 6858000"/>
                <a:gd name="connsiteX29" fmla="*/ 151065 w 712982"/>
                <a:gd name="connsiteY29" fmla="*/ 4075686 h 6858000"/>
                <a:gd name="connsiteX30" fmla="*/ 161243 w 712982"/>
                <a:gd name="connsiteY30" fmla="*/ 4061695 h 6858000"/>
                <a:gd name="connsiteX31" fmla="*/ 286285 w 712982"/>
                <a:gd name="connsiteY31" fmla="*/ 3933862 h 6858000"/>
                <a:gd name="connsiteX32" fmla="*/ 306926 w 712982"/>
                <a:gd name="connsiteY32" fmla="*/ 3905847 h 6858000"/>
                <a:gd name="connsiteX33" fmla="*/ 340015 w 712982"/>
                <a:gd name="connsiteY33" fmla="*/ 3871199 h 6858000"/>
                <a:gd name="connsiteX34" fmla="*/ 400111 w 712982"/>
                <a:gd name="connsiteY34" fmla="*/ 3767743 h 6858000"/>
                <a:gd name="connsiteX35" fmla="*/ 409694 w 712982"/>
                <a:gd name="connsiteY35" fmla="*/ 3646690 h 6858000"/>
                <a:gd name="connsiteX36" fmla="*/ 428447 w 712982"/>
                <a:gd name="connsiteY36" fmla="*/ 3499752 h 6858000"/>
                <a:gd name="connsiteX37" fmla="*/ 445033 w 712982"/>
                <a:gd name="connsiteY37" fmla="*/ 3437349 h 6858000"/>
                <a:gd name="connsiteX38" fmla="*/ 471431 w 712982"/>
                <a:gd name="connsiteY38" fmla="*/ 3272018 h 6858000"/>
                <a:gd name="connsiteX39" fmla="*/ 495919 w 712982"/>
                <a:gd name="connsiteY39" fmla="*/ 3153432 h 6858000"/>
                <a:gd name="connsiteX40" fmla="*/ 499541 w 712982"/>
                <a:gd name="connsiteY40" fmla="*/ 2985907 h 6858000"/>
                <a:gd name="connsiteX41" fmla="*/ 491640 w 712982"/>
                <a:gd name="connsiteY41" fmla="*/ 2905697 h 6858000"/>
                <a:gd name="connsiteX42" fmla="*/ 586592 w 712982"/>
                <a:gd name="connsiteY42" fmla="*/ 2746325 h 6858000"/>
                <a:gd name="connsiteX43" fmla="*/ 647211 w 712982"/>
                <a:gd name="connsiteY43" fmla="*/ 2620857 h 6858000"/>
                <a:gd name="connsiteX44" fmla="*/ 598120 w 712982"/>
                <a:gd name="connsiteY44" fmla="*/ 2501248 h 6858000"/>
                <a:gd name="connsiteX45" fmla="*/ 560897 w 712982"/>
                <a:gd name="connsiteY45" fmla="*/ 2471368 h 6858000"/>
                <a:gd name="connsiteX46" fmla="*/ 506928 w 712982"/>
                <a:gd name="connsiteY46" fmla="*/ 2272389 h 6858000"/>
                <a:gd name="connsiteX47" fmla="*/ 474122 w 712982"/>
                <a:gd name="connsiteY47" fmla="*/ 1983284 h 6858000"/>
                <a:gd name="connsiteX48" fmla="*/ 349180 w 712982"/>
                <a:gd name="connsiteY48" fmla="*/ 1510207 h 6858000"/>
                <a:gd name="connsiteX49" fmla="*/ 306451 w 712982"/>
                <a:gd name="connsiteY49" fmla="*/ 1430003 h 6858000"/>
                <a:gd name="connsiteX50" fmla="*/ 287747 w 712982"/>
                <a:gd name="connsiteY50" fmla="*/ 1336633 h 6858000"/>
                <a:gd name="connsiteX51" fmla="*/ 304326 w 712982"/>
                <a:gd name="connsiteY51" fmla="*/ 1298229 h 6858000"/>
                <a:gd name="connsiteX52" fmla="*/ 317671 w 712982"/>
                <a:gd name="connsiteY52" fmla="*/ 1136667 h 6858000"/>
                <a:gd name="connsiteX53" fmla="*/ 314959 w 712982"/>
                <a:gd name="connsiteY53" fmla="*/ 1106522 h 6858000"/>
                <a:gd name="connsiteX54" fmla="*/ 290675 w 712982"/>
                <a:gd name="connsiteY54" fmla="*/ 1004980 h 6858000"/>
                <a:gd name="connsiteX55" fmla="*/ 272712 w 712982"/>
                <a:gd name="connsiteY55" fmla="*/ 910357 h 6858000"/>
                <a:gd name="connsiteX56" fmla="*/ 270963 w 712982"/>
                <a:gd name="connsiteY56" fmla="*/ 667028 h 6858000"/>
                <a:gd name="connsiteX57" fmla="*/ 244986 w 712982"/>
                <a:gd name="connsiteY57" fmla="*/ 483131 h 6858000"/>
                <a:gd name="connsiteX58" fmla="*/ 241465 w 712982"/>
                <a:gd name="connsiteY58" fmla="*/ 397465 h 6858000"/>
                <a:gd name="connsiteX59" fmla="*/ 244890 w 712982"/>
                <a:gd name="connsiteY59" fmla="*/ 348507 h 6858000"/>
                <a:gd name="connsiteX60" fmla="*/ 293439 w 712982"/>
                <a:gd name="connsiteY60" fmla="*/ 233141 h 6858000"/>
                <a:gd name="connsiteX61" fmla="*/ 300513 w 712982"/>
                <a:gd name="connsiteY61" fmla="*/ 172069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12982" h="6858000">
                  <a:moveTo>
                    <a:pt x="280560" y="0"/>
                  </a:moveTo>
                  <a:lnTo>
                    <a:pt x="712982" y="0"/>
                  </a:lnTo>
                  <a:lnTo>
                    <a:pt x="712982" y="6858000"/>
                  </a:lnTo>
                  <a:lnTo>
                    <a:pt x="372527" y="6858000"/>
                  </a:lnTo>
                  <a:lnTo>
                    <a:pt x="372901" y="6835810"/>
                  </a:lnTo>
                  <a:cubicBezTo>
                    <a:pt x="343741" y="6729822"/>
                    <a:pt x="373381" y="6623551"/>
                    <a:pt x="363017" y="6518145"/>
                  </a:cubicBezTo>
                  <a:cubicBezTo>
                    <a:pt x="358372" y="6470360"/>
                    <a:pt x="362468" y="6422202"/>
                    <a:pt x="310498" y="6393936"/>
                  </a:cubicBezTo>
                  <a:cubicBezTo>
                    <a:pt x="303659" y="6390296"/>
                    <a:pt x="304819" y="6368800"/>
                    <a:pt x="305420" y="6355564"/>
                  </a:cubicBezTo>
                  <a:cubicBezTo>
                    <a:pt x="306594" y="6326166"/>
                    <a:pt x="314451" y="6296329"/>
                    <a:pt x="311030" y="6267729"/>
                  </a:cubicBezTo>
                  <a:cubicBezTo>
                    <a:pt x="304253" y="6208466"/>
                    <a:pt x="293104" y="6149393"/>
                    <a:pt x="281440" y="6090959"/>
                  </a:cubicBezTo>
                  <a:cubicBezTo>
                    <a:pt x="276978" y="6068911"/>
                    <a:pt x="266829" y="6048361"/>
                    <a:pt x="258928" y="6026981"/>
                  </a:cubicBezTo>
                  <a:cubicBezTo>
                    <a:pt x="254416" y="6015184"/>
                    <a:pt x="244605" y="6003083"/>
                    <a:pt x="245105" y="5991615"/>
                  </a:cubicBezTo>
                  <a:cubicBezTo>
                    <a:pt x="248075" y="5925141"/>
                    <a:pt x="216651" y="5867990"/>
                    <a:pt x="197441" y="5807458"/>
                  </a:cubicBezTo>
                  <a:cubicBezTo>
                    <a:pt x="188523" y="5779456"/>
                    <a:pt x="171697" y="5754078"/>
                    <a:pt x="159115" y="5727356"/>
                  </a:cubicBezTo>
                  <a:cubicBezTo>
                    <a:pt x="155717" y="5720411"/>
                    <a:pt x="152517" y="5712566"/>
                    <a:pt x="152306" y="5705270"/>
                  </a:cubicBezTo>
                  <a:cubicBezTo>
                    <a:pt x="151252" y="5663532"/>
                    <a:pt x="151674" y="5621922"/>
                    <a:pt x="150939" y="5580441"/>
                  </a:cubicBezTo>
                  <a:cubicBezTo>
                    <a:pt x="150326" y="5542748"/>
                    <a:pt x="147369" y="5505023"/>
                    <a:pt x="187956" y="5482729"/>
                  </a:cubicBezTo>
                  <a:cubicBezTo>
                    <a:pt x="194324" y="5479395"/>
                    <a:pt x="198291" y="5470181"/>
                    <a:pt x="201902" y="5463053"/>
                  </a:cubicBezTo>
                  <a:cubicBezTo>
                    <a:pt x="257480" y="5353065"/>
                    <a:pt x="249730" y="5298303"/>
                    <a:pt x="168174" y="5205662"/>
                  </a:cubicBezTo>
                  <a:cubicBezTo>
                    <a:pt x="159805" y="5196040"/>
                    <a:pt x="152161" y="5174340"/>
                    <a:pt x="157186" y="5166766"/>
                  </a:cubicBezTo>
                  <a:cubicBezTo>
                    <a:pt x="198743" y="5102508"/>
                    <a:pt x="186477" y="5038579"/>
                    <a:pt x="163999" y="4972256"/>
                  </a:cubicBezTo>
                  <a:cubicBezTo>
                    <a:pt x="158020" y="4955056"/>
                    <a:pt x="155299" y="4930181"/>
                    <a:pt x="163388" y="4915833"/>
                  </a:cubicBezTo>
                  <a:cubicBezTo>
                    <a:pt x="200708" y="4847649"/>
                    <a:pt x="186907" y="4780374"/>
                    <a:pt x="166361" y="4712964"/>
                  </a:cubicBezTo>
                  <a:cubicBezTo>
                    <a:pt x="163165" y="4702485"/>
                    <a:pt x="150748" y="4690669"/>
                    <a:pt x="140122" y="4687152"/>
                  </a:cubicBezTo>
                  <a:cubicBezTo>
                    <a:pt x="102452" y="4674589"/>
                    <a:pt x="86917" y="4644970"/>
                    <a:pt x="73058" y="4611951"/>
                  </a:cubicBezTo>
                  <a:cubicBezTo>
                    <a:pt x="50686" y="4559957"/>
                    <a:pt x="25516" y="4509149"/>
                    <a:pt x="3979" y="4456771"/>
                  </a:cubicBezTo>
                  <a:cubicBezTo>
                    <a:pt x="-1236" y="4443877"/>
                    <a:pt x="-726" y="4427139"/>
                    <a:pt x="2091" y="4412781"/>
                  </a:cubicBezTo>
                  <a:cubicBezTo>
                    <a:pt x="11653" y="4363733"/>
                    <a:pt x="45382" y="4329603"/>
                    <a:pt x="75905" y="4292897"/>
                  </a:cubicBezTo>
                  <a:cubicBezTo>
                    <a:pt x="89361" y="4276787"/>
                    <a:pt x="97880" y="4255660"/>
                    <a:pt x="104434" y="4235333"/>
                  </a:cubicBezTo>
                  <a:cubicBezTo>
                    <a:pt x="121200" y="4182569"/>
                    <a:pt x="135523" y="4128901"/>
                    <a:pt x="151065" y="4075686"/>
                  </a:cubicBezTo>
                  <a:cubicBezTo>
                    <a:pt x="152552" y="4070549"/>
                    <a:pt x="157315" y="4065932"/>
                    <a:pt x="161243" y="4061695"/>
                  </a:cubicBezTo>
                  <a:cubicBezTo>
                    <a:pt x="202828" y="4019095"/>
                    <a:pt x="244731" y="3976753"/>
                    <a:pt x="286285" y="3933862"/>
                  </a:cubicBezTo>
                  <a:cubicBezTo>
                    <a:pt x="294168" y="3925683"/>
                    <a:pt x="299393" y="3914571"/>
                    <a:pt x="306926" y="3905847"/>
                  </a:cubicBezTo>
                  <a:cubicBezTo>
                    <a:pt x="317292" y="3893589"/>
                    <a:pt x="326766" y="3878502"/>
                    <a:pt x="340015" y="3871199"/>
                  </a:cubicBezTo>
                  <a:cubicBezTo>
                    <a:pt x="381725" y="3848490"/>
                    <a:pt x="396760" y="3812013"/>
                    <a:pt x="400111" y="3767743"/>
                  </a:cubicBezTo>
                  <a:cubicBezTo>
                    <a:pt x="403294" y="3727294"/>
                    <a:pt x="405323" y="3686973"/>
                    <a:pt x="409694" y="3646690"/>
                  </a:cubicBezTo>
                  <a:cubicBezTo>
                    <a:pt x="414852" y="3597538"/>
                    <a:pt x="420910" y="3548579"/>
                    <a:pt x="428447" y="3499752"/>
                  </a:cubicBezTo>
                  <a:cubicBezTo>
                    <a:pt x="431696" y="3478619"/>
                    <a:pt x="435683" y="3456228"/>
                    <a:pt x="445033" y="3437349"/>
                  </a:cubicBezTo>
                  <a:cubicBezTo>
                    <a:pt x="470858" y="3384475"/>
                    <a:pt x="486179" y="3329236"/>
                    <a:pt x="471431" y="3272018"/>
                  </a:cubicBezTo>
                  <a:cubicBezTo>
                    <a:pt x="459682" y="3226180"/>
                    <a:pt x="472474" y="3185267"/>
                    <a:pt x="495919" y="3153432"/>
                  </a:cubicBezTo>
                  <a:cubicBezTo>
                    <a:pt x="538461" y="3095505"/>
                    <a:pt x="521296" y="3040311"/>
                    <a:pt x="499541" y="2985907"/>
                  </a:cubicBezTo>
                  <a:cubicBezTo>
                    <a:pt x="488276" y="2957871"/>
                    <a:pt x="486838" y="2934028"/>
                    <a:pt x="491640" y="2905697"/>
                  </a:cubicBezTo>
                  <a:cubicBezTo>
                    <a:pt x="502898" y="2840071"/>
                    <a:pt x="547705" y="2792141"/>
                    <a:pt x="586592" y="2746325"/>
                  </a:cubicBezTo>
                  <a:cubicBezTo>
                    <a:pt x="619786" y="2707275"/>
                    <a:pt x="636305" y="2665661"/>
                    <a:pt x="647211" y="2620857"/>
                  </a:cubicBezTo>
                  <a:cubicBezTo>
                    <a:pt x="661216" y="2564298"/>
                    <a:pt x="648982" y="2522027"/>
                    <a:pt x="598120" y="2501248"/>
                  </a:cubicBezTo>
                  <a:cubicBezTo>
                    <a:pt x="583733" y="2495506"/>
                    <a:pt x="566431" y="2484521"/>
                    <a:pt x="560897" y="2471368"/>
                  </a:cubicBezTo>
                  <a:cubicBezTo>
                    <a:pt x="533469" y="2407931"/>
                    <a:pt x="496686" y="2344634"/>
                    <a:pt x="506928" y="2272389"/>
                  </a:cubicBezTo>
                  <a:cubicBezTo>
                    <a:pt x="520879" y="2172517"/>
                    <a:pt x="509052" y="2077807"/>
                    <a:pt x="474122" y="1983284"/>
                  </a:cubicBezTo>
                  <a:cubicBezTo>
                    <a:pt x="417537" y="1829959"/>
                    <a:pt x="358639" y="1676886"/>
                    <a:pt x="349180" y="1510207"/>
                  </a:cubicBezTo>
                  <a:cubicBezTo>
                    <a:pt x="347619" y="1482573"/>
                    <a:pt x="326399" y="1451821"/>
                    <a:pt x="306451" y="1430003"/>
                  </a:cubicBezTo>
                  <a:cubicBezTo>
                    <a:pt x="268511" y="1388202"/>
                    <a:pt x="266127" y="1390512"/>
                    <a:pt x="287747" y="1336633"/>
                  </a:cubicBezTo>
                  <a:cubicBezTo>
                    <a:pt x="293070" y="1323756"/>
                    <a:pt x="295470" y="1308272"/>
                    <a:pt x="304326" y="1298229"/>
                  </a:cubicBezTo>
                  <a:cubicBezTo>
                    <a:pt x="349361" y="1247057"/>
                    <a:pt x="331041" y="1191986"/>
                    <a:pt x="317671" y="1136667"/>
                  </a:cubicBezTo>
                  <a:cubicBezTo>
                    <a:pt x="315148" y="1126990"/>
                    <a:pt x="311827" y="1115354"/>
                    <a:pt x="314959" y="1106522"/>
                  </a:cubicBezTo>
                  <a:cubicBezTo>
                    <a:pt x="329032" y="1066641"/>
                    <a:pt x="319157" y="1035231"/>
                    <a:pt x="290675" y="1004980"/>
                  </a:cubicBezTo>
                  <a:cubicBezTo>
                    <a:pt x="266138" y="978690"/>
                    <a:pt x="249805" y="947108"/>
                    <a:pt x="272712" y="910357"/>
                  </a:cubicBezTo>
                  <a:cubicBezTo>
                    <a:pt x="323486" y="828702"/>
                    <a:pt x="317578" y="747981"/>
                    <a:pt x="270963" y="667028"/>
                  </a:cubicBezTo>
                  <a:cubicBezTo>
                    <a:pt x="237707" y="609204"/>
                    <a:pt x="225082" y="549995"/>
                    <a:pt x="244986" y="483131"/>
                  </a:cubicBezTo>
                  <a:cubicBezTo>
                    <a:pt x="252708" y="457408"/>
                    <a:pt x="242285" y="426353"/>
                    <a:pt x="241465" y="397465"/>
                  </a:cubicBezTo>
                  <a:cubicBezTo>
                    <a:pt x="240850" y="381142"/>
                    <a:pt x="239176" y="363176"/>
                    <a:pt x="244890" y="348507"/>
                  </a:cubicBezTo>
                  <a:cubicBezTo>
                    <a:pt x="259350" y="309454"/>
                    <a:pt x="279299" y="272445"/>
                    <a:pt x="293439" y="233141"/>
                  </a:cubicBezTo>
                  <a:cubicBezTo>
                    <a:pt x="300152" y="214256"/>
                    <a:pt x="302437" y="192349"/>
                    <a:pt x="300513" y="172069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7B054CB-4DA3-4EDD-B196-A5DDD1E4E6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79015" y="0"/>
              <a:ext cx="712985" cy="6858000"/>
            </a:xfrm>
            <a:custGeom>
              <a:avLst/>
              <a:gdLst>
                <a:gd name="connsiteX0" fmla="*/ 280560 w 712985"/>
                <a:gd name="connsiteY0" fmla="*/ 0 h 6858000"/>
                <a:gd name="connsiteX1" fmla="*/ 712985 w 712985"/>
                <a:gd name="connsiteY1" fmla="*/ 0 h 6858000"/>
                <a:gd name="connsiteX2" fmla="*/ 712985 w 712985"/>
                <a:gd name="connsiteY2" fmla="*/ 6858000 h 6858000"/>
                <a:gd name="connsiteX3" fmla="*/ 372527 w 712985"/>
                <a:gd name="connsiteY3" fmla="*/ 6858000 h 6858000"/>
                <a:gd name="connsiteX4" fmla="*/ 372901 w 712985"/>
                <a:gd name="connsiteY4" fmla="*/ 6835810 h 6858000"/>
                <a:gd name="connsiteX5" fmla="*/ 363017 w 712985"/>
                <a:gd name="connsiteY5" fmla="*/ 6518145 h 6858000"/>
                <a:gd name="connsiteX6" fmla="*/ 310498 w 712985"/>
                <a:gd name="connsiteY6" fmla="*/ 6393936 h 6858000"/>
                <a:gd name="connsiteX7" fmla="*/ 305420 w 712985"/>
                <a:gd name="connsiteY7" fmla="*/ 6355564 h 6858000"/>
                <a:gd name="connsiteX8" fmla="*/ 311030 w 712985"/>
                <a:gd name="connsiteY8" fmla="*/ 6267729 h 6858000"/>
                <a:gd name="connsiteX9" fmla="*/ 281440 w 712985"/>
                <a:gd name="connsiteY9" fmla="*/ 6090959 h 6858000"/>
                <a:gd name="connsiteX10" fmla="*/ 258928 w 712985"/>
                <a:gd name="connsiteY10" fmla="*/ 6026981 h 6858000"/>
                <a:gd name="connsiteX11" fmla="*/ 245105 w 712985"/>
                <a:gd name="connsiteY11" fmla="*/ 5991615 h 6858000"/>
                <a:gd name="connsiteX12" fmla="*/ 197441 w 712985"/>
                <a:gd name="connsiteY12" fmla="*/ 5807458 h 6858000"/>
                <a:gd name="connsiteX13" fmla="*/ 159115 w 712985"/>
                <a:gd name="connsiteY13" fmla="*/ 5727356 h 6858000"/>
                <a:gd name="connsiteX14" fmla="*/ 152306 w 712985"/>
                <a:gd name="connsiteY14" fmla="*/ 5705270 h 6858000"/>
                <a:gd name="connsiteX15" fmla="*/ 150939 w 712985"/>
                <a:gd name="connsiteY15" fmla="*/ 5580441 h 6858000"/>
                <a:gd name="connsiteX16" fmla="*/ 187956 w 712985"/>
                <a:gd name="connsiteY16" fmla="*/ 5482729 h 6858000"/>
                <a:gd name="connsiteX17" fmla="*/ 201902 w 712985"/>
                <a:gd name="connsiteY17" fmla="*/ 5463053 h 6858000"/>
                <a:gd name="connsiteX18" fmla="*/ 168174 w 712985"/>
                <a:gd name="connsiteY18" fmla="*/ 5205662 h 6858000"/>
                <a:gd name="connsiteX19" fmla="*/ 157186 w 712985"/>
                <a:gd name="connsiteY19" fmla="*/ 5166766 h 6858000"/>
                <a:gd name="connsiteX20" fmla="*/ 163999 w 712985"/>
                <a:gd name="connsiteY20" fmla="*/ 4972256 h 6858000"/>
                <a:gd name="connsiteX21" fmla="*/ 163388 w 712985"/>
                <a:gd name="connsiteY21" fmla="*/ 4915833 h 6858000"/>
                <a:gd name="connsiteX22" fmla="*/ 166361 w 712985"/>
                <a:gd name="connsiteY22" fmla="*/ 4712964 h 6858000"/>
                <a:gd name="connsiteX23" fmla="*/ 140122 w 712985"/>
                <a:gd name="connsiteY23" fmla="*/ 4687152 h 6858000"/>
                <a:gd name="connsiteX24" fmla="*/ 73058 w 712985"/>
                <a:gd name="connsiteY24" fmla="*/ 4611951 h 6858000"/>
                <a:gd name="connsiteX25" fmla="*/ 3979 w 712985"/>
                <a:gd name="connsiteY25" fmla="*/ 4456771 h 6858000"/>
                <a:gd name="connsiteX26" fmla="*/ 2091 w 712985"/>
                <a:gd name="connsiteY26" fmla="*/ 4412781 h 6858000"/>
                <a:gd name="connsiteX27" fmla="*/ 75905 w 712985"/>
                <a:gd name="connsiteY27" fmla="*/ 4292897 h 6858000"/>
                <a:gd name="connsiteX28" fmla="*/ 104434 w 712985"/>
                <a:gd name="connsiteY28" fmla="*/ 4235333 h 6858000"/>
                <a:gd name="connsiteX29" fmla="*/ 151065 w 712985"/>
                <a:gd name="connsiteY29" fmla="*/ 4075686 h 6858000"/>
                <a:gd name="connsiteX30" fmla="*/ 161243 w 712985"/>
                <a:gd name="connsiteY30" fmla="*/ 4061695 h 6858000"/>
                <a:gd name="connsiteX31" fmla="*/ 286285 w 712985"/>
                <a:gd name="connsiteY31" fmla="*/ 3933862 h 6858000"/>
                <a:gd name="connsiteX32" fmla="*/ 306926 w 712985"/>
                <a:gd name="connsiteY32" fmla="*/ 3905847 h 6858000"/>
                <a:gd name="connsiteX33" fmla="*/ 340015 w 712985"/>
                <a:gd name="connsiteY33" fmla="*/ 3871199 h 6858000"/>
                <a:gd name="connsiteX34" fmla="*/ 400111 w 712985"/>
                <a:gd name="connsiteY34" fmla="*/ 3767743 h 6858000"/>
                <a:gd name="connsiteX35" fmla="*/ 409694 w 712985"/>
                <a:gd name="connsiteY35" fmla="*/ 3646690 h 6858000"/>
                <a:gd name="connsiteX36" fmla="*/ 428447 w 712985"/>
                <a:gd name="connsiteY36" fmla="*/ 3499752 h 6858000"/>
                <a:gd name="connsiteX37" fmla="*/ 445033 w 712985"/>
                <a:gd name="connsiteY37" fmla="*/ 3437349 h 6858000"/>
                <a:gd name="connsiteX38" fmla="*/ 471431 w 712985"/>
                <a:gd name="connsiteY38" fmla="*/ 3272018 h 6858000"/>
                <a:gd name="connsiteX39" fmla="*/ 495919 w 712985"/>
                <a:gd name="connsiteY39" fmla="*/ 3153432 h 6858000"/>
                <a:gd name="connsiteX40" fmla="*/ 499541 w 712985"/>
                <a:gd name="connsiteY40" fmla="*/ 2985907 h 6858000"/>
                <a:gd name="connsiteX41" fmla="*/ 491640 w 712985"/>
                <a:gd name="connsiteY41" fmla="*/ 2905697 h 6858000"/>
                <a:gd name="connsiteX42" fmla="*/ 586592 w 712985"/>
                <a:gd name="connsiteY42" fmla="*/ 2746325 h 6858000"/>
                <a:gd name="connsiteX43" fmla="*/ 647211 w 712985"/>
                <a:gd name="connsiteY43" fmla="*/ 2620857 h 6858000"/>
                <a:gd name="connsiteX44" fmla="*/ 598120 w 712985"/>
                <a:gd name="connsiteY44" fmla="*/ 2501248 h 6858000"/>
                <a:gd name="connsiteX45" fmla="*/ 560897 w 712985"/>
                <a:gd name="connsiteY45" fmla="*/ 2471368 h 6858000"/>
                <a:gd name="connsiteX46" fmla="*/ 506928 w 712985"/>
                <a:gd name="connsiteY46" fmla="*/ 2272389 h 6858000"/>
                <a:gd name="connsiteX47" fmla="*/ 474122 w 712985"/>
                <a:gd name="connsiteY47" fmla="*/ 1983284 h 6858000"/>
                <a:gd name="connsiteX48" fmla="*/ 349180 w 712985"/>
                <a:gd name="connsiteY48" fmla="*/ 1510207 h 6858000"/>
                <a:gd name="connsiteX49" fmla="*/ 306451 w 712985"/>
                <a:gd name="connsiteY49" fmla="*/ 1430003 h 6858000"/>
                <a:gd name="connsiteX50" fmla="*/ 287747 w 712985"/>
                <a:gd name="connsiteY50" fmla="*/ 1336633 h 6858000"/>
                <a:gd name="connsiteX51" fmla="*/ 304326 w 712985"/>
                <a:gd name="connsiteY51" fmla="*/ 1298229 h 6858000"/>
                <a:gd name="connsiteX52" fmla="*/ 317671 w 712985"/>
                <a:gd name="connsiteY52" fmla="*/ 1136667 h 6858000"/>
                <a:gd name="connsiteX53" fmla="*/ 314959 w 712985"/>
                <a:gd name="connsiteY53" fmla="*/ 1106522 h 6858000"/>
                <a:gd name="connsiteX54" fmla="*/ 290675 w 712985"/>
                <a:gd name="connsiteY54" fmla="*/ 1004980 h 6858000"/>
                <a:gd name="connsiteX55" fmla="*/ 272712 w 712985"/>
                <a:gd name="connsiteY55" fmla="*/ 910357 h 6858000"/>
                <a:gd name="connsiteX56" fmla="*/ 270963 w 712985"/>
                <a:gd name="connsiteY56" fmla="*/ 667028 h 6858000"/>
                <a:gd name="connsiteX57" fmla="*/ 244986 w 712985"/>
                <a:gd name="connsiteY57" fmla="*/ 483131 h 6858000"/>
                <a:gd name="connsiteX58" fmla="*/ 241465 w 712985"/>
                <a:gd name="connsiteY58" fmla="*/ 397465 h 6858000"/>
                <a:gd name="connsiteX59" fmla="*/ 244890 w 712985"/>
                <a:gd name="connsiteY59" fmla="*/ 348507 h 6858000"/>
                <a:gd name="connsiteX60" fmla="*/ 293439 w 712985"/>
                <a:gd name="connsiteY60" fmla="*/ 233141 h 6858000"/>
                <a:gd name="connsiteX61" fmla="*/ 300513 w 712985"/>
                <a:gd name="connsiteY61" fmla="*/ 172069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12985" h="6858000">
                  <a:moveTo>
                    <a:pt x="280560" y="0"/>
                  </a:moveTo>
                  <a:lnTo>
                    <a:pt x="712985" y="0"/>
                  </a:lnTo>
                  <a:lnTo>
                    <a:pt x="712985" y="6858000"/>
                  </a:lnTo>
                  <a:lnTo>
                    <a:pt x="372527" y="6858000"/>
                  </a:lnTo>
                  <a:lnTo>
                    <a:pt x="372901" y="6835810"/>
                  </a:lnTo>
                  <a:cubicBezTo>
                    <a:pt x="343741" y="6729822"/>
                    <a:pt x="373381" y="6623551"/>
                    <a:pt x="363017" y="6518145"/>
                  </a:cubicBezTo>
                  <a:cubicBezTo>
                    <a:pt x="358372" y="6470360"/>
                    <a:pt x="362468" y="6422202"/>
                    <a:pt x="310498" y="6393936"/>
                  </a:cubicBezTo>
                  <a:cubicBezTo>
                    <a:pt x="303659" y="6390296"/>
                    <a:pt x="304819" y="6368800"/>
                    <a:pt x="305420" y="6355564"/>
                  </a:cubicBezTo>
                  <a:cubicBezTo>
                    <a:pt x="306594" y="6326166"/>
                    <a:pt x="314451" y="6296329"/>
                    <a:pt x="311030" y="6267729"/>
                  </a:cubicBezTo>
                  <a:cubicBezTo>
                    <a:pt x="304253" y="6208466"/>
                    <a:pt x="293104" y="6149393"/>
                    <a:pt x="281440" y="6090959"/>
                  </a:cubicBezTo>
                  <a:cubicBezTo>
                    <a:pt x="276978" y="6068911"/>
                    <a:pt x="266829" y="6048361"/>
                    <a:pt x="258928" y="6026981"/>
                  </a:cubicBezTo>
                  <a:cubicBezTo>
                    <a:pt x="254416" y="6015184"/>
                    <a:pt x="244605" y="6003083"/>
                    <a:pt x="245105" y="5991615"/>
                  </a:cubicBezTo>
                  <a:cubicBezTo>
                    <a:pt x="248075" y="5925141"/>
                    <a:pt x="216651" y="5867990"/>
                    <a:pt x="197441" y="5807458"/>
                  </a:cubicBezTo>
                  <a:cubicBezTo>
                    <a:pt x="188523" y="5779456"/>
                    <a:pt x="171697" y="5754078"/>
                    <a:pt x="159115" y="5727356"/>
                  </a:cubicBezTo>
                  <a:cubicBezTo>
                    <a:pt x="155717" y="5720411"/>
                    <a:pt x="152517" y="5712566"/>
                    <a:pt x="152306" y="5705270"/>
                  </a:cubicBezTo>
                  <a:cubicBezTo>
                    <a:pt x="151252" y="5663532"/>
                    <a:pt x="151674" y="5621922"/>
                    <a:pt x="150939" y="5580441"/>
                  </a:cubicBezTo>
                  <a:cubicBezTo>
                    <a:pt x="150326" y="5542748"/>
                    <a:pt x="147369" y="5505023"/>
                    <a:pt x="187956" y="5482729"/>
                  </a:cubicBezTo>
                  <a:cubicBezTo>
                    <a:pt x="194324" y="5479395"/>
                    <a:pt x="198291" y="5470181"/>
                    <a:pt x="201902" y="5463053"/>
                  </a:cubicBezTo>
                  <a:cubicBezTo>
                    <a:pt x="257480" y="5353065"/>
                    <a:pt x="249730" y="5298303"/>
                    <a:pt x="168174" y="5205662"/>
                  </a:cubicBezTo>
                  <a:cubicBezTo>
                    <a:pt x="159805" y="5196040"/>
                    <a:pt x="152161" y="5174340"/>
                    <a:pt x="157186" y="5166766"/>
                  </a:cubicBezTo>
                  <a:cubicBezTo>
                    <a:pt x="198743" y="5102508"/>
                    <a:pt x="186477" y="5038579"/>
                    <a:pt x="163999" y="4972256"/>
                  </a:cubicBezTo>
                  <a:cubicBezTo>
                    <a:pt x="158020" y="4955056"/>
                    <a:pt x="155299" y="4930181"/>
                    <a:pt x="163388" y="4915833"/>
                  </a:cubicBezTo>
                  <a:cubicBezTo>
                    <a:pt x="200708" y="4847649"/>
                    <a:pt x="186907" y="4780374"/>
                    <a:pt x="166361" y="4712964"/>
                  </a:cubicBezTo>
                  <a:cubicBezTo>
                    <a:pt x="163165" y="4702485"/>
                    <a:pt x="150748" y="4690669"/>
                    <a:pt x="140122" y="4687152"/>
                  </a:cubicBezTo>
                  <a:cubicBezTo>
                    <a:pt x="102452" y="4674589"/>
                    <a:pt x="86917" y="4644970"/>
                    <a:pt x="73058" y="4611951"/>
                  </a:cubicBezTo>
                  <a:cubicBezTo>
                    <a:pt x="50686" y="4559957"/>
                    <a:pt x="25516" y="4509149"/>
                    <a:pt x="3979" y="4456771"/>
                  </a:cubicBezTo>
                  <a:cubicBezTo>
                    <a:pt x="-1236" y="4443877"/>
                    <a:pt x="-726" y="4427139"/>
                    <a:pt x="2091" y="4412781"/>
                  </a:cubicBezTo>
                  <a:cubicBezTo>
                    <a:pt x="11653" y="4363733"/>
                    <a:pt x="45382" y="4329603"/>
                    <a:pt x="75905" y="4292897"/>
                  </a:cubicBezTo>
                  <a:cubicBezTo>
                    <a:pt x="89361" y="4276787"/>
                    <a:pt x="97880" y="4255660"/>
                    <a:pt x="104434" y="4235333"/>
                  </a:cubicBezTo>
                  <a:cubicBezTo>
                    <a:pt x="121200" y="4182569"/>
                    <a:pt x="135523" y="4128901"/>
                    <a:pt x="151065" y="4075686"/>
                  </a:cubicBezTo>
                  <a:cubicBezTo>
                    <a:pt x="152552" y="4070549"/>
                    <a:pt x="157315" y="4065932"/>
                    <a:pt x="161243" y="4061695"/>
                  </a:cubicBezTo>
                  <a:cubicBezTo>
                    <a:pt x="202828" y="4019095"/>
                    <a:pt x="244731" y="3976753"/>
                    <a:pt x="286285" y="3933862"/>
                  </a:cubicBezTo>
                  <a:cubicBezTo>
                    <a:pt x="294168" y="3925683"/>
                    <a:pt x="299393" y="3914571"/>
                    <a:pt x="306926" y="3905847"/>
                  </a:cubicBezTo>
                  <a:cubicBezTo>
                    <a:pt x="317292" y="3893589"/>
                    <a:pt x="326766" y="3878502"/>
                    <a:pt x="340015" y="3871199"/>
                  </a:cubicBezTo>
                  <a:cubicBezTo>
                    <a:pt x="381725" y="3848490"/>
                    <a:pt x="396760" y="3812013"/>
                    <a:pt x="400111" y="3767743"/>
                  </a:cubicBezTo>
                  <a:cubicBezTo>
                    <a:pt x="403294" y="3727294"/>
                    <a:pt x="405323" y="3686973"/>
                    <a:pt x="409694" y="3646690"/>
                  </a:cubicBezTo>
                  <a:cubicBezTo>
                    <a:pt x="414852" y="3597538"/>
                    <a:pt x="420910" y="3548579"/>
                    <a:pt x="428447" y="3499752"/>
                  </a:cubicBezTo>
                  <a:cubicBezTo>
                    <a:pt x="431696" y="3478619"/>
                    <a:pt x="435683" y="3456228"/>
                    <a:pt x="445033" y="3437349"/>
                  </a:cubicBezTo>
                  <a:cubicBezTo>
                    <a:pt x="470858" y="3384475"/>
                    <a:pt x="486179" y="3329236"/>
                    <a:pt x="471431" y="3272018"/>
                  </a:cubicBezTo>
                  <a:cubicBezTo>
                    <a:pt x="459682" y="3226180"/>
                    <a:pt x="472474" y="3185267"/>
                    <a:pt x="495919" y="3153432"/>
                  </a:cubicBezTo>
                  <a:cubicBezTo>
                    <a:pt x="538461" y="3095505"/>
                    <a:pt x="521296" y="3040311"/>
                    <a:pt x="499541" y="2985907"/>
                  </a:cubicBezTo>
                  <a:cubicBezTo>
                    <a:pt x="488276" y="2957871"/>
                    <a:pt x="486838" y="2934028"/>
                    <a:pt x="491640" y="2905697"/>
                  </a:cubicBezTo>
                  <a:cubicBezTo>
                    <a:pt x="502898" y="2840071"/>
                    <a:pt x="547705" y="2792141"/>
                    <a:pt x="586592" y="2746325"/>
                  </a:cubicBezTo>
                  <a:cubicBezTo>
                    <a:pt x="619786" y="2707275"/>
                    <a:pt x="636305" y="2665661"/>
                    <a:pt x="647211" y="2620857"/>
                  </a:cubicBezTo>
                  <a:cubicBezTo>
                    <a:pt x="661216" y="2564298"/>
                    <a:pt x="648982" y="2522027"/>
                    <a:pt x="598120" y="2501248"/>
                  </a:cubicBezTo>
                  <a:cubicBezTo>
                    <a:pt x="583733" y="2495506"/>
                    <a:pt x="566431" y="2484521"/>
                    <a:pt x="560897" y="2471368"/>
                  </a:cubicBezTo>
                  <a:cubicBezTo>
                    <a:pt x="533469" y="2407931"/>
                    <a:pt x="496686" y="2344634"/>
                    <a:pt x="506928" y="2272389"/>
                  </a:cubicBezTo>
                  <a:cubicBezTo>
                    <a:pt x="520879" y="2172517"/>
                    <a:pt x="509052" y="2077807"/>
                    <a:pt x="474122" y="1983284"/>
                  </a:cubicBezTo>
                  <a:cubicBezTo>
                    <a:pt x="417537" y="1829959"/>
                    <a:pt x="358639" y="1676886"/>
                    <a:pt x="349180" y="1510207"/>
                  </a:cubicBezTo>
                  <a:cubicBezTo>
                    <a:pt x="347619" y="1482573"/>
                    <a:pt x="326399" y="1451821"/>
                    <a:pt x="306451" y="1430003"/>
                  </a:cubicBezTo>
                  <a:cubicBezTo>
                    <a:pt x="268511" y="1388202"/>
                    <a:pt x="266127" y="1390512"/>
                    <a:pt x="287747" y="1336633"/>
                  </a:cubicBezTo>
                  <a:cubicBezTo>
                    <a:pt x="293070" y="1323756"/>
                    <a:pt x="295470" y="1308272"/>
                    <a:pt x="304326" y="1298229"/>
                  </a:cubicBezTo>
                  <a:cubicBezTo>
                    <a:pt x="349361" y="1247057"/>
                    <a:pt x="331041" y="1191986"/>
                    <a:pt x="317671" y="1136667"/>
                  </a:cubicBezTo>
                  <a:cubicBezTo>
                    <a:pt x="315148" y="1126990"/>
                    <a:pt x="311827" y="1115354"/>
                    <a:pt x="314959" y="1106522"/>
                  </a:cubicBezTo>
                  <a:cubicBezTo>
                    <a:pt x="329032" y="1066641"/>
                    <a:pt x="319157" y="1035231"/>
                    <a:pt x="290675" y="1004980"/>
                  </a:cubicBezTo>
                  <a:cubicBezTo>
                    <a:pt x="266138" y="978690"/>
                    <a:pt x="249805" y="947108"/>
                    <a:pt x="272712" y="910357"/>
                  </a:cubicBezTo>
                  <a:cubicBezTo>
                    <a:pt x="323486" y="828702"/>
                    <a:pt x="317578" y="747981"/>
                    <a:pt x="270963" y="667028"/>
                  </a:cubicBezTo>
                  <a:cubicBezTo>
                    <a:pt x="237707" y="609204"/>
                    <a:pt x="225082" y="549995"/>
                    <a:pt x="244986" y="483131"/>
                  </a:cubicBezTo>
                  <a:cubicBezTo>
                    <a:pt x="252708" y="457408"/>
                    <a:pt x="242285" y="426353"/>
                    <a:pt x="241465" y="397465"/>
                  </a:cubicBezTo>
                  <a:cubicBezTo>
                    <a:pt x="240850" y="381142"/>
                    <a:pt x="239176" y="363176"/>
                    <a:pt x="244890" y="348507"/>
                  </a:cubicBezTo>
                  <a:cubicBezTo>
                    <a:pt x="259350" y="309454"/>
                    <a:pt x="279299" y="272445"/>
                    <a:pt x="293439" y="233141"/>
                  </a:cubicBezTo>
                  <a:cubicBezTo>
                    <a:pt x="300152" y="214256"/>
                    <a:pt x="302437" y="192349"/>
                    <a:pt x="300513" y="172069"/>
                  </a:cubicBezTo>
                  <a:close/>
                </a:path>
              </a:pathLst>
            </a:custGeom>
            <a:blipFill>
              <a:blip r:embed="rId2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7910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40259"/>
          </a:xfrm>
          <a:solidFill>
            <a:schemeClr val="tx1">
              <a:alpha val="40000"/>
            </a:schemeClr>
          </a:solidFill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FF292D"/>
                </a:solidFill>
                <a:latin typeface="Cambria" panose="02040503050406030204" pitchFamily="18" charset="0"/>
              </a:rPr>
              <a:t>The Red Terror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6507892"/>
            <a:ext cx="9144000" cy="350108"/>
          </a:xfrm>
          <a:prstGeom prst="rect">
            <a:avLst/>
          </a:prstGeom>
          <a:solidFill>
            <a:schemeClr val="tx1">
              <a:alpha val="40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000" b="1" dirty="0">
                <a:solidFill>
                  <a:srgbClr val="FF292D"/>
                </a:solidFill>
                <a:latin typeface="Cambria" panose="02040503050406030204" pitchFamily="18" charset="0"/>
              </a:rPr>
              <a:t>Red Terror Museum, Addis Ababa</a:t>
            </a:r>
          </a:p>
        </p:txBody>
      </p:sp>
    </p:spTree>
    <p:extLst>
      <p:ext uri="{BB962C8B-B14F-4D97-AF65-F5344CB8AC3E}">
        <p14:creationId xmlns:p14="http://schemas.microsoft.com/office/powerpoint/2010/main" val="2915052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3AD41DB-DF9F-49BC-85AE-6AB1840A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6" b="28447"/>
          <a:stretch/>
        </p:blipFill>
        <p:spPr>
          <a:xfrm>
            <a:off x="20" y="-1"/>
            <a:ext cx="9143980" cy="3984912"/>
          </a:xfrm>
          <a:custGeom>
            <a:avLst/>
            <a:gdLst/>
            <a:ahLst/>
            <a:cxnLst/>
            <a:rect l="l" t="t" r="r" b="b"/>
            <a:pathLst>
              <a:path w="12192000" h="3984912">
                <a:moveTo>
                  <a:pt x="0" y="0"/>
                </a:moveTo>
                <a:lnTo>
                  <a:pt x="12192000" y="0"/>
                </a:lnTo>
                <a:lnTo>
                  <a:pt x="12192000" y="566059"/>
                </a:lnTo>
                <a:lnTo>
                  <a:pt x="12192000" y="794037"/>
                </a:lnTo>
                <a:lnTo>
                  <a:pt x="12192000" y="2336800"/>
                </a:lnTo>
                <a:lnTo>
                  <a:pt x="12192000" y="2631227"/>
                </a:lnTo>
                <a:lnTo>
                  <a:pt x="12192000" y="3908712"/>
                </a:lnTo>
                <a:lnTo>
                  <a:pt x="9439275" y="3984912"/>
                </a:lnTo>
                <a:lnTo>
                  <a:pt x="5572127" y="3737262"/>
                </a:lnTo>
                <a:lnTo>
                  <a:pt x="0" y="3908712"/>
                </a:lnTo>
                <a:lnTo>
                  <a:pt x="0" y="2631227"/>
                </a:lnTo>
                <a:lnTo>
                  <a:pt x="0" y="2336800"/>
                </a:lnTo>
                <a:lnTo>
                  <a:pt x="0" y="794037"/>
                </a:lnTo>
                <a:lnTo>
                  <a:pt x="0" y="566059"/>
                </a:lnTo>
                <a:close/>
              </a:path>
            </a:pathLst>
          </a:cu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A4AE1828-51FD-4AD7-BCF6-9AF5C696CE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9144000" cy="757168"/>
            <a:chOff x="0" y="2959818"/>
            <a:chExt cx="12192000" cy="75716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542C7CD-02BE-4ADE-8D2F-DFB759D71A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40A04EE-8E37-4C28-B09B-A9593A4AAB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3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0947" y="4286159"/>
            <a:ext cx="7636786" cy="24157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FF292D">
                    <a:alpha val="8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The </a:t>
            </a:r>
            <a:r>
              <a:rPr lang="en-GB" b="1" dirty="0" err="1">
                <a:solidFill>
                  <a:srgbClr val="FF292D">
                    <a:alpha val="8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Derg</a:t>
            </a:r>
            <a:r>
              <a:rPr lang="en-GB" b="1" dirty="0">
                <a:solidFill>
                  <a:srgbClr val="FF292D">
                    <a:alpha val="8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 in power: a Marxist regime?</a:t>
            </a:r>
            <a:endParaRPr lang="en-GB" b="1" dirty="0">
              <a:solidFill>
                <a:srgbClr val="FF292D">
                  <a:alpha val="80000"/>
                </a:srgbClr>
              </a:solidFill>
              <a:latin typeface="Cambria" panose="02040503050406030204" pitchFamily="18" charset="0"/>
            </a:endParaRPr>
          </a:p>
          <a:p>
            <a:r>
              <a:rPr lang="en-GB" sz="2000" dirty="0">
                <a:solidFill>
                  <a:schemeClr val="bg1">
                    <a:alpha val="80000"/>
                  </a:schemeClr>
                </a:solidFill>
                <a:latin typeface="Cambria" panose="02040503050406030204" pitchFamily="18" charset="0"/>
              </a:rPr>
              <a:t>Early 1975: Mengistu announces ‘National Democratic Revolution’: nationalisation of banks, industry, businesses</a:t>
            </a:r>
          </a:p>
          <a:p>
            <a:r>
              <a:rPr lang="en-GB" sz="2000" dirty="0">
                <a:solidFill>
                  <a:schemeClr val="bg1">
                    <a:alpha val="80000"/>
                  </a:schemeClr>
                </a:solidFill>
                <a:latin typeface="Cambria" panose="02040503050406030204" pitchFamily="18" charset="0"/>
              </a:rPr>
              <a:t>March 1975: </a:t>
            </a:r>
            <a:r>
              <a:rPr lang="en-GB" sz="2000" dirty="0" err="1">
                <a:solidFill>
                  <a:schemeClr val="bg1">
                    <a:alpha val="80000"/>
                  </a:schemeClr>
                </a:solidFill>
                <a:latin typeface="Cambria" panose="02040503050406030204" pitchFamily="18" charset="0"/>
              </a:rPr>
              <a:t>Derg</a:t>
            </a:r>
            <a:r>
              <a:rPr lang="en-GB" sz="2000" dirty="0">
                <a:solidFill>
                  <a:schemeClr val="bg1">
                    <a:alpha val="80000"/>
                  </a:schemeClr>
                </a:solidFill>
                <a:latin typeface="Cambria" panose="02040503050406030204" pitchFamily="18" charset="0"/>
              </a:rPr>
              <a:t> nationalised all land</a:t>
            </a:r>
          </a:p>
          <a:p>
            <a:r>
              <a:rPr lang="en-GB" sz="2000" dirty="0">
                <a:solidFill>
                  <a:schemeClr val="bg1">
                    <a:alpha val="80000"/>
                  </a:schemeClr>
                </a:solidFill>
                <a:latin typeface="Cambria" panose="02040503050406030204" pitchFamily="18" charset="0"/>
              </a:rPr>
              <a:t>‘Live Aid’ famine of early 1980s &gt; mass villagisation scheme</a:t>
            </a:r>
          </a:p>
          <a:p>
            <a:endParaRPr lang="en-GB" sz="1000" dirty="0">
              <a:solidFill>
                <a:schemeClr val="bg1">
                  <a:alpha val="8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226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7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316" y="1641752"/>
            <a:ext cx="2645568" cy="4366936"/>
          </a:xfrm>
        </p:spPr>
        <p:txBody>
          <a:bodyPr anchor="t">
            <a:normAutofit/>
          </a:bodyPr>
          <a:lstStyle/>
          <a:p>
            <a:r>
              <a:rPr lang="en-GB" sz="3200" b="1" dirty="0">
                <a:solidFill>
                  <a:srgbClr val="FF292D"/>
                </a:solidFill>
                <a:latin typeface="Cambria" panose="02040503050406030204" pitchFamily="18" charset="0"/>
              </a:rPr>
              <a:t>Superpower responses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078" y="579863"/>
            <a:ext cx="4602605" cy="5428825"/>
          </a:xfrm>
        </p:spPr>
        <p:txBody>
          <a:bodyPr>
            <a:normAutofit fontScale="92500"/>
          </a:bodyPr>
          <a:lstStyle/>
          <a:p>
            <a:r>
              <a:rPr lang="en-GB" sz="24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Soviet Union slowly warmed to the </a:t>
            </a:r>
            <a:r>
              <a:rPr lang="en-GB" sz="2400" dirty="0" err="1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Derg</a:t>
            </a:r>
            <a:r>
              <a:rPr lang="en-GB" sz="24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, but concerned to not jeopardise its relationship with Somalia</a:t>
            </a:r>
          </a:p>
          <a:p>
            <a:r>
              <a:rPr lang="en-GB" sz="24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Moscow emboldened by ‘successes’ in Angola, Mozambique, and Vietnam – more assertive Third World policy</a:t>
            </a:r>
          </a:p>
          <a:p>
            <a:r>
              <a:rPr lang="en-GB" sz="24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Soviet embassy in Addis Ababa increasingly convinced of Marxist credentials of Mengistu’s regime</a:t>
            </a:r>
          </a:p>
          <a:p>
            <a:r>
              <a:rPr lang="en-GB" sz="24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United States initially supported the new regime, but  disturbed by Red Terror, especially given Jimmy Carter’s new commitment to human rights</a:t>
            </a:r>
          </a:p>
          <a:p>
            <a:endParaRPr lang="en-GB" sz="16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</p:txBody>
      </p:sp>
      <p:grpSp>
        <p:nvGrpSpPr>
          <p:cNvPr id="19" name="Group 9">
            <a:extLst>
              <a:ext uri="{FF2B5EF4-FFF2-40B4-BE49-F238E27FC236}">
                <a16:creationId xmlns:a16="http://schemas.microsoft.com/office/drawing/2014/main" id="{4728F330-19FB-4D39-BD0F-53032ABFE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09261" y="0"/>
            <a:ext cx="534739" cy="6858000"/>
            <a:chOff x="11479015" y="0"/>
            <a:chExt cx="712985" cy="6858000"/>
          </a:xfrm>
          <a:effectLst>
            <a:outerShdw blurRad="381000" dist="152400" dir="10800000" algn="ctr" rotWithShape="0">
              <a:schemeClr val="bg1">
                <a:alpha val="10000"/>
              </a:schemeClr>
            </a:outerShdw>
          </a:effectLst>
        </p:grpSpPr>
        <p:sp>
          <p:nvSpPr>
            <p:cNvPr id="20" name="Freeform: Shape 10">
              <a:extLst>
                <a:ext uri="{FF2B5EF4-FFF2-40B4-BE49-F238E27FC236}">
                  <a16:creationId xmlns:a16="http://schemas.microsoft.com/office/drawing/2014/main" id="{30220D63-6F38-42F9-8AAD-3B1363A4FA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79018" y="0"/>
              <a:ext cx="712982" cy="6858000"/>
            </a:xfrm>
            <a:custGeom>
              <a:avLst/>
              <a:gdLst>
                <a:gd name="connsiteX0" fmla="*/ 280560 w 712982"/>
                <a:gd name="connsiteY0" fmla="*/ 0 h 6858000"/>
                <a:gd name="connsiteX1" fmla="*/ 712982 w 712982"/>
                <a:gd name="connsiteY1" fmla="*/ 0 h 6858000"/>
                <a:gd name="connsiteX2" fmla="*/ 712982 w 712982"/>
                <a:gd name="connsiteY2" fmla="*/ 6858000 h 6858000"/>
                <a:gd name="connsiteX3" fmla="*/ 372527 w 712982"/>
                <a:gd name="connsiteY3" fmla="*/ 6858000 h 6858000"/>
                <a:gd name="connsiteX4" fmla="*/ 372901 w 712982"/>
                <a:gd name="connsiteY4" fmla="*/ 6835810 h 6858000"/>
                <a:gd name="connsiteX5" fmla="*/ 363017 w 712982"/>
                <a:gd name="connsiteY5" fmla="*/ 6518145 h 6858000"/>
                <a:gd name="connsiteX6" fmla="*/ 310498 w 712982"/>
                <a:gd name="connsiteY6" fmla="*/ 6393936 h 6858000"/>
                <a:gd name="connsiteX7" fmla="*/ 305420 w 712982"/>
                <a:gd name="connsiteY7" fmla="*/ 6355564 h 6858000"/>
                <a:gd name="connsiteX8" fmla="*/ 311030 w 712982"/>
                <a:gd name="connsiteY8" fmla="*/ 6267729 h 6858000"/>
                <a:gd name="connsiteX9" fmla="*/ 281440 w 712982"/>
                <a:gd name="connsiteY9" fmla="*/ 6090959 h 6858000"/>
                <a:gd name="connsiteX10" fmla="*/ 258928 w 712982"/>
                <a:gd name="connsiteY10" fmla="*/ 6026981 h 6858000"/>
                <a:gd name="connsiteX11" fmla="*/ 245105 w 712982"/>
                <a:gd name="connsiteY11" fmla="*/ 5991615 h 6858000"/>
                <a:gd name="connsiteX12" fmla="*/ 197441 w 712982"/>
                <a:gd name="connsiteY12" fmla="*/ 5807458 h 6858000"/>
                <a:gd name="connsiteX13" fmla="*/ 159115 w 712982"/>
                <a:gd name="connsiteY13" fmla="*/ 5727356 h 6858000"/>
                <a:gd name="connsiteX14" fmla="*/ 152306 w 712982"/>
                <a:gd name="connsiteY14" fmla="*/ 5705270 h 6858000"/>
                <a:gd name="connsiteX15" fmla="*/ 150939 w 712982"/>
                <a:gd name="connsiteY15" fmla="*/ 5580441 h 6858000"/>
                <a:gd name="connsiteX16" fmla="*/ 187956 w 712982"/>
                <a:gd name="connsiteY16" fmla="*/ 5482729 h 6858000"/>
                <a:gd name="connsiteX17" fmla="*/ 201902 w 712982"/>
                <a:gd name="connsiteY17" fmla="*/ 5463053 h 6858000"/>
                <a:gd name="connsiteX18" fmla="*/ 168174 w 712982"/>
                <a:gd name="connsiteY18" fmla="*/ 5205662 h 6858000"/>
                <a:gd name="connsiteX19" fmla="*/ 157186 w 712982"/>
                <a:gd name="connsiteY19" fmla="*/ 5166766 h 6858000"/>
                <a:gd name="connsiteX20" fmla="*/ 163999 w 712982"/>
                <a:gd name="connsiteY20" fmla="*/ 4972256 h 6858000"/>
                <a:gd name="connsiteX21" fmla="*/ 163388 w 712982"/>
                <a:gd name="connsiteY21" fmla="*/ 4915833 h 6858000"/>
                <a:gd name="connsiteX22" fmla="*/ 166361 w 712982"/>
                <a:gd name="connsiteY22" fmla="*/ 4712964 h 6858000"/>
                <a:gd name="connsiteX23" fmla="*/ 140122 w 712982"/>
                <a:gd name="connsiteY23" fmla="*/ 4687152 h 6858000"/>
                <a:gd name="connsiteX24" fmla="*/ 73058 w 712982"/>
                <a:gd name="connsiteY24" fmla="*/ 4611951 h 6858000"/>
                <a:gd name="connsiteX25" fmla="*/ 3979 w 712982"/>
                <a:gd name="connsiteY25" fmla="*/ 4456771 h 6858000"/>
                <a:gd name="connsiteX26" fmla="*/ 2091 w 712982"/>
                <a:gd name="connsiteY26" fmla="*/ 4412781 h 6858000"/>
                <a:gd name="connsiteX27" fmla="*/ 75905 w 712982"/>
                <a:gd name="connsiteY27" fmla="*/ 4292897 h 6858000"/>
                <a:gd name="connsiteX28" fmla="*/ 104434 w 712982"/>
                <a:gd name="connsiteY28" fmla="*/ 4235333 h 6858000"/>
                <a:gd name="connsiteX29" fmla="*/ 151065 w 712982"/>
                <a:gd name="connsiteY29" fmla="*/ 4075686 h 6858000"/>
                <a:gd name="connsiteX30" fmla="*/ 161243 w 712982"/>
                <a:gd name="connsiteY30" fmla="*/ 4061695 h 6858000"/>
                <a:gd name="connsiteX31" fmla="*/ 286285 w 712982"/>
                <a:gd name="connsiteY31" fmla="*/ 3933862 h 6858000"/>
                <a:gd name="connsiteX32" fmla="*/ 306926 w 712982"/>
                <a:gd name="connsiteY32" fmla="*/ 3905847 h 6858000"/>
                <a:gd name="connsiteX33" fmla="*/ 340015 w 712982"/>
                <a:gd name="connsiteY33" fmla="*/ 3871199 h 6858000"/>
                <a:gd name="connsiteX34" fmla="*/ 400111 w 712982"/>
                <a:gd name="connsiteY34" fmla="*/ 3767743 h 6858000"/>
                <a:gd name="connsiteX35" fmla="*/ 409694 w 712982"/>
                <a:gd name="connsiteY35" fmla="*/ 3646690 h 6858000"/>
                <a:gd name="connsiteX36" fmla="*/ 428447 w 712982"/>
                <a:gd name="connsiteY36" fmla="*/ 3499752 h 6858000"/>
                <a:gd name="connsiteX37" fmla="*/ 445033 w 712982"/>
                <a:gd name="connsiteY37" fmla="*/ 3437349 h 6858000"/>
                <a:gd name="connsiteX38" fmla="*/ 471431 w 712982"/>
                <a:gd name="connsiteY38" fmla="*/ 3272018 h 6858000"/>
                <a:gd name="connsiteX39" fmla="*/ 495919 w 712982"/>
                <a:gd name="connsiteY39" fmla="*/ 3153432 h 6858000"/>
                <a:gd name="connsiteX40" fmla="*/ 499541 w 712982"/>
                <a:gd name="connsiteY40" fmla="*/ 2985907 h 6858000"/>
                <a:gd name="connsiteX41" fmla="*/ 491640 w 712982"/>
                <a:gd name="connsiteY41" fmla="*/ 2905697 h 6858000"/>
                <a:gd name="connsiteX42" fmla="*/ 586592 w 712982"/>
                <a:gd name="connsiteY42" fmla="*/ 2746325 h 6858000"/>
                <a:gd name="connsiteX43" fmla="*/ 647211 w 712982"/>
                <a:gd name="connsiteY43" fmla="*/ 2620857 h 6858000"/>
                <a:gd name="connsiteX44" fmla="*/ 598120 w 712982"/>
                <a:gd name="connsiteY44" fmla="*/ 2501248 h 6858000"/>
                <a:gd name="connsiteX45" fmla="*/ 560897 w 712982"/>
                <a:gd name="connsiteY45" fmla="*/ 2471368 h 6858000"/>
                <a:gd name="connsiteX46" fmla="*/ 506928 w 712982"/>
                <a:gd name="connsiteY46" fmla="*/ 2272389 h 6858000"/>
                <a:gd name="connsiteX47" fmla="*/ 474122 w 712982"/>
                <a:gd name="connsiteY47" fmla="*/ 1983284 h 6858000"/>
                <a:gd name="connsiteX48" fmla="*/ 349180 w 712982"/>
                <a:gd name="connsiteY48" fmla="*/ 1510207 h 6858000"/>
                <a:gd name="connsiteX49" fmla="*/ 306451 w 712982"/>
                <a:gd name="connsiteY49" fmla="*/ 1430003 h 6858000"/>
                <a:gd name="connsiteX50" fmla="*/ 287747 w 712982"/>
                <a:gd name="connsiteY50" fmla="*/ 1336633 h 6858000"/>
                <a:gd name="connsiteX51" fmla="*/ 304326 w 712982"/>
                <a:gd name="connsiteY51" fmla="*/ 1298229 h 6858000"/>
                <a:gd name="connsiteX52" fmla="*/ 317671 w 712982"/>
                <a:gd name="connsiteY52" fmla="*/ 1136667 h 6858000"/>
                <a:gd name="connsiteX53" fmla="*/ 314959 w 712982"/>
                <a:gd name="connsiteY53" fmla="*/ 1106522 h 6858000"/>
                <a:gd name="connsiteX54" fmla="*/ 290675 w 712982"/>
                <a:gd name="connsiteY54" fmla="*/ 1004980 h 6858000"/>
                <a:gd name="connsiteX55" fmla="*/ 272712 w 712982"/>
                <a:gd name="connsiteY55" fmla="*/ 910357 h 6858000"/>
                <a:gd name="connsiteX56" fmla="*/ 270963 w 712982"/>
                <a:gd name="connsiteY56" fmla="*/ 667028 h 6858000"/>
                <a:gd name="connsiteX57" fmla="*/ 244986 w 712982"/>
                <a:gd name="connsiteY57" fmla="*/ 483131 h 6858000"/>
                <a:gd name="connsiteX58" fmla="*/ 241465 w 712982"/>
                <a:gd name="connsiteY58" fmla="*/ 397465 h 6858000"/>
                <a:gd name="connsiteX59" fmla="*/ 244890 w 712982"/>
                <a:gd name="connsiteY59" fmla="*/ 348507 h 6858000"/>
                <a:gd name="connsiteX60" fmla="*/ 293439 w 712982"/>
                <a:gd name="connsiteY60" fmla="*/ 233141 h 6858000"/>
                <a:gd name="connsiteX61" fmla="*/ 300513 w 712982"/>
                <a:gd name="connsiteY61" fmla="*/ 172069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12982" h="6858000">
                  <a:moveTo>
                    <a:pt x="280560" y="0"/>
                  </a:moveTo>
                  <a:lnTo>
                    <a:pt x="712982" y="0"/>
                  </a:lnTo>
                  <a:lnTo>
                    <a:pt x="712982" y="6858000"/>
                  </a:lnTo>
                  <a:lnTo>
                    <a:pt x="372527" y="6858000"/>
                  </a:lnTo>
                  <a:lnTo>
                    <a:pt x="372901" y="6835810"/>
                  </a:lnTo>
                  <a:cubicBezTo>
                    <a:pt x="343741" y="6729822"/>
                    <a:pt x="373381" y="6623551"/>
                    <a:pt x="363017" y="6518145"/>
                  </a:cubicBezTo>
                  <a:cubicBezTo>
                    <a:pt x="358372" y="6470360"/>
                    <a:pt x="362468" y="6422202"/>
                    <a:pt x="310498" y="6393936"/>
                  </a:cubicBezTo>
                  <a:cubicBezTo>
                    <a:pt x="303659" y="6390296"/>
                    <a:pt x="304819" y="6368800"/>
                    <a:pt x="305420" y="6355564"/>
                  </a:cubicBezTo>
                  <a:cubicBezTo>
                    <a:pt x="306594" y="6326166"/>
                    <a:pt x="314451" y="6296329"/>
                    <a:pt x="311030" y="6267729"/>
                  </a:cubicBezTo>
                  <a:cubicBezTo>
                    <a:pt x="304253" y="6208466"/>
                    <a:pt x="293104" y="6149393"/>
                    <a:pt x="281440" y="6090959"/>
                  </a:cubicBezTo>
                  <a:cubicBezTo>
                    <a:pt x="276978" y="6068911"/>
                    <a:pt x="266829" y="6048361"/>
                    <a:pt x="258928" y="6026981"/>
                  </a:cubicBezTo>
                  <a:cubicBezTo>
                    <a:pt x="254416" y="6015184"/>
                    <a:pt x="244605" y="6003083"/>
                    <a:pt x="245105" y="5991615"/>
                  </a:cubicBezTo>
                  <a:cubicBezTo>
                    <a:pt x="248075" y="5925141"/>
                    <a:pt x="216651" y="5867990"/>
                    <a:pt x="197441" y="5807458"/>
                  </a:cubicBezTo>
                  <a:cubicBezTo>
                    <a:pt x="188523" y="5779456"/>
                    <a:pt x="171697" y="5754078"/>
                    <a:pt x="159115" y="5727356"/>
                  </a:cubicBezTo>
                  <a:cubicBezTo>
                    <a:pt x="155717" y="5720411"/>
                    <a:pt x="152517" y="5712566"/>
                    <a:pt x="152306" y="5705270"/>
                  </a:cubicBezTo>
                  <a:cubicBezTo>
                    <a:pt x="151252" y="5663532"/>
                    <a:pt x="151674" y="5621922"/>
                    <a:pt x="150939" y="5580441"/>
                  </a:cubicBezTo>
                  <a:cubicBezTo>
                    <a:pt x="150326" y="5542748"/>
                    <a:pt x="147369" y="5505023"/>
                    <a:pt x="187956" y="5482729"/>
                  </a:cubicBezTo>
                  <a:cubicBezTo>
                    <a:pt x="194324" y="5479395"/>
                    <a:pt x="198291" y="5470181"/>
                    <a:pt x="201902" y="5463053"/>
                  </a:cubicBezTo>
                  <a:cubicBezTo>
                    <a:pt x="257480" y="5353065"/>
                    <a:pt x="249730" y="5298303"/>
                    <a:pt x="168174" y="5205662"/>
                  </a:cubicBezTo>
                  <a:cubicBezTo>
                    <a:pt x="159805" y="5196040"/>
                    <a:pt x="152161" y="5174340"/>
                    <a:pt x="157186" y="5166766"/>
                  </a:cubicBezTo>
                  <a:cubicBezTo>
                    <a:pt x="198743" y="5102508"/>
                    <a:pt x="186477" y="5038579"/>
                    <a:pt x="163999" y="4972256"/>
                  </a:cubicBezTo>
                  <a:cubicBezTo>
                    <a:pt x="158020" y="4955056"/>
                    <a:pt x="155299" y="4930181"/>
                    <a:pt x="163388" y="4915833"/>
                  </a:cubicBezTo>
                  <a:cubicBezTo>
                    <a:pt x="200708" y="4847649"/>
                    <a:pt x="186907" y="4780374"/>
                    <a:pt x="166361" y="4712964"/>
                  </a:cubicBezTo>
                  <a:cubicBezTo>
                    <a:pt x="163165" y="4702485"/>
                    <a:pt x="150748" y="4690669"/>
                    <a:pt x="140122" y="4687152"/>
                  </a:cubicBezTo>
                  <a:cubicBezTo>
                    <a:pt x="102452" y="4674589"/>
                    <a:pt x="86917" y="4644970"/>
                    <a:pt x="73058" y="4611951"/>
                  </a:cubicBezTo>
                  <a:cubicBezTo>
                    <a:pt x="50686" y="4559957"/>
                    <a:pt x="25516" y="4509149"/>
                    <a:pt x="3979" y="4456771"/>
                  </a:cubicBezTo>
                  <a:cubicBezTo>
                    <a:pt x="-1236" y="4443877"/>
                    <a:pt x="-726" y="4427139"/>
                    <a:pt x="2091" y="4412781"/>
                  </a:cubicBezTo>
                  <a:cubicBezTo>
                    <a:pt x="11653" y="4363733"/>
                    <a:pt x="45382" y="4329603"/>
                    <a:pt x="75905" y="4292897"/>
                  </a:cubicBezTo>
                  <a:cubicBezTo>
                    <a:pt x="89361" y="4276787"/>
                    <a:pt x="97880" y="4255660"/>
                    <a:pt x="104434" y="4235333"/>
                  </a:cubicBezTo>
                  <a:cubicBezTo>
                    <a:pt x="121200" y="4182569"/>
                    <a:pt x="135523" y="4128901"/>
                    <a:pt x="151065" y="4075686"/>
                  </a:cubicBezTo>
                  <a:cubicBezTo>
                    <a:pt x="152552" y="4070549"/>
                    <a:pt x="157315" y="4065932"/>
                    <a:pt x="161243" y="4061695"/>
                  </a:cubicBezTo>
                  <a:cubicBezTo>
                    <a:pt x="202828" y="4019095"/>
                    <a:pt x="244731" y="3976753"/>
                    <a:pt x="286285" y="3933862"/>
                  </a:cubicBezTo>
                  <a:cubicBezTo>
                    <a:pt x="294168" y="3925683"/>
                    <a:pt x="299393" y="3914571"/>
                    <a:pt x="306926" y="3905847"/>
                  </a:cubicBezTo>
                  <a:cubicBezTo>
                    <a:pt x="317292" y="3893589"/>
                    <a:pt x="326766" y="3878502"/>
                    <a:pt x="340015" y="3871199"/>
                  </a:cubicBezTo>
                  <a:cubicBezTo>
                    <a:pt x="381725" y="3848490"/>
                    <a:pt x="396760" y="3812013"/>
                    <a:pt x="400111" y="3767743"/>
                  </a:cubicBezTo>
                  <a:cubicBezTo>
                    <a:pt x="403294" y="3727294"/>
                    <a:pt x="405323" y="3686973"/>
                    <a:pt x="409694" y="3646690"/>
                  </a:cubicBezTo>
                  <a:cubicBezTo>
                    <a:pt x="414852" y="3597538"/>
                    <a:pt x="420910" y="3548579"/>
                    <a:pt x="428447" y="3499752"/>
                  </a:cubicBezTo>
                  <a:cubicBezTo>
                    <a:pt x="431696" y="3478619"/>
                    <a:pt x="435683" y="3456228"/>
                    <a:pt x="445033" y="3437349"/>
                  </a:cubicBezTo>
                  <a:cubicBezTo>
                    <a:pt x="470858" y="3384475"/>
                    <a:pt x="486179" y="3329236"/>
                    <a:pt x="471431" y="3272018"/>
                  </a:cubicBezTo>
                  <a:cubicBezTo>
                    <a:pt x="459682" y="3226180"/>
                    <a:pt x="472474" y="3185267"/>
                    <a:pt x="495919" y="3153432"/>
                  </a:cubicBezTo>
                  <a:cubicBezTo>
                    <a:pt x="538461" y="3095505"/>
                    <a:pt x="521296" y="3040311"/>
                    <a:pt x="499541" y="2985907"/>
                  </a:cubicBezTo>
                  <a:cubicBezTo>
                    <a:pt x="488276" y="2957871"/>
                    <a:pt x="486838" y="2934028"/>
                    <a:pt x="491640" y="2905697"/>
                  </a:cubicBezTo>
                  <a:cubicBezTo>
                    <a:pt x="502898" y="2840071"/>
                    <a:pt x="547705" y="2792141"/>
                    <a:pt x="586592" y="2746325"/>
                  </a:cubicBezTo>
                  <a:cubicBezTo>
                    <a:pt x="619786" y="2707275"/>
                    <a:pt x="636305" y="2665661"/>
                    <a:pt x="647211" y="2620857"/>
                  </a:cubicBezTo>
                  <a:cubicBezTo>
                    <a:pt x="661216" y="2564298"/>
                    <a:pt x="648982" y="2522027"/>
                    <a:pt x="598120" y="2501248"/>
                  </a:cubicBezTo>
                  <a:cubicBezTo>
                    <a:pt x="583733" y="2495506"/>
                    <a:pt x="566431" y="2484521"/>
                    <a:pt x="560897" y="2471368"/>
                  </a:cubicBezTo>
                  <a:cubicBezTo>
                    <a:pt x="533469" y="2407931"/>
                    <a:pt x="496686" y="2344634"/>
                    <a:pt x="506928" y="2272389"/>
                  </a:cubicBezTo>
                  <a:cubicBezTo>
                    <a:pt x="520879" y="2172517"/>
                    <a:pt x="509052" y="2077807"/>
                    <a:pt x="474122" y="1983284"/>
                  </a:cubicBezTo>
                  <a:cubicBezTo>
                    <a:pt x="417537" y="1829959"/>
                    <a:pt x="358639" y="1676886"/>
                    <a:pt x="349180" y="1510207"/>
                  </a:cubicBezTo>
                  <a:cubicBezTo>
                    <a:pt x="347619" y="1482573"/>
                    <a:pt x="326399" y="1451821"/>
                    <a:pt x="306451" y="1430003"/>
                  </a:cubicBezTo>
                  <a:cubicBezTo>
                    <a:pt x="268511" y="1388202"/>
                    <a:pt x="266127" y="1390512"/>
                    <a:pt x="287747" y="1336633"/>
                  </a:cubicBezTo>
                  <a:cubicBezTo>
                    <a:pt x="293070" y="1323756"/>
                    <a:pt x="295470" y="1308272"/>
                    <a:pt x="304326" y="1298229"/>
                  </a:cubicBezTo>
                  <a:cubicBezTo>
                    <a:pt x="349361" y="1247057"/>
                    <a:pt x="331041" y="1191986"/>
                    <a:pt x="317671" y="1136667"/>
                  </a:cubicBezTo>
                  <a:cubicBezTo>
                    <a:pt x="315148" y="1126990"/>
                    <a:pt x="311827" y="1115354"/>
                    <a:pt x="314959" y="1106522"/>
                  </a:cubicBezTo>
                  <a:cubicBezTo>
                    <a:pt x="329032" y="1066641"/>
                    <a:pt x="319157" y="1035231"/>
                    <a:pt x="290675" y="1004980"/>
                  </a:cubicBezTo>
                  <a:cubicBezTo>
                    <a:pt x="266138" y="978690"/>
                    <a:pt x="249805" y="947108"/>
                    <a:pt x="272712" y="910357"/>
                  </a:cubicBezTo>
                  <a:cubicBezTo>
                    <a:pt x="323486" y="828702"/>
                    <a:pt x="317578" y="747981"/>
                    <a:pt x="270963" y="667028"/>
                  </a:cubicBezTo>
                  <a:cubicBezTo>
                    <a:pt x="237707" y="609204"/>
                    <a:pt x="225082" y="549995"/>
                    <a:pt x="244986" y="483131"/>
                  </a:cubicBezTo>
                  <a:cubicBezTo>
                    <a:pt x="252708" y="457408"/>
                    <a:pt x="242285" y="426353"/>
                    <a:pt x="241465" y="397465"/>
                  </a:cubicBezTo>
                  <a:cubicBezTo>
                    <a:pt x="240850" y="381142"/>
                    <a:pt x="239176" y="363176"/>
                    <a:pt x="244890" y="348507"/>
                  </a:cubicBezTo>
                  <a:cubicBezTo>
                    <a:pt x="259350" y="309454"/>
                    <a:pt x="279299" y="272445"/>
                    <a:pt x="293439" y="233141"/>
                  </a:cubicBezTo>
                  <a:cubicBezTo>
                    <a:pt x="300152" y="214256"/>
                    <a:pt x="302437" y="192349"/>
                    <a:pt x="300513" y="172069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11">
              <a:extLst>
                <a:ext uri="{FF2B5EF4-FFF2-40B4-BE49-F238E27FC236}">
                  <a16:creationId xmlns:a16="http://schemas.microsoft.com/office/drawing/2014/main" id="{97B054CB-4DA3-4EDD-B196-A5DDD1E4E6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79015" y="0"/>
              <a:ext cx="712985" cy="6858000"/>
            </a:xfrm>
            <a:custGeom>
              <a:avLst/>
              <a:gdLst>
                <a:gd name="connsiteX0" fmla="*/ 280560 w 712985"/>
                <a:gd name="connsiteY0" fmla="*/ 0 h 6858000"/>
                <a:gd name="connsiteX1" fmla="*/ 712985 w 712985"/>
                <a:gd name="connsiteY1" fmla="*/ 0 h 6858000"/>
                <a:gd name="connsiteX2" fmla="*/ 712985 w 712985"/>
                <a:gd name="connsiteY2" fmla="*/ 6858000 h 6858000"/>
                <a:gd name="connsiteX3" fmla="*/ 372527 w 712985"/>
                <a:gd name="connsiteY3" fmla="*/ 6858000 h 6858000"/>
                <a:gd name="connsiteX4" fmla="*/ 372901 w 712985"/>
                <a:gd name="connsiteY4" fmla="*/ 6835810 h 6858000"/>
                <a:gd name="connsiteX5" fmla="*/ 363017 w 712985"/>
                <a:gd name="connsiteY5" fmla="*/ 6518145 h 6858000"/>
                <a:gd name="connsiteX6" fmla="*/ 310498 w 712985"/>
                <a:gd name="connsiteY6" fmla="*/ 6393936 h 6858000"/>
                <a:gd name="connsiteX7" fmla="*/ 305420 w 712985"/>
                <a:gd name="connsiteY7" fmla="*/ 6355564 h 6858000"/>
                <a:gd name="connsiteX8" fmla="*/ 311030 w 712985"/>
                <a:gd name="connsiteY8" fmla="*/ 6267729 h 6858000"/>
                <a:gd name="connsiteX9" fmla="*/ 281440 w 712985"/>
                <a:gd name="connsiteY9" fmla="*/ 6090959 h 6858000"/>
                <a:gd name="connsiteX10" fmla="*/ 258928 w 712985"/>
                <a:gd name="connsiteY10" fmla="*/ 6026981 h 6858000"/>
                <a:gd name="connsiteX11" fmla="*/ 245105 w 712985"/>
                <a:gd name="connsiteY11" fmla="*/ 5991615 h 6858000"/>
                <a:gd name="connsiteX12" fmla="*/ 197441 w 712985"/>
                <a:gd name="connsiteY12" fmla="*/ 5807458 h 6858000"/>
                <a:gd name="connsiteX13" fmla="*/ 159115 w 712985"/>
                <a:gd name="connsiteY13" fmla="*/ 5727356 h 6858000"/>
                <a:gd name="connsiteX14" fmla="*/ 152306 w 712985"/>
                <a:gd name="connsiteY14" fmla="*/ 5705270 h 6858000"/>
                <a:gd name="connsiteX15" fmla="*/ 150939 w 712985"/>
                <a:gd name="connsiteY15" fmla="*/ 5580441 h 6858000"/>
                <a:gd name="connsiteX16" fmla="*/ 187956 w 712985"/>
                <a:gd name="connsiteY16" fmla="*/ 5482729 h 6858000"/>
                <a:gd name="connsiteX17" fmla="*/ 201902 w 712985"/>
                <a:gd name="connsiteY17" fmla="*/ 5463053 h 6858000"/>
                <a:gd name="connsiteX18" fmla="*/ 168174 w 712985"/>
                <a:gd name="connsiteY18" fmla="*/ 5205662 h 6858000"/>
                <a:gd name="connsiteX19" fmla="*/ 157186 w 712985"/>
                <a:gd name="connsiteY19" fmla="*/ 5166766 h 6858000"/>
                <a:gd name="connsiteX20" fmla="*/ 163999 w 712985"/>
                <a:gd name="connsiteY20" fmla="*/ 4972256 h 6858000"/>
                <a:gd name="connsiteX21" fmla="*/ 163388 w 712985"/>
                <a:gd name="connsiteY21" fmla="*/ 4915833 h 6858000"/>
                <a:gd name="connsiteX22" fmla="*/ 166361 w 712985"/>
                <a:gd name="connsiteY22" fmla="*/ 4712964 h 6858000"/>
                <a:gd name="connsiteX23" fmla="*/ 140122 w 712985"/>
                <a:gd name="connsiteY23" fmla="*/ 4687152 h 6858000"/>
                <a:gd name="connsiteX24" fmla="*/ 73058 w 712985"/>
                <a:gd name="connsiteY24" fmla="*/ 4611951 h 6858000"/>
                <a:gd name="connsiteX25" fmla="*/ 3979 w 712985"/>
                <a:gd name="connsiteY25" fmla="*/ 4456771 h 6858000"/>
                <a:gd name="connsiteX26" fmla="*/ 2091 w 712985"/>
                <a:gd name="connsiteY26" fmla="*/ 4412781 h 6858000"/>
                <a:gd name="connsiteX27" fmla="*/ 75905 w 712985"/>
                <a:gd name="connsiteY27" fmla="*/ 4292897 h 6858000"/>
                <a:gd name="connsiteX28" fmla="*/ 104434 w 712985"/>
                <a:gd name="connsiteY28" fmla="*/ 4235333 h 6858000"/>
                <a:gd name="connsiteX29" fmla="*/ 151065 w 712985"/>
                <a:gd name="connsiteY29" fmla="*/ 4075686 h 6858000"/>
                <a:gd name="connsiteX30" fmla="*/ 161243 w 712985"/>
                <a:gd name="connsiteY30" fmla="*/ 4061695 h 6858000"/>
                <a:gd name="connsiteX31" fmla="*/ 286285 w 712985"/>
                <a:gd name="connsiteY31" fmla="*/ 3933862 h 6858000"/>
                <a:gd name="connsiteX32" fmla="*/ 306926 w 712985"/>
                <a:gd name="connsiteY32" fmla="*/ 3905847 h 6858000"/>
                <a:gd name="connsiteX33" fmla="*/ 340015 w 712985"/>
                <a:gd name="connsiteY33" fmla="*/ 3871199 h 6858000"/>
                <a:gd name="connsiteX34" fmla="*/ 400111 w 712985"/>
                <a:gd name="connsiteY34" fmla="*/ 3767743 h 6858000"/>
                <a:gd name="connsiteX35" fmla="*/ 409694 w 712985"/>
                <a:gd name="connsiteY35" fmla="*/ 3646690 h 6858000"/>
                <a:gd name="connsiteX36" fmla="*/ 428447 w 712985"/>
                <a:gd name="connsiteY36" fmla="*/ 3499752 h 6858000"/>
                <a:gd name="connsiteX37" fmla="*/ 445033 w 712985"/>
                <a:gd name="connsiteY37" fmla="*/ 3437349 h 6858000"/>
                <a:gd name="connsiteX38" fmla="*/ 471431 w 712985"/>
                <a:gd name="connsiteY38" fmla="*/ 3272018 h 6858000"/>
                <a:gd name="connsiteX39" fmla="*/ 495919 w 712985"/>
                <a:gd name="connsiteY39" fmla="*/ 3153432 h 6858000"/>
                <a:gd name="connsiteX40" fmla="*/ 499541 w 712985"/>
                <a:gd name="connsiteY40" fmla="*/ 2985907 h 6858000"/>
                <a:gd name="connsiteX41" fmla="*/ 491640 w 712985"/>
                <a:gd name="connsiteY41" fmla="*/ 2905697 h 6858000"/>
                <a:gd name="connsiteX42" fmla="*/ 586592 w 712985"/>
                <a:gd name="connsiteY42" fmla="*/ 2746325 h 6858000"/>
                <a:gd name="connsiteX43" fmla="*/ 647211 w 712985"/>
                <a:gd name="connsiteY43" fmla="*/ 2620857 h 6858000"/>
                <a:gd name="connsiteX44" fmla="*/ 598120 w 712985"/>
                <a:gd name="connsiteY44" fmla="*/ 2501248 h 6858000"/>
                <a:gd name="connsiteX45" fmla="*/ 560897 w 712985"/>
                <a:gd name="connsiteY45" fmla="*/ 2471368 h 6858000"/>
                <a:gd name="connsiteX46" fmla="*/ 506928 w 712985"/>
                <a:gd name="connsiteY46" fmla="*/ 2272389 h 6858000"/>
                <a:gd name="connsiteX47" fmla="*/ 474122 w 712985"/>
                <a:gd name="connsiteY47" fmla="*/ 1983284 h 6858000"/>
                <a:gd name="connsiteX48" fmla="*/ 349180 w 712985"/>
                <a:gd name="connsiteY48" fmla="*/ 1510207 h 6858000"/>
                <a:gd name="connsiteX49" fmla="*/ 306451 w 712985"/>
                <a:gd name="connsiteY49" fmla="*/ 1430003 h 6858000"/>
                <a:gd name="connsiteX50" fmla="*/ 287747 w 712985"/>
                <a:gd name="connsiteY50" fmla="*/ 1336633 h 6858000"/>
                <a:gd name="connsiteX51" fmla="*/ 304326 w 712985"/>
                <a:gd name="connsiteY51" fmla="*/ 1298229 h 6858000"/>
                <a:gd name="connsiteX52" fmla="*/ 317671 w 712985"/>
                <a:gd name="connsiteY52" fmla="*/ 1136667 h 6858000"/>
                <a:gd name="connsiteX53" fmla="*/ 314959 w 712985"/>
                <a:gd name="connsiteY53" fmla="*/ 1106522 h 6858000"/>
                <a:gd name="connsiteX54" fmla="*/ 290675 w 712985"/>
                <a:gd name="connsiteY54" fmla="*/ 1004980 h 6858000"/>
                <a:gd name="connsiteX55" fmla="*/ 272712 w 712985"/>
                <a:gd name="connsiteY55" fmla="*/ 910357 h 6858000"/>
                <a:gd name="connsiteX56" fmla="*/ 270963 w 712985"/>
                <a:gd name="connsiteY56" fmla="*/ 667028 h 6858000"/>
                <a:gd name="connsiteX57" fmla="*/ 244986 w 712985"/>
                <a:gd name="connsiteY57" fmla="*/ 483131 h 6858000"/>
                <a:gd name="connsiteX58" fmla="*/ 241465 w 712985"/>
                <a:gd name="connsiteY58" fmla="*/ 397465 h 6858000"/>
                <a:gd name="connsiteX59" fmla="*/ 244890 w 712985"/>
                <a:gd name="connsiteY59" fmla="*/ 348507 h 6858000"/>
                <a:gd name="connsiteX60" fmla="*/ 293439 w 712985"/>
                <a:gd name="connsiteY60" fmla="*/ 233141 h 6858000"/>
                <a:gd name="connsiteX61" fmla="*/ 300513 w 712985"/>
                <a:gd name="connsiteY61" fmla="*/ 172069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12985" h="6858000">
                  <a:moveTo>
                    <a:pt x="280560" y="0"/>
                  </a:moveTo>
                  <a:lnTo>
                    <a:pt x="712985" y="0"/>
                  </a:lnTo>
                  <a:lnTo>
                    <a:pt x="712985" y="6858000"/>
                  </a:lnTo>
                  <a:lnTo>
                    <a:pt x="372527" y="6858000"/>
                  </a:lnTo>
                  <a:lnTo>
                    <a:pt x="372901" y="6835810"/>
                  </a:lnTo>
                  <a:cubicBezTo>
                    <a:pt x="343741" y="6729822"/>
                    <a:pt x="373381" y="6623551"/>
                    <a:pt x="363017" y="6518145"/>
                  </a:cubicBezTo>
                  <a:cubicBezTo>
                    <a:pt x="358372" y="6470360"/>
                    <a:pt x="362468" y="6422202"/>
                    <a:pt x="310498" y="6393936"/>
                  </a:cubicBezTo>
                  <a:cubicBezTo>
                    <a:pt x="303659" y="6390296"/>
                    <a:pt x="304819" y="6368800"/>
                    <a:pt x="305420" y="6355564"/>
                  </a:cubicBezTo>
                  <a:cubicBezTo>
                    <a:pt x="306594" y="6326166"/>
                    <a:pt x="314451" y="6296329"/>
                    <a:pt x="311030" y="6267729"/>
                  </a:cubicBezTo>
                  <a:cubicBezTo>
                    <a:pt x="304253" y="6208466"/>
                    <a:pt x="293104" y="6149393"/>
                    <a:pt x="281440" y="6090959"/>
                  </a:cubicBezTo>
                  <a:cubicBezTo>
                    <a:pt x="276978" y="6068911"/>
                    <a:pt x="266829" y="6048361"/>
                    <a:pt x="258928" y="6026981"/>
                  </a:cubicBezTo>
                  <a:cubicBezTo>
                    <a:pt x="254416" y="6015184"/>
                    <a:pt x="244605" y="6003083"/>
                    <a:pt x="245105" y="5991615"/>
                  </a:cubicBezTo>
                  <a:cubicBezTo>
                    <a:pt x="248075" y="5925141"/>
                    <a:pt x="216651" y="5867990"/>
                    <a:pt x="197441" y="5807458"/>
                  </a:cubicBezTo>
                  <a:cubicBezTo>
                    <a:pt x="188523" y="5779456"/>
                    <a:pt x="171697" y="5754078"/>
                    <a:pt x="159115" y="5727356"/>
                  </a:cubicBezTo>
                  <a:cubicBezTo>
                    <a:pt x="155717" y="5720411"/>
                    <a:pt x="152517" y="5712566"/>
                    <a:pt x="152306" y="5705270"/>
                  </a:cubicBezTo>
                  <a:cubicBezTo>
                    <a:pt x="151252" y="5663532"/>
                    <a:pt x="151674" y="5621922"/>
                    <a:pt x="150939" y="5580441"/>
                  </a:cubicBezTo>
                  <a:cubicBezTo>
                    <a:pt x="150326" y="5542748"/>
                    <a:pt x="147369" y="5505023"/>
                    <a:pt x="187956" y="5482729"/>
                  </a:cubicBezTo>
                  <a:cubicBezTo>
                    <a:pt x="194324" y="5479395"/>
                    <a:pt x="198291" y="5470181"/>
                    <a:pt x="201902" y="5463053"/>
                  </a:cubicBezTo>
                  <a:cubicBezTo>
                    <a:pt x="257480" y="5353065"/>
                    <a:pt x="249730" y="5298303"/>
                    <a:pt x="168174" y="5205662"/>
                  </a:cubicBezTo>
                  <a:cubicBezTo>
                    <a:pt x="159805" y="5196040"/>
                    <a:pt x="152161" y="5174340"/>
                    <a:pt x="157186" y="5166766"/>
                  </a:cubicBezTo>
                  <a:cubicBezTo>
                    <a:pt x="198743" y="5102508"/>
                    <a:pt x="186477" y="5038579"/>
                    <a:pt x="163999" y="4972256"/>
                  </a:cubicBezTo>
                  <a:cubicBezTo>
                    <a:pt x="158020" y="4955056"/>
                    <a:pt x="155299" y="4930181"/>
                    <a:pt x="163388" y="4915833"/>
                  </a:cubicBezTo>
                  <a:cubicBezTo>
                    <a:pt x="200708" y="4847649"/>
                    <a:pt x="186907" y="4780374"/>
                    <a:pt x="166361" y="4712964"/>
                  </a:cubicBezTo>
                  <a:cubicBezTo>
                    <a:pt x="163165" y="4702485"/>
                    <a:pt x="150748" y="4690669"/>
                    <a:pt x="140122" y="4687152"/>
                  </a:cubicBezTo>
                  <a:cubicBezTo>
                    <a:pt x="102452" y="4674589"/>
                    <a:pt x="86917" y="4644970"/>
                    <a:pt x="73058" y="4611951"/>
                  </a:cubicBezTo>
                  <a:cubicBezTo>
                    <a:pt x="50686" y="4559957"/>
                    <a:pt x="25516" y="4509149"/>
                    <a:pt x="3979" y="4456771"/>
                  </a:cubicBezTo>
                  <a:cubicBezTo>
                    <a:pt x="-1236" y="4443877"/>
                    <a:pt x="-726" y="4427139"/>
                    <a:pt x="2091" y="4412781"/>
                  </a:cubicBezTo>
                  <a:cubicBezTo>
                    <a:pt x="11653" y="4363733"/>
                    <a:pt x="45382" y="4329603"/>
                    <a:pt x="75905" y="4292897"/>
                  </a:cubicBezTo>
                  <a:cubicBezTo>
                    <a:pt x="89361" y="4276787"/>
                    <a:pt x="97880" y="4255660"/>
                    <a:pt x="104434" y="4235333"/>
                  </a:cubicBezTo>
                  <a:cubicBezTo>
                    <a:pt x="121200" y="4182569"/>
                    <a:pt x="135523" y="4128901"/>
                    <a:pt x="151065" y="4075686"/>
                  </a:cubicBezTo>
                  <a:cubicBezTo>
                    <a:pt x="152552" y="4070549"/>
                    <a:pt x="157315" y="4065932"/>
                    <a:pt x="161243" y="4061695"/>
                  </a:cubicBezTo>
                  <a:cubicBezTo>
                    <a:pt x="202828" y="4019095"/>
                    <a:pt x="244731" y="3976753"/>
                    <a:pt x="286285" y="3933862"/>
                  </a:cubicBezTo>
                  <a:cubicBezTo>
                    <a:pt x="294168" y="3925683"/>
                    <a:pt x="299393" y="3914571"/>
                    <a:pt x="306926" y="3905847"/>
                  </a:cubicBezTo>
                  <a:cubicBezTo>
                    <a:pt x="317292" y="3893589"/>
                    <a:pt x="326766" y="3878502"/>
                    <a:pt x="340015" y="3871199"/>
                  </a:cubicBezTo>
                  <a:cubicBezTo>
                    <a:pt x="381725" y="3848490"/>
                    <a:pt x="396760" y="3812013"/>
                    <a:pt x="400111" y="3767743"/>
                  </a:cubicBezTo>
                  <a:cubicBezTo>
                    <a:pt x="403294" y="3727294"/>
                    <a:pt x="405323" y="3686973"/>
                    <a:pt x="409694" y="3646690"/>
                  </a:cubicBezTo>
                  <a:cubicBezTo>
                    <a:pt x="414852" y="3597538"/>
                    <a:pt x="420910" y="3548579"/>
                    <a:pt x="428447" y="3499752"/>
                  </a:cubicBezTo>
                  <a:cubicBezTo>
                    <a:pt x="431696" y="3478619"/>
                    <a:pt x="435683" y="3456228"/>
                    <a:pt x="445033" y="3437349"/>
                  </a:cubicBezTo>
                  <a:cubicBezTo>
                    <a:pt x="470858" y="3384475"/>
                    <a:pt x="486179" y="3329236"/>
                    <a:pt x="471431" y="3272018"/>
                  </a:cubicBezTo>
                  <a:cubicBezTo>
                    <a:pt x="459682" y="3226180"/>
                    <a:pt x="472474" y="3185267"/>
                    <a:pt x="495919" y="3153432"/>
                  </a:cubicBezTo>
                  <a:cubicBezTo>
                    <a:pt x="538461" y="3095505"/>
                    <a:pt x="521296" y="3040311"/>
                    <a:pt x="499541" y="2985907"/>
                  </a:cubicBezTo>
                  <a:cubicBezTo>
                    <a:pt x="488276" y="2957871"/>
                    <a:pt x="486838" y="2934028"/>
                    <a:pt x="491640" y="2905697"/>
                  </a:cubicBezTo>
                  <a:cubicBezTo>
                    <a:pt x="502898" y="2840071"/>
                    <a:pt x="547705" y="2792141"/>
                    <a:pt x="586592" y="2746325"/>
                  </a:cubicBezTo>
                  <a:cubicBezTo>
                    <a:pt x="619786" y="2707275"/>
                    <a:pt x="636305" y="2665661"/>
                    <a:pt x="647211" y="2620857"/>
                  </a:cubicBezTo>
                  <a:cubicBezTo>
                    <a:pt x="661216" y="2564298"/>
                    <a:pt x="648982" y="2522027"/>
                    <a:pt x="598120" y="2501248"/>
                  </a:cubicBezTo>
                  <a:cubicBezTo>
                    <a:pt x="583733" y="2495506"/>
                    <a:pt x="566431" y="2484521"/>
                    <a:pt x="560897" y="2471368"/>
                  </a:cubicBezTo>
                  <a:cubicBezTo>
                    <a:pt x="533469" y="2407931"/>
                    <a:pt x="496686" y="2344634"/>
                    <a:pt x="506928" y="2272389"/>
                  </a:cubicBezTo>
                  <a:cubicBezTo>
                    <a:pt x="520879" y="2172517"/>
                    <a:pt x="509052" y="2077807"/>
                    <a:pt x="474122" y="1983284"/>
                  </a:cubicBezTo>
                  <a:cubicBezTo>
                    <a:pt x="417537" y="1829959"/>
                    <a:pt x="358639" y="1676886"/>
                    <a:pt x="349180" y="1510207"/>
                  </a:cubicBezTo>
                  <a:cubicBezTo>
                    <a:pt x="347619" y="1482573"/>
                    <a:pt x="326399" y="1451821"/>
                    <a:pt x="306451" y="1430003"/>
                  </a:cubicBezTo>
                  <a:cubicBezTo>
                    <a:pt x="268511" y="1388202"/>
                    <a:pt x="266127" y="1390512"/>
                    <a:pt x="287747" y="1336633"/>
                  </a:cubicBezTo>
                  <a:cubicBezTo>
                    <a:pt x="293070" y="1323756"/>
                    <a:pt x="295470" y="1308272"/>
                    <a:pt x="304326" y="1298229"/>
                  </a:cubicBezTo>
                  <a:cubicBezTo>
                    <a:pt x="349361" y="1247057"/>
                    <a:pt x="331041" y="1191986"/>
                    <a:pt x="317671" y="1136667"/>
                  </a:cubicBezTo>
                  <a:cubicBezTo>
                    <a:pt x="315148" y="1126990"/>
                    <a:pt x="311827" y="1115354"/>
                    <a:pt x="314959" y="1106522"/>
                  </a:cubicBezTo>
                  <a:cubicBezTo>
                    <a:pt x="329032" y="1066641"/>
                    <a:pt x="319157" y="1035231"/>
                    <a:pt x="290675" y="1004980"/>
                  </a:cubicBezTo>
                  <a:cubicBezTo>
                    <a:pt x="266138" y="978690"/>
                    <a:pt x="249805" y="947108"/>
                    <a:pt x="272712" y="910357"/>
                  </a:cubicBezTo>
                  <a:cubicBezTo>
                    <a:pt x="323486" y="828702"/>
                    <a:pt x="317578" y="747981"/>
                    <a:pt x="270963" y="667028"/>
                  </a:cubicBezTo>
                  <a:cubicBezTo>
                    <a:pt x="237707" y="609204"/>
                    <a:pt x="225082" y="549995"/>
                    <a:pt x="244986" y="483131"/>
                  </a:cubicBezTo>
                  <a:cubicBezTo>
                    <a:pt x="252708" y="457408"/>
                    <a:pt x="242285" y="426353"/>
                    <a:pt x="241465" y="397465"/>
                  </a:cubicBezTo>
                  <a:cubicBezTo>
                    <a:pt x="240850" y="381142"/>
                    <a:pt x="239176" y="363176"/>
                    <a:pt x="244890" y="348507"/>
                  </a:cubicBezTo>
                  <a:cubicBezTo>
                    <a:pt x="259350" y="309454"/>
                    <a:pt x="279299" y="272445"/>
                    <a:pt x="293439" y="233141"/>
                  </a:cubicBezTo>
                  <a:cubicBezTo>
                    <a:pt x="300152" y="214256"/>
                    <a:pt x="302437" y="192349"/>
                    <a:pt x="300513" y="172069"/>
                  </a:cubicBezTo>
                  <a:close/>
                </a:path>
              </a:pathLst>
            </a:custGeom>
            <a:blipFill>
              <a:blip r:embed="rId2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2901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A9CB0874-88B8-43D3-B0B6-C32F790F7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9">
            <a:extLst>
              <a:ext uri="{FF2B5EF4-FFF2-40B4-BE49-F238E27FC236}">
                <a16:creationId xmlns:a16="http://schemas.microsoft.com/office/drawing/2014/main" id="{4BFD067A-52BE-40EE-B7CA-391830B9A2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4000" cy="2561771"/>
            <a:chOff x="0" y="0"/>
            <a:chExt cx="12192000" cy="2561771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CDA7855-806B-4A02-9C19-24872E4D89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2561771"/>
            </a:xfrm>
            <a:custGeom>
              <a:avLst/>
              <a:gdLst>
                <a:gd name="connsiteX0" fmla="*/ 0 w 12192000"/>
                <a:gd name="connsiteY0" fmla="*/ 0 h 2561771"/>
                <a:gd name="connsiteX1" fmla="*/ 12192000 w 12192000"/>
                <a:gd name="connsiteY1" fmla="*/ 0 h 2561771"/>
                <a:gd name="connsiteX2" fmla="*/ 12192000 w 12192000"/>
                <a:gd name="connsiteY2" fmla="*/ 2359863 h 2561771"/>
                <a:gd name="connsiteX3" fmla="*/ 6364514 w 12192000"/>
                <a:gd name="connsiteY3" fmla="*/ 2561771 h 2561771"/>
                <a:gd name="connsiteX4" fmla="*/ 1981200 w 12192000"/>
                <a:gd name="connsiteY4" fmla="*/ 2278742 h 2561771"/>
                <a:gd name="connsiteX5" fmla="*/ 0 w 12192000"/>
                <a:gd name="connsiteY5" fmla="*/ 2343277 h 256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2561771">
                  <a:moveTo>
                    <a:pt x="0" y="0"/>
                  </a:moveTo>
                  <a:lnTo>
                    <a:pt x="12192000" y="0"/>
                  </a:lnTo>
                  <a:lnTo>
                    <a:pt x="12192000" y="2359863"/>
                  </a:lnTo>
                  <a:lnTo>
                    <a:pt x="6364514" y="2561771"/>
                  </a:lnTo>
                  <a:lnTo>
                    <a:pt x="1981200" y="2278742"/>
                  </a:lnTo>
                  <a:lnTo>
                    <a:pt x="0" y="2343277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11">
              <a:extLst>
                <a:ext uri="{FF2B5EF4-FFF2-40B4-BE49-F238E27FC236}">
                  <a16:creationId xmlns:a16="http://schemas.microsoft.com/office/drawing/2014/main" id="{3AFE70DE-5BEC-4E54-98D2-48C13E1491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2561771"/>
            </a:xfrm>
            <a:custGeom>
              <a:avLst/>
              <a:gdLst>
                <a:gd name="connsiteX0" fmla="*/ 0 w 12192000"/>
                <a:gd name="connsiteY0" fmla="*/ 0 h 2561771"/>
                <a:gd name="connsiteX1" fmla="*/ 12192000 w 12192000"/>
                <a:gd name="connsiteY1" fmla="*/ 0 h 2561771"/>
                <a:gd name="connsiteX2" fmla="*/ 12192000 w 12192000"/>
                <a:gd name="connsiteY2" fmla="*/ 2359863 h 2561771"/>
                <a:gd name="connsiteX3" fmla="*/ 6364514 w 12192000"/>
                <a:gd name="connsiteY3" fmla="*/ 2561771 h 2561771"/>
                <a:gd name="connsiteX4" fmla="*/ 1981200 w 12192000"/>
                <a:gd name="connsiteY4" fmla="*/ 2278742 h 2561771"/>
                <a:gd name="connsiteX5" fmla="*/ 0 w 12192000"/>
                <a:gd name="connsiteY5" fmla="*/ 2343277 h 256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2561771">
                  <a:moveTo>
                    <a:pt x="0" y="0"/>
                  </a:moveTo>
                  <a:lnTo>
                    <a:pt x="12192000" y="0"/>
                  </a:lnTo>
                  <a:lnTo>
                    <a:pt x="12192000" y="2359863"/>
                  </a:lnTo>
                  <a:lnTo>
                    <a:pt x="6364514" y="2561771"/>
                  </a:lnTo>
                  <a:lnTo>
                    <a:pt x="1981200" y="2278742"/>
                  </a:lnTo>
                  <a:lnTo>
                    <a:pt x="0" y="2343277"/>
                  </a:lnTo>
                  <a:close/>
                </a:path>
              </a:pathLst>
            </a:custGeom>
            <a:solidFill>
              <a:schemeClr val="bg1">
                <a:alpha val="86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686" y="926942"/>
            <a:ext cx="5899545" cy="707886"/>
          </a:xfrm>
        </p:spPr>
        <p:txBody>
          <a:bodyPr anchor="b">
            <a:normAutofit/>
          </a:bodyPr>
          <a:lstStyle/>
          <a:p>
            <a:r>
              <a:rPr lang="en-GB" sz="4000" b="1" dirty="0">
                <a:solidFill>
                  <a:srgbClr val="FF292D"/>
                </a:solidFill>
                <a:latin typeface="Cambria" panose="02040503050406030204" pitchFamily="18" charset="0"/>
              </a:rPr>
              <a:t>Conclusions</a:t>
            </a:r>
          </a:p>
        </p:txBody>
      </p:sp>
      <p:grpSp>
        <p:nvGrpSpPr>
          <p:cNvPr id="25" name="Group 13">
            <a:extLst>
              <a:ext uri="{FF2B5EF4-FFF2-40B4-BE49-F238E27FC236}">
                <a16:creationId xmlns:a16="http://schemas.microsoft.com/office/drawing/2014/main" id="{C15B8CC4-8CCE-428F-AE7E-28D178984C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0" y="2027156"/>
            <a:ext cx="9144000" cy="757168"/>
            <a:chOff x="0" y="2959818"/>
            <a:chExt cx="12192000" cy="757168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6359FA2-E374-4073-8269-E10D2AE749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15">
              <a:extLst>
                <a:ext uri="{FF2B5EF4-FFF2-40B4-BE49-F238E27FC236}">
                  <a16:creationId xmlns:a16="http://schemas.microsoft.com/office/drawing/2014/main" id="{9A1F0E66-9B5E-4980-8AEC-B4D144B48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2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84" y="3070719"/>
            <a:ext cx="6543471" cy="3363535"/>
          </a:xfrm>
        </p:spPr>
        <p:txBody>
          <a:bodyPr>
            <a:normAutofit fontScale="92500" lnSpcReduction="20000"/>
          </a:bodyPr>
          <a:lstStyle/>
          <a:p>
            <a:r>
              <a:rPr lang="en-GB" sz="22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Colonial – and  precolonial – origins of conflict</a:t>
            </a:r>
          </a:p>
          <a:p>
            <a:r>
              <a:rPr lang="en-GB" sz="22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Borders, sovereignty, and their problems</a:t>
            </a:r>
          </a:p>
          <a:p>
            <a:r>
              <a:rPr lang="en-GB" sz="22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Geopolitical salience of the Horn of Africa</a:t>
            </a:r>
          </a:p>
          <a:p>
            <a:r>
              <a:rPr lang="en-GB" sz="22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Political and ideological dimensions of the Ethiopian Revolution</a:t>
            </a:r>
          </a:p>
          <a:p>
            <a:r>
              <a:rPr lang="en-GB" sz="22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What role do the Cold War powers play here?</a:t>
            </a:r>
          </a:p>
          <a:p>
            <a:r>
              <a:rPr lang="en-GB" sz="22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Where does power lie – with superpowers, or Africans?</a:t>
            </a:r>
          </a:p>
          <a:p>
            <a:r>
              <a:rPr lang="en-GB" sz="22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Regional arms race...</a:t>
            </a:r>
          </a:p>
          <a:p>
            <a:endParaRPr lang="en-GB" sz="22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GB" sz="22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…towards the </a:t>
            </a:r>
            <a:r>
              <a:rPr lang="en-GB" sz="2200" dirty="0" err="1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Ogaden</a:t>
            </a:r>
            <a:r>
              <a:rPr lang="en-GB" sz="2200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 War</a:t>
            </a:r>
          </a:p>
          <a:p>
            <a:endParaRPr lang="en-GB" sz="13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2656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21" t="28709" r="-649" b="30930"/>
          <a:stretch/>
        </p:blipFill>
        <p:spPr>
          <a:xfrm>
            <a:off x="642552" y="0"/>
            <a:ext cx="82740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363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817" y="337751"/>
            <a:ext cx="6472366" cy="389111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rgbClr val="FF292D"/>
                </a:solidFill>
                <a:latin typeface="Cambria" panose="02040503050406030204" pitchFamily="18" charset="0"/>
              </a:rPr>
              <a:t>From Christopher Clapham, </a:t>
            </a:r>
            <a:r>
              <a:rPr lang="en-GB" sz="1600" i="1" dirty="0">
                <a:solidFill>
                  <a:srgbClr val="FF292D"/>
                </a:solidFill>
                <a:latin typeface="Cambria" panose="02040503050406030204" pitchFamily="18" charset="0"/>
              </a:rPr>
              <a:t>State Formation and Decay </a:t>
            </a:r>
            <a:r>
              <a:rPr lang="en-GB" sz="1600" dirty="0">
                <a:solidFill>
                  <a:srgbClr val="FF292D"/>
                </a:solidFill>
                <a:latin typeface="Cambria" panose="02040503050406030204" pitchFamily="18" charset="0"/>
              </a:rPr>
              <a:t>(London, 2017).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129" y="859211"/>
            <a:ext cx="5273743" cy="5998789"/>
          </a:xfrm>
        </p:spPr>
      </p:pic>
    </p:spTree>
    <p:extLst>
      <p:ext uri="{BB962C8B-B14F-4D97-AF65-F5344CB8AC3E}">
        <p14:creationId xmlns:p14="http://schemas.microsoft.com/office/powerpoint/2010/main" val="3061022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9925"/>
            <a:ext cx="3381709" cy="1325563"/>
          </a:xfrm>
        </p:spPr>
        <p:txBody>
          <a:bodyPr anchor="b">
            <a:normAutofit/>
          </a:bodyPr>
          <a:lstStyle/>
          <a:p>
            <a:pPr algn="r"/>
            <a:r>
              <a:rPr lang="en-GB" b="1" dirty="0">
                <a:solidFill>
                  <a:srgbClr val="FF292D"/>
                </a:solidFill>
                <a:latin typeface="Cambria" panose="02040503050406030204" pitchFamily="18" charset="0"/>
              </a:rPr>
              <a:t>Imperial Ethiopia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94657" y="2026340"/>
            <a:ext cx="39157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4500" y="2398956"/>
            <a:ext cx="7374671" cy="3789115"/>
          </a:xfrm>
        </p:spPr>
        <p:txBody>
          <a:bodyPr>
            <a:normAutofit lnSpcReduction="10000"/>
          </a:bodyPr>
          <a:lstStyle/>
          <a:p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Long history as a strong, independent Coptic Christian state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Imperial expansion by Amhara people in late nineteenth century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Resisted first Italian invasion in 1890s – defeated Italian forces at Adwa in 1896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Briefly colonised by fascist Italy, 1936-41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Federation with Eritrea in 1952; fully annexed 1962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Close relationship with the United States under Emperor Haile Selassie</a:t>
            </a:r>
          </a:p>
          <a:p>
            <a:endParaRPr lang="en-GB" sz="17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D005C1-8C51-42D6-9BEE-B9B838497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654" y="115193"/>
            <a:ext cx="8954691" cy="6627614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749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itle 1"/>
          <p:cNvSpPr txBox="1">
            <a:spLocks noGrp="1"/>
          </p:cNvSpPr>
          <p:nvPr>
            <p:ph type="title"/>
          </p:nvPr>
        </p:nvSpPr>
        <p:spPr>
          <a:xfrm>
            <a:off x="626315" y="0"/>
            <a:ext cx="7886701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r>
              <a:rPr lang="en-GB" sz="3200" dirty="0">
                <a:solidFill>
                  <a:srgbClr val="FF292D"/>
                </a:solidFill>
              </a:rPr>
              <a:t>Emperor Menelik, 1889-1913</a:t>
            </a:r>
            <a:endParaRPr sz="3200" dirty="0">
              <a:solidFill>
                <a:srgbClr val="FF292D"/>
              </a:solidFill>
            </a:endParaRPr>
          </a:p>
        </p:txBody>
      </p:sp>
      <p:pic>
        <p:nvPicPr>
          <p:cNvPr id="131" name="Content Placeholder 5" descr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315" y="1325562"/>
            <a:ext cx="3472531" cy="43406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Content Placeholder 9" descr="Content Placeholder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5164" y="1325562"/>
            <a:ext cx="4678069" cy="4340663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TextBox 7"/>
          <p:cNvSpPr txBox="1"/>
          <p:nvPr/>
        </p:nvSpPr>
        <p:spPr>
          <a:xfrm>
            <a:off x="626316" y="5666225"/>
            <a:ext cx="3472530" cy="1158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i="1">
                <a:solidFill>
                  <a:srgbClr val="FFFFFF"/>
                </a:solidFill>
              </a:defRPr>
            </a:pPr>
            <a:r>
              <a:t>Menelik II, 1889 -1913. </a:t>
            </a:r>
          </a:p>
          <a:p>
            <a:pPr>
              <a:defRPr i="1">
                <a:solidFill>
                  <a:srgbClr val="FFFFFF"/>
                </a:solidFill>
              </a:defRPr>
            </a:pPr>
            <a:r>
              <a:t>Bottom right: Ethiopian representation of the Battle of Adwa (1896). British Museum</a:t>
            </a:r>
          </a:p>
        </p:txBody>
      </p:sp>
      <p:sp>
        <p:nvSpPr>
          <p:cNvPr id="134" name="TextBox 10"/>
          <p:cNvSpPr txBox="1"/>
          <p:nvPr/>
        </p:nvSpPr>
        <p:spPr>
          <a:xfrm>
            <a:off x="4365164" y="5666223"/>
            <a:ext cx="4368287" cy="751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200" i="1">
                <a:solidFill>
                  <a:srgbClr val="FFFFFF"/>
                </a:solidFill>
              </a:defRPr>
            </a:lvl1pPr>
          </a:lstStyle>
          <a:p>
            <a:r>
              <a:t>Expansion of the Ethiopian Empire under Menelik II </a:t>
            </a:r>
          </a:p>
        </p:txBody>
      </p:sp>
      <p:pic>
        <p:nvPicPr>
          <p:cNvPr id="135" name="Picture 12" descr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4116" y="4127920"/>
            <a:ext cx="2124730" cy="15383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itle 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>
            <a:lvl1pPr>
              <a:defRPr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r>
              <a:rPr lang="en-GB"/>
              <a:t>The Italian Invasion, 1935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29E64-53D8-7D44-AD72-7306516FF02E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0" name="Content Placeholder 5" descr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9635" y="1690689"/>
            <a:ext cx="4817177" cy="35194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Picture 7" descr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913" y="1690689"/>
            <a:ext cx="2598414" cy="3556488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TextBox 8"/>
          <p:cNvSpPr txBox="1"/>
          <p:nvPr/>
        </p:nvSpPr>
        <p:spPr>
          <a:xfrm>
            <a:off x="468351" y="5385556"/>
            <a:ext cx="8168461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2000" i="1">
                <a:solidFill>
                  <a:srgbClr val="FFFFFF"/>
                </a:solidFill>
              </a:defRPr>
            </a:pPr>
            <a:r>
              <a:rPr dirty="0"/>
              <a:t>Mussolini announces Italy’s</a:t>
            </a:r>
            <a:r>
              <a:rPr lang="en-GB" dirty="0"/>
              <a:t>         Emperor Haile Selassie argues for protection</a:t>
            </a:r>
            <a:r>
              <a:rPr dirty="0"/>
              <a:t> </a:t>
            </a:r>
            <a:endParaRPr lang="en-GB" dirty="0"/>
          </a:p>
          <a:p>
            <a:pPr>
              <a:defRPr sz="2000" i="1">
                <a:solidFill>
                  <a:srgbClr val="FFFFFF"/>
                </a:solidFill>
              </a:defRPr>
            </a:pPr>
            <a:r>
              <a:rPr dirty="0"/>
              <a:t>invasion of Ethiopia</a:t>
            </a:r>
            <a:r>
              <a:rPr lang="en-GB" dirty="0"/>
              <a:t>                        at the League of Nations, 1936</a:t>
            </a:r>
          </a:p>
          <a:p>
            <a:pPr>
              <a:defRPr sz="2000" i="1">
                <a:solidFill>
                  <a:srgbClr val="FFFFFF"/>
                </a:solidFill>
              </a:defRPr>
            </a:pPr>
            <a:r>
              <a:rPr lang="en-GB" dirty="0"/>
              <a:t>3 </a:t>
            </a:r>
            <a:r>
              <a:rPr dirty="0"/>
              <a:t>October 1935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669925"/>
            <a:ext cx="360045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700" b="1" dirty="0">
                <a:solidFill>
                  <a:srgbClr val="FF292D"/>
                </a:solidFill>
              </a:rPr>
              <a:t>Somalia: in search of a nation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026340"/>
            <a:ext cx="457200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/>
          <p:cNvSpPr txBox="1">
            <a:spLocks/>
          </p:cNvSpPr>
          <p:nvPr/>
        </p:nvSpPr>
        <p:spPr>
          <a:xfrm>
            <a:off x="423525" y="2288833"/>
            <a:ext cx="4148475" cy="4134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1960s onwards: support for liberation movements in </a:t>
            </a:r>
            <a:r>
              <a:rPr lang="en-US" sz="2000" dirty="0" err="1">
                <a:solidFill>
                  <a:schemeClr val="bg1"/>
                </a:solidFill>
              </a:rPr>
              <a:t>Ogaden</a:t>
            </a:r>
            <a:r>
              <a:rPr lang="en-US" sz="2000" dirty="0">
                <a:solidFill>
                  <a:schemeClr val="bg1"/>
                </a:solidFill>
              </a:rPr>
              <a:t> and northeastern Kenya</a:t>
            </a:r>
          </a:p>
          <a:p>
            <a:r>
              <a:rPr lang="en-US" sz="2000" dirty="0">
                <a:solidFill>
                  <a:schemeClr val="bg1"/>
                </a:solidFill>
              </a:rPr>
              <a:t>1961: British/Kenyan </a:t>
            </a:r>
            <a:r>
              <a:rPr lang="en-US" sz="2000" dirty="0" err="1">
                <a:solidFill>
                  <a:schemeClr val="bg1"/>
                </a:solidFill>
              </a:rPr>
              <a:t>u-turn</a:t>
            </a:r>
            <a:r>
              <a:rPr lang="en-US" sz="2000" dirty="0">
                <a:solidFill>
                  <a:schemeClr val="bg1"/>
                </a:solidFill>
              </a:rPr>
              <a:t> over plebiscite in Northern Frontier District</a:t>
            </a:r>
          </a:p>
          <a:p>
            <a:r>
              <a:rPr lang="en-US" sz="2000" dirty="0">
                <a:solidFill>
                  <a:schemeClr val="bg1"/>
                </a:solidFill>
              </a:rPr>
              <a:t>1963: formation of OAU and commitment to preservation of colonial borders</a:t>
            </a:r>
          </a:p>
          <a:p>
            <a:r>
              <a:rPr lang="en-US" sz="2000" dirty="0">
                <a:solidFill>
                  <a:schemeClr val="bg1"/>
                </a:solidFill>
              </a:rPr>
              <a:t>1969: assassination of President Abdirashid Ali </a:t>
            </a:r>
            <a:r>
              <a:rPr lang="en-US" sz="2000" dirty="0" err="1">
                <a:solidFill>
                  <a:schemeClr val="bg1"/>
                </a:solidFill>
              </a:rPr>
              <a:t>Shermarke</a:t>
            </a:r>
            <a:r>
              <a:rPr lang="en-US" sz="2000" dirty="0">
                <a:solidFill>
                  <a:schemeClr val="bg1"/>
                </a:solidFill>
              </a:rPr>
              <a:t>; </a:t>
            </a:r>
            <a:r>
              <a:rPr lang="en-US" sz="2000" dirty="0" err="1">
                <a:solidFill>
                  <a:schemeClr val="bg1"/>
                </a:solidFill>
              </a:rPr>
              <a:t>Siad</a:t>
            </a:r>
            <a:r>
              <a:rPr lang="en-US" sz="2000" dirty="0">
                <a:solidFill>
                  <a:schemeClr val="bg1"/>
                </a:solidFill>
              </a:rPr>
              <a:t> Barre assumed power</a:t>
            </a:r>
          </a:p>
          <a:p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5" name="Content Placeholder 4" descr="Diagram, map&#10;&#10;Description automatically generated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015" y="369913"/>
            <a:ext cx="2297238" cy="278453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87417AF-190E-4D6E-AFA6-7D3E84B0B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3702" y="182859"/>
            <a:ext cx="2997196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white star in a blue sky&#10;&#10;Description automatically generated with medium confidenc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995" y="4224510"/>
            <a:ext cx="2691480" cy="179604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0B30ED8-273E-4C07-8568-2FE5CC5C48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8803" y="3543213"/>
            <a:ext cx="2997196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351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0"/>
            <a:ext cx="7886700" cy="924570"/>
          </a:xfrm>
        </p:spPr>
        <p:txBody>
          <a:bodyPr>
            <a:normAutofit fontScale="90000"/>
          </a:bodyPr>
          <a:lstStyle/>
          <a:p>
            <a:r>
              <a:rPr lang="en-GB" sz="3200" b="1">
                <a:solidFill>
                  <a:srgbClr val="FF292D"/>
                </a:solidFill>
                <a:latin typeface="Cambria" panose="02040503050406030204" pitchFamily="18" charset="0"/>
              </a:rPr>
              <a:t>Superpower interest in the Horn of Africa</a:t>
            </a:r>
            <a:endParaRPr lang="en-GB" sz="3200" b="1" dirty="0">
              <a:solidFill>
                <a:srgbClr val="FF292D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23" y="5244800"/>
            <a:ext cx="8262551" cy="1489633"/>
          </a:xfrm>
        </p:spPr>
        <p:txBody>
          <a:bodyPr>
            <a:normAutofit/>
          </a:bodyPr>
          <a:lstStyle/>
          <a:p>
            <a:pPr lvl="1"/>
            <a:r>
              <a:rPr lang="en-GB" sz="2000">
                <a:solidFill>
                  <a:schemeClr val="bg1"/>
                </a:solidFill>
                <a:latin typeface="Cambria" panose="02040503050406030204" pitchFamily="18" charset="0"/>
              </a:rPr>
              <a:t>Kagnew communications post in Eritrea</a:t>
            </a:r>
          </a:p>
          <a:p>
            <a:pPr lvl="1"/>
            <a:r>
              <a:rPr lang="en-GB" sz="2000">
                <a:solidFill>
                  <a:schemeClr val="bg1"/>
                </a:solidFill>
                <a:latin typeface="Cambria" panose="02040503050406030204" pitchFamily="18" charset="0"/>
              </a:rPr>
              <a:t>Access to deep-sea port at Mogadishu – access to the Red Sea &gt; Suez</a:t>
            </a:r>
          </a:p>
          <a:p>
            <a:pPr lvl="1"/>
            <a:r>
              <a:rPr lang="en-GB" sz="2000">
                <a:solidFill>
                  <a:schemeClr val="bg1"/>
                </a:solidFill>
                <a:latin typeface="Cambria" panose="02040503050406030204" pitchFamily="18" charset="0"/>
              </a:rPr>
              <a:t>Competing against Arab influence, especially after OPEC boycott</a:t>
            </a:r>
          </a:p>
          <a:p>
            <a:pPr lvl="1"/>
            <a:r>
              <a:rPr lang="en-GB" sz="2000">
                <a:solidFill>
                  <a:schemeClr val="bg1"/>
                </a:solidFill>
                <a:latin typeface="Cambria" panose="02040503050406030204" pitchFamily="18" charset="0"/>
              </a:rPr>
              <a:t>Global Cold War in the Middle East – Marxist government in Yemen</a:t>
            </a: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854" t="21014" r="25366" b="22253"/>
          <a:stretch/>
        </p:blipFill>
        <p:spPr>
          <a:xfrm>
            <a:off x="1638466" y="998421"/>
            <a:ext cx="5867066" cy="4089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880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316" y="1641752"/>
            <a:ext cx="2645568" cy="4366936"/>
          </a:xfrm>
        </p:spPr>
        <p:txBody>
          <a:bodyPr anchor="t">
            <a:normAutofit/>
          </a:bodyPr>
          <a:lstStyle/>
          <a:p>
            <a:r>
              <a:rPr lang="en-GB" sz="3500" b="1" dirty="0">
                <a:solidFill>
                  <a:srgbClr val="FF292D"/>
                </a:solidFill>
                <a:latin typeface="Cambria" panose="02040503050406030204" pitchFamily="18" charset="0"/>
              </a:rPr>
              <a:t>The arms race in the Horn of Africa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6559" y="557561"/>
            <a:ext cx="4502611" cy="5586761"/>
          </a:xfrm>
        </p:spPr>
        <p:txBody>
          <a:bodyPr>
            <a:normAutofit lnSpcReduction="10000"/>
          </a:bodyPr>
          <a:lstStyle/>
          <a:p>
            <a:pPr lvl="1"/>
            <a:r>
              <a:rPr lang="en-GB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1959: US endorsed union of British Somaliland and Somalia &gt; Haile Selassie signed $100m credit arrangement with Moscow</a:t>
            </a:r>
          </a:p>
          <a:p>
            <a:pPr lvl="1"/>
            <a:r>
              <a:rPr lang="en-GB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1963: Somali-Soviet arms arrangement</a:t>
            </a:r>
          </a:p>
          <a:p>
            <a:pPr lvl="1"/>
            <a:r>
              <a:rPr lang="en-GB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1964: short war over </a:t>
            </a:r>
            <a:r>
              <a:rPr lang="en-GB" dirty="0" err="1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Ogaden</a:t>
            </a:r>
            <a:r>
              <a:rPr lang="en-GB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 ends with Ethiopian victory</a:t>
            </a:r>
          </a:p>
          <a:p>
            <a:pPr lvl="1"/>
            <a:r>
              <a:rPr lang="en-GB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1970-77: Somali army more than doubled in size</a:t>
            </a:r>
          </a:p>
          <a:p>
            <a:pPr lvl="1"/>
            <a:r>
              <a:rPr lang="en-GB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1977: 4,000 Soviet military personnel in Somalia</a:t>
            </a:r>
          </a:p>
          <a:p>
            <a:pPr lvl="1"/>
            <a:r>
              <a:rPr lang="en-GB" dirty="0">
                <a:solidFill>
                  <a:schemeClr val="tx1">
                    <a:alpha val="80000"/>
                  </a:schemeClr>
                </a:solidFill>
                <a:latin typeface="Cambria" panose="02040503050406030204" pitchFamily="18" charset="0"/>
              </a:rPr>
              <a:t>United States continued to provide military support for Ethiopia</a:t>
            </a:r>
          </a:p>
          <a:p>
            <a:pPr lvl="1"/>
            <a:endParaRPr lang="en-GB" sz="1600" dirty="0">
              <a:solidFill>
                <a:schemeClr val="tx1">
                  <a:alpha val="80000"/>
                </a:schemeClr>
              </a:solidFill>
              <a:latin typeface="Cambria" panose="02040503050406030204" pitchFamily="18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728F330-19FB-4D39-BD0F-53032ABFE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09261" y="0"/>
            <a:ext cx="534739" cy="6858000"/>
            <a:chOff x="11479015" y="0"/>
            <a:chExt cx="712985" cy="6858000"/>
          </a:xfrm>
          <a:effectLst>
            <a:outerShdw blurRad="381000" dist="152400" dir="10800000" algn="ctr" rotWithShape="0">
              <a:schemeClr val="bg1">
                <a:alpha val="10000"/>
              </a:schemeClr>
            </a:outerShdw>
          </a:effectLst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0220D63-6F38-42F9-8AAD-3B1363A4FA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79018" y="0"/>
              <a:ext cx="712982" cy="6858000"/>
            </a:xfrm>
            <a:custGeom>
              <a:avLst/>
              <a:gdLst>
                <a:gd name="connsiteX0" fmla="*/ 280560 w 712982"/>
                <a:gd name="connsiteY0" fmla="*/ 0 h 6858000"/>
                <a:gd name="connsiteX1" fmla="*/ 712982 w 712982"/>
                <a:gd name="connsiteY1" fmla="*/ 0 h 6858000"/>
                <a:gd name="connsiteX2" fmla="*/ 712982 w 712982"/>
                <a:gd name="connsiteY2" fmla="*/ 6858000 h 6858000"/>
                <a:gd name="connsiteX3" fmla="*/ 372527 w 712982"/>
                <a:gd name="connsiteY3" fmla="*/ 6858000 h 6858000"/>
                <a:gd name="connsiteX4" fmla="*/ 372901 w 712982"/>
                <a:gd name="connsiteY4" fmla="*/ 6835810 h 6858000"/>
                <a:gd name="connsiteX5" fmla="*/ 363017 w 712982"/>
                <a:gd name="connsiteY5" fmla="*/ 6518145 h 6858000"/>
                <a:gd name="connsiteX6" fmla="*/ 310498 w 712982"/>
                <a:gd name="connsiteY6" fmla="*/ 6393936 h 6858000"/>
                <a:gd name="connsiteX7" fmla="*/ 305420 w 712982"/>
                <a:gd name="connsiteY7" fmla="*/ 6355564 h 6858000"/>
                <a:gd name="connsiteX8" fmla="*/ 311030 w 712982"/>
                <a:gd name="connsiteY8" fmla="*/ 6267729 h 6858000"/>
                <a:gd name="connsiteX9" fmla="*/ 281440 w 712982"/>
                <a:gd name="connsiteY9" fmla="*/ 6090959 h 6858000"/>
                <a:gd name="connsiteX10" fmla="*/ 258928 w 712982"/>
                <a:gd name="connsiteY10" fmla="*/ 6026981 h 6858000"/>
                <a:gd name="connsiteX11" fmla="*/ 245105 w 712982"/>
                <a:gd name="connsiteY11" fmla="*/ 5991615 h 6858000"/>
                <a:gd name="connsiteX12" fmla="*/ 197441 w 712982"/>
                <a:gd name="connsiteY12" fmla="*/ 5807458 h 6858000"/>
                <a:gd name="connsiteX13" fmla="*/ 159115 w 712982"/>
                <a:gd name="connsiteY13" fmla="*/ 5727356 h 6858000"/>
                <a:gd name="connsiteX14" fmla="*/ 152306 w 712982"/>
                <a:gd name="connsiteY14" fmla="*/ 5705270 h 6858000"/>
                <a:gd name="connsiteX15" fmla="*/ 150939 w 712982"/>
                <a:gd name="connsiteY15" fmla="*/ 5580441 h 6858000"/>
                <a:gd name="connsiteX16" fmla="*/ 187956 w 712982"/>
                <a:gd name="connsiteY16" fmla="*/ 5482729 h 6858000"/>
                <a:gd name="connsiteX17" fmla="*/ 201902 w 712982"/>
                <a:gd name="connsiteY17" fmla="*/ 5463053 h 6858000"/>
                <a:gd name="connsiteX18" fmla="*/ 168174 w 712982"/>
                <a:gd name="connsiteY18" fmla="*/ 5205662 h 6858000"/>
                <a:gd name="connsiteX19" fmla="*/ 157186 w 712982"/>
                <a:gd name="connsiteY19" fmla="*/ 5166766 h 6858000"/>
                <a:gd name="connsiteX20" fmla="*/ 163999 w 712982"/>
                <a:gd name="connsiteY20" fmla="*/ 4972256 h 6858000"/>
                <a:gd name="connsiteX21" fmla="*/ 163388 w 712982"/>
                <a:gd name="connsiteY21" fmla="*/ 4915833 h 6858000"/>
                <a:gd name="connsiteX22" fmla="*/ 166361 w 712982"/>
                <a:gd name="connsiteY22" fmla="*/ 4712964 h 6858000"/>
                <a:gd name="connsiteX23" fmla="*/ 140122 w 712982"/>
                <a:gd name="connsiteY23" fmla="*/ 4687152 h 6858000"/>
                <a:gd name="connsiteX24" fmla="*/ 73058 w 712982"/>
                <a:gd name="connsiteY24" fmla="*/ 4611951 h 6858000"/>
                <a:gd name="connsiteX25" fmla="*/ 3979 w 712982"/>
                <a:gd name="connsiteY25" fmla="*/ 4456771 h 6858000"/>
                <a:gd name="connsiteX26" fmla="*/ 2091 w 712982"/>
                <a:gd name="connsiteY26" fmla="*/ 4412781 h 6858000"/>
                <a:gd name="connsiteX27" fmla="*/ 75905 w 712982"/>
                <a:gd name="connsiteY27" fmla="*/ 4292897 h 6858000"/>
                <a:gd name="connsiteX28" fmla="*/ 104434 w 712982"/>
                <a:gd name="connsiteY28" fmla="*/ 4235333 h 6858000"/>
                <a:gd name="connsiteX29" fmla="*/ 151065 w 712982"/>
                <a:gd name="connsiteY29" fmla="*/ 4075686 h 6858000"/>
                <a:gd name="connsiteX30" fmla="*/ 161243 w 712982"/>
                <a:gd name="connsiteY30" fmla="*/ 4061695 h 6858000"/>
                <a:gd name="connsiteX31" fmla="*/ 286285 w 712982"/>
                <a:gd name="connsiteY31" fmla="*/ 3933862 h 6858000"/>
                <a:gd name="connsiteX32" fmla="*/ 306926 w 712982"/>
                <a:gd name="connsiteY32" fmla="*/ 3905847 h 6858000"/>
                <a:gd name="connsiteX33" fmla="*/ 340015 w 712982"/>
                <a:gd name="connsiteY33" fmla="*/ 3871199 h 6858000"/>
                <a:gd name="connsiteX34" fmla="*/ 400111 w 712982"/>
                <a:gd name="connsiteY34" fmla="*/ 3767743 h 6858000"/>
                <a:gd name="connsiteX35" fmla="*/ 409694 w 712982"/>
                <a:gd name="connsiteY35" fmla="*/ 3646690 h 6858000"/>
                <a:gd name="connsiteX36" fmla="*/ 428447 w 712982"/>
                <a:gd name="connsiteY36" fmla="*/ 3499752 h 6858000"/>
                <a:gd name="connsiteX37" fmla="*/ 445033 w 712982"/>
                <a:gd name="connsiteY37" fmla="*/ 3437349 h 6858000"/>
                <a:gd name="connsiteX38" fmla="*/ 471431 w 712982"/>
                <a:gd name="connsiteY38" fmla="*/ 3272018 h 6858000"/>
                <a:gd name="connsiteX39" fmla="*/ 495919 w 712982"/>
                <a:gd name="connsiteY39" fmla="*/ 3153432 h 6858000"/>
                <a:gd name="connsiteX40" fmla="*/ 499541 w 712982"/>
                <a:gd name="connsiteY40" fmla="*/ 2985907 h 6858000"/>
                <a:gd name="connsiteX41" fmla="*/ 491640 w 712982"/>
                <a:gd name="connsiteY41" fmla="*/ 2905697 h 6858000"/>
                <a:gd name="connsiteX42" fmla="*/ 586592 w 712982"/>
                <a:gd name="connsiteY42" fmla="*/ 2746325 h 6858000"/>
                <a:gd name="connsiteX43" fmla="*/ 647211 w 712982"/>
                <a:gd name="connsiteY43" fmla="*/ 2620857 h 6858000"/>
                <a:gd name="connsiteX44" fmla="*/ 598120 w 712982"/>
                <a:gd name="connsiteY44" fmla="*/ 2501248 h 6858000"/>
                <a:gd name="connsiteX45" fmla="*/ 560897 w 712982"/>
                <a:gd name="connsiteY45" fmla="*/ 2471368 h 6858000"/>
                <a:gd name="connsiteX46" fmla="*/ 506928 w 712982"/>
                <a:gd name="connsiteY46" fmla="*/ 2272389 h 6858000"/>
                <a:gd name="connsiteX47" fmla="*/ 474122 w 712982"/>
                <a:gd name="connsiteY47" fmla="*/ 1983284 h 6858000"/>
                <a:gd name="connsiteX48" fmla="*/ 349180 w 712982"/>
                <a:gd name="connsiteY48" fmla="*/ 1510207 h 6858000"/>
                <a:gd name="connsiteX49" fmla="*/ 306451 w 712982"/>
                <a:gd name="connsiteY49" fmla="*/ 1430003 h 6858000"/>
                <a:gd name="connsiteX50" fmla="*/ 287747 w 712982"/>
                <a:gd name="connsiteY50" fmla="*/ 1336633 h 6858000"/>
                <a:gd name="connsiteX51" fmla="*/ 304326 w 712982"/>
                <a:gd name="connsiteY51" fmla="*/ 1298229 h 6858000"/>
                <a:gd name="connsiteX52" fmla="*/ 317671 w 712982"/>
                <a:gd name="connsiteY52" fmla="*/ 1136667 h 6858000"/>
                <a:gd name="connsiteX53" fmla="*/ 314959 w 712982"/>
                <a:gd name="connsiteY53" fmla="*/ 1106522 h 6858000"/>
                <a:gd name="connsiteX54" fmla="*/ 290675 w 712982"/>
                <a:gd name="connsiteY54" fmla="*/ 1004980 h 6858000"/>
                <a:gd name="connsiteX55" fmla="*/ 272712 w 712982"/>
                <a:gd name="connsiteY55" fmla="*/ 910357 h 6858000"/>
                <a:gd name="connsiteX56" fmla="*/ 270963 w 712982"/>
                <a:gd name="connsiteY56" fmla="*/ 667028 h 6858000"/>
                <a:gd name="connsiteX57" fmla="*/ 244986 w 712982"/>
                <a:gd name="connsiteY57" fmla="*/ 483131 h 6858000"/>
                <a:gd name="connsiteX58" fmla="*/ 241465 w 712982"/>
                <a:gd name="connsiteY58" fmla="*/ 397465 h 6858000"/>
                <a:gd name="connsiteX59" fmla="*/ 244890 w 712982"/>
                <a:gd name="connsiteY59" fmla="*/ 348507 h 6858000"/>
                <a:gd name="connsiteX60" fmla="*/ 293439 w 712982"/>
                <a:gd name="connsiteY60" fmla="*/ 233141 h 6858000"/>
                <a:gd name="connsiteX61" fmla="*/ 300513 w 712982"/>
                <a:gd name="connsiteY61" fmla="*/ 172069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12982" h="6858000">
                  <a:moveTo>
                    <a:pt x="280560" y="0"/>
                  </a:moveTo>
                  <a:lnTo>
                    <a:pt x="712982" y="0"/>
                  </a:lnTo>
                  <a:lnTo>
                    <a:pt x="712982" y="6858000"/>
                  </a:lnTo>
                  <a:lnTo>
                    <a:pt x="372527" y="6858000"/>
                  </a:lnTo>
                  <a:lnTo>
                    <a:pt x="372901" y="6835810"/>
                  </a:lnTo>
                  <a:cubicBezTo>
                    <a:pt x="343741" y="6729822"/>
                    <a:pt x="373381" y="6623551"/>
                    <a:pt x="363017" y="6518145"/>
                  </a:cubicBezTo>
                  <a:cubicBezTo>
                    <a:pt x="358372" y="6470360"/>
                    <a:pt x="362468" y="6422202"/>
                    <a:pt x="310498" y="6393936"/>
                  </a:cubicBezTo>
                  <a:cubicBezTo>
                    <a:pt x="303659" y="6390296"/>
                    <a:pt x="304819" y="6368800"/>
                    <a:pt x="305420" y="6355564"/>
                  </a:cubicBezTo>
                  <a:cubicBezTo>
                    <a:pt x="306594" y="6326166"/>
                    <a:pt x="314451" y="6296329"/>
                    <a:pt x="311030" y="6267729"/>
                  </a:cubicBezTo>
                  <a:cubicBezTo>
                    <a:pt x="304253" y="6208466"/>
                    <a:pt x="293104" y="6149393"/>
                    <a:pt x="281440" y="6090959"/>
                  </a:cubicBezTo>
                  <a:cubicBezTo>
                    <a:pt x="276978" y="6068911"/>
                    <a:pt x="266829" y="6048361"/>
                    <a:pt x="258928" y="6026981"/>
                  </a:cubicBezTo>
                  <a:cubicBezTo>
                    <a:pt x="254416" y="6015184"/>
                    <a:pt x="244605" y="6003083"/>
                    <a:pt x="245105" y="5991615"/>
                  </a:cubicBezTo>
                  <a:cubicBezTo>
                    <a:pt x="248075" y="5925141"/>
                    <a:pt x="216651" y="5867990"/>
                    <a:pt x="197441" y="5807458"/>
                  </a:cubicBezTo>
                  <a:cubicBezTo>
                    <a:pt x="188523" y="5779456"/>
                    <a:pt x="171697" y="5754078"/>
                    <a:pt x="159115" y="5727356"/>
                  </a:cubicBezTo>
                  <a:cubicBezTo>
                    <a:pt x="155717" y="5720411"/>
                    <a:pt x="152517" y="5712566"/>
                    <a:pt x="152306" y="5705270"/>
                  </a:cubicBezTo>
                  <a:cubicBezTo>
                    <a:pt x="151252" y="5663532"/>
                    <a:pt x="151674" y="5621922"/>
                    <a:pt x="150939" y="5580441"/>
                  </a:cubicBezTo>
                  <a:cubicBezTo>
                    <a:pt x="150326" y="5542748"/>
                    <a:pt x="147369" y="5505023"/>
                    <a:pt x="187956" y="5482729"/>
                  </a:cubicBezTo>
                  <a:cubicBezTo>
                    <a:pt x="194324" y="5479395"/>
                    <a:pt x="198291" y="5470181"/>
                    <a:pt x="201902" y="5463053"/>
                  </a:cubicBezTo>
                  <a:cubicBezTo>
                    <a:pt x="257480" y="5353065"/>
                    <a:pt x="249730" y="5298303"/>
                    <a:pt x="168174" y="5205662"/>
                  </a:cubicBezTo>
                  <a:cubicBezTo>
                    <a:pt x="159805" y="5196040"/>
                    <a:pt x="152161" y="5174340"/>
                    <a:pt x="157186" y="5166766"/>
                  </a:cubicBezTo>
                  <a:cubicBezTo>
                    <a:pt x="198743" y="5102508"/>
                    <a:pt x="186477" y="5038579"/>
                    <a:pt x="163999" y="4972256"/>
                  </a:cubicBezTo>
                  <a:cubicBezTo>
                    <a:pt x="158020" y="4955056"/>
                    <a:pt x="155299" y="4930181"/>
                    <a:pt x="163388" y="4915833"/>
                  </a:cubicBezTo>
                  <a:cubicBezTo>
                    <a:pt x="200708" y="4847649"/>
                    <a:pt x="186907" y="4780374"/>
                    <a:pt x="166361" y="4712964"/>
                  </a:cubicBezTo>
                  <a:cubicBezTo>
                    <a:pt x="163165" y="4702485"/>
                    <a:pt x="150748" y="4690669"/>
                    <a:pt x="140122" y="4687152"/>
                  </a:cubicBezTo>
                  <a:cubicBezTo>
                    <a:pt x="102452" y="4674589"/>
                    <a:pt x="86917" y="4644970"/>
                    <a:pt x="73058" y="4611951"/>
                  </a:cubicBezTo>
                  <a:cubicBezTo>
                    <a:pt x="50686" y="4559957"/>
                    <a:pt x="25516" y="4509149"/>
                    <a:pt x="3979" y="4456771"/>
                  </a:cubicBezTo>
                  <a:cubicBezTo>
                    <a:pt x="-1236" y="4443877"/>
                    <a:pt x="-726" y="4427139"/>
                    <a:pt x="2091" y="4412781"/>
                  </a:cubicBezTo>
                  <a:cubicBezTo>
                    <a:pt x="11653" y="4363733"/>
                    <a:pt x="45382" y="4329603"/>
                    <a:pt x="75905" y="4292897"/>
                  </a:cubicBezTo>
                  <a:cubicBezTo>
                    <a:pt x="89361" y="4276787"/>
                    <a:pt x="97880" y="4255660"/>
                    <a:pt x="104434" y="4235333"/>
                  </a:cubicBezTo>
                  <a:cubicBezTo>
                    <a:pt x="121200" y="4182569"/>
                    <a:pt x="135523" y="4128901"/>
                    <a:pt x="151065" y="4075686"/>
                  </a:cubicBezTo>
                  <a:cubicBezTo>
                    <a:pt x="152552" y="4070549"/>
                    <a:pt x="157315" y="4065932"/>
                    <a:pt x="161243" y="4061695"/>
                  </a:cubicBezTo>
                  <a:cubicBezTo>
                    <a:pt x="202828" y="4019095"/>
                    <a:pt x="244731" y="3976753"/>
                    <a:pt x="286285" y="3933862"/>
                  </a:cubicBezTo>
                  <a:cubicBezTo>
                    <a:pt x="294168" y="3925683"/>
                    <a:pt x="299393" y="3914571"/>
                    <a:pt x="306926" y="3905847"/>
                  </a:cubicBezTo>
                  <a:cubicBezTo>
                    <a:pt x="317292" y="3893589"/>
                    <a:pt x="326766" y="3878502"/>
                    <a:pt x="340015" y="3871199"/>
                  </a:cubicBezTo>
                  <a:cubicBezTo>
                    <a:pt x="381725" y="3848490"/>
                    <a:pt x="396760" y="3812013"/>
                    <a:pt x="400111" y="3767743"/>
                  </a:cubicBezTo>
                  <a:cubicBezTo>
                    <a:pt x="403294" y="3727294"/>
                    <a:pt x="405323" y="3686973"/>
                    <a:pt x="409694" y="3646690"/>
                  </a:cubicBezTo>
                  <a:cubicBezTo>
                    <a:pt x="414852" y="3597538"/>
                    <a:pt x="420910" y="3548579"/>
                    <a:pt x="428447" y="3499752"/>
                  </a:cubicBezTo>
                  <a:cubicBezTo>
                    <a:pt x="431696" y="3478619"/>
                    <a:pt x="435683" y="3456228"/>
                    <a:pt x="445033" y="3437349"/>
                  </a:cubicBezTo>
                  <a:cubicBezTo>
                    <a:pt x="470858" y="3384475"/>
                    <a:pt x="486179" y="3329236"/>
                    <a:pt x="471431" y="3272018"/>
                  </a:cubicBezTo>
                  <a:cubicBezTo>
                    <a:pt x="459682" y="3226180"/>
                    <a:pt x="472474" y="3185267"/>
                    <a:pt x="495919" y="3153432"/>
                  </a:cubicBezTo>
                  <a:cubicBezTo>
                    <a:pt x="538461" y="3095505"/>
                    <a:pt x="521296" y="3040311"/>
                    <a:pt x="499541" y="2985907"/>
                  </a:cubicBezTo>
                  <a:cubicBezTo>
                    <a:pt x="488276" y="2957871"/>
                    <a:pt x="486838" y="2934028"/>
                    <a:pt x="491640" y="2905697"/>
                  </a:cubicBezTo>
                  <a:cubicBezTo>
                    <a:pt x="502898" y="2840071"/>
                    <a:pt x="547705" y="2792141"/>
                    <a:pt x="586592" y="2746325"/>
                  </a:cubicBezTo>
                  <a:cubicBezTo>
                    <a:pt x="619786" y="2707275"/>
                    <a:pt x="636305" y="2665661"/>
                    <a:pt x="647211" y="2620857"/>
                  </a:cubicBezTo>
                  <a:cubicBezTo>
                    <a:pt x="661216" y="2564298"/>
                    <a:pt x="648982" y="2522027"/>
                    <a:pt x="598120" y="2501248"/>
                  </a:cubicBezTo>
                  <a:cubicBezTo>
                    <a:pt x="583733" y="2495506"/>
                    <a:pt x="566431" y="2484521"/>
                    <a:pt x="560897" y="2471368"/>
                  </a:cubicBezTo>
                  <a:cubicBezTo>
                    <a:pt x="533469" y="2407931"/>
                    <a:pt x="496686" y="2344634"/>
                    <a:pt x="506928" y="2272389"/>
                  </a:cubicBezTo>
                  <a:cubicBezTo>
                    <a:pt x="520879" y="2172517"/>
                    <a:pt x="509052" y="2077807"/>
                    <a:pt x="474122" y="1983284"/>
                  </a:cubicBezTo>
                  <a:cubicBezTo>
                    <a:pt x="417537" y="1829959"/>
                    <a:pt x="358639" y="1676886"/>
                    <a:pt x="349180" y="1510207"/>
                  </a:cubicBezTo>
                  <a:cubicBezTo>
                    <a:pt x="347619" y="1482573"/>
                    <a:pt x="326399" y="1451821"/>
                    <a:pt x="306451" y="1430003"/>
                  </a:cubicBezTo>
                  <a:cubicBezTo>
                    <a:pt x="268511" y="1388202"/>
                    <a:pt x="266127" y="1390512"/>
                    <a:pt x="287747" y="1336633"/>
                  </a:cubicBezTo>
                  <a:cubicBezTo>
                    <a:pt x="293070" y="1323756"/>
                    <a:pt x="295470" y="1308272"/>
                    <a:pt x="304326" y="1298229"/>
                  </a:cubicBezTo>
                  <a:cubicBezTo>
                    <a:pt x="349361" y="1247057"/>
                    <a:pt x="331041" y="1191986"/>
                    <a:pt x="317671" y="1136667"/>
                  </a:cubicBezTo>
                  <a:cubicBezTo>
                    <a:pt x="315148" y="1126990"/>
                    <a:pt x="311827" y="1115354"/>
                    <a:pt x="314959" y="1106522"/>
                  </a:cubicBezTo>
                  <a:cubicBezTo>
                    <a:pt x="329032" y="1066641"/>
                    <a:pt x="319157" y="1035231"/>
                    <a:pt x="290675" y="1004980"/>
                  </a:cubicBezTo>
                  <a:cubicBezTo>
                    <a:pt x="266138" y="978690"/>
                    <a:pt x="249805" y="947108"/>
                    <a:pt x="272712" y="910357"/>
                  </a:cubicBezTo>
                  <a:cubicBezTo>
                    <a:pt x="323486" y="828702"/>
                    <a:pt x="317578" y="747981"/>
                    <a:pt x="270963" y="667028"/>
                  </a:cubicBezTo>
                  <a:cubicBezTo>
                    <a:pt x="237707" y="609204"/>
                    <a:pt x="225082" y="549995"/>
                    <a:pt x="244986" y="483131"/>
                  </a:cubicBezTo>
                  <a:cubicBezTo>
                    <a:pt x="252708" y="457408"/>
                    <a:pt x="242285" y="426353"/>
                    <a:pt x="241465" y="397465"/>
                  </a:cubicBezTo>
                  <a:cubicBezTo>
                    <a:pt x="240850" y="381142"/>
                    <a:pt x="239176" y="363176"/>
                    <a:pt x="244890" y="348507"/>
                  </a:cubicBezTo>
                  <a:cubicBezTo>
                    <a:pt x="259350" y="309454"/>
                    <a:pt x="279299" y="272445"/>
                    <a:pt x="293439" y="233141"/>
                  </a:cubicBezTo>
                  <a:cubicBezTo>
                    <a:pt x="300152" y="214256"/>
                    <a:pt x="302437" y="192349"/>
                    <a:pt x="300513" y="172069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7B054CB-4DA3-4EDD-B196-A5DDD1E4E6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79015" y="0"/>
              <a:ext cx="712985" cy="6858000"/>
            </a:xfrm>
            <a:custGeom>
              <a:avLst/>
              <a:gdLst>
                <a:gd name="connsiteX0" fmla="*/ 280560 w 712985"/>
                <a:gd name="connsiteY0" fmla="*/ 0 h 6858000"/>
                <a:gd name="connsiteX1" fmla="*/ 712985 w 712985"/>
                <a:gd name="connsiteY1" fmla="*/ 0 h 6858000"/>
                <a:gd name="connsiteX2" fmla="*/ 712985 w 712985"/>
                <a:gd name="connsiteY2" fmla="*/ 6858000 h 6858000"/>
                <a:gd name="connsiteX3" fmla="*/ 372527 w 712985"/>
                <a:gd name="connsiteY3" fmla="*/ 6858000 h 6858000"/>
                <a:gd name="connsiteX4" fmla="*/ 372901 w 712985"/>
                <a:gd name="connsiteY4" fmla="*/ 6835810 h 6858000"/>
                <a:gd name="connsiteX5" fmla="*/ 363017 w 712985"/>
                <a:gd name="connsiteY5" fmla="*/ 6518145 h 6858000"/>
                <a:gd name="connsiteX6" fmla="*/ 310498 w 712985"/>
                <a:gd name="connsiteY6" fmla="*/ 6393936 h 6858000"/>
                <a:gd name="connsiteX7" fmla="*/ 305420 w 712985"/>
                <a:gd name="connsiteY7" fmla="*/ 6355564 h 6858000"/>
                <a:gd name="connsiteX8" fmla="*/ 311030 w 712985"/>
                <a:gd name="connsiteY8" fmla="*/ 6267729 h 6858000"/>
                <a:gd name="connsiteX9" fmla="*/ 281440 w 712985"/>
                <a:gd name="connsiteY9" fmla="*/ 6090959 h 6858000"/>
                <a:gd name="connsiteX10" fmla="*/ 258928 w 712985"/>
                <a:gd name="connsiteY10" fmla="*/ 6026981 h 6858000"/>
                <a:gd name="connsiteX11" fmla="*/ 245105 w 712985"/>
                <a:gd name="connsiteY11" fmla="*/ 5991615 h 6858000"/>
                <a:gd name="connsiteX12" fmla="*/ 197441 w 712985"/>
                <a:gd name="connsiteY12" fmla="*/ 5807458 h 6858000"/>
                <a:gd name="connsiteX13" fmla="*/ 159115 w 712985"/>
                <a:gd name="connsiteY13" fmla="*/ 5727356 h 6858000"/>
                <a:gd name="connsiteX14" fmla="*/ 152306 w 712985"/>
                <a:gd name="connsiteY14" fmla="*/ 5705270 h 6858000"/>
                <a:gd name="connsiteX15" fmla="*/ 150939 w 712985"/>
                <a:gd name="connsiteY15" fmla="*/ 5580441 h 6858000"/>
                <a:gd name="connsiteX16" fmla="*/ 187956 w 712985"/>
                <a:gd name="connsiteY16" fmla="*/ 5482729 h 6858000"/>
                <a:gd name="connsiteX17" fmla="*/ 201902 w 712985"/>
                <a:gd name="connsiteY17" fmla="*/ 5463053 h 6858000"/>
                <a:gd name="connsiteX18" fmla="*/ 168174 w 712985"/>
                <a:gd name="connsiteY18" fmla="*/ 5205662 h 6858000"/>
                <a:gd name="connsiteX19" fmla="*/ 157186 w 712985"/>
                <a:gd name="connsiteY19" fmla="*/ 5166766 h 6858000"/>
                <a:gd name="connsiteX20" fmla="*/ 163999 w 712985"/>
                <a:gd name="connsiteY20" fmla="*/ 4972256 h 6858000"/>
                <a:gd name="connsiteX21" fmla="*/ 163388 w 712985"/>
                <a:gd name="connsiteY21" fmla="*/ 4915833 h 6858000"/>
                <a:gd name="connsiteX22" fmla="*/ 166361 w 712985"/>
                <a:gd name="connsiteY22" fmla="*/ 4712964 h 6858000"/>
                <a:gd name="connsiteX23" fmla="*/ 140122 w 712985"/>
                <a:gd name="connsiteY23" fmla="*/ 4687152 h 6858000"/>
                <a:gd name="connsiteX24" fmla="*/ 73058 w 712985"/>
                <a:gd name="connsiteY24" fmla="*/ 4611951 h 6858000"/>
                <a:gd name="connsiteX25" fmla="*/ 3979 w 712985"/>
                <a:gd name="connsiteY25" fmla="*/ 4456771 h 6858000"/>
                <a:gd name="connsiteX26" fmla="*/ 2091 w 712985"/>
                <a:gd name="connsiteY26" fmla="*/ 4412781 h 6858000"/>
                <a:gd name="connsiteX27" fmla="*/ 75905 w 712985"/>
                <a:gd name="connsiteY27" fmla="*/ 4292897 h 6858000"/>
                <a:gd name="connsiteX28" fmla="*/ 104434 w 712985"/>
                <a:gd name="connsiteY28" fmla="*/ 4235333 h 6858000"/>
                <a:gd name="connsiteX29" fmla="*/ 151065 w 712985"/>
                <a:gd name="connsiteY29" fmla="*/ 4075686 h 6858000"/>
                <a:gd name="connsiteX30" fmla="*/ 161243 w 712985"/>
                <a:gd name="connsiteY30" fmla="*/ 4061695 h 6858000"/>
                <a:gd name="connsiteX31" fmla="*/ 286285 w 712985"/>
                <a:gd name="connsiteY31" fmla="*/ 3933862 h 6858000"/>
                <a:gd name="connsiteX32" fmla="*/ 306926 w 712985"/>
                <a:gd name="connsiteY32" fmla="*/ 3905847 h 6858000"/>
                <a:gd name="connsiteX33" fmla="*/ 340015 w 712985"/>
                <a:gd name="connsiteY33" fmla="*/ 3871199 h 6858000"/>
                <a:gd name="connsiteX34" fmla="*/ 400111 w 712985"/>
                <a:gd name="connsiteY34" fmla="*/ 3767743 h 6858000"/>
                <a:gd name="connsiteX35" fmla="*/ 409694 w 712985"/>
                <a:gd name="connsiteY35" fmla="*/ 3646690 h 6858000"/>
                <a:gd name="connsiteX36" fmla="*/ 428447 w 712985"/>
                <a:gd name="connsiteY36" fmla="*/ 3499752 h 6858000"/>
                <a:gd name="connsiteX37" fmla="*/ 445033 w 712985"/>
                <a:gd name="connsiteY37" fmla="*/ 3437349 h 6858000"/>
                <a:gd name="connsiteX38" fmla="*/ 471431 w 712985"/>
                <a:gd name="connsiteY38" fmla="*/ 3272018 h 6858000"/>
                <a:gd name="connsiteX39" fmla="*/ 495919 w 712985"/>
                <a:gd name="connsiteY39" fmla="*/ 3153432 h 6858000"/>
                <a:gd name="connsiteX40" fmla="*/ 499541 w 712985"/>
                <a:gd name="connsiteY40" fmla="*/ 2985907 h 6858000"/>
                <a:gd name="connsiteX41" fmla="*/ 491640 w 712985"/>
                <a:gd name="connsiteY41" fmla="*/ 2905697 h 6858000"/>
                <a:gd name="connsiteX42" fmla="*/ 586592 w 712985"/>
                <a:gd name="connsiteY42" fmla="*/ 2746325 h 6858000"/>
                <a:gd name="connsiteX43" fmla="*/ 647211 w 712985"/>
                <a:gd name="connsiteY43" fmla="*/ 2620857 h 6858000"/>
                <a:gd name="connsiteX44" fmla="*/ 598120 w 712985"/>
                <a:gd name="connsiteY44" fmla="*/ 2501248 h 6858000"/>
                <a:gd name="connsiteX45" fmla="*/ 560897 w 712985"/>
                <a:gd name="connsiteY45" fmla="*/ 2471368 h 6858000"/>
                <a:gd name="connsiteX46" fmla="*/ 506928 w 712985"/>
                <a:gd name="connsiteY46" fmla="*/ 2272389 h 6858000"/>
                <a:gd name="connsiteX47" fmla="*/ 474122 w 712985"/>
                <a:gd name="connsiteY47" fmla="*/ 1983284 h 6858000"/>
                <a:gd name="connsiteX48" fmla="*/ 349180 w 712985"/>
                <a:gd name="connsiteY48" fmla="*/ 1510207 h 6858000"/>
                <a:gd name="connsiteX49" fmla="*/ 306451 w 712985"/>
                <a:gd name="connsiteY49" fmla="*/ 1430003 h 6858000"/>
                <a:gd name="connsiteX50" fmla="*/ 287747 w 712985"/>
                <a:gd name="connsiteY50" fmla="*/ 1336633 h 6858000"/>
                <a:gd name="connsiteX51" fmla="*/ 304326 w 712985"/>
                <a:gd name="connsiteY51" fmla="*/ 1298229 h 6858000"/>
                <a:gd name="connsiteX52" fmla="*/ 317671 w 712985"/>
                <a:gd name="connsiteY52" fmla="*/ 1136667 h 6858000"/>
                <a:gd name="connsiteX53" fmla="*/ 314959 w 712985"/>
                <a:gd name="connsiteY53" fmla="*/ 1106522 h 6858000"/>
                <a:gd name="connsiteX54" fmla="*/ 290675 w 712985"/>
                <a:gd name="connsiteY54" fmla="*/ 1004980 h 6858000"/>
                <a:gd name="connsiteX55" fmla="*/ 272712 w 712985"/>
                <a:gd name="connsiteY55" fmla="*/ 910357 h 6858000"/>
                <a:gd name="connsiteX56" fmla="*/ 270963 w 712985"/>
                <a:gd name="connsiteY56" fmla="*/ 667028 h 6858000"/>
                <a:gd name="connsiteX57" fmla="*/ 244986 w 712985"/>
                <a:gd name="connsiteY57" fmla="*/ 483131 h 6858000"/>
                <a:gd name="connsiteX58" fmla="*/ 241465 w 712985"/>
                <a:gd name="connsiteY58" fmla="*/ 397465 h 6858000"/>
                <a:gd name="connsiteX59" fmla="*/ 244890 w 712985"/>
                <a:gd name="connsiteY59" fmla="*/ 348507 h 6858000"/>
                <a:gd name="connsiteX60" fmla="*/ 293439 w 712985"/>
                <a:gd name="connsiteY60" fmla="*/ 233141 h 6858000"/>
                <a:gd name="connsiteX61" fmla="*/ 300513 w 712985"/>
                <a:gd name="connsiteY61" fmla="*/ 172069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12985" h="6858000">
                  <a:moveTo>
                    <a:pt x="280560" y="0"/>
                  </a:moveTo>
                  <a:lnTo>
                    <a:pt x="712985" y="0"/>
                  </a:lnTo>
                  <a:lnTo>
                    <a:pt x="712985" y="6858000"/>
                  </a:lnTo>
                  <a:lnTo>
                    <a:pt x="372527" y="6858000"/>
                  </a:lnTo>
                  <a:lnTo>
                    <a:pt x="372901" y="6835810"/>
                  </a:lnTo>
                  <a:cubicBezTo>
                    <a:pt x="343741" y="6729822"/>
                    <a:pt x="373381" y="6623551"/>
                    <a:pt x="363017" y="6518145"/>
                  </a:cubicBezTo>
                  <a:cubicBezTo>
                    <a:pt x="358372" y="6470360"/>
                    <a:pt x="362468" y="6422202"/>
                    <a:pt x="310498" y="6393936"/>
                  </a:cubicBezTo>
                  <a:cubicBezTo>
                    <a:pt x="303659" y="6390296"/>
                    <a:pt x="304819" y="6368800"/>
                    <a:pt x="305420" y="6355564"/>
                  </a:cubicBezTo>
                  <a:cubicBezTo>
                    <a:pt x="306594" y="6326166"/>
                    <a:pt x="314451" y="6296329"/>
                    <a:pt x="311030" y="6267729"/>
                  </a:cubicBezTo>
                  <a:cubicBezTo>
                    <a:pt x="304253" y="6208466"/>
                    <a:pt x="293104" y="6149393"/>
                    <a:pt x="281440" y="6090959"/>
                  </a:cubicBezTo>
                  <a:cubicBezTo>
                    <a:pt x="276978" y="6068911"/>
                    <a:pt x="266829" y="6048361"/>
                    <a:pt x="258928" y="6026981"/>
                  </a:cubicBezTo>
                  <a:cubicBezTo>
                    <a:pt x="254416" y="6015184"/>
                    <a:pt x="244605" y="6003083"/>
                    <a:pt x="245105" y="5991615"/>
                  </a:cubicBezTo>
                  <a:cubicBezTo>
                    <a:pt x="248075" y="5925141"/>
                    <a:pt x="216651" y="5867990"/>
                    <a:pt x="197441" y="5807458"/>
                  </a:cubicBezTo>
                  <a:cubicBezTo>
                    <a:pt x="188523" y="5779456"/>
                    <a:pt x="171697" y="5754078"/>
                    <a:pt x="159115" y="5727356"/>
                  </a:cubicBezTo>
                  <a:cubicBezTo>
                    <a:pt x="155717" y="5720411"/>
                    <a:pt x="152517" y="5712566"/>
                    <a:pt x="152306" y="5705270"/>
                  </a:cubicBezTo>
                  <a:cubicBezTo>
                    <a:pt x="151252" y="5663532"/>
                    <a:pt x="151674" y="5621922"/>
                    <a:pt x="150939" y="5580441"/>
                  </a:cubicBezTo>
                  <a:cubicBezTo>
                    <a:pt x="150326" y="5542748"/>
                    <a:pt x="147369" y="5505023"/>
                    <a:pt x="187956" y="5482729"/>
                  </a:cubicBezTo>
                  <a:cubicBezTo>
                    <a:pt x="194324" y="5479395"/>
                    <a:pt x="198291" y="5470181"/>
                    <a:pt x="201902" y="5463053"/>
                  </a:cubicBezTo>
                  <a:cubicBezTo>
                    <a:pt x="257480" y="5353065"/>
                    <a:pt x="249730" y="5298303"/>
                    <a:pt x="168174" y="5205662"/>
                  </a:cubicBezTo>
                  <a:cubicBezTo>
                    <a:pt x="159805" y="5196040"/>
                    <a:pt x="152161" y="5174340"/>
                    <a:pt x="157186" y="5166766"/>
                  </a:cubicBezTo>
                  <a:cubicBezTo>
                    <a:pt x="198743" y="5102508"/>
                    <a:pt x="186477" y="5038579"/>
                    <a:pt x="163999" y="4972256"/>
                  </a:cubicBezTo>
                  <a:cubicBezTo>
                    <a:pt x="158020" y="4955056"/>
                    <a:pt x="155299" y="4930181"/>
                    <a:pt x="163388" y="4915833"/>
                  </a:cubicBezTo>
                  <a:cubicBezTo>
                    <a:pt x="200708" y="4847649"/>
                    <a:pt x="186907" y="4780374"/>
                    <a:pt x="166361" y="4712964"/>
                  </a:cubicBezTo>
                  <a:cubicBezTo>
                    <a:pt x="163165" y="4702485"/>
                    <a:pt x="150748" y="4690669"/>
                    <a:pt x="140122" y="4687152"/>
                  </a:cubicBezTo>
                  <a:cubicBezTo>
                    <a:pt x="102452" y="4674589"/>
                    <a:pt x="86917" y="4644970"/>
                    <a:pt x="73058" y="4611951"/>
                  </a:cubicBezTo>
                  <a:cubicBezTo>
                    <a:pt x="50686" y="4559957"/>
                    <a:pt x="25516" y="4509149"/>
                    <a:pt x="3979" y="4456771"/>
                  </a:cubicBezTo>
                  <a:cubicBezTo>
                    <a:pt x="-1236" y="4443877"/>
                    <a:pt x="-726" y="4427139"/>
                    <a:pt x="2091" y="4412781"/>
                  </a:cubicBezTo>
                  <a:cubicBezTo>
                    <a:pt x="11653" y="4363733"/>
                    <a:pt x="45382" y="4329603"/>
                    <a:pt x="75905" y="4292897"/>
                  </a:cubicBezTo>
                  <a:cubicBezTo>
                    <a:pt x="89361" y="4276787"/>
                    <a:pt x="97880" y="4255660"/>
                    <a:pt x="104434" y="4235333"/>
                  </a:cubicBezTo>
                  <a:cubicBezTo>
                    <a:pt x="121200" y="4182569"/>
                    <a:pt x="135523" y="4128901"/>
                    <a:pt x="151065" y="4075686"/>
                  </a:cubicBezTo>
                  <a:cubicBezTo>
                    <a:pt x="152552" y="4070549"/>
                    <a:pt x="157315" y="4065932"/>
                    <a:pt x="161243" y="4061695"/>
                  </a:cubicBezTo>
                  <a:cubicBezTo>
                    <a:pt x="202828" y="4019095"/>
                    <a:pt x="244731" y="3976753"/>
                    <a:pt x="286285" y="3933862"/>
                  </a:cubicBezTo>
                  <a:cubicBezTo>
                    <a:pt x="294168" y="3925683"/>
                    <a:pt x="299393" y="3914571"/>
                    <a:pt x="306926" y="3905847"/>
                  </a:cubicBezTo>
                  <a:cubicBezTo>
                    <a:pt x="317292" y="3893589"/>
                    <a:pt x="326766" y="3878502"/>
                    <a:pt x="340015" y="3871199"/>
                  </a:cubicBezTo>
                  <a:cubicBezTo>
                    <a:pt x="381725" y="3848490"/>
                    <a:pt x="396760" y="3812013"/>
                    <a:pt x="400111" y="3767743"/>
                  </a:cubicBezTo>
                  <a:cubicBezTo>
                    <a:pt x="403294" y="3727294"/>
                    <a:pt x="405323" y="3686973"/>
                    <a:pt x="409694" y="3646690"/>
                  </a:cubicBezTo>
                  <a:cubicBezTo>
                    <a:pt x="414852" y="3597538"/>
                    <a:pt x="420910" y="3548579"/>
                    <a:pt x="428447" y="3499752"/>
                  </a:cubicBezTo>
                  <a:cubicBezTo>
                    <a:pt x="431696" y="3478619"/>
                    <a:pt x="435683" y="3456228"/>
                    <a:pt x="445033" y="3437349"/>
                  </a:cubicBezTo>
                  <a:cubicBezTo>
                    <a:pt x="470858" y="3384475"/>
                    <a:pt x="486179" y="3329236"/>
                    <a:pt x="471431" y="3272018"/>
                  </a:cubicBezTo>
                  <a:cubicBezTo>
                    <a:pt x="459682" y="3226180"/>
                    <a:pt x="472474" y="3185267"/>
                    <a:pt x="495919" y="3153432"/>
                  </a:cubicBezTo>
                  <a:cubicBezTo>
                    <a:pt x="538461" y="3095505"/>
                    <a:pt x="521296" y="3040311"/>
                    <a:pt x="499541" y="2985907"/>
                  </a:cubicBezTo>
                  <a:cubicBezTo>
                    <a:pt x="488276" y="2957871"/>
                    <a:pt x="486838" y="2934028"/>
                    <a:pt x="491640" y="2905697"/>
                  </a:cubicBezTo>
                  <a:cubicBezTo>
                    <a:pt x="502898" y="2840071"/>
                    <a:pt x="547705" y="2792141"/>
                    <a:pt x="586592" y="2746325"/>
                  </a:cubicBezTo>
                  <a:cubicBezTo>
                    <a:pt x="619786" y="2707275"/>
                    <a:pt x="636305" y="2665661"/>
                    <a:pt x="647211" y="2620857"/>
                  </a:cubicBezTo>
                  <a:cubicBezTo>
                    <a:pt x="661216" y="2564298"/>
                    <a:pt x="648982" y="2522027"/>
                    <a:pt x="598120" y="2501248"/>
                  </a:cubicBezTo>
                  <a:cubicBezTo>
                    <a:pt x="583733" y="2495506"/>
                    <a:pt x="566431" y="2484521"/>
                    <a:pt x="560897" y="2471368"/>
                  </a:cubicBezTo>
                  <a:cubicBezTo>
                    <a:pt x="533469" y="2407931"/>
                    <a:pt x="496686" y="2344634"/>
                    <a:pt x="506928" y="2272389"/>
                  </a:cubicBezTo>
                  <a:cubicBezTo>
                    <a:pt x="520879" y="2172517"/>
                    <a:pt x="509052" y="2077807"/>
                    <a:pt x="474122" y="1983284"/>
                  </a:cubicBezTo>
                  <a:cubicBezTo>
                    <a:pt x="417537" y="1829959"/>
                    <a:pt x="358639" y="1676886"/>
                    <a:pt x="349180" y="1510207"/>
                  </a:cubicBezTo>
                  <a:cubicBezTo>
                    <a:pt x="347619" y="1482573"/>
                    <a:pt x="326399" y="1451821"/>
                    <a:pt x="306451" y="1430003"/>
                  </a:cubicBezTo>
                  <a:cubicBezTo>
                    <a:pt x="268511" y="1388202"/>
                    <a:pt x="266127" y="1390512"/>
                    <a:pt x="287747" y="1336633"/>
                  </a:cubicBezTo>
                  <a:cubicBezTo>
                    <a:pt x="293070" y="1323756"/>
                    <a:pt x="295470" y="1308272"/>
                    <a:pt x="304326" y="1298229"/>
                  </a:cubicBezTo>
                  <a:cubicBezTo>
                    <a:pt x="349361" y="1247057"/>
                    <a:pt x="331041" y="1191986"/>
                    <a:pt x="317671" y="1136667"/>
                  </a:cubicBezTo>
                  <a:cubicBezTo>
                    <a:pt x="315148" y="1126990"/>
                    <a:pt x="311827" y="1115354"/>
                    <a:pt x="314959" y="1106522"/>
                  </a:cubicBezTo>
                  <a:cubicBezTo>
                    <a:pt x="329032" y="1066641"/>
                    <a:pt x="319157" y="1035231"/>
                    <a:pt x="290675" y="1004980"/>
                  </a:cubicBezTo>
                  <a:cubicBezTo>
                    <a:pt x="266138" y="978690"/>
                    <a:pt x="249805" y="947108"/>
                    <a:pt x="272712" y="910357"/>
                  </a:cubicBezTo>
                  <a:cubicBezTo>
                    <a:pt x="323486" y="828702"/>
                    <a:pt x="317578" y="747981"/>
                    <a:pt x="270963" y="667028"/>
                  </a:cubicBezTo>
                  <a:cubicBezTo>
                    <a:pt x="237707" y="609204"/>
                    <a:pt x="225082" y="549995"/>
                    <a:pt x="244986" y="483131"/>
                  </a:cubicBezTo>
                  <a:cubicBezTo>
                    <a:pt x="252708" y="457408"/>
                    <a:pt x="242285" y="426353"/>
                    <a:pt x="241465" y="397465"/>
                  </a:cubicBezTo>
                  <a:cubicBezTo>
                    <a:pt x="240850" y="381142"/>
                    <a:pt x="239176" y="363176"/>
                    <a:pt x="244890" y="348507"/>
                  </a:cubicBezTo>
                  <a:cubicBezTo>
                    <a:pt x="259350" y="309454"/>
                    <a:pt x="279299" y="272445"/>
                    <a:pt x="293439" y="233141"/>
                  </a:cubicBezTo>
                  <a:cubicBezTo>
                    <a:pt x="300152" y="214256"/>
                    <a:pt x="302437" y="192349"/>
                    <a:pt x="300513" y="172069"/>
                  </a:cubicBezTo>
                  <a:close/>
                </a:path>
              </a:pathLst>
            </a:custGeom>
            <a:blipFill>
              <a:blip r:embed="rId2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76970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</TotalTime>
  <Words>821</Words>
  <Application>Microsoft Macintosh PowerPoint</Application>
  <PresentationFormat>On-screen Show (4:3)</PresentationFormat>
  <Paragraphs>86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Cambria</vt:lpstr>
      <vt:lpstr>Office Theme</vt:lpstr>
      <vt:lpstr>Superpower rivalry and revolution in the Horn of Africa</vt:lpstr>
      <vt:lpstr>PowerPoint Presentation</vt:lpstr>
      <vt:lpstr>From Christopher Clapham, State Formation and Decay (London, 2017).</vt:lpstr>
      <vt:lpstr>Imperial Ethiopia</vt:lpstr>
      <vt:lpstr>Emperor Menelik, 1889-1913</vt:lpstr>
      <vt:lpstr>The Italian Invasion, 1935</vt:lpstr>
      <vt:lpstr>Somalia: in search of a nation</vt:lpstr>
      <vt:lpstr>Superpower interest in the Horn of Africa</vt:lpstr>
      <vt:lpstr>The arms race in the Horn of Africa</vt:lpstr>
      <vt:lpstr>Ethiopia under Emperor Haile Selassie</vt:lpstr>
      <vt:lpstr>The Ethiopian Revolution, 1974</vt:lpstr>
      <vt:lpstr>The Red Terror</vt:lpstr>
      <vt:lpstr>PowerPoint Presentation</vt:lpstr>
      <vt:lpstr>Superpower responses</vt:lpstr>
      <vt:lpstr>Conclusions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Superpower rivalry and revolution in the Horn of Africa</dc:title>
  <dc:creator>Roberts, George</dc:creator>
  <cp:lastModifiedBy>David Anderson</cp:lastModifiedBy>
  <cp:revision>18</cp:revision>
  <dcterms:created xsi:type="dcterms:W3CDTF">2017-01-12T08:38:03Z</dcterms:created>
  <dcterms:modified xsi:type="dcterms:W3CDTF">2023-01-23T08:41:40Z</dcterms:modified>
</cp:coreProperties>
</file>