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60" r:id="rId4"/>
    <p:sldId id="259" r:id="rId5"/>
    <p:sldId id="262" r:id="rId6"/>
    <p:sldId id="263" r:id="rId7"/>
    <p:sldId id="264" r:id="rId8"/>
    <p:sldId id="266" r:id="rId9"/>
    <p:sldId id="267" r:id="rId10"/>
    <p:sldId id="279" r:id="rId11"/>
    <p:sldId id="268" r:id="rId12"/>
    <p:sldId id="269" r:id="rId13"/>
    <p:sldId id="270" r:id="rId14"/>
    <p:sldId id="280" r:id="rId15"/>
    <p:sldId id="271" r:id="rId16"/>
    <p:sldId id="272" r:id="rId17"/>
    <p:sldId id="274" r:id="rId18"/>
    <p:sldId id="275" r:id="rId19"/>
    <p:sldId id="277" r:id="rId20"/>
    <p:sldId id="281" r:id="rId21"/>
    <p:sldId id="276" r:id="rId22"/>
    <p:sldId id="278"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5" d="100"/>
          <a:sy n="75" d="100"/>
        </p:scale>
        <p:origin x="-2360" y="-3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B513E71-93E9-D148-AE35-D5557771213B}" type="datetimeFigureOut">
              <a:rPr lang="en-US" smtClean="0"/>
              <a:t>27/02/17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38D6BA-EEBC-D149-A2BC-8B3E33C1DA79}" type="slidenum">
              <a:rPr lang="en-US" smtClean="0"/>
              <a:t>‹#›</a:t>
            </a:fld>
            <a:endParaRPr lang="en-US"/>
          </a:p>
        </p:txBody>
      </p:sp>
    </p:spTree>
    <p:extLst>
      <p:ext uri="{BB962C8B-B14F-4D97-AF65-F5344CB8AC3E}">
        <p14:creationId xmlns:p14="http://schemas.microsoft.com/office/powerpoint/2010/main" val="3472257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513E71-93E9-D148-AE35-D5557771213B}" type="datetimeFigureOut">
              <a:rPr lang="en-US" smtClean="0"/>
              <a:t>27/02/17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38D6BA-EEBC-D149-A2BC-8B3E33C1DA79}" type="slidenum">
              <a:rPr lang="en-US" smtClean="0"/>
              <a:t>‹#›</a:t>
            </a:fld>
            <a:endParaRPr lang="en-US"/>
          </a:p>
        </p:txBody>
      </p:sp>
    </p:spTree>
    <p:extLst>
      <p:ext uri="{BB962C8B-B14F-4D97-AF65-F5344CB8AC3E}">
        <p14:creationId xmlns:p14="http://schemas.microsoft.com/office/powerpoint/2010/main" val="2181341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513E71-93E9-D148-AE35-D5557771213B}" type="datetimeFigureOut">
              <a:rPr lang="en-US" smtClean="0"/>
              <a:t>27/02/17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38D6BA-EEBC-D149-A2BC-8B3E33C1DA79}" type="slidenum">
              <a:rPr lang="en-US" smtClean="0"/>
              <a:t>‹#›</a:t>
            </a:fld>
            <a:endParaRPr lang="en-US"/>
          </a:p>
        </p:txBody>
      </p:sp>
    </p:spTree>
    <p:extLst>
      <p:ext uri="{BB962C8B-B14F-4D97-AF65-F5344CB8AC3E}">
        <p14:creationId xmlns:p14="http://schemas.microsoft.com/office/powerpoint/2010/main" val="449905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513E71-93E9-D148-AE35-D5557771213B}" type="datetimeFigureOut">
              <a:rPr lang="en-US" smtClean="0"/>
              <a:t>27/02/17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38D6BA-EEBC-D149-A2BC-8B3E33C1DA79}" type="slidenum">
              <a:rPr lang="en-US" smtClean="0"/>
              <a:t>‹#›</a:t>
            </a:fld>
            <a:endParaRPr lang="en-US"/>
          </a:p>
        </p:txBody>
      </p:sp>
    </p:spTree>
    <p:extLst>
      <p:ext uri="{BB962C8B-B14F-4D97-AF65-F5344CB8AC3E}">
        <p14:creationId xmlns:p14="http://schemas.microsoft.com/office/powerpoint/2010/main" val="217003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B513E71-93E9-D148-AE35-D5557771213B}" type="datetimeFigureOut">
              <a:rPr lang="en-US" smtClean="0"/>
              <a:t>27/02/17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38D6BA-EEBC-D149-A2BC-8B3E33C1DA79}" type="slidenum">
              <a:rPr lang="en-US" smtClean="0"/>
              <a:t>‹#›</a:t>
            </a:fld>
            <a:endParaRPr lang="en-US"/>
          </a:p>
        </p:txBody>
      </p:sp>
    </p:spTree>
    <p:extLst>
      <p:ext uri="{BB962C8B-B14F-4D97-AF65-F5344CB8AC3E}">
        <p14:creationId xmlns:p14="http://schemas.microsoft.com/office/powerpoint/2010/main" val="2649742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B513E71-93E9-D148-AE35-D5557771213B}" type="datetimeFigureOut">
              <a:rPr lang="en-US" smtClean="0"/>
              <a:t>27/02/17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38D6BA-EEBC-D149-A2BC-8B3E33C1DA79}" type="slidenum">
              <a:rPr lang="en-US" smtClean="0"/>
              <a:t>‹#›</a:t>
            </a:fld>
            <a:endParaRPr lang="en-US"/>
          </a:p>
        </p:txBody>
      </p:sp>
    </p:spTree>
    <p:extLst>
      <p:ext uri="{BB962C8B-B14F-4D97-AF65-F5344CB8AC3E}">
        <p14:creationId xmlns:p14="http://schemas.microsoft.com/office/powerpoint/2010/main" val="2780308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B513E71-93E9-D148-AE35-D5557771213B}" type="datetimeFigureOut">
              <a:rPr lang="en-US" smtClean="0"/>
              <a:t>27/02/17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38D6BA-EEBC-D149-A2BC-8B3E33C1DA79}" type="slidenum">
              <a:rPr lang="en-US" smtClean="0"/>
              <a:t>‹#›</a:t>
            </a:fld>
            <a:endParaRPr lang="en-US"/>
          </a:p>
        </p:txBody>
      </p:sp>
    </p:spTree>
    <p:extLst>
      <p:ext uri="{BB962C8B-B14F-4D97-AF65-F5344CB8AC3E}">
        <p14:creationId xmlns:p14="http://schemas.microsoft.com/office/powerpoint/2010/main" val="3166037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B513E71-93E9-D148-AE35-D5557771213B}" type="datetimeFigureOut">
              <a:rPr lang="en-US" smtClean="0"/>
              <a:t>27/02/17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38D6BA-EEBC-D149-A2BC-8B3E33C1DA79}" type="slidenum">
              <a:rPr lang="en-US" smtClean="0"/>
              <a:t>‹#›</a:t>
            </a:fld>
            <a:endParaRPr lang="en-US"/>
          </a:p>
        </p:txBody>
      </p:sp>
    </p:spTree>
    <p:extLst>
      <p:ext uri="{BB962C8B-B14F-4D97-AF65-F5344CB8AC3E}">
        <p14:creationId xmlns:p14="http://schemas.microsoft.com/office/powerpoint/2010/main" val="3017146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513E71-93E9-D148-AE35-D5557771213B}" type="datetimeFigureOut">
              <a:rPr lang="en-US" smtClean="0"/>
              <a:t>27/02/17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38D6BA-EEBC-D149-A2BC-8B3E33C1DA79}" type="slidenum">
              <a:rPr lang="en-US" smtClean="0"/>
              <a:t>‹#›</a:t>
            </a:fld>
            <a:endParaRPr lang="en-US"/>
          </a:p>
        </p:txBody>
      </p:sp>
    </p:spTree>
    <p:extLst>
      <p:ext uri="{BB962C8B-B14F-4D97-AF65-F5344CB8AC3E}">
        <p14:creationId xmlns:p14="http://schemas.microsoft.com/office/powerpoint/2010/main" val="40380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B513E71-93E9-D148-AE35-D5557771213B}" type="datetimeFigureOut">
              <a:rPr lang="en-US" smtClean="0"/>
              <a:t>27/02/17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38D6BA-EEBC-D149-A2BC-8B3E33C1DA79}" type="slidenum">
              <a:rPr lang="en-US" smtClean="0"/>
              <a:t>‹#›</a:t>
            </a:fld>
            <a:endParaRPr lang="en-US"/>
          </a:p>
        </p:txBody>
      </p:sp>
    </p:spTree>
    <p:extLst>
      <p:ext uri="{BB962C8B-B14F-4D97-AF65-F5344CB8AC3E}">
        <p14:creationId xmlns:p14="http://schemas.microsoft.com/office/powerpoint/2010/main" val="2708697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B513E71-93E9-D148-AE35-D5557771213B}" type="datetimeFigureOut">
              <a:rPr lang="en-US" smtClean="0"/>
              <a:t>27/02/17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38D6BA-EEBC-D149-A2BC-8B3E33C1DA79}" type="slidenum">
              <a:rPr lang="en-US" smtClean="0"/>
              <a:t>‹#›</a:t>
            </a:fld>
            <a:endParaRPr lang="en-US"/>
          </a:p>
        </p:txBody>
      </p:sp>
    </p:spTree>
    <p:extLst>
      <p:ext uri="{BB962C8B-B14F-4D97-AF65-F5344CB8AC3E}">
        <p14:creationId xmlns:p14="http://schemas.microsoft.com/office/powerpoint/2010/main" val="18061222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513E71-93E9-D148-AE35-D5557771213B}" type="datetimeFigureOut">
              <a:rPr lang="en-US" smtClean="0"/>
              <a:t>27/02/17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38D6BA-EEBC-D149-A2BC-8B3E33C1DA79}" type="slidenum">
              <a:rPr lang="en-US" smtClean="0"/>
              <a:t>‹#›</a:t>
            </a:fld>
            <a:endParaRPr lang="en-US"/>
          </a:p>
        </p:txBody>
      </p:sp>
    </p:spTree>
    <p:extLst>
      <p:ext uri="{BB962C8B-B14F-4D97-AF65-F5344CB8AC3E}">
        <p14:creationId xmlns:p14="http://schemas.microsoft.com/office/powerpoint/2010/main" val="907091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g"/><Relationship Id="rId3"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g"/><Relationship Id="rId3" Type="http://schemas.openxmlformats.org/officeDocument/2006/relationships/image" Target="../media/image1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g"/><Relationship Id="rId3" Type="http://schemas.openxmlformats.org/officeDocument/2006/relationships/image" Target="../media/image1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845733"/>
            <a:ext cx="7772400" cy="1754717"/>
          </a:xfrm>
        </p:spPr>
        <p:txBody>
          <a:bodyPr>
            <a:normAutofit fontScale="90000"/>
          </a:bodyPr>
          <a:lstStyle/>
          <a:p>
            <a:r>
              <a:rPr lang="en-GB" b="1" dirty="0"/>
              <a:t>Evolutionary </a:t>
            </a:r>
            <a:r>
              <a:rPr lang="en-GB" b="1" dirty="0" smtClean="0"/>
              <a:t>Theory</a:t>
            </a:r>
            <a:r>
              <a:rPr lang="en-GB" b="1" dirty="0"/>
              <a:t> </a:t>
            </a:r>
            <a:r>
              <a:rPr lang="en-GB" b="1" dirty="0" smtClean="0"/>
              <a:t>and Its Problems:</a:t>
            </a:r>
            <a:r>
              <a:rPr lang="en-GB" dirty="0"/>
              <a:t/>
            </a:r>
            <a:br>
              <a:rPr lang="en-GB" dirty="0"/>
            </a:br>
            <a:endParaRPr lang="en-US" dirty="0"/>
          </a:p>
        </p:txBody>
      </p:sp>
      <p:sp>
        <p:nvSpPr>
          <p:cNvPr id="5" name="Subtitle 4"/>
          <p:cNvSpPr>
            <a:spLocks noGrp="1"/>
          </p:cNvSpPr>
          <p:nvPr>
            <p:ph type="subTitle" idx="1"/>
          </p:nvPr>
        </p:nvSpPr>
        <p:spPr/>
        <p:txBody>
          <a:bodyPr/>
          <a:lstStyle/>
          <a:p>
            <a:r>
              <a:rPr lang="en-GB" b="1" dirty="0" smtClean="0"/>
              <a:t>Implications of the Idea of Evolution for the Understanding of Human Nature</a:t>
            </a:r>
            <a:endParaRPr lang="en-US" dirty="0"/>
          </a:p>
        </p:txBody>
      </p:sp>
      <p:sp>
        <p:nvSpPr>
          <p:cNvPr id="2" name="TextBox 1"/>
          <p:cNvSpPr txBox="1"/>
          <p:nvPr/>
        </p:nvSpPr>
        <p:spPr>
          <a:xfrm>
            <a:off x="3031067" y="914400"/>
            <a:ext cx="2045402" cy="400110"/>
          </a:xfrm>
          <a:prstGeom prst="rect">
            <a:avLst/>
          </a:prstGeom>
          <a:noFill/>
        </p:spPr>
        <p:txBody>
          <a:bodyPr wrap="none" rtlCol="0">
            <a:spAutoFit/>
          </a:bodyPr>
          <a:lstStyle/>
          <a:p>
            <a:pPr algn="ctr"/>
            <a:r>
              <a:rPr lang="en-US" sz="2000" dirty="0" smtClean="0"/>
              <a:t>Lecture 8/ Term II</a:t>
            </a:r>
            <a:endParaRPr lang="en-US" sz="2000" dirty="0"/>
          </a:p>
        </p:txBody>
      </p:sp>
    </p:spTree>
    <p:extLst>
      <p:ext uri="{BB962C8B-B14F-4D97-AF65-F5344CB8AC3E}">
        <p14:creationId xmlns:p14="http://schemas.microsoft.com/office/powerpoint/2010/main" val="571809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00px-Darwin's_finches_by_Gou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537" y="522006"/>
            <a:ext cx="8392049" cy="6335994"/>
          </a:xfrm>
          <a:prstGeom prst="rect">
            <a:avLst/>
          </a:prstGeom>
        </p:spPr>
      </p:pic>
      <p:sp>
        <p:nvSpPr>
          <p:cNvPr id="4" name="TextBox 3"/>
          <p:cNvSpPr txBox="1"/>
          <p:nvPr/>
        </p:nvSpPr>
        <p:spPr>
          <a:xfrm>
            <a:off x="1320800" y="254000"/>
            <a:ext cx="1800493" cy="369332"/>
          </a:xfrm>
          <a:prstGeom prst="rect">
            <a:avLst/>
          </a:prstGeom>
          <a:noFill/>
        </p:spPr>
        <p:txBody>
          <a:bodyPr wrap="none" rtlCol="0">
            <a:spAutoFit/>
          </a:bodyPr>
          <a:lstStyle/>
          <a:p>
            <a:r>
              <a:rPr lang="en-US" b="1" dirty="0" smtClean="0"/>
              <a:t>Darwin’s Finches</a:t>
            </a:r>
            <a:endParaRPr lang="en-US" b="1" dirty="0"/>
          </a:p>
        </p:txBody>
      </p:sp>
    </p:spTree>
    <p:extLst>
      <p:ext uri="{BB962C8B-B14F-4D97-AF65-F5344CB8AC3E}">
        <p14:creationId xmlns:p14="http://schemas.microsoft.com/office/powerpoint/2010/main" val="2021624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ean-baptiste_lamarck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567" y="862451"/>
            <a:ext cx="4318000" cy="4178300"/>
          </a:xfrm>
          <a:prstGeom prst="rect">
            <a:avLst/>
          </a:prstGeom>
        </p:spPr>
      </p:pic>
      <p:sp>
        <p:nvSpPr>
          <p:cNvPr id="3" name="TextBox 2"/>
          <p:cNvSpPr txBox="1"/>
          <p:nvPr/>
        </p:nvSpPr>
        <p:spPr>
          <a:xfrm>
            <a:off x="679651" y="5527544"/>
            <a:ext cx="4174915" cy="646331"/>
          </a:xfrm>
          <a:prstGeom prst="rect">
            <a:avLst/>
          </a:prstGeom>
          <a:noFill/>
        </p:spPr>
        <p:txBody>
          <a:bodyPr wrap="square" rtlCol="0">
            <a:spAutoFit/>
          </a:bodyPr>
          <a:lstStyle/>
          <a:p>
            <a:r>
              <a:rPr lang="en-US" b="1" dirty="0" smtClean="0"/>
              <a:t>Jean-Baptiste Pierre Antoine de Monet, Chevalier de Lamarck </a:t>
            </a:r>
            <a:r>
              <a:rPr lang="en-US" dirty="0" smtClean="0"/>
              <a:t>(1744 – 1829) </a:t>
            </a:r>
            <a:endParaRPr lang="en-US" dirty="0"/>
          </a:p>
        </p:txBody>
      </p:sp>
      <p:sp>
        <p:nvSpPr>
          <p:cNvPr id="5" name="Rectangle 4"/>
          <p:cNvSpPr/>
          <p:nvPr/>
        </p:nvSpPr>
        <p:spPr>
          <a:xfrm>
            <a:off x="5222588" y="1538410"/>
            <a:ext cx="3273060" cy="3970318"/>
          </a:xfrm>
          <a:prstGeom prst="rect">
            <a:avLst/>
          </a:prstGeom>
        </p:spPr>
        <p:txBody>
          <a:bodyPr wrap="square">
            <a:spAutoFit/>
          </a:bodyPr>
          <a:lstStyle/>
          <a:p>
            <a:r>
              <a:rPr lang="en-GB" dirty="0"/>
              <a:t>The first to </a:t>
            </a:r>
            <a:r>
              <a:rPr lang="en-GB" dirty="0" smtClean="0"/>
              <a:t>use the term ‘biology’ </a:t>
            </a:r>
            <a:r>
              <a:rPr lang="en-GB" dirty="0"/>
              <a:t>in our modern sense</a:t>
            </a:r>
            <a:r>
              <a:rPr lang="en-GB" dirty="0" smtClean="0"/>
              <a:t>. </a:t>
            </a:r>
          </a:p>
          <a:p>
            <a:endParaRPr lang="en-GB" dirty="0"/>
          </a:p>
          <a:p>
            <a:r>
              <a:rPr lang="en-GB" dirty="0" smtClean="0"/>
              <a:t> First to </a:t>
            </a:r>
            <a:r>
              <a:rPr lang="en-GB" dirty="0"/>
              <a:t>come up with a coherent evolutionary theory</a:t>
            </a:r>
            <a:r>
              <a:rPr lang="en-GB" dirty="0" smtClean="0">
                <a:effectLst/>
              </a:rPr>
              <a:t> with which Darwin disagreed:</a:t>
            </a:r>
          </a:p>
          <a:p>
            <a:endParaRPr lang="en-GB" dirty="0" smtClean="0">
              <a:effectLst/>
            </a:endParaRPr>
          </a:p>
          <a:p>
            <a:pPr marL="285750" lvl="0" indent="-285750">
              <a:buFont typeface="Arial"/>
              <a:buChar char="•"/>
            </a:pPr>
            <a:r>
              <a:rPr lang="en-GB" dirty="0" smtClean="0"/>
              <a:t>the </a:t>
            </a:r>
            <a:r>
              <a:rPr lang="en-GB" dirty="0"/>
              <a:t>environment gives rise to changes in </a:t>
            </a:r>
            <a:r>
              <a:rPr lang="en-GB" dirty="0" smtClean="0"/>
              <a:t>animals</a:t>
            </a:r>
          </a:p>
          <a:p>
            <a:pPr marL="285750" lvl="0" indent="-285750">
              <a:buFont typeface="Arial"/>
              <a:buChar char="•"/>
            </a:pPr>
            <a:endParaRPr lang="en-GB" dirty="0"/>
          </a:p>
          <a:p>
            <a:pPr marL="285750" lvl="0" indent="-285750">
              <a:buFont typeface="Arial"/>
              <a:buChar char="•"/>
            </a:pPr>
            <a:r>
              <a:rPr lang="en-GB" dirty="0" smtClean="0"/>
              <a:t>Change </a:t>
            </a:r>
            <a:r>
              <a:rPr lang="en-GB" dirty="0"/>
              <a:t>was </a:t>
            </a:r>
            <a:r>
              <a:rPr lang="en-GB" u="sng" dirty="0"/>
              <a:t>dependent on the wil</a:t>
            </a:r>
            <a:r>
              <a:rPr lang="en-GB" dirty="0"/>
              <a:t>l of the organisms – </a:t>
            </a:r>
            <a:r>
              <a:rPr lang="en-GB" dirty="0" err="1" smtClean="0"/>
              <a:t>ultimatly</a:t>
            </a:r>
            <a:r>
              <a:rPr lang="en-GB" dirty="0" smtClean="0"/>
              <a:t> </a:t>
            </a:r>
            <a:r>
              <a:rPr lang="en-GB" dirty="0"/>
              <a:t>directed by </a:t>
            </a:r>
            <a:r>
              <a:rPr lang="en-GB" dirty="0" smtClean="0"/>
              <a:t>God</a:t>
            </a:r>
            <a:r>
              <a:rPr lang="en-GB" dirty="0"/>
              <a:t>.  </a:t>
            </a:r>
          </a:p>
          <a:p>
            <a:endParaRPr lang="en-US" dirty="0"/>
          </a:p>
        </p:txBody>
      </p:sp>
      <p:sp>
        <p:nvSpPr>
          <p:cNvPr id="4" name="TextBox 3"/>
          <p:cNvSpPr txBox="1"/>
          <p:nvPr/>
        </p:nvSpPr>
        <p:spPr>
          <a:xfrm>
            <a:off x="5317067" y="880533"/>
            <a:ext cx="3692575" cy="369332"/>
          </a:xfrm>
          <a:prstGeom prst="rect">
            <a:avLst/>
          </a:prstGeom>
          <a:noFill/>
        </p:spPr>
        <p:txBody>
          <a:bodyPr wrap="none" rtlCol="0">
            <a:spAutoFit/>
          </a:bodyPr>
          <a:lstStyle/>
          <a:p>
            <a:r>
              <a:rPr lang="en-US" b="1" dirty="0" smtClean="0"/>
              <a:t>Darwin wished to challenge Lamarck</a:t>
            </a:r>
            <a:endParaRPr lang="en-US" b="1" dirty="0"/>
          </a:p>
        </p:txBody>
      </p:sp>
    </p:spTree>
    <p:extLst>
      <p:ext uri="{BB962C8B-B14F-4D97-AF65-F5344CB8AC3E}">
        <p14:creationId xmlns:p14="http://schemas.microsoft.com/office/powerpoint/2010/main" val="2314426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20px-Thomas_Robert_Malthus_Wellcome_L0069037_-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257" y="681236"/>
            <a:ext cx="3562489" cy="4355987"/>
          </a:xfrm>
          <a:prstGeom prst="rect">
            <a:avLst/>
          </a:prstGeom>
        </p:spPr>
      </p:pic>
      <p:sp>
        <p:nvSpPr>
          <p:cNvPr id="4" name="TextBox 3"/>
          <p:cNvSpPr txBox="1"/>
          <p:nvPr/>
        </p:nvSpPr>
        <p:spPr>
          <a:xfrm>
            <a:off x="1" y="5599097"/>
            <a:ext cx="3149600" cy="646331"/>
          </a:xfrm>
          <a:prstGeom prst="rect">
            <a:avLst/>
          </a:prstGeom>
          <a:noFill/>
        </p:spPr>
        <p:txBody>
          <a:bodyPr wrap="square" rtlCol="0">
            <a:spAutoFit/>
          </a:bodyPr>
          <a:lstStyle/>
          <a:p>
            <a:r>
              <a:rPr lang="en-US" dirty="0" smtClean="0"/>
              <a:t>The Reverend Thomas Robert Malthus</a:t>
            </a:r>
            <a:r>
              <a:rPr lang="en-US" dirty="0"/>
              <a:t>,</a:t>
            </a:r>
            <a:r>
              <a:rPr lang="en-US" dirty="0" smtClean="0"/>
              <a:t> 1766 – 1834 </a:t>
            </a:r>
            <a:endParaRPr lang="en-US" dirty="0"/>
          </a:p>
        </p:txBody>
      </p:sp>
      <p:pic>
        <p:nvPicPr>
          <p:cNvPr id="6" name="Picture 5" descr="200px-An_Essay_on_the_Principle_of_Populat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3992" y="-357431"/>
            <a:ext cx="2167988" cy="3923993"/>
          </a:xfrm>
          <a:prstGeom prst="rect">
            <a:avLst/>
          </a:prstGeom>
        </p:spPr>
      </p:pic>
      <p:sp>
        <p:nvSpPr>
          <p:cNvPr id="7" name="TextBox 6"/>
          <p:cNvSpPr txBox="1"/>
          <p:nvPr/>
        </p:nvSpPr>
        <p:spPr>
          <a:xfrm>
            <a:off x="6637867" y="681236"/>
            <a:ext cx="2452057" cy="1754327"/>
          </a:xfrm>
          <a:prstGeom prst="rect">
            <a:avLst/>
          </a:prstGeom>
          <a:noFill/>
        </p:spPr>
        <p:txBody>
          <a:bodyPr wrap="square" rtlCol="0">
            <a:spAutoFit/>
          </a:bodyPr>
          <a:lstStyle/>
          <a:p>
            <a:endParaRPr lang="en-US" dirty="0" smtClean="0"/>
          </a:p>
          <a:p>
            <a:r>
              <a:rPr lang="en-US" i="1" dirty="0" smtClean="0"/>
              <a:t>Essay on the Principle of Populations </a:t>
            </a:r>
            <a:r>
              <a:rPr lang="en-US" dirty="0" smtClean="0"/>
              <a:t>(1798</a:t>
            </a:r>
            <a:r>
              <a:rPr lang="en-US" dirty="0"/>
              <a:t>)</a:t>
            </a:r>
            <a:endParaRPr lang="en-US" i="1" dirty="0"/>
          </a:p>
          <a:p>
            <a:endParaRPr lang="en-US" dirty="0" smtClean="0"/>
          </a:p>
          <a:p>
            <a:r>
              <a:rPr lang="en-US" dirty="0" smtClean="0"/>
              <a:t>1803 edition read by </a:t>
            </a:r>
          </a:p>
          <a:p>
            <a:r>
              <a:rPr lang="en-US" dirty="0" smtClean="0"/>
              <a:t>Darwin</a:t>
            </a:r>
            <a:endParaRPr lang="en-US" dirty="0"/>
          </a:p>
        </p:txBody>
      </p:sp>
      <p:sp>
        <p:nvSpPr>
          <p:cNvPr id="9" name="TextBox 8"/>
          <p:cNvSpPr txBox="1"/>
          <p:nvPr/>
        </p:nvSpPr>
        <p:spPr>
          <a:xfrm>
            <a:off x="4243992" y="3788527"/>
            <a:ext cx="4645140" cy="2862323"/>
          </a:xfrm>
          <a:prstGeom prst="rect">
            <a:avLst/>
          </a:prstGeom>
          <a:noFill/>
        </p:spPr>
        <p:txBody>
          <a:bodyPr wrap="square" rtlCol="0">
            <a:spAutoFit/>
          </a:bodyPr>
          <a:lstStyle/>
          <a:p>
            <a:r>
              <a:rPr lang="en-US" dirty="0" smtClean="0"/>
              <a:t>‘The power of population is so superior to the power of the earth to produce subsistence for man…’</a:t>
            </a:r>
          </a:p>
          <a:p>
            <a:endParaRPr lang="en-US" dirty="0"/>
          </a:p>
          <a:p>
            <a:r>
              <a:rPr lang="en-US" b="1" dirty="0" smtClean="0"/>
              <a:t>‘ongoing struggle of existence over subsistence </a:t>
            </a:r>
            <a:r>
              <a:rPr lang="en-US" dirty="0" smtClean="0"/>
              <a:t>’  -- according to Malthus God directed</a:t>
            </a:r>
          </a:p>
          <a:p>
            <a:endParaRPr lang="en-US" dirty="0" smtClean="0"/>
          </a:p>
          <a:p>
            <a:r>
              <a:rPr lang="en-US" u="sng" dirty="0" smtClean="0"/>
              <a:t>Note</a:t>
            </a:r>
            <a:r>
              <a:rPr lang="en-US" dirty="0" smtClean="0"/>
              <a:t>: </a:t>
            </a:r>
            <a:r>
              <a:rPr lang="en-US" dirty="0"/>
              <a:t>t</a:t>
            </a:r>
            <a:r>
              <a:rPr lang="en-US" dirty="0" smtClean="0"/>
              <a:t>erm’ survival of the fittest’ (not from Malthus but Herbert Spencer who read Darwin. Darwin then used it in later editions of his book.</a:t>
            </a:r>
            <a:endParaRPr lang="en-US" dirty="0"/>
          </a:p>
        </p:txBody>
      </p:sp>
    </p:spTree>
    <p:extLst>
      <p:ext uri="{BB962C8B-B14F-4D97-AF65-F5344CB8AC3E}">
        <p14:creationId xmlns:p14="http://schemas.microsoft.com/office/powerpoint/2010/main" val="2690300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876336763_890bfb9c3d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280" y="495545"/>
            <a:ext cx="5143500" cy="5162550"/>
          </a:xfrm>
          <a:prstGeom prst="rect">
            <a:avLst/>
          </a:prstGeom>
        </p:spPr>
      </p:pic>
      <p:sp>
        <p:nvSpPr>
          <p:cNvPr id="3" name="TextBox 2"/>
          <p:cNvSpPr txBox="1"/>
          <p:nvPr/>
        </p:nvSpPr>
        <p:spPr>
          <a:xfrm>
            <a:off x="6689205" y="1448969"/>
            <a:ext cx="2218517" cy="646331"/>
          </a:xfrm>
          <a:prstGeom prst="rect">
            <a:avLst/>
          </a:prstGeom>
          <a:noFill/>
        </p:spPr>
        <p:txBody>
          <a:bodyPr wrap="square" rtlCol="0">
            <a:spAutoFit/>
          </a:bodyPr>
          <a:lstStyle/>
          <a:p>
            <a:r>
              <a:rPr lang="en-US" dirty="0" smtClean="0"/>
              <a:t>Adaptation and </a:t>
            </a:r>
          </a:p>
          <a:p>
            <a:r>
              <a:rPr lang="en-US" dirty="0" smtClean="0"/>
              <a:t>‘natural selection’</a:t>
            </a:r>
            <a:endParaRPr lang="en-US" dirty="0"/>
          </a:p>
        </p:txBody>
      </p:sp>
    </p:spTree>
    <p:extLst>
      <p:ext uri="{BB962C8B-B14F-4D97-AF65-F5344CB8AC3E}">
        <p14:creationId xmlns:p14="http://schemas.microsoft.com/office/powerpoint/2010/main" val="41082007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1200" y="612844"/>
            <a:ext cx="6146800" cy="5078314"/>
          </a:xfrm>
          <a:prstGeom prst="rect">
            <a:avLst/>
          </a:prstGeom>
        </p:spPr>
        <p:txBody>
          <a:bodyPr wrap="square">
            <a:spAutoFit/>
          </a:bodyPr>
          <a:lstStyle/>
          <a:p>
            <a:r>
              <a:rPr lang="en-GB" dirty="0"/>
              <a:t>T</a:t>
            </a:r>
            <a:r>
              <a:rPr lang="en-GB" dirty="0" smtClean="0"/>
              <a:t>hree central elements </a:t>
            </a:r>
            <a:r>
              <a:rPr lang="en-GB" dirty="0"/>
              <a:t>of Darwin’s argument</a:t>
            </a:r>
            <a:r>
              <a:rPr lang="en-GB" dirty="0" smtClean="0"/>
              <a:t>:</a:t>
            </a:r>
          </a:p>
          <a:p>
            <a:pPr marL="285750" lvl="0" indent="-285750">
              <a:buFont typeface="Arial"/>
              <a:buChar char="•"/>
            </a:pPr>
            <a:r>
              <a:rPr lang="en-GB" dirty="0"/>
              <a:t> </a:t>
            </a:r>
            <a:r>
              <a:rPr lang="en-GB" dirty="0" smtClean="0"/>
              <a:t>in </a:t>
            </a:r>
            <a:r>
              <a:rPr lang="en-GB" dirty="0"/>
              <a:t>every population of </a:t>
            </a:r>
            <a:r>
              <a:rPr lang="en-GB" dirty="0" smtClean="0"/>
              <a:t>organisms, </a:t>
            </a:r>
            <a:r>
              <a:rPr lang="en-GB" dirty="0"/>
              <a:t>there are differences – or </a:t>
            </a:r>
            <a:r>
              <a:rPr lang="en-GB" dirty="0" smtClean="0"/>
              <a:t>variations </a:t>
            </a:r>
            <a:r>
              <a:rPr lang="en-GB" dirty="0"/>
              <a:t>between individuals. </a:t>
            </a:r>
          </a:p>
          <a:p>
            <a:pPr marL="285750" lvl="0" indent="-285750">
              <a:buFont typeface="Arial"/>
              <a:buChar char="•"/>
            </a:pPr>
            <a:endParaRPr lang="en-GB" dirty="0" smtClean="0"/>
          </a:p>
          <a:p>
            <a:pPr marL="285750" lvl="0" indent="-285750">
              <a:buFont typeface="Arial"/>
              <a:buChar char="•"/>
            </a:pPr>
            <a:r>
              <a:rPr lang="en-GB" dirty="0" smtClean="0"/>
              <a:t>Such </a:t>
            </a:r>
            <a:r>
              <a:rPr lang="en-GB" dirty="0"/>
              <a:t>variations ensure that certain organisms are better suited to triumph in the struggle for existence than </a:t>
            </a:r>
            <a:r>
              <a:rPr lang="en-GB" dirty="0" smtClean="0"/>
              <a:t>other </a:t>
            </a:r>
            <a:r>
              <a:rPr lang="en-GB" dirty="0"/>
              <a:t>organisms. </a:t>
            </a:r>
            <a:endParaRPr lang="en-GB" dirty="0" smtClean="0"/>
          </a:p>
          <a:p>
            <a:pPr lvl="0"/>
            <a:endParaRPr lang="en-GB" dirty="0" smtClean="0"/>
          </a:p>
          <a:p>
            <a:pPr marL="285750" lvl="0" indent="-285750">
              <a:buFont typeface="Arial"/>
              <a:buChar char="•"/>
            </a:pPr>
            <a:r>
              <a:rPr lang="en-GB" dirty="0" smtClean="0"/>
              <a:t>Finally</a:t>
            </a:r>
            <a:r>
              <a:rPr lang="en-GB" dirty="0"/>
              <a:t>, better suited  --or more ‘fit’ – organisms will produce more viable offspring then those which are less suited. And the characteristics of fitter organisms are therefore selectively passed on to the following generation. </a:t>
            </a:r>
          </a:p>
          <a:p>
            <a:endParaRPr lang="en-GB" dirty="0" smtClean="0"/>
          </a:p>
          <a:p>
            <a:r>
              <a:rPr lang="en-GB" u="sng" dirty="0" smtClean="0"/>
              <a:t>Overall:</a:t>
            </a:r>
            <a:r>
              <a:rPr lang="en-GB" dirty="0" smtClean="0"/>
              <a:t> Nature </a:t>
            </a:r>
            <a:r>
              <a:rPr lang="en-GB" dirty="0"/>
              <a:t>selects certain characteristics without any foresight or conscious design. Over a number of generations the characteristics of fitter organisms comet to dominate population, and hence the characteristics of a species change. </a:t>
            </a:r>
          </a:p>
          <a:p>
            <a:r>
              <a:rPr lang="en-GB" dirty="0"/>
              <a:t> </a:t>
            </a:r>
          </a:p>
        </p:txBody>
      </p:sp>
    </p:spTree>
    <p:extLst>
      <p:ext uri="{BB962C8B-B14F-4D97-AF65-F5344CB8AC3E}">
        <p14:creationId xmlns:p14="http://schemas.microsoft.com/office/powerpoint/2010/main" val="2908399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lfred_Russel_Wallace_1862_-_Project_Gutenberg_eText_1599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185" y="452453"/>
            <a:ext cx="2717127" cy="5183992"/>
          </a:xfrm>
          <a:prstGeom prst="rect">
            <a:avLst/>
          </a:prstGeom>
        </p:spPr>
      </p:pic>
      <p:sp>
        <p:nvSpPr>
          <p:cNvPr id="3" name="TextBox 2"/>
          <p:cNvSpPr txBox="1"/>
          <p:nvPr/>
        </p:nvSpPr>
        <p:spPr>
          <a:xfrm>
            <a:off x="625995" y="5956867"/>
            <a:ext cx="3416145" cy="923330"/>
          </a:xfrm>
          <a:prstGeom prst="rect">
            <a:avLst/>
          </a:prstGeom>
          <a:noFill/>
        </p:spPr>
        <p:txBody>
          <a:bodyPr wrap="square" rtlCol="0">
            <a:spAutoFit/>
          </a:bodyPr>
          <a:lstStyle/>
          <a:p>
            <a:r>
              <a:rPr lang="en-GB" dirty="0"/>
              <a:t>Alfred </a:t>
            </a:r>
            <a:r>
              <a:rPr lang="en-GB" dirty="0" err="1"/>
              <a:t>Russel</a:t>
            </a:r>
            <a:r>
              <a:rPr lang="en-GB" dirty="0"/>
              <a:t> Wallace (1823 – 1913)</a:t>
            </a:r>
          </a:p>
          <a:p>
            <a:endParaRPr lang="en-US" dirty="0"/>
          </a:p>
        </p:txBody>
      </p:sp>
      <p:sp>
        <p:nvSpPr>
          <p:cNvPr id="5" name="Rectangle 4"/>
          <p:cNvSpPr/>
          <p:nvPr/>
        </p:nvSpPr>
        <p:spPr>
          <a:xfrm>
            <a:off x="3515046" y="694267"/>
            <a:ext cx="4551348" cy="1200329"/>
          </a:xfrm>
          <a:prstGeom prst="rect">
            <a:avLst/>
          </a:prstGeom>
        </p:spPr>
        <p:txBody>
          <a:bodyPr wrap="square">
            <a:spAutoFit/>
          </a:bodyPr>
          <a:lstStyle/>
          <a:p>
            <a:r>
              <a:rPr lang="en-GB" i="1" dirty="0"/>
              <a:t>The Geographical </a:t>
            </a:r>
            <a:r>
              <a:rPr lang="en-GB" i="1" dirty="0" smtClean="0"/>
              <a:t>Distribution </a:t>
            </a:r>
            <a:r>
              <a:rPr lang="en-GB" i="1" dirty="0"/>
              <a:t>of </a:t>
            </a:r>
            <a:r>
              <a:rPr lang="en-GB" i="1" dirty="0" smtClean="0"/>
              <a:t>Animals </a:t>
            </a:r>
            <a:r>
              <a:rPr lang="en-GB" dirty="0"/>
              <a:t>(1876) </a:t>
            </a:r>
            <a:endParaRPr lang="en-GB" dirty="0" smtClean="0"/>
          </a:p>
          <a:p>
            <a:endParaRPr lang="en-GB" dirty="0"/>
          </a:p>
          <a:p>
            <a:r>
              <a:rPr lang="en-GB" i="1" dirty="0" smtClean="0"/>
              <a:t>The </a:t>
            </a:r>
            <a:r>
              <a:rPr lang="en-GB" i="1" dirty="0"/>
              <a:t>Malay Archipelago </a:t>
            </a:r>
            <a:r>
              <a:rPr lang="en-GB" dirty="0"/>
              <a:t>(1869) </a:t>
            </a:r>
            <a:endParaRPr lang="en-US" dirty="0"/>
          </a:p>
        </p:txBody>
      </p:sp>
      <p:sp>
        <p:nvSpPr>
          <p:cNvPr id="7" name="Rectangle 6"/>
          <p:cNvSpPr/>
          <p:nvPr/>
        </p:nvSpPr>
        <p:spPr>
          <a:xfrm>
            <a:off x="3515046" y="2319867"/>
            <a:ext cx="4551348" cy="646331"/>
          </a:xfrm>
          <a:prstGeom prst="rect">
            <a:avLst/>
          </a:prstGeom>
        </p:spPr>
        <p:txBody>
          <a:bodyPr wrap="square">
            <a:spAutoFit/>
          </a:bodyPr>
          <a:lstStyle/>
          <a:p>
            <a:r>
              <a:rPr lang="en-GB" i="1" dirty="0" smtClean="0"/>
              <a:t>On </a:t>
            </a:r>
            <a:r>
              <a:rPr lang="en-GB" i="1" dirty="0"/>
              <a:t>the Laws which has Introduced the Introduction of New Species</a:t>
            </a:r>
            <a:r>
              <a:rPr lang="en-GB" i="1" dirty="0" smtClean="0"/>
              <a:t>’</a:t>
            </a:r>
            <a:endParaRPr lang="en-US" dirty="0"/>
          </a:p>
        </p:txBody>
      </p:sp>
      <p:sp>
        <p:nvSpPr>
          <p:cNvPr id="8" name="TextBox 7"/>
          <p:cNvSpPr txBox="1"/>
          <p:nvPr/>
        </p:nvSpPr>
        <p:spPr>
          <a:xfrm>
            <a:off x="3515046" y="3369733"/>
            <a:ext cx="5628955" cy="3416320"/>
          </a:xfrm>
          <a:prstGeom prst="rect">
            <a:avLst/>
          </a:prstGeom>
          <a:noFill/>
        </p:spPr>
        <p:txBody>
          <a:bodyPr wrap="square" rtlCol="0">
            <a:spAutoFit/>
          </a:bodyPr>
          <a:lstStyle/>
          <a:p>
            <a:r>
              <a:rPr lang="en-US" dirty="0" smtClean="0"/>
              <a:t>Also gets the final clues for evolutionary change from Malthus (and his belief in utilitarianism)</a:t>
            </a:r>
          </a:p>
          <a:p>
            <a:endParaRPr lang="en-US" dirty="0"/>
          </a:p>
          <a:p>
            <a:r>
              <a:rPr lang="en-GB" dirty="0" smtClean="0"/>
              <a:t>‘On </a:t>
            </a:r>
            <a:r>
              <a:rPr lang="en-GB" dirty="0"/>
              <a:t>the </a:t>
            </a:r>
            <a:r>
              <a:rPr lang="en-GB" dirty="0" smtClean="0"/>
              <a:t>Tendency </a:t>
            </a:r>
            <a:r>
              <a:rPr lang="en-GB" dirty="0"/>
              <a:t>of Varieties to Depart </a:t>
            </a:r>
            <a:r>
              <a:rPr lang="en-GB" dirty="0" err="1"/>
              <a:t>Indefinitly</a:t>
            </a:r>
            <a:r>
              <a:rPr lang="en-GB" dirty="0"/>
              <a:t> </a:t>
            </a:r>
            <a:r>
              <a:rPr lang="en-GB" dirty="0" smtClean="0"/>
              <a:t>from</a:t>
            </a:r>
          </a:p>
          <a:p>
            <a:r>
              <a:rPr lang="en-GB" dirty="0" smtClean="0"/>
              <a:t> </a:t>
            </a:r>
            <a:r>
              <a:rPr lang="en-GB" dirty="0"/>
              <a:t>the Original Type’</a:t>
            </a:r>
            <a:r>
              <a:rPr lang="en-GB" dirty="0" smtClean="0">
                <a:effectLst/>
              </a:rPr>
              <a:t>  - paper sent to Darwin who realised </a:t>
            </a:r>
          </a:p>
          <a:p>
            <a:r>
              <a:rPr lang="en-GB" dirty="0"/>
              <a:t>t</a:t>
            </a:r>
            <a:r>
              <a:rPr lang="en-GB" dirty="0" smtClean="0"/>
              <a:t>hat Wallace is up to exactly the same thing</a:t>
            </a:r>
          </a:p>
          <a:p>
            <a:endParaRPr lang="en-GB" dirty="0"/>
          </a:p>
          <a:p>
            <a:r>
              <a:rPr lang="en-GB" dirty="0" smtClean="0"/>
              <a:t>Darwin rushes to public </a:t>
            </a:r>
            <a:r>
              <a:rPr lang="en-GB" i="1" dirty="0" smtClean="0"/>
              <a:t>Origin of Species</a:t>
            </a:r>
            <a:r>
              <a:rPr lang="en-GB" dirty="0" smtClean="0"/>
              <a:t>, 1859</a:t>
            </a:r>
          </a:p>
          <a:p>
            <a:endParaRPr lang="en-GB" dirty="0"/>
          </a:p>
          <a:p>
            <a:r>
              <a:rPr lang="en-GB" dirty="0" smtClean="0"/>
              <a:t>Did Darwin prevail because he was better connected, richer and socially more influential than the working class scholar Wallace? </a:t>
            </a:r>
            <a:endParaRPr lang="en-US" dirty="0"/>
          </a:p>
        </p:txBody>
      </p:sp>
    </p:spTree>
    <p:extLst>
      <p:ext uri="{BB962C8B-B14F-4D97-AF65-F5344CB8AC3E}">
        <p14:creationId xmlns:p14="http://schemas.microsoft.com/office/powerpoint/2010/main" val="3675185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1733" y="118533"/>
            <a:ext cx="8703734" cy="7571303"/>
          </a:xfrm>
          <a:prstGeom prst="rect">
            <a:avLst/>
          </a:prstGeom>
          <a:noFill/>
        </p:spPr>
        <p:txBody>
          <a:bodyPr wrap="square" rtlCol="0">
            <a:spAutoFit/>
          </a:bodyPr>
          <a:lstStyle/>
          <a:p>
            <a:r>
              <a:rPr lang="en-US" u="sng" dirty="0" smtClean="0"/>
              <a:t>Crucial here is</a:t>
            </a:r>
            <a:r>
              <a:rPr lang="en-US" dirty="0" smtClean="0"/>
              <a:t>: Darwin at first avoids evolutions of humans in </a:t>
            </a:r>
            <a:r>
              <a:rPr lang="en-US" i="1" dirty="0" smtClean="0"/>
              <a:t>Origin of Species</a:t>
            </a:r>
          </a:p>
          <a:p>
            <a:endParaRPr lang="en-US" i="1" dirty="0"/>
          </a:p>
          <a:p>
            <a:r>
              <a:rPr lang="en-US" dirty="0" smtClean="0"/>
              <a:t>	because of race/religious  debate: Were Humans derive from single species or from a 	several ancestors – still debated today? (</a:t>
            </a:r>
            <a:r>
              <a:rPr lang="en-US" dirty="0" err="1" smtClean="0"/>
              <a:t>monogenist</a:t>
            </a:r>
            <a:r>
              <a:rPr lang="en-US" dirty="0" smtClean="0"/>
              <a:t>- </a:t>
            </a:r>
            <a:r>
              <a:rPr lang="en-US" dirty="0" err="1" smtClean="0"/>
              <a:t>pologenist</a:t>
            </a:r>
            <a:r>
              <a:rPr lang="en-US" dirty="0" smtClean="0"/>
              <a:t> debate at the time, 	particular in regard to race; </a:t>
            </a:r>
            <a:r>
              <a:rPr lang="en-US" dirty="0" err="1" smtClean="0"/>
              <a:t>abolitianists</a:t>
            </a:r>
            <a:r>
              <a:rPr lang="en-US" dirty="0" smtClean="0"/>
              <a:t> tended to be </a:t>
            </a:r>
            <a:r>
              <a:rPr lang="en-US" dirty="0" err="1" smtClean="0"/>
              <a:t>monogenisists</a:t>
            </a:r>
            <a:r>
              <a:rPr lang="en-US" dirty="0" smtClean="0"/>
              <a:t>; supporters of 	slavery were generally </a:t>
            </a:r>
            <a:r>
              <a:rPr lang="en-US" dirty="0" err="1" smtClean="0"/>
              <a:t>poligenisists</a:t>
            </a:r>
            <a:r>
              <a:rPr lang="en-US" dirty="0" smtClean="0"/>
              <a:t>)</a:t>
            </a:r>
            <a:endParaRPr lang="en-US" dirty="0"/>
          </a:p>
          <a:p>
            <a:endParaRPr lang="en-US" dirty="0"/>
          </a:p>
          <a:p>
            <a:r>
              <a:rPr lang="en-US" dirty="0" smtClean="0"/>
              <a:t>But not Wallace! He comes up with compromise: </a:t>
            </a:r>
          </a:p>
          <a:p>
            <a:endParaRPr lang="en-US" dirty="0"/>
          </a:p>
          <a:p>
            <a:r>
              <a:rPr lang="en-GB" i="1" dirty="0"/>
              <a:t>The Origin of Human Races and the Antiquity of Man Deduced from the Theory of Natural Selection  (1864</a:t>
            </a:r>
            <a:r>
              <a:rPr lang="en-GB" i="1" dirty="0" smtClean="0"/>
              <a:t>)</a:t>
            </a:r>
          </a:p>
          <a:p>
            <a:endParaRPr lang="en-GB" i="1" dirty="0"/>
          </a:p>
          <a:p>
            <a:r>
              <a:rPr lang="en-GB" dirty="0"/>
              <a:t>H</a:t>
            </a:r>
            <a:r>
              <a:rPr lang="en-GB" dirty="0" smtClean="0"/>
              <a:t>umans</a:t>
            </a:r>
            <a:r>
              <a:rPr lang="en-GB" dirty="0"/>
              <a:t>, unlike other organisms had experiences, </a:t>
            </a:r>
            <a:r>
              <a:rPr lang="en-GB" dirty="0" smtClean="0"/>
              <a:t>therefore he advocates two </a:t>
            </a:r>
            <a:r>
              <a:rPr lang="en-GB" dirty="0"/>
              <a:t>distinct stages in </a:t>
            </a:r>
            <a:r>
              <a:rPr lang="en-GB" dirty="0" smtClean="0"/>
              <a:t>human evolution.</a:t>
            </a:r>
          </a:p>
          <a:p>
            <a:endParaRPr lang="en-GB" dirty="0"/>
          </a:p>
          <a:p>
            <a:pPr marL="342900" indent="-342900">
              <a:buAutoNum type="arabicPeriod"/>
            </a:pPr>
            <a:r>
              <a:rPr lang="en-GB" dirty="0" smtClean="0"/>
              <a:t>In </a:t>
            </a:r>
            <a:r>
              <a:rPr lang="en-GB" dirty="0"/>
              <a:t>the first stage, human ancestors had evolved just as any other creature according to the principles of natural selection. Thus individuals who carried favourable variations in the constant struggle for existences survived, their form forms continued to modify</a:t>
            </a:r>
            <a:r>
              <a:rPr lang="en-GB" dirty="0" smtClean="0"/>
              <a:t>.</a:t>
            </a:r>
          </a:p>
          <a:p>
            <a:pPr marL="342900" indent="-342900">
              <a:buAutoNum type="arabicPeriod"/>
            </a:pPr>
            <a:endParaRPr lang="en-GB" dirty="0"/>
          </a:p>
          <a:p>
            <a:pPr marL="342900" indent="-342900">
              <a:buAutoNum type="arabicPeriod"/>
            </a:pPr>
            <a:r>
              <a:rPr lang="en-GB" dirty="0" smtClean="0"/>
              <a:t> </a:t>
            </a:r>
            <a:r>
              <a:rPr lang="en-GB" dirty="0"/>
              <a:t>But once the intellectual capabilities on the human species form were well developed,  natural selection would not longer act on the human physical form and structure and it would remain essentially unchanged. </a:t>
            </a:r>
            <a:r>
              <a:rPr lang="en-GB" dirty="0" smtClean="0"/>
              <a:t>At some point, humans develop due to their conscious decision making!</a:t>
            </a:r>
            <a:endParaRPr lang="en-GB" dirty="0"/>
          </a:p>
          <a:p>
            <a:pPr marL="342900" indent="-342900">
              <a:buAutoNum type="arabicPeriod"/>
            </a:pPr>
            <a:endParaRPr lang="en-GB" i="1" dirty="0" smtClean="0"/>
          </a:p>
          <a:p>
            <a:endParaRPr lang="en-GB" i="1" dirty="0"/>
          </a:p>
          <a:p>
            <a:endParaRPr lang="en-GB" dirty="0"/>
          </a:p>
          <a:p>
            <a:endParaRPr lang="en-US" dirty="0"/>
          </a:p>
        </p:txBody>
      </p:sp>
    </p:spTree>
    <p:extLst>
      <p:ext uri="{BB962C8B-B14F-4D97-AF65-F5344CB8AC3E}">
        <p14:creationId xmlns:p14="http://schemas.microsoft.com/office/powerpoint/2010/main" val="1455736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Huxley(Woodburytyp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520" y="1107701"/>
            <a:ext cx="3060700" cy="4013200"/>
          </a:xfrm>
          <a:prstGeom prst="rect">
            <a:avLst/>
          </a:prstGeom>
        </p:spPr>
      </p:pic>
      <p:pic>
        <p:nvPicPr>
          <p:cNvPr id="5" name="Picture 4" descr="huxley2_smal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9200" y="0"/>
            <a:ext cx="5080000" cy="4152900"/>
          </a:xfrm>
          <a:prstGeom prst="rect">
            <a:avLst/>
          </a:prstGeom>
        </p:spPr>
      </p:pic>
      <p:sp>
        <p:nvSpPr>
          <p:cNvPr id="6" name="TextBox 5"/>
          <p:cNvSpPr txBox="1"/>
          <p:nvPr/>
        </p:nvSpPr>
        <p:spPr>
          <a:xfrm>
            <a:off x="357710" y="5455990"/>
            <a:ext cx="2486095" cy="646331"/>
          </a:xfrm>
          <a:prstGeom prst="rect">
            <a:avLst/>
          </a:prstGeom>
          <a:noFill/>
        </p:spPr>
        <p:txBody>
          <a:bodyPr wrap="square" rtlCol="0">
            <a:spAutoFit/>
          </a:bodyPr>
          <a:lstStyle/>
          <a:p>
            <a:r>
              <a:rPr lang="en-US" dirty="0" smtClean="0"/>
              <a:t>Thomas Henry Huxley (1825 – 1895) </a:t>
            </a:r>
            <a:endParaRPr lang="en-US" dirty="0"/>
          </a:p>
        </p:txBody>
      </p:sp>
      <p:sp>
        <p:nvSpPr>
          <p:cNvPr id="7" name="TextBox 6"/>
          <p:cNvSpPr txBox="1"/>
          <p:nvPr/>
        </p:nvSpPr>
        <p:spPr>
          <a:xfrm>
            <a:off x="3759200" y="4673600"/>
            <a:ext cx="4482184" cy="2031325"/>
          </a:xfrm>
          <a:prstGeom prst="rect">
            <a:avLst/>
          </a:prstGeom>
          <a:noFill/>
        </p:spPr>
        <p:txBody>
          <a:bodyPr wrap="square" rtlCol="0">
            <a:spAutoFit/>
          </a:bodyPr>
          <a:lstStyle/>
          <a:p>
            <a:r>
              <a:rPr lang="en-US" dirty="0" smtClean="0"/>
              <a:t>1</a:t>
            </a:r>
            <a:r>
              <a:rPr lang="en-US" baseline="30000" dirty="0" smtClean="0"/>
              <a:t>st</a:t>
            </a:r>
            <a:r>
              <a:rPr lang="en-US" dirty="0" smtClean="0"/>
              <a:t> publication on human evolution -- on the basis of comparative anatomy</a:t>
            </a:r>
            <a:endParaRPr lang="en-US" dirty="0"/>
          </a:p>
          <a:p>
            <a:endParaRPr lang="en-US" dirty="0" smtClean="0"/>
          </a:p>
          <a:p>
            <a:r>
              <a:rPr lang="en-US" dirty="0" smtClean="0"/>
              <a:t>But how to explain human morals?</a:t>
            </a:r>
          </a:p>
          <a:p>
            <a:r>
              <a:rPr lang="en-US" dirty="0" smtClean="0"/>
              <a:t>Human dignity (morals </a:t>
            </a:r>
            <a:r>
              <a:rPr lang="en-US" dirty="0" err="1" smtClean="0"/>
              <a:t>etc</a:t>
            </a:r>
            <a:r>
              <a:rPr lang="en-US" dirty="0" smtClean="0"/>
              <a:t>) was not inherited but needed to be gained through consciously searching ‘good’ and ‘evil’ </a:t>
            </a:r>
            <a:endParaRPr lang="en-US" dirty="0"/>
          </a:p>
        </p:txBody>
      </p:sp>
    </p:spTree>
    <p:extLst>
      <p:ext uri="{BB962C8B-B14F-4D97-AF65-F5344CB8AC3E}">
        <p14:creationId xmlns:p14="http://schemas.microsoft.com/office/powerpoint/2010/main" val="3262602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px-Darwin_-_Descent_of_Man_(187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295" y="149296"/>
            <a:ext cx="3303990" cy="5253256"/>
          </a:xfrm>
          <a:prstGeom prst="rect">
            <a:avLst/>
          </a:prstGeom>
        </p:spPr>
      </p:pic>
      <p:pic>
        <p:nvPicPr>
          <p:cNvPr id="3" name="Picture 2" descr="200px-Expression_of_the_Emotions_in_Man_and_Animals_title_p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9527" y="612552"/>
            <a:ext cx="2740783" cy="4536000"/>
          </a:xfrm>
          <a:prstGeom prst="rect">
            <a:avLst/>
          </a:prstGeom>
        </p:spPr>
      </p:pic>
      <p:sp>
        <p:nvSpPr>
          <p:cNvPr id="4" name="TextBox 3"/>
          <p:cNvSpPr txBox="1"/>
          <p:nvPr/>
        </p:nvSpPr>
        <p:spPr>
          <a:xfrm>
            <a:off x="1877985" y="6153641"/>
            <a:ext cx="7113615" cy="646331"/>
          </a:xfrm>
          <a:prstGeom prst="rect">
            <a:avLst/>
          </a:prstGeom>
          <a:noFill/>
        </p:spPr>
        <p:txBody>
          <a:bodyPr wrap="square" rtlCol="0">
            <a:spAutoFit/>
          </a:bodyPr>
          <a:lstStyle/>
          <a:p>
            <a:r>
              <a:rPr lang="en-US" dirty="0" smtClean="0"/>
              <a:t>Darwin’s offers his own view on the raging debate on ‘human evolution’ in two, by now, famous publications </a:t>
            </a:r>
            <a:endParaRPr lang="en-US" dirty="0"/>
          </a:p>
        </p:txBody>
      </p:sp>
      <p:sp>
        <p:nvSpPr>
          <p:cNvPr id="5" name="TextBox 4"/>
          <p:cNvSpPr txBox="1"/>
          <p:nvPr/>
        </p:nvSpPr>
        <p:spPr>
          <a:xfrm>
            <a:off x="1016001" y="5813759"/>
            <a:ext cx="942290" cy="369332"/>
          </a:xfrm>
          <a:prstGeom prst="rect">
            <a:avLst/>
          </a:prstGeom>
          <a:noFill/>
        </p:spPr>
        <p:txBody>
          <a:bodyPr wrap="square" rtlCol="0">
            <a:spAutoFit/>
          </a:bodyPr>
          <a:lstStyle/>
          <a:p>
            <a:r>
              <a:rPr lang="en-US" dirty="0" smtClean="0"/>
              <a:t>1871</a:t>
            </a:r>
            <a:endParaRPr lang="en-US" dirty="0"/>
          </a:p>
        </p:txBody>
      </p:sp>
      <p:sp>
        <p:nvSpPr>
          <p:cNvPr id="6" name="TextBox 5"/>
          <p:cNvSpPr txBox="1"/>
          <p:nvPr/>
        </p:nvSpPr>
        <p:spPr>
          <a:xfrm>
            <a:off x="6456692" y="5813759"/>
            <a:ext cx="652643" cy="369332"/>
          </a:xfrm>
          <a:prstGeom prst="rect">
            <a:avLst/>
          </a:prstGeom>
          <a:noFill/>
        </p:spPr>
        <p:txBody>
          <a:bodyPr wrap="none" rtlCol="0">
            <a:spAutoFit/>
          </a:bodyPr>
          <a:lstStyle/>
          <a:p>
            <a:r>
              <a:rPr lang="en-US" dirty="0" smtClean="0"/>
              <a:t>1872</a:t>
            </a:r>
            <a:endParaRPr lang="en-US" dirty="0"/>
          </a:p>
        </p:txBody>
      </p:sp>
    </p:spTree>
    <p:extLst>
      <p:ext uri="{BB962C8B-B14F-4D97-AF65-F5344CB8AC3E}">
        <p14:creationId xmlns:p14="http://schemas.microsoft.com/office/powerpoint/2010/main" val="24345290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1333" y="0"/>
            <a:ext cx="6620933" cy="7294305"/>
          </a:xfrm>
          <a:prstGeom prst="rect">
            <a:avLst/>
          </a:prstGeom>
          <a:noFill/>
        </p:spPr>
        <p:txBody>
          <a:bodyPr wrap="square" rtlCol="0">
            <a:spAutoFit/>
          </a:bodyPr>
          <a:lstStyle/>
          <a:p>
            <a:r>
              <a:rPr lang="en-US" b="1" dirty="0" smtClean="0"/>
              <a:t>Central claims:</a:t>
            </a:r>
          </a:p>
          <a:p>
            <a:r>
              <a:rPr lang="en-US" dirty="0" smtClean="0"/>
              <a:t>(based on comparative anatomy of mental structures of animals and humans)</a:t>
            </a:r>
          </a:p>
          <a:p>
            <a:endParaRPr lang="en-US" dirty="0"/>
          </a:p>
          <a:p>
            <a:r>
              <a:rPr lang="en-GB" b="1" dirty="0"/>
              <a:t>He argued that because animals such as apes and humans shared the same brain and nervous </a:t>
            </a:r>
            <a:r>
              <a:rPr lang="en-GB" b="1" dirty="0" smtClean="0"/>
              <a:t>system with humans they shared the underlying psychic/mental state.  </a:t>
            </a:r>
          </a:p>
          <a:p>
            <a:endParaRPr lang="en-GB" dirty="0"/>
          </a:p>
          <a:p>
            <a:r>
              <a:rPr lang="en-GB" b="1" dirty="0" smtClean="0"/>
              <a:t>Thus, if  an animal exhibited </a:t>
            </a:r>
            <a:r>
              <a:rPr lang="en-GB" b="1" dirty="0"/>
              <a:t>a particular behaviour that had a human counterpart, he </a:t>
            </a:r>
            <a:r>
              <a:rPr lang="en-GB" b="1" dirty="0" smtClean="0"/>
              <a:t>assume </a:t>
            </a:r>
            <a:r>
              <a:rPr lang="en-GB" b="1" dirty="0"/>
              <a:t>that the underlying psychic state is the </a:t>
            </a:r>
            <a:r>
              <a:rPr lang="en-GB" b="1" dirty="0" smtClean="0"/>
              <a:t>same as in humans. </a:t>
            </a:r>
          </a:p>
          <a:p>
            <a:r>
              <a:rPr lang="en-GB" dirty="0"/>
              <a:t>	</a:t>
            </a:r>
            <a:endParaRPr lang="en-GB" dirty="0" smtClean="0"/>
          </a:p>
          <a:p>
            <a:r>
              <a:rPr lang="en-GB" dirty="0"/>
              <a:t>	</a:t>
            </a:r>
            <a:r>
              <a:rPr lang="en-GB" dirty="0" smtClean="0"/>
              <a:t>But can we simply assume this? Can we every know? </a:t>
            </a:r>
          </a:p>
          <a:p>
            <a:endParaRPr lang="en-GB" dirty="0">
              <a:effectLst/>
            </a:endParaRPr>
          </a:p>
          <a:p>
            <a:r>
              <a:rPr lang="en-GB" dirty="0" smtClean="0"/>
              <a:t>Why problematic? Because these assumptions are based on his observation of the psychic state of humans in his own society. </a:t>
            </a:r>
            <a:r>
              <a:rPr lang="en-GB" dirty="0" smtClean="0">
                <a:effectLst/>
              </a:rPr>
              <a:t> </a:t>
            </a:r>
          </a:p>
          <a:p>
            <a:endParaRPr lang="en-GB" dirty="0"/>
          </a:p>
          <a:p>
            <a:r>
              <a:rPr lang="en-GB" dirty="0" smtClean="0"/>
              <a:t>He simply </a:t>
            </a:r>
            <a:r>
              <a:rPr lang="en-GB" u="sng" dirty="0" smtClean="0"/>
              <a:t>anthropomorphised</a:t>
            </a:r>
            <a:r>
              <a:rPr lang="en-GB" dirty="0" smtClean="0"/>
              <a:t> the animal world, that is,  he extended what were then described as human qualities and character traits to the animal world (including ‘hope’!)</a:t>
            </a:r>
          </a:p>
          <a:p>
            <a:r>
              <a:rPr lang="en-GB" dirty="0"/>
              <a:t>	</a:t>
            </a:r>
            <a:endParaRPr lang="en-GB" dirty="0" smtClean="0"/>
          </a:p>
          <a:p>
            <a:r>
              <a:rPr lang="en-GB" dirty="0" smtClean="0"/>
              <a:t>	(</a:t>
            </a:r>
            <a:r>
              <a:rPr lang="en-GB" u="sng" dirty="0" smtClean="0"/>
              <a:t>note: </a:t>
            </a:r>
            <a:r>
              <a:rPr lang="en-GB" dirty="0" smtClean="0"/>
              <a:t>this is what neuroscience continues to do today; see the very 	clever and fun critique by Raymond </a:t>
            </a:r>
            <a:r>
              <a:rPr lang="en-GB" dirty="0" err="1" smtClean="0"/>
              <a:t>Tallis</a:t>
            </a:r>
            <a:r>
              <a:rPr lang="en-GB" dirty="0" smtClean="0"/>
              <a:t>, himself a famous	neuroscientist, in his ‘</a:t>
            </a:r>
            <a:r>
              <a:rPr lang="en-GB" i="1" dirty="0" smtClean="0"/>
              <a:t>Aping Mankind: 	</a:t>
            </a:r>
            <a:r>
              <a:rPr lang="en-GB" i="1" dirty="0" err="1" smtClean="0"/>
              <a:t>Neuromania</a:t>
            </a:r>
            <a:r>
              <a:rPr lang="en-GB" i="1" dirty="0" smtClean="0"/>
              <a:t>, </a:t>
            </a:r>
            <a:r>
              <a:rPr lang="en-GB" i="1" dirty="0" err="1" smtClean="0"/>
              <a:t>Darwinitis</a:t>
            </a:r>
            <a:r>
              <a:rPr lang="en-GB" i="1" dirty="0" smtClean="0"/>
              <a:t> 	and the Misrepresentation of Humanity</a:t>
            </a:r>
            <a:r>
              <a:rPr lang="en-GB" dirty="0" smtClean="0"/>
              <a:t>’ (2011)</a:t>
            </a:r>
            <a:endParaRPr lang="en-US" dirty="0"/>
          </a:p>
        </p:txBody>
      </p:sp>
    </p:spTree>
    <p:extLst>
      <p:ext uri="{BB962C8B-B14F-4D97-AF65-F5344CB8AC3E}">
        <p14:creationId xmlns:p14="http://schemas.microsoft.com/office/powerpoint/2010/main" val="1728437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octor_Spurzheim_in_his_consulting_room_measuring_the_head_o_Wellcome_V001110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287"/>
            <a:ext cx="9144000" cy="6639276"/>
          </a:xfrm>
          <a:prstGeom prst="rect">
            <a:avLst/>
          </a:prstGeom>
        </p:spPr>
      </p:pic>
    </p:spTree>
    <p:extLst>
      <p:ext uri="{BB962C8B-B14F-4D97-AF65-F5344CB8AC3E}">
        <p14:creationId xmlns:p14="http://schemas.microsoft.com/office/powerpoint/2010/main" val="42220298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54100" y="723900"/>
            <a:ext cx="6794500" cy="5078314"/>
          </a:xfrm>
          <a:prstGeom prst="rect">
            <a:avLst/>
          </a:prstGeom>
          <a:noFill/>
        </p:spPr>
        <p:txBody>
          <a:bodyPr wrap="square" rtlCol="0">
            <a:spAutoFit/>
          </a:bodyPr>
          <a:lstStyle/>
          <a:p>
            <a:r>
              <a:rPr lang="en-US" b="1" dirty="0" smtClean="0"/>
              <a:t>Darwin transfers his ideas of natural selection to the study of Man:</a:t>
            </a:r>
          </a:p>
          <a:p>
            <a:endParaRPr lang="en-US" b="1" dirty="0"/>
          </a:p>
          <a:p>
            <a:endParaRPr lang="en-GB" dirty="0" smtClean="0"/>
          </a:p>
          <a:p>
            <a:r>
              <a:rPr lang="en-GB" dirty="0" smtClean="0"/>
              <a:t>	‘</a:t>
            </a:r>
            <a:r>
              <a:rPr lang="en-GB" dirty="0"/>
              <a:t>The difference in mind between man and the higher animals, </a:t>
            </a:r>
            <a:r>
              <a:rPr lang="en-GB" dirty="0" smtClean="0"/>
              <a:t>	great </a:t>
            </a:r>
            <a:r>
              <a:rPr lang="en-GB" dirty="0"/>
              <a:t>as it is, is certainly one of degree and not of kind.</a:t>
            </a:r>
            <a:r>
              <a:rPr lang="en-GB" dirty="0" smtClean="0"/>
              <a:t>’</a:t>
            </a:r>
          </a:p>
          <a:p>
            <a:endParaRPr lang="en-GB" dirty="0"/>
          </a:p>
          <a:p>
            <a:endParaRPr lang="en-GB" dirty="0" smtClean="0"/>
          </a:p>
          <a:p>
            <a:r>
              <a:rPr lang="en-GB" dirty="0" smtClean="0"/>
              <a:t>	‘</a:t>
            </a:r>
            <a:r>
              <a:rPr lang="en-GB" dirty="0"/>
              <a:t>…the senses and the intuitions, the various emotions and </a:t>
            </a:r>
            <a:r>
              <a:rPr lang="en-GB" dirty="0" smtClean="0"/>
              <a:t>	faculties</a:t>
            </a:r>
            <a:r>
              <a:rPr lang="en-GB" dirty="0"/>
              <a:t>, such as love, memory, attention, curiosity, imitation, </a:t>
            </a:r>
            <a:r>
              <a:rPr lang="en-GB" dirty="0" smtClean="0"/>
              <a:t>	reason</a:t>
            </a:r>
            <a:r>
              <a:rPr lang="en-GB" dirty="0"/>
              <a:t>, &amp;c, of which man </a:t>
            </a:r>
            <a:r>
              <a:rPr lang="en-GB" dirty="0" smtClean="0"/>
              <a:t>boasts</a:t>
            </a:r>
            <a:r>
              <a:rPr lang="en-GB" dirty="0"/>
              <a:t>, may be found in an incipient, or </a:t>
            </a:r>
            <a:r>
              <a:rPr lang="en-GB" dirty="0" smtClean="0"/>
              <a:t>	even </a:t>
            </a:r>
            <a:r>
              <a:rPr lang="en-GB" dirty="0"/>
              <a:t>sometimes in a well-developed condition, in the lower </a:t>
            </a:r>
            <a:r>
              <a:rPr lang="en-GB" dirty="0" smtClean="0"/>
              <a:t>	animals</a:t>
            </a:r>
            <a:r>
              <a:rPr lang="en-GB" dirty="0"/>
              <a:t>.’</a:t>
            </a:r>
          </a:p>
          <a:p>
            <a:endParaRPr lang="en-GB" dirty="0"/>
          </a:p>
          <a:p>
            <a:r>
              <a:rPr lang="en-GB" dirty="0"/>
              <a:t> </a:t>
            </a:r>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31681404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084041411_f367ae067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366" y="344040"/>
            <a:ext cx="5350933" cy="5644444"/>
          </a:xfrm>
          <a:prstGeom prst="rect">
            <a:avLst/>
          </a:prstGeom>
        </p:spPr>
      </p:pic>
      <p:sp>
        <p:nvSpPr>
          <p:cNvPr id="3" name="TextBox 2"/>
          <p:cNvSpPr txBox="1"/>
          <p:nvPr/>
        </p:nvSpPr>
        <p:spPr>
          <a:xfrm>
            <a:off x="141968" y="6485043"/>
            <a:ext cx="5208965" cy="369332"/>
          </a:xfrm>
          <a:prstGeom prst="rect">
            <a:avLst/>
          </a:prstGeom>
          <a:noFill/>
        </p:spPr>
        <p:txBody>
          <a:bodyPr wrap="square" rtlCol="0">
            <a:spAutoFit/>
          </a:bodyPr>
          <a:lstStyle/>
          <a:p>
            <a:r>
              <a:rPr lang="en-US" dirty="0" smtClean="0"/>
              <a:t>universal  </a:t>
            </a:r>
            <a:r>
              <a:rPr lang="en-US" dirty="0"/>
              <a:t>i</a:t>
            </a:r>
            <a:r>
              <a:rPr lang="en-US" dirty="0" smtClean="0"/>
              <a:t>nstincts in the expressions of babies</a:t>
            </a:r>
            <a:endParaRPr lang="en-US" dirty="0"/>
          </a:p>
        </p:txBody>
      </p:sp>
      <p:sp>
        <p:nvSpPr>
          <p:cNvPr id="4" name="TextBox 3"/>
          <p:cNvSpPr txBox="1"/>
          <p:nvPr/>
        </p:nvSpPr>
        <p:spPr>
          <a:xfrm>
            <a:off x="5069567" y="135467"/>
            <a:ext cx="3905101" cy="7017307"/>
          </a:xfrm>
          <a:prstGeom prst="rect">
            <a:avLst/>
          </a:prstGeom>
          <a:noFill/>
        </p:spPr>
        <p:txBody>
          <a:bodyPr wrap="square" rtlCol="0">
            <a:spAutoFit/>
          </a:bodyPr>
          <a:lstStyle/>
          <a:p>
            <a:r>
              <a:rPr lang="en-US" dirty="0" smtClean="0"/>
              <a:t>Suggests 4 stage development:</a:t>
            </a:r>
          </a:p>
          <a:p>
            <a:endParaRPr lang="en-US" dirty="0"/>
          </a:p>
          <a:p>
            <a:pPr marL="285750" indent="-285750">
              <a:buFont typeface="Arial"/>
              <a:buChar char="•"/>
            </a:pPr>
            <a:r>
              <a:rPr lang="en-US" dirty="0" smtClean="0"/>
              <a:t>Organisms develop social instincts (a major discussion at the time!) causing them to take pleasure in company of others. They bond.</a:t>
            </a:r>
          </a:p>
          <a:p>
            <a:pPr lvl="1"/>
            <a:r>
              <a:rPr lang="en-US" dirty="0" smtClean="0"/>
              <a:t>(Can be best observed in the expressions of babies)</a:t>
            </a:r>
          </a:p>
          <a:p>
            <a:pPr lvl="1"/>
            <a:endParaRPr lang="en-US" dirty="0"/>
          </a:p>
          <a:p>
            <a:pPr marL="742950" lvl="1" indent="-285750">
              <a:buFont typeface="Arial"/>
              <a:buChar char="•"/>
            </a:pPr>
            <a:r>
              <a:rPr lang="en-US" dirty="0" smtClean="0"/>
              <a:t>Animals develop intellect to recall instances when social instincts were unsatisfied in order to satisfy stronger urges (sexual drive, hunger etc.)(influence of </a:t>
            </a:r>
            <a:r>
              <a:rPr lang="en-US" dirty="0" err="1" smtClean="0"/>
              <a:t>utiliarianism</a:t>
            </a:r>
            <a:r>
              <a:rPr lang="en-US" dirty="0" smtClean="0"/>
              <a:t>!)</a:t>
            </a:r>
          </a:p>
          <a:p>
            <a:pPr marL="742950" lvl="1" indent="-285750">
              <a:buFont typeface="Arial"/>
              <a:buChar char="•"/>
            </a:pPr>
            <a:endParaRPr lang="en-US" dirty="0"/>
          </a:p>
          <a:p>
            <a:pPr marL="742950" lvl="1" indent="-285750">
              <a:buFont typeface="Arial"/>
              <a:buChar char="•"/>
            </a:pPr>
            <a:r>
              <a:rPr lang="en-US" dirty="0" smtClean="0"/>
              <a:t>Development of humans enable setting up codified principles of </a:t>
            </a:r>
            <a:r>
              <a:rPr lang="en-US" dirty="0" err="1" smtClean="0"/>
              <a:t>behaviour</a:t>
            </a:r>
            <a:endParaRPr lang="en-US" dirty="0" smtClean="0"/>
          </a:p>
          <a:p>
            <a:pPr marL="742950" lvl="1" indent="-285750">
              <a:buFont typeface="Arial"/>
              <a:buChar char="•"/>
            </a:pPr>
            <a:endParaRPr lang="en-US" dirty="0"/>
          </a:p>
          <a:p>
            <a:pPr marL="742950" lvl="1" indent="-285750">
              <a:buFont typeface="Arial"/>
              <a:buChar char="•"/>
            </a:pPr>
            <a:r>
              <a:rPr lang="en-US" dirty="0" smtClean="0"/>
              <a:t>At some point habit becomes the conduct of individuals; they act according to society’s norms (becomes their ‘second’ nature)</a:t>
            </a:r>
            <a:endParaRPr lang="en-US" dirty="0"/>
          </a:p>
          <a:p>
            <a:endParaRPr lang="en-US" dirty="0"/>
          </a:p>
        </p:txBody>
      </p:sp>
    </p:spTree>
    <p:extLst>
      <p:ext uri="{BB962C8B-B14F-4D97-AF65-F5344CB8AC3E}">
        <p14:creationId xmlns:p14="http://schemas.microsoft.com/office/powerpoint/2010/main" val="13141683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13summer-mindreader2-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313" y="554543"/>
            <a:ext cx="4857962" cy="3810166"/>
          </a:xfrm>
          <a:prstGeom prst="rect">
            <a:avLst/>
          </a:prstGeom>
        </p:spPr>
      </p:pic>
      <p:sp>
        <p:nvSpPr>
          <p:cNvPr id="3" name="TextBox 2"/>
          <p:cNvSpPr txBox="1"/>
          <p:nvPr/>
        </p:nvSpPr>
        <p:spPr>
          <a:xfrm>
            <a:off x="5679274" y="554543"/>
            <a:ext cx="2888993" cy="1200329"/>
          </a:xfrm>
          <a:prstGeom prst="rect">
            <a:avLst/>
          </a:prstGeom>
          <a:noFill/>
        </p:spPr>
        <p:txBody>
          <a:bodyPr wrap="square" rtlCol="0">
            <a:spAutoFit/>
          </a:bodyPr>
          <a:lstStyle/>
          <a:p>
            <a:r>
              <a:rPr lang="en-US" dirty="0" smtClean="0"/>
              <a:t>Expressions are not unique to humans according to Darwin –compares expressions in man/animals</a:t>
            </a:r>
            <a:endParaRPr lang="en-US" dirty="0"/>
          </a:p>
        </p:txBody>
      </p:sp>
      <p:sp>
        <p:nvSpPr>
          <p:cNvPr id="4" name="TextBox 3"/>
          <p:cNvSpPr txBox="1"/>
          <p:nvPr/>
        </p:nvSpPr>
        <p:spPr>
          <a:xfrm>
            <a:off x="590224" y="5831647"/>
            <a:ext cx="7569190" cy="554543"/>
          </a:xfrm>
          <a:prstGeom prst="rect">
            <a:avLst/>
          </a:prstGeom>
          <a:noFill/>
        </p:spPr>
        <p:txBody>
          <a:bodyPr wrap="square" rtlCol="0">
            <a:spAutoFit/>
          </a:bodyPr>
          <a:lstStyle/>
          <a:p>
            <a:endParaRPr lang="en-US" dirty="0"/>
          </a:p>
        </p:txBody>
      </p:sp>
      <p:sp>
        <p:nvSpPr>
          <p:cNvPr id="5" name="Rectangle 4"/>
          <p:cNvSpPr/>
          <p:nvPr/>
        </p:nvSpPr>
        <p:spPr>
          <a:xfrm>
            <a:off x="135467" y="4364709"/>
            <a:ext cx="8023947" cy="2585323"/>
          </a:xfrm>
          <a:prstGeom prst="rect">
            <a:avLst/>
          </a:prstGeom>
        </p:spPr>
        <p:txBody>
          <a:bodyPr wrap="square">
            <a:spAutoFit/>
          </a:bodyPr>
          <a:lstStyle/>
          <a:p>
            <a:r>
              <a:rPr lang="en-GB" b="1" dirty="0" smtClean="0"/>
              <a:t>Claim: </a:t>
            </a:r>
          </a:p>
          <a:p>
            <a:r>
              <a:rPr lang="en-GB" b="1" dirty="0" smtClean="0"/>
              <a:t>Consciences </a:t>
            </a:r>
            <a:r>
              <a:rPr lang="en-GB" b="1" dirty="0"/>
              <a:t>and moral obligations </a:t>
            </a:r>
            <a:r>
              <a:rPr lang="en-GB" b="1" dirty="0" smtClean="0"/>
              <a:t>ultimately </a:t>
            </a:r>
            <a:r>
              <a:rPr lang="en-GB" b="1" dirty="0"/>
              <a:t>derived </a:t>
            </a:r>
            <a:r>
              <a:rPr lang="en-GB" b="1" dirty="0" smtClean="0"/>
              <a:t>from </a:t>
            </a:r>
            <a:r>
              <a:rPr lang="en-GB" b="1" dirty="0"/>
              <a:t>persistent social instincts which existed in </a:t>
            </a:r>
            <a:r>
              <a:rPr lang="en-GB" b="1" dirty="0" smtClean="0"/>
              <a:t>both animals </a:t>
            </a:r>
            <a:r>
              <a:rPr lang="en-GB" b="1" dirty="0"/>
              <a:t>and </a:t>
            </a:r>
            <a:r>
              <a:rPr lang="en-GB" b="1" dirty="0" smtClean="0"/>
              <a:t>humans. Therefore, he can claims for a continuum between animals and humans. (Even religious sentiments existed in animals according to Darwin!)</a:t>
            </a:r>
          </a:p>
          <a:p>
            <a:r>
              <a:rPr lang="en-GB" dirty="0"/>
              <a:t>	</a:t>
            </a:r>
            <a:r>
              <a:rPr lang="en-GB" dirty="0" smtClean="0"/>
              <a:t>difference to Wallace: Wallace saw no continuum between animals and 	humans in evolution</a:t>
            </a:r>
          </a:p>
          <a:p>
            <a:endParaRPr lang="en-GB" dirty="0"/>
          </a:p>
          <a:p>
            <a:endParaRPr lang="en-US" dirty="0"/>
          </a:p>
        </p:txBody>
      </p:sp>
    </p:spTree>
    <p:extLst>
      <p:ext uri="{BB962C8B-B14F-4D97-AF65-F5344CB8AC3E}">
        <p14:creationId xmlns:p14="http://schemas.microsoft.com/office/powerpoint/2010/main" val="3708217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MB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424" y="679266"/>
            <a:ext cx="2901839" cy="3671999"/>
          </a:xfrm>
          <a:prstGeom prst="rect">
            <a:avLst/>
          </a:prstGeom>
        </p:spPr>
      </p:pic>
      <p:sp>
        <p:nvSpPr>
          <p:cNvPr id="3" name="TextBox 2"/>
          <p:cNvSpPr txBox="1"/>
          <p:nvPr/>
        </p:nvSpPr>
        <p:spPr>
          <a:xfrm>
            <a:off x="393424" y="4829892"/>
            <a:ext cx="3094263" cy="369332"/>
          </a:xfrm>
          <a:prstGeom prst="rect">
            <a:avLst/>
          </a:prstGeom>
          <a:noFill/>
        </p:spPr>
        <p:txBody>
          <a:bodyPr wrap="square" rtlCol="0">
            <a:spAutoFit/>
          </a:bodyPr>
          <a:lstStyle/>
          <a:p>
            <a:r>
              <a:rPr lang="en-US" dirty="0" smtClean="0"/>
              <a:t>George </a:t>
            </a:r>
            <a:r>
              <a:rPr lang="en-US" dirty="0" err="1" smtClean="0"/>
              <a:t>Combe</a:t>
            </a:r>
            <a:r>
              <a:rPr lang="en-US" dirty="0" smtClean="0"/>
              <a:t>,  1788-1858</a:t>
            </a:r>
            <a:endParaRPr lang="en-US" dirty="0"/>
          </a:p>
        </p:txBody>
      </p:sp>
      <p:pic>
        <p:nvPicPr>
          <p:cNvPr id="5" name="Picture 4" descr="7166315-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3633" y="0"/>
            <a:ext cx="3810000" cy="6350000"/>
          </a:xfrm>
          <a:prstGeom prst="rect">
            <a:avLst/>
          </a:prstGeom>
        </p:spPr>
      </p:pic>
      <p:sp>
        <p:nvSpPr>
          <p:cNvPr id="6" name="TextBox 5"/>
          <p:cNvSpPr txBox="1"/>
          <p:nvPr/>
        </p:nvSpPr>
        <p:spPr>
          <a:xfrm>
            <a:off x="4873633" y="6475634"/>
            <a:ext cx="3979726" cy="369332"/>
          </a:xfrm>
          <a:prstGeom prst="rect">
            <a:avLst/>
          </a:prstGeom>
          <a:noFill/>
        </p:spPr>
        <p:txBody>
          <a:bodyPr wrap="square" rtlCol="0">
            <a:spAutoFit/>
          </a:bodyPr>
          <a:lstStyle/>
          <a:p>
            <a:r>
              <a:rPr lang="en-US" dirty="0" smtClean="0"/>
              <a:t>First edition, 1828</a:t>
            </a:r>
            <a:endParaRPr lang="en-US" dirty="0"/>
          </a:p>
        </p:txBody>
      </p:sp>
      <p:sp>
        <p:nvSpPr>
          <p:cNvPr id="7" name="TextBox 6"/>
          <p:cNvSpPr txBox="1"/>
          <p:nvPr/>
        </p:nvSpPr>
        <p:spPr>
          <a:xfrm>
            <a:off x="0" y="5581210"/>
            <a:ext cx="5459781" cy="923330"/>
          </a:xfrm>
          <a:prstGeom prst="rect">
            <a:avLst/>
          </a:prstGeom>
          <a:noFill/>
        </p:spPr>
        <p:txBody>
          <a:bodyPr wrap="square" rtlCol="0">
            <a:spAutoFit/>
          </a:bodyPr>
          <a:lstStyle/>
          <a:p>
            <a:r>
              <a:rPr lang="en-US" dirty="0" smtClean="0"/>
              <a:t>Although soon prove to be scientifically wrong, phrenology remained very strong in the public </a:t>
            </a:r>
          </a:p>
          <a:p>
            <a:r>
              <a:rPr lang="en-US" dirty="0" smtClean="0"/>
              <a:t>domain</a:t>
            </a:r>
            <a:endParaRPr lang="en-US" dirty="0"/>
          </a:p>
        </p:txBody>
      </p:sp>
    </p:spTree>
    <p:extLst>
      <p:ext uri="{BB962C8B-B14F-4D97-AF65-F5344CB8AC3E}">
        <p14:creationId xmlns:p14="http://schemas.microsoft.com/office/powerpoint/2010/main" val="1080617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5160" y="1196298"/>
            <a:ext cx="7547136" cy="3416320"/>
          </a:xfrm>
          <a:prstGeom prst="rect">
            <a:avLst/>
          </a:prstGeom>
          <a:noFill/>
        </p:spPr>
        <p:txBody>
          <a:bodyPr wrap="square" rtlCol="0">
            <a:spAutoFit/>
          </a:bodyPr>
          <a:lstStyle/>
          <a:p>
            <a:r>
              <a:rPr lang="en-US" b="1" dirty="0" smtClean="0"/>
              <a:t>Central reason for success of phrenology: </a:t>
            </a:r>
          </a:p>
          <a:p>
            <a:endParaRPr lang="en-US" b="1" dirty="0"/>
          </a:p>
          <a:p>
            <a:r>
              <a:rPr lang="en-GB" dirty="0" err="1" smtClean="0"/>
              <a:t>phrenological</a:t>
            </a:r>
            <a:r>
              <a:rPr lang="en-GB" dirty="0" smtClean="0"/>
              <a:t> doctrine denied original </a:t>
            </a:r>
            <a:r>
              <a:rPr lang="en-GB" dirty="0"/>
              <a:t>sin </a:t>
            </a:r>
            <a:r>
              <a:rPr lang="en-GB" dirty="0" smtClean="0"/>
              <a:t>and intrinsic </a:t>
            </a:r>
            <a:r>
              <a:rPr lang="en-GB" dirty="0"/>
              <a:t>moral failing. Instead all individuals had the potential to gradually improve themselves as they learned to identify, regulate, and master the </a:t>
            </a:r>
            <a:r>
              <a:rPr lang="en-GB" dirty="0" err="1" smtClean="0"/>
              <a:t>temperametn</a:t>
            </a:r>
            <a:r>
              <a:rPr lang="en-GB" dirty="0" smtClean="0"/>
              <a:t>/character </a:t>
            </a:r>
            <a:r>
              <a:rPr lang="en-GB" dirty="0"/>
              <a:t>with which they each had been endowed by God. </a:t>
            </a:r>
            <a:r>
              <a:rPr lang="en-GB" dirty="0" smtClean="0"/>
              <a:t>It encouraged individuals to play an active role in shaping their own destiny. It promised a reform programme for the whole of Victorian society.</a:t>
            </a:r>
          </a:p>
          <a:p>
            <a:endParaRPr lang="en-GB" dirty="0"/>
          </a:p>
          <a:p>
            <a:r>
              <a:rPr lang="en-GB" dirty="0" smtClean="0"/>
              <a:t>However, it was also one of the foundations of </a:t>
            </a:r>
            <a:r>
              <a:rPr lang="en-GB" dirty="0" err="1" smtClean="0"/>
              <a:t>racicm</a:t>
            </a:r>
            <a:r>
              <a:rPr lang="en-GB" dirty="0" smtClean="0"/>
              <a:t>. Was often interpreted as foundation for racism</a:t>
            </a:r>
          </a:p>
          <a:p>
            <a:endParaRPr lang="en-GB" dirty="0"/>
          </a:p>
        </p:txBody>
      </p:sp>
    </p:spTree>
    <p:extLst>
      <p:ext uri="{BB962C8B-B14F-4D97-AF65-F5344CB8AC3E}">
        <p14:creationId xmlns:p14="http://schemas.microsoft.com/office/powerpoint/2010/main" val="753727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49528" y="608208"/>
            <a:ext cx="5526642" cy="369332"/>
          </a:xfrm>
          <a:prstGeom prst="rect">
            <a:avLst/>
          </a:prstGeom>
          <a:noFill/>
        </p:spPr>
        <p:txBody>
          <a:bodyPr wrap="square" rtlCol="0">
            <a:spAutoFit/>
          </a:bodyPr>
          <a:lstStyle/>
          <a:p>
            <a:r>
              <a:rPr lang="en-US" b="1" dirty="0" smtClean="0"/>
              <a:t>               Theory of Evolution – ‘co-discovered’ by  </a:t>
            </a:r>
            <a:endParaRPr lang="en-US" b="1" dirty="0"/>
          </a:p>
        </p:txBody>
      </p:sp>
      <p:pic>
        <p:nvPicPr>
          <p:cNvPr id="4" name="Picture 3" descr="220px-Charles_Darwin_seated_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985" y="1342651"/>
            <a:ext cx="2794000" cy="3683000"/>
          </a:xfrm>
          <a:prstGeom prst="rect">
            <a:avLst/>
          </a:prstGeom>
        </p:spPr>
      </p:pic>
      <p:sp>
        <p:nvSpPr>
          <p:cNvPr id="5" name="TextBox 4"/>
          <p:cNvSpPr txBox="1"/>
          <p:nvPr/>
        </p:nvSpPr>
        <p:spPr>
          <a:xfrm>
            <a:off x="661766" y="5348659"/>
            <a:ext cx="2919940" cy="369332"/>
          </a:xfrm>
          <a:prstGeom prst="rect">
            <a:avLst/>
          </a:prstGeom>
          <a:noFill/>
        </p:spPr>
        <p:txBody>
          <a:bodyPr wrap="none" rtlCol="0">
            <a:spAutoFit/>
          </a:bodyPr>
          <a:lstStyle/>
          <a:p>
            <a:r>
              <a:rPr lang="en-US" dirty="0" smtClean="0"/>
              <a:t>Charles Darwin, 1809 – 1882</a:t>
            </a:r>
            <a:endParaRPr lang="en-US" dirty="0"/>
          </a:p>
        </p:txBody>
      </p:sp>
      <p:pic>
        <p:nvPicPr>
          <p:cNvPr id="6" name="Picture 5" descr="wallac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7439" y="1537415"/>
            <a:ext cx="3206588" cy="3455994"/>
          </a:xfrm>
          <a:prstGeom prst="rect">
            <a:avLst/>
          </a:prstGeom>
        </p:spPr>
      </p:pic>
      <p:sp>
        <p:nvSpPr>
          <p:cNvPr id="7" name="TextBox 6"/>
          <p:cNvSpPr txBox="1"/>
          <p:nvPr/>
        </p:nvSpPr>
        <p:spPr>
          <a:xfrm>
            <a:off x="5508757" y="5527544"/>
            <a:ext cx="3318938" cy="369332"/>
          </a:xfrm>
          <a:prstGeom prst="rect">
            <a:avLst/>
          </a:prstGeom>
          <a:noFill/>
        </p:spPr>
        <p:txBody>
          <a:bodyPr wrap="none" rtlCol="0">
            <a:spAutoFit/>
          </a:bodyPr>
          <a:lstStyle/>
          <a:p>
            <a:r>
              <a:rPr lang="en-US" dirty="0" smtClean="0"/>
              <a:t>Alfred </a:t>
            </a:r>
            <a:r>
              <a:rPr lang="en-US" dirty="0" err="1" smtClean="0"/>
              <a:t>Russel</a:t>
            </a:r>
            <a:r>
              <a:rPr lang="en-US" dirty="0" smtClean="0"/>
              <a:t> Wallace, 1823-1913 </a:t>
            </a:r>
            <a:endParaRPr lang="en-US" dirty="0"/>
          </a:p>
        </p:txBody>
      </p:sp>
    </p:spTree>
    <p:extLst>
      <p:ext uri="{BB962C8B-B14F-4D97-AF65-F5344CB8AC3E}">
        <p14:creationId xmlns:p14="http://schemas.microsoft.com/office/powerpoint/2010/main" val="2875778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arw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8640" y="705328"/>
            <a:ext cx="4572000" cy="5029200"/>
          </a:xfrm>
          <a:prstGeom prst="rect">
            <a:avLst/>
          </a:prstGeom>
        </p:spPr>
      </p:pic>
      <p:sp>
        <p:nvSpPr>
          <p:cNvPr id="3" name="TextBox 2"/>
          <p:cNvSpPr txBox="1"/>
          <p:nvPr/>
        </p:nvSpPr>
        <p:spPr>
          <a:xfrm>
            <a:off x="643881" y="6314637"/>
            <a:ext cx="7410352" cy="369332"/>
          </a:xfrm>
          <a:prstGeom prst="rect">
            <a:avLst/>
          </a:prstGeom>
          <a:noFill/>
        </p:spPr>
        <p:txBody>
          <a:bodyPr wrap="none" rtlCol="0">
            <a:spAutoFit/>
          </a:bodyPr>
          <a:lstStyle/>
          <a:p>
            <a:r>
              <a:rPr lang="en-US" dirty="0" smtClean="0"/>
              <a:t>Darwin in the 1840s, after his voyage and his marriage to Emma Wedgewood </a:t>
            </a:r>
            <a:endParaRPr lang="en-US" dirty="0"/>
          </a:p>
        </p:txBody>
      </p:sp>
    </p:spTree>
    <p:extLst>
      <p:ext uri="{BB962C8B-B14F-4D97-AF65-F5344CB8AC3E}">
        <p14:creationId xmlns:p14="http://schemas.microsoft.com/office/powerpoint/2010/main" val="2009550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253" y="1760436"/>
            <a:ext cx="8255000" cy="3670300"/>
          </a:xfrm>
          <a:prstGeom prst="rect">
            <a:avLst/>
          </a:prstGeom>
        </p:spPr>
      </p:pic>
      <p:sp>
        <p:nvSpPr>
          <p:cNvPr id="4" name="TextBox 3"/>
          <p:cNvSpPr txBox="1"/>
          <p:nvPr/>
        </p:nvSpPr>
        <p:spPr>
          <a:xfrm>
            <a:off x="2003184" y="626097"/>
            <a:ext cx="4620300" cy="369332"/>
          </a:xfrm>
          <a:prstGeom prst="rect">
            <a:avLst/>
          </a:prstGeom>
          <a:noFill/>
        </p:spPr>
        <p:txBody>
          <a:bodyPr wrap="none" rtlCol="0">
            <a:spAutoFit/>
          </a:bodyPr>
          <a:lstStyle/>
          <a:p>
            <a:r>
              <a:rPr lang="en-US" dirty="0" smtClean="0"/>
              <a:t>Darwin’s voyage on the HMS Beagle 1831-1836 </a:t>
            </a:r>
            <a:endParaRPr lang="en-US" dirty="0"/>
          </a:p>
        </p:txBody>
      </p:sp>
    </p:spTree>
    <p:extLst>
      <p:ext uri="{BB962C8B-B14F-4D97-AF65-F5344CB8AC3E}">
        <p14:creationId xmlns:p14="http://schemas.microsoft.com/office/powerpoint/2010/main" val="1775066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illiam_Paley_Natural_Theology_or_Evidences_of_the_Existence_and_Attributes_of_the_Deity_Title_Page_18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6269" y="0"/>
            <a:ext cx="3813933" cy="6858000"/>
          </a:xfrm>
          <a:prstGeom prst="rect">
            <a:avLst/>
          </a:prstGeom>
        </p:spPr>
      </p:pic>
      <p:sp>
        <p:nvSpPr>
          <p:cNvPr id="3" name="TextBox 2"/>
          <p:cNvSpPr txBox="1"/>
          <p:nvPr/>
        </p:nvSpPr>
        <p:spPr>
          <a:xfrm>
            <a:off x="6146800" y="1608667"/>
            <a:ext cx="2844801" cy="1754327"/>
          </a:xfrm>
          <a:prstGeom prst="rect">
            <a:avLst/>
          </a:prstGeom>
          <a:noFill/>
        </p:spPr>
        <p:txBody>
          <a:bodyPr wrap="square" rtlCol="0">
            <a:spAutoFit/>
          </a:bodyPr>
          <a:lstStyle/>
          <a:p>
            <a:r>
              <a:rPr lang="en-US" dirty="0" smtClean="0"/>
              <a:t>God’s design and creation of the world can be seen in </a:t>
            </a:r>
            <a:r>
              <a:rPr lang="en-US" dirty="0"/>
              <a:t>the general happiness, or well-being, that is evident in the physical and social order of things. </a:t>
            </a:r>
          </a:p>
        </p:txBody>
      </p:sp>
      <p:sp>
        <p:nvSpPr>
          <p:cNvPr id="4" name="TextBox 3"/>
          <p:cNvSpPr txBox="1"/>
          <p:nvPr/>
        </p:nvSpPr>
        <p:spPr>
          <a:xfrm>
            <a:off x="6350000" y="3776133"/>
            <a:ext cx="2641601" cy="646331"/>
          </a:xfrm>
          <a:prstGeom prst="rect">
            <a:avLst/>
          </a:prstGeom>
          <a:noFill/>
        </p:spPr>
        <p:txBody>
          <a:bodyPr wrap="square" rtlCol="0">
            <a:spAutoFit/>
          </a:bodyPr>
          <a:lstStyle/>
          <a:p>
            <a:r>
              <a:rPr lang="en-US" dirty="0" smtClean="0"/>
              <a:t>Book is used by creationists today!</a:t>
            </a:r>
            <a:endParaRPr lang="en-US" dirty="0"/>
          </a:p>
        </p:txBody>
      </p:sp>
    </p:spTree>
    <p:extLst>
      <p:ext uri="{BB962C8B-B14F-4D97-AF65-F5344CB8AC3E}">
        <p14:creationId xmlns:p14="http://schemas.microsoft.com/office/powerpoint/2010/main" val="2765396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_024_01_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5423" y="973213"/>
            <a:ext cx="6350000" cy="4445000"/>
          </a:xfrm>
          <a:prstGeom prst="rect">
            <a:avLst/>
          </a:prstGeom>
        </p:spPr>
      </p:pic>
      <p:sp>
        <p:nvSpPr>
          <p:cNvPr id="4" name="TextBox 3"/>
          <p:cNvSpPr txBox="1"/>
          <p:nvPr/>
        </p:nvSpPr>
        <p:spPr>
          <a:xfrm>
            <a:off x="694267" y="5723467"/>
            <a:ext cx="8449733" cy="646331"/>
          </a:xfrm>
          <a:prstGeom prst="rect">
            <a:avLst/>
          </a:prstGeom>
          <a:noFill/>
        </p:spPr>
        <p:txBody>
          <a:bodyPr wrap="square" rtlCol="0">
            <a:spAutoFit/>
          </a:bodyPr>
          <a:lstStyle/>
          <a:p>
            <a:r>
              <a:rPr lang="en-US" dirty="0" smtClean="0"/>
              <a:t>Darwin adopts widely discussed evolutionary theory of geology widely discussed at the time</a:t>
            </a:r>
            <a:endParaRPr lang="en-US" dirty="0"/>
          </a:p>
        </p:txBody>
      </p:sp>
    </p:spTree>
    <p:extLst>
      <p:ext uri="{BB962C8B-B14F-4D97-AF65-F5344CB8AC3E}">
        <p14:creationId xmlns:p14="http://schemas.microsoft.com/office/powerpoint/2010/main" val="35054172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904</TotalTime>
  <Words>996</Words>
  <Application>Microsoft Macintosh PowerPoint</Application>
  <PresentationFormat>On-screen Show (4:3)</PresentationFormat>
  <Paragraphs>129</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Evolutionary Theory and Its Problems: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Evolutionary Theory, Materialism, Morals and Ethics:  </dc:title>
  <dc:creator>claudiastein</dc:creator>
  <cp:lastModifiedBy>Giovanni</cp:lastModifiedBy>
  <cp:revision>47</cp:revision>
  <dcterms:created xsi:type="dcterms:W3CDTF">2015-03-02T10:22:05Z</dcterms:created>
  <dcterms:modified xsi:type="dcterms:W3CDTF">2017-02-27T12:45:35Z</dcterms:modified>
</cp:coreProperties>
</file>