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1" r:id="rId3"/>
    <p:sldId id="284" r:id="rId4"/>
    <p:sldId id="259" r:id="rId5"/>
    <p:sldId id="264" r:id="rId6"/>
    <p:sldId id="283" r:id="rId7"/>
    <p:sldId id="273" r:id="rId8"/>
    <p:sldId id="274" r:id="rId9"/>
    <p:sldId id="287" r:id="rId10"/>
    <p:sldId id="293" r:id="rId11"/>
    <p:sldId id="257" r:id="rId12"/>
    <p:sldId id="294" r:id="rId13"/>
    <p:sldId id="271" r:id="rId14"/>
    <p:sldId id="275" r:id="rId15"/>
    <p:sldId id="265" r:id="rId16"/>
    <p:sldId id="263" r:id="rId17"/>
    <p:sldId id="295" r:id="rId18"/>
    <p:sldId id="266" r:id="rId19"/>
    <p:sldId id="296" r:id="rId20"/>
    <p:sldId id="298" r:id="rId21"/>
    <p:sldId id="299" r:id="rId22"/>
    <p:sldId id="258" r:id="rId23"/>
    <p:sldId id="300" r:id="rId24"/>
    <p:sldId id="279" r:id="rId25"/>
    <p:sldId id="302" r:id="rId26"/>
    <p:sldId id="303" r:id="rId27"/>
    <p:sldId id="304" r:id="rId28"/>
    <p:sldId id="305" r:id="rId29"/>
    <p:sldId id="267" r:id="rId30"/>
    <p:sldId id="306" r:id="rId31"/>
    <p:sldId id="282" r:id="rId32"/>
    <p:sldId id="260" r:id="rId33"/>
    <p:sldId id="262" r:id="rId34"/>
    <p:sldId id="307" r:id="rId35"/>
    <p:sldId id="308" r:id="rId36"/>
    <p:sldId id="276" r:id="rId37"/>
    <p:sldId id="309" r:id="rId38"/>
    <p:sldId id="278" r:id="rId39"/>
    <p:sldId id="310" r:id="rId40"/>
    <p:sldId id="311" r:id="rId41"/>
    <p:sldId id="281" r:id="rId42"/>
    <p:sldId id="280" r:id="rId43"/>
    <p:sldId id="312" r:id="rId44"/>
    <p:sldId id="313" r:id="rId45"/>
    <p:sldId id="314" r:id="rId46"/>
    <p:sldId id="315" r:id="rId47"/>
    <p:sldId id="316" r:id="rId48"/>
    <p:sldId id="317" r:id="rId49"/>
    <p:sldId id="269" r:id="rId50"/>
    <p:sldId id="318" r:id="rId51"/>
    <p:sldId id="272" r:id="rId52"/>
    <p:sldId id="320" r:id="rId53"/>
    <p:sldId id="321" r:id="rId54"/>
    <p:sldId id="285" r:id="rId55"/>
    <p:sldId id="322" r:id="rId56"/>
    <p:sldId id="323" r:id="rId57"/>
    <p:sldId id="324" r:id="rId58"/>
    <p:sldId id="325" r:id="rId59"/>
    <p:sldId id="326" r:id="rId60"/>
    <p:sldId id="261" r:id="rId61"/>
    <p:sldId id="327" r:id="rId62"/>
    <p:sldId id="328" r:id="rId63"/>
    <p:sldId id="277" r:id="rId64"/>
    <p:sldId id="329" r:id="rId65"/>
    <p:sldId id="330" r:id="rId66"/>
    <p:sldId id="331" r:id="rId67"/>
    <p:sldId id="332" r:id="rId68"/>
    <p:sldId id="333" r:id="rId69"/>
    <p:sldId id="334" r:id="rId70"/>
    <p:sldId id="335" r:id="rId71"/>
    <p:sldId id="268" r:id="rId72"/>
    <p:sldId id="336" r:id="rId73"/>
    <p:sldId id="337" r:id="rId74"/>
    <p:sldId id="338" r:id="rId75"/>
    <p:sldId id="339" r:id="rId76"/>
    <p:sldId id="340" r:id="rId77"/>
    <p:sldId id="341" r:id="rId7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89"/>
  </p:normalViewPr>
  <p:slideViewPr>
    <p:cSldViewPr snapToGrid="0">
      <p:cViewPr varScale="1">
        <p:scale>
          <a:sx n="90" d="100"/>
          <a:sy n="90" d="100"/>
        </p:scale>
        <p:origin x="232" y="5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DD50C-92FB-42E6-F63C-042F55C70B2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8B94603-F40B-71E0-E9D2-2551A1EA5E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EB50137-86E5-45BB-1ECE-5C905FF2D37A}"/>
              </a:ext>
            </a:extLst>
          </p:cNvPr>
          <p:cNvSpPr>
            <a:spLocks noGrp="1"/>
          </p:cNvSpPr>
          <p:nvPr>
            <p:ph type="dt" sz="half" idx="10"/>
          </p:nvPr>
        </p:nvSpPr>
        <p:spPr/>
        <p:txBody>
          <a:bodyPr/>
          <a:lstStyle/>
          <a:p>
            <a:fld id="{CE2635DB-9780-F343-A9E1-641EDE072DEF}" type="datetimeFigureOut">
              <a:rPr lang="en-US" smtClean="0"/>
              <a:t>5/5/25</a:t>
            </a:fld>
            <a:endParaRPr lang="en-US"/>
          </a:p>
        </p:txBody>
      </p:sp>
      <p:sp>
        <p:nvSpPr>
          <p:cNvPr id="5" name="Footer Placeholder 4">
            <a:extLst>
              <a:ext uri="{FF2B5EF4-FFF2-40B4-BE49-F238E27FC236}">
                <a16:creationId xmlns:a16="http://schemas.microsoft.com/office/drawing/2014/main" id="{A78404E7-AB4C-1AF4-806B-6694A15309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75FB4C-C5F3-5D5A-24B5-BEC5DE627CEB}"/>
              </a:ext>
            </a:extLst>
          </p:cNvPr>
          <p:cNvSpPr>
            <a:spLocks noGrp="1"/>
          </p:cNvSpPr>
          <p:nvPr>
            <p:ph type="sldNum" sz="quarter" idx="12"/>
          </p:nvPr>
        </p:nvSpPr>
        <p:spPr/>
        <p:txBody>
          <a:bodyPr/>
          <a:lstStyle/>
          <a:p>
            <a:fld id="{7853F01A-9B77-C143-A3D2-B145C36C4164}" type="slidenum">
              <a:rPr lang="en-US" smtClean="0"/>
              <a:t>‹#›</a:t>
            </a:fld>
            <a:endParaRPr lang="en-US"/>
          </a:p>
        </p:txBody>
      </p:sp>
    </p:spTree>
    <p:extLst>
      <p:ext uri="{BB962C8B-B14F-4D97-AF65-F5344CB8AC3E}">
        <p14:creationId xmlns:p14="http://schemas.microsoft.com/office/powerpoint/2010/main" val="93297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7AD88-AB33-ECB3-A82C-731E76C6DAB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361D4D8-3BFD-AB6E-8A3D-32B9FEEF9BC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37F6855-E604-D28C-2D98-2F632D897F1C}"/>
              </a:ext>
            </a:extLst>
          </p:cNvPr>
          <p:cNvSpPr>
            <a:spLocks noGrp="1"/>
          </p:cNvSpPr>
          <p:nvPr>
            <p:ph type="dt" sz="half" idx="10"/>
          </p:nvPr>
        </p:nvSpPr>
        <p:spPr/>
        <p:txBody>
          <a:bodyPr/>
          <a:lstStyle/>
          <a:p>
            <a:fld id="{CE2635DB-9780-F343-A9E1-641EDE072DEF}" type="datetimeFigureOut">
              <a:rPr lang="en-US" smtClean="0"/>
              <a:t>5/5/25</a:t>
            </a:fld>
            <a:endParaRPr lang="en-US"/>
          </a:p>
        </p:txBody>
      </p:sp>
      <p:sp>
        <p:nvSpPr>
          <p:cNvPr id="5" name="Footer Placeholder 4">
            <a:extLst>
              <a:ext uri="{FF2B5EF4-FFF2-40B4-BE49-F238E27FC236}">
                <a16:creationId xmlns:a16="http://schemas.microsoft.com/office/drawing/2014/main" id="{135B45AC-E781-2C64-0F06-07A5893D95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315DDC-5650-304F-1A74-83C6564EAB3A}"/>
              </a:ext>
            </a:extLst>
          </p:cNvPr>
          <p:cNvSpPr>
            <a:spLocks noGrp="1"/>
          </p:cNvSpPr>
          <p:nvPr>
            <p:ph type="sldNum" sz="quarter" idx="12"/>
          </p:nvPr>
        </p:nvSpPr>
        <p:spPr/>
        <p:txBody>
          <a:bodyPr/>
          <a:lstStyle/>
          <a:p>
            <a:fld id="{7853F01A-9B77-C143-A3D2-B145C36C4164}" type="slidenum">
              <a:rPr lang="en-US" smtClean="0"/>
              <a:t>‹#›</a:t>
            </a:fld>
            <a:endParaRPr lang="en-US"/>
          </a:p>
        </p:txBody>
      </p:sp>
    </p:spTree>
    <p:extLst>
      <p:ext uri="{BB962C8B-B14F-4D97-AF65-F5344CB8AC3E}">
        <p14:creationId xmlns:p14="http://schemas.microsoft.com/office/powerpoint/2010/main" val="645561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6609F4-3BB5-596E-E4CC-810E73ECF3E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14D713B-114B-F80F-2917-61C12388843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AF97337-6606-E6F4-6433-486120602703}"/>
              </a:ext>
            </a:extLst>
          </p:cNvPr>
          <p:cNvSpPr>
            <a:spLocks noGrp="1"/>
          </p:cNvSpPr>
          <p:nvPr>
            <p:ph type="dt" sz="half" idx="10"/>
          </p:nvPr>
        </p:nvSpPr>
        <p:spPr/>
        <p:txBody>
          <a:bodyPr/>
          <a:lstStyle/>
          <a:p>
            <a:fld id="{CE2635DB-9780-F343-A9E1-641EDE072DEF}" type="datetimeFigureOut">
              <a:rPr lang="en-US" smtClean="0"/>
              <a:t>5/5/25</a:t>
            </a:fld>
            <a:endParaRPr lang="en-US"/>
          </a:p>
        </p:txBody>
      </p:sp>
      <p:sp>
        <p:nvSpPr>
          <p:cNvPr id="5" name="Footer Placeholder 4">
            <a:extLst>
              <a:ext uri="{FF2B5EF4-FFF2-40B4-BE49-F238E27FC236}">
                <a16:creationId xmlns:a16="http://schemas.microsoft.com/office/drawing/2014/main" id="{E986D53F-B2D0-8BCE-3CCD-6711ACA2ED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DBFFE1-01F5-4439-92D2-2026841CF7D4}"/>
              </a:ext>
            </a:extLst>
          </p:cNvPr>
          <p:cNvSpPr>
            <a:spLocks noGrp="1"/>
          </p:cNvSpPr>
          <p:nvPr>
            <p:ph type="sldNum" sz="quarter" idx="12"/>
          </p:nvPr>
        </p:nvSpPr>
        <p:spPr/>
        <p:txBody>
          <a:bodyPr/>
          <a:lstStyle/>
          <a:p>
            <a:fld id="{7853F01A-9B77-C143-A3D2-B145C36C4164}" type="slidenum">
              <a:rPr lang="en-US" smtClean="0"/>
              <a:t>‹#›</a:t>
            </a:fld>
            <a:endParaRPr lang="en-US"/>
          </a:p>
        </p:txBody>
      </p:sp>
    </p:spTree>
    <p:extLst>
      <p:ext uri="{BB962C8B-B14F-4D97-AF65-F5344CB8AC3E}">
        <p14:creationId xmlns:p14="http://schemas.microsoft.com/office/powerpoint/2010/main" val="2894289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DEBD8-FA32-8748-B07E-7C94C740225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9BBBA31-77E7-C5D1-A437-3E63B9E6BEB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79986B0-CE9F-3C3C-38AC-E70279CD592D}"/>
              </a:ext>
            </a:extLst>
          </p:cNvPr>
          <p:cNvSpPr>
            <a:spLocks noGrp="1"/>
          </p:cNvSpPr>
          <p:nvPr>
            <p:ph type="dt" sz="half" idx="10"/>
          </p:nvPr>
        </p:nvSpPr>
        <p:spPr/>
        <p:txBody>
          <a:bodyPr/>
          <a:lstStyle/>
          <a:p>
            <a:fld id="{CE2635DB-9780-F343-A9E1-641EDE072DEF}" type="datetimeFigureOut">
              <a:rPr lang="en-US" smtClean="0"/>
              <a:t>5/5/25</a:t>
            </a:fld>
            <a:endParaRPr lang="en-US"/>
          </a:p>
        </p:txBody>
      </p:sp>
      <p:sp>
        <p:nvSpPr>
          <p:cNvPr id="5" name="Footer Placeholder 4">
            <a:extLst>
              <a:ext uri="{FF2B5EF4-FFF2-40B4-BE49-F238E27FC236}">
                <a16:creationId xmlns:a16="http://schemas.microsoft.com/office/drawing/2014/main" id="{72745A09-9FB6-AB01-6A01-2FB39012EF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3FCBE0-5577-82E1-FEDD-642A1163B705}"/>
              </a:ext>
            </a:extLst>
          </p:cNvPr>
          <p:cNvSpPr>
            <a:spLocks noGrp="1"/>
          </p:cNvSpPr>
          <p:nvPr>
            <p:ph type="sldNum" sz="quarter" idx="12"/>
          </p:nvPr>
        </p:nvSpPr>
        <p:spPr/>
        <p:txBody>
          <a:bodyPr/>
          <a:lstStyle/>
          <a:p>
            <a:fld id="{7853F01A-9B77-C143-A3D2-B145C36C4164}" type="slidenum">
              <a:rPr lang="en-US" smtClean="0"/>
              <a:t>‹#›</a:t>
            </a:fld>
            <a:endParaRPr lang="en-US"/>
          </a:p>
        </p:txBody>
      </p:sp>
    </p:spTree>
    <p:extLst>
      <p:ext uri="{BB962C8B-B14F-4D97-AF65-F5344CB8AC3E}">
        <p14:creationId xmlns:p14="http://schemas.microsoft.com/office/powerpoint/2010/main" val="4182850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87DF9-CED9-78F9-6C0D-6D6A58B02D4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E9561B2-7EAC-DD6E-4C40-6FAD6E0BB58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2AC501B-7057-C79E-ED42-448A55408F7D}"/>
              </a:ext>
            </a:extLst>
          </p:cNvPr>
          <p:cNvSpPr>
            <a:spLocks noGrp="1"/>
          </p:cNvSpPr>
          <p:nvPr>
            <p:ph type="dt" sz="half" idx="10"/>
          </p:nvPr>
        </p:nvSpPr>
        <p:spPr/>
        <p:txBody>
          <a:bodyPr/>
          <a:lstStyle/>
          <a:p>
            <a:fld id="{CE2635DB-9780-F343-A9E1-641EDE072DEF}" type="datetimeFigureOut">
              <a:rPr lang="en-US" smtClean="0"/>
              <a:t>5/5/25</a:t>
            </a:fld>
            <a:endParaRPr lang="en-US"/>
          </a:p>
        </p:txBody>
      </p:sp>
      <p:sp>
        <p:nvSpPr>
          <p:cNvPr id="5" name="Footer Placeholder 4">
            <a:extLst>
              <a:ext uri="{FF2B5EF4-FFF2-40B4-BE49-F238E27FC236}">
                <a16:creationId xmlns:a16="http://schemas.microsoft.com/office/drawing/2014/main" id="{01185EB1-94CA-F92B-6A08-4E5161C0C2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59E156-A349-196C-4954-38E8134EC2D5}"/>
              </a:ext>
            </a:extLst>
          </p:cNvPr>
          <p:cNvSpPr>
            <a:spLocks noGrp="1"/>
          </p:cNvSpPr>
          <p:nvPr>
            <p:ph type="sldNum" sz="quarter" idx="12"/>
          </p:nvPr>
        </p:nvSpPr>
        <p:spPr/>
        <p:txBody>
          <a:bodyPr/>
          <a:lstStyle/>
          <a:p>
            <a:fld id="{7853F01A-9B77-C143-A3D2-B145C36C4164}" type="slidenum">
              <a:rPr lang="en-US" smtClean="0"/>
              <a:t>‹#›</a:t>
            </a:fld>
            <a:endParaRPr lang="en-US"/>
          </a:p>
        </p:txBody>
      </p:sp>
    </p:spTree>
    <p:extLst>
      <p:ext uri="{BB962C8B-B14F-4D97-AF65-F5344CB8AC3E}">
        <p14:creationId xmlns:p14="http://schemas.microsoft.com/office/powerpoint/2010/main" val="92906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96CC5-7116-1069-46E5-E974916BF8F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0B02FF3-8D38-3139-D298-8C038A54F06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F79156C-0239-A48B-2B24-F37A0C27CAA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EC150CA-13B8-6671-5ADC-6C29B35B007E}"/>
              </a:ext>
            </a:extLst>
          </p:cNvPr>
          <p:cNvSpPr>
            <a:spLocks noGrp="1"/>
          </p:cNvSpPr>
          <p:nvPr>
            <p:ph type="dt" sz="half" idx="10"/>
          </p:nvPr>
        </p:nvSpPr>
        <p:spPr/>
        <p:txBody>
          <a:bodyPr/>
          <a:lstStyle/>
          <a:p>
            <a:fld id="{CE2635DB-9780-F343-A9E1-641EDE072DEF}" type="datetimeFigureOut">
              <a:rPr lang="en-US" smtClean="0"/>
              <a:t>5/5/25</a:t>
            </a:fld>
            <a:endParaRPr lang="en-US"/>
          </a:p>
        </p:txBody>
      </p:sp>
      <p:sp>
        <p:nvSpPr>
          <p:cNvPr id="6" name="Footer Placeholder 5">
            <a:extLst>
              <a:ext uri="{FF2B5EF4-FFF2-40B4-BE49-F238E27FC236}">
                <a16:creationId xmlns:a16="http://schemas.microsoft.com/office/drawing/2014/main" id="{6B4B3F29-A004-D070-7386-8E99F269B8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0FC3EC-A488-74BA-AE40-F3E570DF7F53}"/>
              </a:ext>
            </a:extLst>
          </p:cNvPr>
          <p:cNvSpPr>
            <a:spLocks noGrp="1"/>
          </p:cNvSpPr>
          <p:nvPr>
            <p:ph type="sldNum" sz="quarter" idx="12"/>
          </p:nvPr>
        </p:nvSpPr>
        <p:spPr/>
        <p:txBody>
          <a:bodyPr/>
          <a:lstStyle/>
          <a:p>
            <a:fld id="{7853F01A-9B77-C143-A3D2-B145C36C4164}" type="slidenum">
              <a:rPr lang="en-US" smtClean="0"/>
              <a:t>‹#›</a:t>
            </a:fld>
            <a:endParaRPr lang="en-US"/>
          </a:p>
        </p:txBody>
      </p:sp>
    </p:spTree>
    <p:extLst>
      <p:ext uri="{BB962C8B-B14F-4D97-AF65-F5344CB8AC3E}">
        <p14:creationId xmlns:p14="http://schemas.microsoft.com/office/powerpoint/2010/main" val="1447159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B35FA-AD02-0C7E-3535-2C9DC7D6955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5846138-1FB5-14A4-62B9-34494B2B0D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16F2D7F-9CBC-2405-00F1-B699BAC4E42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820C278-A73A-B6E7-44C8-BBD4334324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DB91D1D-9BD8-3695-87FE-3659438DBB4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3E24DE4-04B5-35E6-073E-7AD35DBEB77B}"/>
              </a:ext>
            </a:extLst>
          </p:cNvPr>
          <p:cNvSpPr>
            <a:spLocks noGrp="1"/>
          </p:cNvSpPr>
          <p:nvPr>
            <p:ph type="dt" sz="half" idx="10"/>
          </p:nvPr>
        </p:nvSpPr>
        <p:spPr/>
        <p:txBody>
          <a:bodyPr/>
          <a:lstStyle/>
          <a:p>
            <a:fld id="{CE2635DB-9780-F343-A9E1-641EDE072DEF}" type="datetimeFigureOut">
              <a:rPr lang="en-US" smtClean="0"/>
              <a:t>5/5/25</a:t>
            </a:fld>
            <a:endParaRPr lang="en-US"/>
          </a:p>
        </p:txBody>
      </p:sp>
      <p:sp>
        <p:nvSpPr>
          <p:cNvPr id="8" name="Footer Placeholder 7">
            <a:extLst>
              <a:ext uri="{FF2B5EF4-FFF2-40B4-BE49-F238E27FC236}">
                <a16:creationId xmlns:a16="http://schemas.microsoft.com/office/drawing/2014/main" id="{0DACA2B2-97C8-DF6E-F952-3D1EA56E8B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CD3B8DE-24D7-73A2-9814-44570D26A827}"/>
              </a:ext>
            </a:extLst>
          </p:cNvPr>
          <p:cNvSpPr>
            <a:spLocks noGrp="1"/>
          </p:cNvSpPr>
          <p:nvPr>
            <p:ph type="sldNum" sz="quarter" idx="12"/>
          </p:nvPr>
        </p:nvSpPr>
        <p:spPr/>
        <p:txBody>
          <a:bodyPr/>
          <a:lstStyle/>
          <a:p>
            <a:fld id="{7853F01A-9B77-C143-A3D2-B145C36C4164}" type="slidenum">
              <a:rPr lang="en-US" smtClean="0"/>
              <a:t>‹#›</a:t>
            </a:fld>
            <a:endParaRPr lang="en-US"/>
          </a:p>
        </p:txBody>
      </p:sp>
    </p:spTree>
    <p:extLst>
      <p:ext uri="{BB962C8B-B14F-4D97-AF65-F5344CB8AC3E}">
        <p14:creationId xmlns:p14="http://schemas.microsoft.com/office/powerpoint/2010/main" val="3964017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602E2-C525-913A-95F3-F305F3EC86F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A39DCFD-CE69-4042-5370-35D709B92B4B}"/>
              </a:ext>
            </a:extLst>
          </p:cNvPr>
          <p:cNvSpPr>
            <a:spLocks noGrp="1"/>
          </p:cNvSpPr>
          <p:nvPr>
            <p:ph type="dt" sz="half" idx="10"/>
          </p:nvPr>
        </p:nvSpPr>
        <p:spPr/>
        <p:txBody>
          <a:bodyPr/>
          <a:lstStyle/>
          <a:p>
            <a:fld id="{CE2635DB-9780-F343-A9E1-641EDE072DEF}" type="datetimeFigureOut">
              <a:rPr lang="en-US" smtClean="0"/>
              <a:t>5/5/25</a:t>
            </a:fld>
            <a:endParaRPr lang="en-US"/>
          </a:p>
        </p:txBody>
      </p:sp>
      <p:sp>
        <p:nvSpPr>
          <p:cNvPr id="4" name="Footer Placeholder 3">
            <a:extLst>
              <a:ext uri="{FF2B5EF4-FFF2-40B4-BE49-F238E27FC236}">
                <a16:creationId xmlns:a16="http://schemas.microsoft.com/office/drawing/2014/main" id="{4C40ED1A-1C68-D943-CFBF-1222A398B7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E81BB7A-467E-8698-F323-BE21F123A9C5}"/>
              </a:ext>
            </a:extLst>
          </p:cNvPr>
          <p:cNvSpPr>
            <a:spLocks noGrp="1"/>
          </p:cNvSpPr>
          <p:nvPr>
            <p:ph type="sldNum" sz="quarter" idx="12"/>
          </p:nvPr>
        </p:nvSpPr>
        <p:spPr/>
        <p:txBody>
          <a:bodyPr/>
          <a:lstStyle/>
          <a:p>
            <a:fld id="{7853F01A-9B77-C143-A3D2-B145C36C4164}" type="slidenum">
              <a:rPr lang="en-US" smtClean="0"/>
              <a:t>‹#›</a:t>
            </a:fld>
            <a:endParaRPr lang="en-US"/>
          </a:p>
        </p:txBody>
      </p:sp>
    </p:spTree>
    <p:extLst>
      <p:ext uri="{BB962C8B-B14F-4D97-AF65-F5344CB8AC3E}">
        <p14:creationId xmlns:p14="http://schemas.microsoft.com/office/powerpoint/2010/main" val="1210072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B31FBD-B639-3946-C955-5DF961D162C7}"/>
              </a:ext>
            </a:extLst>
          </p:cNvPr>
          <p:cNvSpPr>
            <a:spLocks noGrp="1"/>
          </p:cNvSpPr>
          <p:nvPr>
            <p:ph type="dt" sz="half" idx="10"/>
          </p:nvPr>
        </p:nvSpPr>
        <p:spPr/>
        <p:txBody>
          <a:bodyPr/>
          <a:lstStyle/>
          <a:p>
            <a:fld id="{CE2635DB-9780-F343-A9E1-641EDE072DEF}" type="datetimeFigureOut">
              <a:rPr lang="en-US" smtClean="0"/>
              <a:t>5/5/25</a:t>
            </a:fld>
            <a:endParaRPr lang="en-US"/>
          </a:p>
        </p:txBody>
      </p:sp>
      <p:sp>
        <p:nvSpPr>
          <p:cNvPr id="3" name="Footer Placeholder 2">
            <a:extLst>
              <a:ext uri="{FF2B5EF4-FFF2-40B4-BE49-F238E27FC236}">
                <a16:creationId xmlns:a16="http://schemas.microsoft.com/office/drawing/2014/main" id="{A3095016-539D-7B99-1D9B-BBABC9CE361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7224FD9-5B19-DB21-40EC-373377899D48}"/>
              </a:ext>
            </a:extLst>
          </p:cNvPr>
          <p:cNvSpPr>
            <a:spLocks noGrp="1"/>
          </p:cNvSpPr>
          <p:nvPr>
            <p:ph type="sldNum" sz="quarter" idx="12"/>
          </p:nvPr>
        </p:nvSpPr>
        <p:spPr/>
        <p:txBody>
          <a:bodyPr/>
          <a:lstStyle/>
          <a:p>
            <a:fld id="{7853F01A-9B77-C143-A3D2-B145C36C4164}" type="slidenum">
              <a:rPr lang="en-US" smtClean="0"/>
              <a:t>‹#›</a:t>
            </a:fld>
            <a:endParaRPr lang="en-US"/>
          </a:p>
        </p:txBody>
      </p:sp>
    </p:spTree>
    <p:extLst>
      <p:ext uri="{BB962C8B-B14F-4D97-AF65-F5344CB8AC3E}">
        <p14:creationId xmlns:p14="http://schemas.microsoft.com/office/powerpoint/2010/main" val="385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5BECD-A3BE-8422-1DD8-A13ADE3DCDC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3DA9DF8-5368-0D93-D23A-B14F7941DE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0D8844D-34FE-4BD9-CC2B-EEC7E04AC6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C1DE0F9-4BDD-8434-B444-53BC6C83B112}"/>
              </a:ext>
            </a:extLst>
          </p:cNvPr>
          <p:cNvSpPr>
            <a:spLocks noGrp="1"/>
          </p:cNvSpPr>
          <p:nvPr>
            <p:ph type="dt" sz="half" idx="10"/>
          </p:nvPr>
        </p:nvSpPr>
        <p:spPr/>
        <p:txBody>
          <a:bodyPr/>
          <a:lstStyle/>
          <a:p>
            <a:fld id="{CE2635DB-9780-F343-A9E1-641EDE072DEF}" type="datetimeFigureOut">
              <a:rPr lang="en-US" smtClean="0"/>
              <a:t>5/5/25</a:t>
            </a:fld>
            <a:endParaRPr lang="en-US"/>
          </a:p>
        </p:txBody>
      </p:sp>
      <p:sp>
        <p:nvSpPr>
          <p:cNvPr id="6" name="Footer Placeholder 5">
            <a:extLst>
              <a:ext uri="{FF2B5EF4-FFF2-40B4-BE49-F238E27FC236}">
                <a16:creationId xmlns:a16="http://schemas.microsoft.com/office/drawing/2014/main" id="{FDCCFFAD-C852-44BE-58B0-971F043D06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DC5668-F843-FAC0-B3A4-885A487CB38C}"/>
              </a:ext>
            </a:extLst>
          </p:cNvPr>
          <p:cNvSpPr>
            <a:spLocks noGrp="1"/>
          </p:cNvSpPr>
          <p:nvPr>
            <p:ph type="sldNum" sz="quarter" idx="12"/>
          </p:nvPr>
        </p:nvSpPr>
        <p:spPr/>
        <p:txBody>
          <a:bodyPr/>
          <a:lstStyle/>
          <a:p>
            <a:fld id="{7853F01A-9B77-C143-A3D2-B145C36C4164}" type="slidenum">
              <a:rPr lang="en-US" smtClean="0"/>
              <a:t>‹#›</a:t>
            </a:fld>
            <a:endParaRPr lang="en-US"/>
          </a:p>
        </p:txBody>
      </p:sp>
    </p:spTree>
    <p:extLst>
      <p:ext uri="{BB962C8B-B14F-4D97-AF65-F5344CB8AC3E}">
        <p14:creationId xmlns:p14="http://schemas.microsoft.com/office/powerpoint/2010/main" val="3430296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C011B-5783-60E4-EAC9-9B204326627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2415878-5002-16A0-7229-6A723C3CF8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4EB8727-6122-29F5-7EF6-C44770368B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4FDB59B-C6DD-65F6-8A5A-31052DC4D9FC}"/>
              </a:ext>
            </a:extLst>
          </p:cNvPr>
          <p:cNvSpPr>
            <a:spLocks noGrp="1"/>
          </p:cNvSpPr>
          <p:nvPr>
            <p:ph type="dt" sz="half" idx="10"/>
          </p:nvPr>
        </p:nvSpPr>
        <p:spPr/>
        <p:txBody>
          <a:bodyPr/>
          <a:lstStyle/>
          <a:p>
            <a:fld id="{CE2635DB-9780-F343-A9E1-641EDE072DEF}" type="datetimeFigureOut">
              <a:rPr lang="en-US" smtClean="0"/>
              <a:t>5/5/25</a:t>
            </a:fld>
            <a:endParaRPr lang="en-US"/>
          </a:p>
        </p:txBody>
      </p:sp>
      <p:sp>
        <p:nvSpPr>
          <p:cNvPr id="6" name="Footer Placeholder 5">
            <a:extLst>
              <a:ext uri="{FF2B5EF4-FFF2-40B4-BE49-F238E27FC236}">
                <a16:creationId xmlns:a16="http://schemas.microsoft.com/office/drawing/2014/main" id="{7DD54DD4-327C-7956-CA7B-3B494C2201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548539-F93B-618F-106B-AADA1006FD36}"/>
              </a:ext>
            </a:extLst>
          </p:cNvPr>
          <p:cNvSpPr>
            <a:spLocks noGrp="1"/>
          </p:cNvSpPr>
          <p:nvPr>
            <p:ph type="sldNum" sz="quarter" idx="12"/>
          </p:nvPr>
        </p:nvSpPr>
        <p:spPr/>
        <p:txBody>
          <a:bodyPr/>
          <a:lstStyle/>
          <a:p>
            <a:fld id="{7853F01A-9B77-C143-A3D2-B145C36C4164}" type="slidenum">
              <a:rPr lang="en-US" smtClean="0"/>
              <a:t>‹#›</a:t>
            </a:fld>
            <a:endParaRPr lang="en-US"/>
          </a:p>
        </p:txBody>
      </p:sp>
    </p:spTree>
    <p:extLst>
      <p:ext uri="{BB962C8B-B14F-4D97-AF65-F5344CB8AC3E}">
        <p14:creationId xmlns:p14="http://schemas.microsoft.com/office/powerpoint/2010/main" val="4002370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A492CF-43AB-3A55-302B-F836F8771E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563B3E8-60AF-DA1B-A9C8-46B876C1DB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318BACC-FCB1-64DE-A99F-DA4FBB730A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E2635DB-9780-F343-A9E1-641EDE072DEF}" type="datetimeFigureOut">
              <a:rPr lang="en-US" smtClean="0"/>
              <a:t>5/5/25</a:t>
            </a:fld>
            <a:endParaRPr lang="en-US"/>
          </a:p>
        </p:txBody>
      </p:sp>
      <p:sp>
        <p:nvSpPr>
          <p:cNvPr id="5" name="Footer Placeholder 4">
            <a:extLst>
              <a:ext uri="{FF2B5EF4-FFF2-40B4-BE49-F238E27FC236}">
                <a16:creationId xmlns:a16="http://schemas.microsoft.com/office/drawing/2014/main" id="{8AF46860-0E34-9277-C370-29F7AFB93D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CC5A768-C9FC-CDD6-4E05-B2CD13DE8B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853F01A-9B77-C143-A3D2-B145C36C4164}" type="slidenum">
              <a:rPr lang="en-US" smtClean="0"/>
              <a:t>‹#›</a:t>
            </a:fld>
            <a:endParaRPr lang="en-US"/>
          </a:p>
        </p:txBody>
      </p:sp>
    </p:spTree>
    <p:extLst>
      <p:ext uri="{BB962C8B-B14F-4D97-AF65-F5344CB8AC3E}">
        <p14:creationId xmlns:p14="http://schemas.microsoft.com/office/powerpoint/2010/main" val="866203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AD940E-5FAB-18E5-6F10-6C66E0B8F89A}"/>
              </a:ext>
            </a:extLst>
          </p:cNvPr>
          <p:cNvSpPr txBox="1"/>
          <p:nvPr/>
        </p:nvSpPr>
        <p:spPr>
          <a:xfrm>
            <a:off x="2843213" y="2328863"/>
            <a:ext cx="6426696" cy="646331"/>
          </a:xfrm>
          <a:prstGeom prst="rect">
            <a:avLst/>
          </a:prstGeom>
          <a:noFill/>
        </p:spPr>
        <p:txBody>
          <a:bodyPr wrap="none" rtlCol="0">
            <a:spAutoFit/>
          </a:bodyPr>
          <a:lstStyle/>
          <a:p>
            <a:r>
              <a:rPr lang="en-US" sz="3600" dirty="0"/>
              <a:t>	</a:t>
            </a:r>
            <a:r>
              <a:rPr lang="en-US" sz="3600" b="1" dirty="0"/>
              <a:t>Wrap up: Term 1, 2024-25 </a:t>
            </a:r>
          </a:p>
        </p:txBody>
      </p:sp>
    </p:spTree>
    <p:extLst>
      <p:ext uri="{BB962C8B-B14F-4D97-AF65-F5344CB8AC3E}">
        <p14:creationId xmlns:p14="http://schemas.microsoft.com/office/powerpoint/2010/main" val="3618321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997570" y="1301262"/>
            <a:ext cx="4700812" cy="400110"/>
          </a:xfrm>
          <a:prstGeom prst="rect">
            <a:avLst/>
          </a:prstGeom>
          <a:noFill/>
        </p:spPr>
        <p:txBody>
          <a:bodyPr wrap="square" rtlCol="0">
            <a:spAutoFit/>
          </a:bodyPr>
          <a:lstStyle/>
          <a:p>
            <a:r>
              <a:rPr lang="en-US" sz="2000" dirty="0"/>
              <a:t>           Term I, Lecture 3, 2022/23</a:t>
            </a:r>
            <a:endParaRPr lang="en-US" sz="1600" dirty="0"/>
          </a:p>
        </p:txBody>
      </p:sp>
      <p:sp>
        <p:nvSpPr>
          <p:cNvPr id="2" name="TextBox 1"/>
          <p:cNvSpPr txBox="1"/>
          <p:nvPr/>
        </p:nvSpPr>
        <p:spPr>
          <a:xfrm>
            <a:off x="2497015" y="2426678"/>
            <a:ext cx="7280031" cy="461665"/>
          </a:xfrm>
          <a:prstGeom prst="rect">
            <a:avLst/>
          </a:prstGeom>
          <a:noFill/>
        </p:spPr>
        <p:txBody>
          <a:bodyPr wrap="square" rtlCol="0">
            <a:spAutoFit/>
          </a:bodyPr>
          <a:lstStyle/>
          <a:p>
            <a:r>
              <a:rPr lang="en-US" sz="2400" b="1" dirty="0"/>
              <a:t>           </a:t>
            </a:r>
            <a:endParaRPr lang="en-US" sz="2800" b="1" dirty="0"/>
          </a:p>
        </p:txBody>
      </p:sp>
      <p:sp>
        <p:nvSpPr>
          <p:cNvPr id="3" name="Rectangle 2">
            <a:extLst>
              <a:ext uri="{FF2B5EF4-FFF2-40B4-BE49-F238E27FC236}">
                <a16:creationId xmlns:a16="http://schemas.microsoft.com/office/drawing/2014/main" id="{D598D4D5-7148-734E-A05C-863984246079}"/>
              </a:ext>
            </a:extLst>
          </p:cNvPr>
          <p:cNvSpPr/>
          <p:nvPr/>
        </p:nvSpPr>
        <p:spPr>
          <a:xfrm>
            <a:off x="3305909" y="2426677"/>
            <a:ext cx="6471137" cy="1569660"/>
          </a:xfrm>
          <a:prstGeom prst="rect">
            <a:avLst/>
          </a:prstGeom>
        </p:spPr>
        <p:txBody>
          <a:bodyPr wrap="square">
            <a:spAutoFit/>
          </a:bodyPr>
          <a:lstStyle/>
          <a:p>
            <a:r>
              <a:rPr lang="en-US" b="1" dirty="0"/>
              <a:t>         </a:t>
            </a:r>
            <a:r>
              <a:rPr lang="en-US" sz="2400" b="1" dirty="0"/>
              <a:t>Famous Stories We Tell Ourselves (part II): </a:t>
            </a:r>
          </a:p>
          <a:p>
            <a:endParaRPr lang="en-US" sz="2400" b="1" dirty="0"/>
          </a:p>
          <a:p>
            <a:r>
              <a:rPr lang="en-US" sz="2400" b="1" dirty="0"/>
              <a:t>    The Concept of the Scientific Revolution</a:t>
            </a:r>
          </a:p>
          <a:p>
            <a:endParaRPr lang="en-US" sz="2400" b="1" dirty="0"/>
          </a:p>
        </p:txBody>
      </p:sp>
    </p:spTree>
    <p:extLst>
      <p:ext uri="{BB962C8B-B14F-4D97-AF65-F5344CB8AC3E}">
        <p14:creationId xmlns:p14="http://schemas.microsoft.com/office/powerpoint/2010/main" val="3497149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utterfie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7258" y="445676"/>
            <a:ext cx="3683000" cy="4737100"/>
          </a:xfrm>
          <a:prstGeom prst="rect">
            <a:avLst/>
          </a:prstGeom>
        </p:spPr>
      </p:pic>
      <p:sp>
        <p:nvSpPr>
          <p:cNvPr id="4" name="TextBox 3"/>
          <p:cNvSpPr txBox="1"/>
          <p:nvPr/>
        </p:nvSpPr>
        <p:spPr>
          <a:xfrm>
            <a:off x="5834744" y="1531918"/>
            <a:ext cx="5029961" cy="923330"/>
          </a:xfrm>
          <a:prstGeom prst="rect">
            <a:avLst/>
          </a:prstGeom>
          <a:noFill/>
        </p:spPr>
        <p:txBody>
          <a:bodyPr wrap="square" rtlCol="0">
            <a:spAutoFit/>
          </a:bodyPr>
          <a:lstStyle/>
          <a:p>
            <a:r>
              <a:rPr lang="en-US" i="1" dirty="0"/>
              <a:t>The Whig Interpretation of History </a:t>
            </a:r>
            <a:r>
              <a:rPr lang="en-US" dirty="0"/>
              <a:t>( 1931)</a:t>
            </a:r>
          </a:p>
          <a:p>
            <a:endParaRPr lang="en-US" dirty="0"/>
          </a:p>
          <a:p>
            <a:r>
              <a:rPr lang="en-US" i="1" dirty="0"/>
              <a:t>The Origins of Modern Science, 1300-1800</a:t>
            </a:r>
            <a:r>
              <a:rPr lang="en-US" dirty="0"/>
              <a:t> (1948)</a:t>
            </a:r>
          </a:p>
        </p:txBody>
      </p:sp>
      <p:sp>
        <p:nvSpPr>
          <p:cNvPr id="5" name="Rectangle 4"/>
          <p:cNvSpPr/>
          <p:nvPr/>
        </p:nvSpPr>
        <p:spPr>
          <a:xfrm>
            <a:off x="1787258" y="5182777"/>
            <a:ext cx="4348432" cy="1631216"/>
          </a:xfrm>
          <a:prstGeom prst="rect">
            <a:avLst/>
          </a:prstGeom>
        </p:spPr>
        <p:txBody>
          <a:bodyPr wrap="square">
            <a:spAutoFit/>
          </a:bodyPr>
          <a:lstStyle/>
          <a:p>
            <a:pPr lvl="0"/>
            <a:r>
              <a:rPr lang="en-US" dirty="0">
                <a:solidFill>
                  <a:prstClr val="black"/>
                </a:solidFill>
              </a:rPr>
              <a:t>Sir Herbert Butterfield, 1900-1979</a:t>
            </a:r>
          </a:p>
          <a:p>
            <a:r>
              <a:rPr lang="en-GB" sz="1600" dirty="0">
                <a:solidFill>
                  <a:srgbClr val="202122"/>
                </a:solidFill>
                <a:latin typeface="Arial" panose="020B0604020202020204" pitchFamily="34" charset="0"/>
              </a:rPr>
              <a:t>English historians and philosopher of </a:t>
            </a:r>
          </a:p>
          <a:p>
            <a:r>
              <a:rPr lang="en-GB" sz="1600" dirty="0">
                <a:solidFill>
                  <a:srgbClr val="202122"/>
                </a:solidFill>
                <a:latin typeface="Arial" panose="020B0604020202020204" pitchFamily="34" charset="0"/>
              </a:rPr>
              <a:t>History, Regius professor of Modern History,</a:t>
            </a:r>
          </a:p>
          <a:p>
            <a:r>
              <a:rPr lang="en-GB" sz="1600" dirty="0">
                <a:solidFill>
                  <a:srgbClr val="202122"/>
                </a:solidFill>
                <a:latin typeface="Arial" panose="020B0604020202020204" pitchFamily="34" charset="0"/>
              </a:rPr>
              <a:t>Vice-chancellor of the University of Cambridge </a:t>
            </a:r>
          </a:p>
          <a:p>
            <a:pPr lvl="0"/>
            <a:endParaRPr lang="en-US" dirty="0">
              <a:solidFill>
                <a:prstClr val="black"/>
              </a:solidFill>
            </a:endParaRPr>
          </a:p>
        </p:txBody>
      </p:sp>
      <p:sp>
        <p:nvSpPr>
          <p:cNvPr id="3" name="TextBox 2">
            <a:extLst>
              <a:ext uri="{FF2B5EF4-FFF2-40B4-BE49-F238E27FC236}">
                <a16:creationId xmlns:a16="http://schemas.microsoft.com/office/drawing/2014/main" id="{B5504CBA-E1C7-904D-9176-C9E5386D85CF}"/>
              </a:ext>
            </a:extLst>
          </p:cNvPr>
          <p:cNvSpPr txBox="1"/>
          <p:nvPr/>
        </p:nvSpPr>
        <p:spPr>
          <a:xfrm>
            <a:off x="5470258" y="605642"/>
            <a:ext cx="5993620" cy="369332"/>
          </a:xfrm>
          <a:prstGeom prst="rect">
            <a:avLst/>
          </a:prstGeom>
          <a:noFill/>
        </p:spPr>
        <p:txBody>
          <a:bodyPr wrap="square" rtlCol="0">
            <a:spAutoFit/>
          </a:bodyPr>
          <a:lstStyle/>
          <a:p>
            <a:r>
              <a:rPr lang="en-US" b="1" dirty="0"/>
              <a:t>The Inventor of the Concept of Scientific Revolution</a:t>
            </a:r>
          </a:p>
        </p:txBody>
      </p:sp>
      <p:sp>
        <p:nvSpPr>
          <p:cNvPr id="8" name="TextBox 7">
            <a:extLst>
              <a:ext uri="{FF2B5EF4-FFF2-40B4-BE49-F238E27FC236}">
                <a16:creationId xmlns:a16="http://schemas.microsoft.com/office/drawing/2014/main" id="{17972791-F0DF-9F15-4C9C-94ED32058053}"/>
              </a:ext>
            </a:extLst>
          </p:cNvPr>
          <p:cNvSpPr txBox="1"/>
          <p:nvPr/>
        </p:nvSpPr>
        <p:spPr>
          <a:xfrm>
            <a:off x="5638041" y="3429000"/>
            <a:ext cx="5029960" cy="2862322"/>
          </a:xfrm>
          <a:prstGeom prst="rect">
            <a:avLst/>
          </a:prstGeom>
          <a:noFill/>
        </p:spPr>
        <p:txBody>
          <a:bodyPr wrap="square" rtlCol="0">
            <a:spAutoFit/>
          </a:bodyPr>
          <a:lstStyle/>
          <a:p>
            <a:r>
              <a:rPr lang="en-US" dirty="0"/>
              <a:t>Butterfields lecture (later turned into a book) have to be understood within the famous </a:t>
            </a:r>
          </a:p>
          <a:p>
            <a:r>
              <a:rPr lang="en-US" dirty="0"/>
              <a:t>‘Two Culture Debate’, waging in Postwar Britain. It  was driven by the widespread fear that the UK would miss out on scientific/technological developments due to the lack of scientific education in schools/universities.</a:t>
            </a:r>
          </a:p>
          <a:p>
            <a:endParaRPr lang="en-US" dirty="0"/>
          </a:p>
          <a:p>
            <a:r>
              <a:rPr lang="en-US" dirty="0"/>
              <a:t>E.P. Snow ‘Two Cultures and the Scientific Revolution (1959)</a:t>
            </a:r>
          </a:p>
        </p:txBody>
      </p:sp>
    </p:spTree>
    <p:extLst>
      <p:ext uri="{BB962C8B-B14F-4D97-AF65-F5344CB8AC3E}">
        <p14:creationId xmlns:p14="http://schemas.microsoft.com/office/powerpoint/2010/main" val="2134576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1" y="1"/>
            <a:ext cx="100111395" cy="6740307"/>
          </a:xfrm>
          <a:prstGeom prst="rect">
            <a:avLst/>
          </a:prstGeom>
          <a:noFill/>
        </p:spPr>
        <p:txBody>
          <a:bodyPr wrap="square" rtlCol="0">
            <a:spAutoFit/>
          </a:bodyPr>
          <a:lstStyle/>
          <a:p>
            <a:r>
              <a:rPr lang="en-GB" b="1" dirty="0"/>
              <a:t>The concept of ‘the Scientific Revolution’ construct a glorifying picture of pre-modern science in </a:t>
            </a:r>
          </a:p>
          <a:p>
            <a:r>
              <a:rPr lang="en-GB" b="1" dirty="0"/>
              <a:t>Britain</a:t>
            </a:r>
          </a:p>
          <a:p>
            <a:endParaRPr lang="en-GB" dirty="0"/>
          </a:p>
          <a:p>
            <a:r>
              <a:rPr lang="en-GB" dirty="0"/>
              <a:t>	‘Since that revolution</a:t>
            </a:r>
            <a:r>
              <a:rPr lang="en-GB" b="1" dirty="0"/>
              <a:t>, </a:t>
            </a:r>
            <a:r>
              <a:rPr lang="en-GB" dirty="0"/>
              <a:t>overturned the authority in science not only of the middle </a:t>
            </a:r>
          </a:p>
          <a:p>
            <a:r>
              <a:rPr lang="en-GB" dirty="0"/>
              <a:t>	ages but of the ancient world – since it ended not only in the eclipse of scholastic</a:t>
            </a:r>
          </a:p>
          <a:p>
            <a:r>
              <a:rPr lang="en-GB" dirty="0"/>
              <a:t> 	philosophy but in the destruction of Aristotelian physics – </a:t>
            </a:r>
            <a:r>
              <a:rPr lang="en-GB" b="1" dirty="0"/>
              <a:t>it outshines everything</a:t>
            </a:r>
          </a:p>
          <a:p>
            <a:r>
              <a:rPr lang="en-GB" b="1" dirty="0"/>
              <a:t> 	since the rise of Christianity and reduces the Renaissance and the Reformation to</a:t>
            </a:r>
          </a:p>
          <a:p>
            <a:r>
              <a:rPr lang="en-GB" b="1" dirty="0"/>
              <a:t> 	the rank of mere episodes, mere internal replacements, within the system of</a:t>
            </a:r>
          </a:p>
          <a:p>
            <a:r>
              <a:rPr lang="en-GB" b="1" dirty="0"/>
              <a:t> 	Christendom. </a:t>
            </a:r>
          </a:p>
          <a:p>
            <a:endParaRPr lang="en-GB" dirty="0"/>
          </a:p>
          <a:p>
            <a:r>
              <a:rPr lang="en-GB" dirty="0"/>
              <a:t>	Since it changed the character of men’s habitual mental operation </a:t>
            </a:r>
          </a:p>
          <a:p>
            <a:r>
              <a:rPr lang="en-GB" dirty="0"/>
              <a:t>	even in the conduct of the non-material sciences, while transforming the whole </a:t>
            </a:r>
          </a:p>
          <a:p>
            <a:r>
              <a:rPr lang="en-GB" dirty="0"/>
              <a:t>	diagram of the physical universe and the very texture of human life itself, it looms</a:t>
            </a:r>
          </a:p>
          <a:p>
            <a:r>
              <a:rPr lang="en-GB" dirty="0"/>
              <a:t> 	so large as the real origin of the modern world and of modern mentality that our</a:t>
            </a:r>
          </a:p>
          <a:p>
            <a:r>
              <a:rPr lang="en-GB" dirty="0"/>
              <a:t> 	customary periodization of European history has become an anachronism and an</a:t>
            </a:r>
          </a:p>
          <a:p>
            <a:r>
              <a:rPr lang="en-GB" dirty="0"/>
              <a:t> 	encumbrance. There can hardly be a field in which it is of greater moment to us</a:t>
            </a:r>
          </a:p>
          <a:p>
            <a:r>
              <a:rPr lang="en-GB" dirty="0"/>
              <a:t> 	to see at somewhat closer range the precise operations that underlay a particularly </a:t>
            </a:r>
          </a:p>
          <a:p>
            <a:r>
              <a:rPr lang="en-GB" dirty="0"/>
              <a:t>	historical transition, a particular chapter of intellectual development.’</a:t>
            </a:r>
          </a:p>
          <a:p>
            <a:r>
              <a:rPr lang="en-GB" dirty="0"/>
              <a:t>	(</a:t>
            </a:r>
            <a:r>
              <a:rPr lang="en-GB" sz="1600" dirty="0"/>
              <a:t>Henry Butterfield, </a:t>
            </a:r>
            <a:r>
              <a:rPr lang="en-GB" sz="1600" i="1" dirty="0"/>
              <a:t>The Origins of Modern Science</a:t>
            </a:r>
            <a:r>
              <a:rPr lang="en-GB" sz="1600" dirty="0"/>
              <a:t>, p. 7-8</a:t>
            </a:r>
            <a:r>
              <a:rPr lang="en-GB" dirty="0"/>
              <a:t>)</a:t>
            </a:r>
          </a:p>
          <a:p>
            <a:endParaRPr lang="en-GB" dirty="0"/>
          </a:p>
          <a:p>
            <a:endParaRPr lang="en-GB" dirty="0"/>
          </a:p>
          <a:p>
            <a:r>
              <a:rPr lang="en-GB" dirty="0"/>
              <a:t>The Scientific Revolution is the ‘real’ reason why ‘the West came to rule the rest of</a:t>
            </a:r>
          </a:p>
          <a:p>
            <a:r>
              <a:rPr lang="en-GB" dirty="0"/>
              <a:t>the world through science and technological advances (not as Burckhardt had argues </a:t>
            </a:r>
          </a:p>
          <a:p>
            <a:r>
              <a:rPr lang="en-GB" dirty="0"/>
              <a:t>via genius in art and culture)</a:t>
            </a:r>
          </a:p>
        </p:txBody>
      </p:sp>
    </p:spTree>
    <p:extLst>
      <p:ext uri="{BB962C8B-B14F-4D97-AF65-F5344CB8AC3E}">
        <p14:creationId xmlns:p14="http://schemas.microsoft.com/office/powerpoint/2010/main" val="3671294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57754" y="246185"/>
            <a:ext cx="8402772" cy="7355860"/>
          </a:xfrm>
          <a:prstGeom prst="rect">
            <a:avLst/>
          </a:prstGeom>
          <a:noFill/>
        </p:spPr>
        <p:txBody>
          <a:bodyPr wrap="square" rtlCol="0">
            <a:spAutoFit/>
          </a:bodyPr>
          <a:lstStyle/>
          <a:p>
            <a:r>
              <a:rPr lang="en-US" sz="2400" b="1" dirty="0"/>
              <a:t>Central Characteristics of the ‘Scientific Revolution’ according to Butterfield:</a:t>
            </a:r>
          </a:p>
          <a:p>
            <a:endParaRPr lang="en-US" sz="2400" b="1" dirty="0"/>
          </a:p>
          <a:p>
            <a:r>
              <a:rPr lang="en-US" sz="2000" dirty="0"/>
              <a:t>1. Butterfield’s revolution refers to </a:t>
            </a:r>
            <a:r>
              <a:rPr lang="en-US" sz="2000" b="1" dirty="0"/>
              <a:t>an abrupt and immediate change</a:t>
            </a:r>
            <a:r>
              <a:rPr lang="en-US" sz="2000" dirty="0"/>
              <a:t>, after which nothing was the same – (from around the mid 16</a:t>
            </a:r>
            <a:r>
              <a:rPr lang="en-US" sz="2000" baseline="30000" dirty="0"/>
              <a:t>th</a:t>
            </a:r>
            <a:r>
              <a:rPr lang="en-US" sz="2000" dirty="0"/>
              <a:t> century to the ) – a ‘big bang’</a:t>
            </a:r>
            <a:endParaRPr lang="en-GB" sz="2000" dirty="0"/>
          </a:p>
          <a:p>
            <a:r>
              <a:rPr lang="en-US" sz="2000" dirty="0"/>
              <a:t> </a:t>
            </a:r>
            <a:endParaRPr lang="en-GB" sz="2000" dirty="0"/>
          </a:p>
          <a:p>
            <a:r>
              <a:rPr lang="en-US" sz="2000" dirty="0"/>
              <a:t>2. It was an abrupt change </a:t>
            </a:r>
            <a:r>
              <a:rPr lang="en-US" sz="2000" b="1" dirty="0"/>
              <a:t>in ‘thinking</a:t>
            </a:r>
            <a:r>
              <a:rPr lang="en-US" sz="2000" dirty="0"/>
              <a:t>’ about the natural world (it does not ‘practices’ which contribute to the development of natural sciences)</a:t>
            </a:r>
          </a:p>
          <a:p>
            <a:r>
              <a:rPr lang="en-US" sz="2000" dirty="0"/>
              <a:t> </a:t>
            </a:r>
            <a:endParaRPr lang="en-GB" sz="2000" dirty="0"/>
          </a:p>
          <a:p>
            <a:r>
              <a:rPr lang="en-US" sz="2000" dirty="0"/>
              <a:t>3. It is a triumphant story of progress and breakthroughs in natural science, presented as a series of </a:t>
            </a:r>
            <a:r>
              <a:rPr lang="en-US" sz="2000" b="1" dirty="0"/>
              <a:t>great thinkers </a:t>
            </a:r>
            <a:r>
              <a:rPr lang="en-US" sz="2000" dirty="0"/>
              <a:t>(all male whose scientific ‘genius’ progressively changed the world </a:t>
            </a:r>
            <a:r>
              <a:rPr lang="en-US" sz="2000" b="1" dirty="0"/>
              <a:t>through ‘empirical’ investigation </a:t>
            </a:r>
            <a:r>
              <a:rPr lang="en-US" sz="2000" dirty="0"/>
              <a:t>of the natural world (e.g. Bacon, Newton)</a:t>
            </a:r>
          </a:p>
          <a:p>
            <a:endParaRPr lang="en-US" sz="2000" dirty="0"/>
          </a:p>
          <a:p>
            <a:r>
              <a:rPr lang="en-US" sz="2000" dirty="0"/>
              <a:t>4. The ‘Scientific Revolution’ was the triumph of a </a:t>
            </a:r>
            <a:r>
              <a:rPr lang="en-US" sz="2000" b="1" dirty="0"/>
              <a:t>rational and objective mind </a:t>
            </a:r>
            <a:r>
              <a:rPr lang="en-US" sz="2000" dirty="0"/>
              <a:t>and thinking </a:t>
            </a:r>
            <a:r>
              <a:rPr lang="en-US" sz="2000" b="1" dirty="0"/>
              <a:t>over superstition and irrational reasoning </a:t>
            </a:r>
            <a:r>
              <a:rPr lang="en-US" sz="2000" dirty="0"/>
              <a:t>of the Middle Ages (e.g. very similar to Burckhardt’s ‘veil’ of superstition in Italy)</a:t>
            </a:r>
          </a:p>
          <a:p>
            <a:endParaRPr lang="en-US" sz="2000" dirty="0"/>
          </a:p>
          <a:p>
            <a:r>
              <a:rPr lang="en-US" sz="2000" dirty="0"/>
              <a:t>5. The Scientific Revolution </a:t>
            </a:r>
            <a:r>
              <a:rPr lang="en-US" sz="2000" b="1" dirty="0"/>
              <a:t>took place in Europe </a:t>
            </a:r>
            <a:r>
              <a:rPr lang="en-US" sz="2000" dirty="0"/>
              <a:t>(particularly Protestant norther Europe such as Britain or Holland)</a:t>
            </a:r>
          </a:p>
          <a:p>
            <a:endParaRPr lang="en-GB" sz="2000" dirty="0"/>
          </a:p>
          <a:p>
            <a:endParaRPr lang="en-US" sz="2000" dirty="0"/>
          </a:p>
        </p:txBody>
      </p:sp>
    </p:spTree>
    <p:extLst>
      <p:ext uri="{BB962C8B-B14F-4D97-AF65-F5344CB8AC3E}">
        <p14:creationId xmlns:p14="http://schemas.microsoft.com/office/powerpoint/2010/main" val="1835418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FD546D-5F1C-D246-86C8-3888C5DBFAA2}"/>
              </a:ext>
            </a:extLst>
          </p:cNvPr>
          <p:cNvSpPr txBox="1"/>
          <p:nvPr/>
        </p:nvSpPr>
        <p:spPr>
          <a:xfrm>
            <a:off x="2708031" y="902677"/>
            <a:ext cx="6248400" cy="3200876"/>
          </a:xfrm>
          <a:prstGeom prst="rect">
            <a:avLst/>
          </a:prstGeom>
          <a:noFill/>
        </p:spPr>
        <p:txBody>
          <a:bodyPr wrap="square" rtlCol="0">
            <a:spAutoFit/>
          </a:bodyPr>
          <a:lstStyle/>
          <a:p>
            <a:pPr algn="ctr"/>
            <a:r>
              <a:rPr lang="en-US" b="1" dirty="0"/>
              <a:t>Part II:</a:t>
            </a:r>
          </a:p>
          <a:p>
            <a:endParaRPr lang="en-US" b="1" dirty="0"/>
          </a:p>
          <a:p>
            <a:pPr algn="ctr"/>
            <a:endParaRPr lang="en-US" b="1" dirty="0"/>
          </a:p>
          <a:p>
            <a:pPr algn="ctr"/>
            <a:endParaRPr lang="en-US" b="1" dirty="0"/>
          </a:p>
          <a:p>
            <a:pPr algn="ctr"/>
            <a:endParaRPr lang="en-US" b="1" dirty="0"/>
          </a:p>
          <a:p>
            <a:pPr algn="ctr"/>
            <a:r>
              <a:rPr lang="en-US" sz="2800" b="1" dirty="0"/>
              <a:t>How did people understand the natural world around 1500?</a:t>
            </a:r>
          </a:p>
          <a:p>
            <a:pPr algn="ctr"/>
            <a:endParaRPr lang="en-US" sz="2800" b="1" dirty="0"/>
          </a:p>
          <a:p>
            <a:pPr algn="ctr"/>
            <a:r>
              <a:rPr lang="en-US" sz="2800" b="1" dirty="0"/>
              <a:t> </a:t>
            </a:r>
          </a:p>
        </p:txBody>
      </p:sp>
    </p:spTree>
    <p:extLst>
      <p:ext uri="{BB962C8B-B14F-4D97-AF65-F5344CB8AC3E}">
        <p14:creationId xmlns:p14="http://schemas.microsoft.com/office/powerpoint/2010/main" val="4067575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ristotle_Bust_White_Background_Transparent.png"/>
          <p:cNvPicPr>
            <a:picLocks noChangeAspect="1"/>
          </p:cNvPicPr>
          <p:nvPr/>
        </p:nvPicPr>
        <p:blipFill>
          <a:blip r:embed="rId2"/>
          <a:stretch>
            <a:fillRect/>
          </a:stretch>
        </p:blipFill>
        <p:spPr>
          <a:xfrm>
            <a:off x="1359862" y="-244341"/>
            <a:ext cx="4486989" cy="6138000"/>
          </a:xfrm>
          <a:prstGeom prst="rect">
            <a:avLst/>
          </a:prstGeom>
        </p:spPr>
      </p:pic>
      <p:sp>
        <p:nvSpPr>
          <p:cNvPr id="3" name="TextBox 2"/>
          <p:cNvSpPr txBox="1"/>
          <p:nvPr/>
        </p:nvSpPr>
        <p:spPr>
          <a:xfrm>
            <a:off x="6341864" y="1326807"/>
            <a:ext cx="4091554" cy="4801314"/>
          </a:xfrm>
          <a:prstGeom prst="rect">
            <a:avLst/>
          </a:prstGeom>
          <a:noFill/>
        </p:spPr>
        <p:txBody>
          <a:bodyPr wrap="square" rtlCol="0">
            <a:spAutoFit/>
          </a:bodyPr>
          <a:lstStyle/>
          <a:p>
            <a:r>
              <a:rPr lang="en-US" b="1" dirty="0"/>
              <a:t>Some of his writings:</a:t>
            </a:r>
          </a:p>
          <a:p>
            <a:endParaRPr lang="en-US" dirty="0"/>
          </a:p>
          <a:p>
            <a:r>
              <a:rPr lang="en-US" dirty="0"/>
              <a:t>On the heavens</a:t>
            </a:r>
          </a:p>
          <a:p>
            <a:r>
              <a:rPr lang="en-US" dirty="0"/>
              <a:t>On sleep and sleeplessness</a:t>
            </a:r>
          </a:p>
          <a:p>
            <a:r>
              <a:rPr lang="en-US" dirty="0"/>
              <a:t>On animals</a:t>
            </a:r>
          </a:p>
          <a:p>
            <a:r>
              <a:rPr lang="en-US" dirty="0"/>
              <a:t>On the soul</a:t>
            </a:r>
          </a:p>
          <a:p>
            <a:r>
              <a:rPr lang="en-US" dirty="0"/>
              <a:t>Virtues and vices</a:t>
            </a:r>
          </a:p>
          <a:p>
            <a:r>
              <a:rPr lang="en-US" dirty="0"/>
              <a:t>Meteorology</a:t>
            </a:r>
          </a:p>
          <a:p>
            <a:r>
              <a:rPr lang="en-US" dirty="0"/>
              <a:t>Metaphysics</a:t>
            </a:r>
          </a:p>
          <a:p>
            <a:r>
              <a:rPr lang="en-US" dirty="0"/>
              <a:t>On </a:t>
            </a:r>
            <a:r>
              <a:rPr lang="en-US" dirty="0" err="1"/>
              <a:t>Longlivity</a:t>
            </a:r>
            <a:r>
              <a:rPr lang="en-US" dirty="0"/>
              <a:t> and Shortness of Life</a:t>
            </a:r>
          </a:p>
          <a:p>
            <a:r>
              <a:rPr lang="en-US" dirty="0"/>
              <a:t>Poetics</a:t>
            </a:r>
          </a:p>
          <a:p>
            <a:r>
              <a:rPr lang="en-US" dirty="0"/>
              <a:t>Generation and Corruption</a:t>
            </a:r>
          </a:p>
          <a:p>
            <a:endParaRPr lang="en-US" dirty="0"/>
          </a:p>
          <a:p>
            <a:endParaRPr lang="en-US" dirty="0"/>
          </a:p>
          <a:p>
            <a:r>
              <a:rPr lang="en-US" dirty="0"/>
              <a:t>And many, many more …</a:t>
            </a:r>
          </a:p>
          <a:p>
            <a:endParaRPr lang="en-US" dirty="0"/>
          </a:p>
          <a:p>
            <a:endParaRPr lang="en-US" dirty="0"/>
          </a:p>
        </p:txBody>
      </p:sp>
      <p:sp>
        <p:nvSpPr>
          <p:cNvPr id="5" name="TextBox 4"/>
          <p:cNvSpPr txBox="1"/>
          <p:nvPr/>
        </p:nvSpPr>
        <p:spPr>
          <a:xfrm>
            <a:off x="1934309" y="6128122"/>
            <a:ext cx="3284463" cy="646331"/>
          </a:xfrm>
          <a:prstGeom prst="rect">
            <a:avLst/>
          </a:prstGeom>
          <a:noFill/>
        </p:spPr>
        <p:txBody>
          <a:bodyPr wrap="square" rtlCol="0">
            <a:spAutoFit/>
          </a:bodyPr>
          <a:lstStyle/>
          <a:p>
            <a:r>
              <a:rPr lang="en-US" dirty="0"/>
              <a:t>Aristotle, 384 BC – 322 BC</a:t>
            </a:r>
          </a:p>
          <a:p>
            <a:endParaRPr lang="en-US" dirty="0"/>
          </a:p>
        </p:txBody>
      </p:sp>
      <p:sp>
        <p:nvSpPr>
          <p:cNvPr id="4" name="TextBox 3">
            <a:extLst>
              <a:ext uri="{FF2B5EF4-FFF2-40B4-BE49-F238E27FC236}">
                <a16:creationId xmlns:a16="http://schemas.microsoft.com/office/drawing/2014/main" id="{21AC7276-3E7D-2742-8377-52534ED0E965}"/>
              </a:ext>
            </a:extLst>
          </p:cNvPr>
          <p:cNvSpPr txBox="1"/>
          <p:nvPr/>
        </p:nvSpPr>
        <p:spPr>
          <a:xfrm>
            <a:off x="6013938" y="164123"/>
            <a:ext cx="4623936" cy="923330"/>
          </a:xfrm>
          <a:prstGeom prst="rect">
            <a:avLst/>
          </a:prstGeom>
          <a:noFill/>
        </p:spPr>
        <p:txBody>
          <a:bodyPr wrap="square" rtlCol="0">
            <a:spAutoFit/>
          </a:bodyPr>
          <a:lstStyle/>
          <a:p>
            <a:r>
              <a:rPr lang="en-US" b="1" dirty="0"/>
              <a:t>A philosopher who dominates the understanding of the natural world for a thousands of years....</a:t>
            </a:r>
          </a:p>
        </p:txBody>
      </p:sp>
      <p:sp>
        <p:nvSpPr>
          <p:cNvPr id="6" name="TextBox 5">
            <a:extLst>
              <a:ext uri="{FF2B5EF4-FFF2-40B4-BE49-F238E27FC236}">
                <a16:creationId xmlns:a16="http://schemas.microsoft.com/office/drawing/2014/main" id="{C029BB9D-5E56-844A-8C9F-A5AA5AD7444E}"/>
              </a:ext>
            </a:extLst>
          </p:cNvPr>
          <p:cNvSpPr txBox="1"/>
          <p:nvPr/>
        </p:nvSpPr>
        <p:spPr>
          <a:xfrm>
            <a:off x="5076092" y="5893659"/>
            <a:ext cx="5647028" cy="923330"/>
          </a:xfrm>
          <a:prstGeom prst="rect">
            <a:avLst/>
          </a:prstGeom>
          <a:noFill/>
        </p:spPr>
        <p:txBody>
          <a:bodyPr wrap="square" rtlCol="0">
            <a:spAutoFit/>
          </a:bodyPr>
          <a:lstStyle/>
          <a:p>
            <a:r>
              <a:rPr lang="en-US" dirty="0"/>
              <a:t>Note: Aristotle’s writings were ‘</a:t>
            </a:r>
            <a:r>
              <a:rPr lang="en-US" dirty="0" err="1"/>
              <a:t>christianised</a:t>
            </a:r>
            <a:r>
              <a:rPr lang="en-US" dirty="0"/>
              <a:t>’ throughout the centuries and came to represent the world of the Christian God</a:t>
            </a:r>
          </a:p>
        </p:txBody>
      </p:sp>
    </p:spTree>
    <p:extLst>
      <p:ext uri="{BB962C8B-B14F-4D97-AF65-F5344CB8AC3E}">
        <p14:creationId xmlns:p14="http://schemas.microsoft.com/office/powerpoint/2010/main" val="4000577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istotelian.Cosmo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8147" y="1930073"/>
            <a:ext cx="5638955" cy="4247989"/>
          </a:xfrm>
          <a:prstGeom prst="rect">
            <a:avLst/>
          </a:prstGeom>
        </p:spPr>
      </p:pic>
      <p:sp>
        <p:nvSpPr>
          <p:cNvPr id="5" name="TextBox 4"/>
          <p:cNvSpPr txBox="1"/>
          <p:nvPr/>
        </p:nvSpPr>
        <p:spPr>
          <a:xfrm>
            <a:off x="5087815" y="879231"/>
            <a:ext cx="2614247" cy="646331"/>
          </a:xfrm>
          <a:prstGeom prst="rect">
            <a:avLst/>
          </a:prstGeom>
          <a:noFill/>
        </p:spPr>
        <p:txBody>
          <a:bodyPr wrap="square" rtlCol="0">
            <a:spAutoFit/>
          </a:bodyPr>
          <a:lstStyle/>
          <a:p>
            <a:endParaRPr lang="en-US" dirty="0"/>
          </a:p>
          <a:p>
            <a:r>
              <a:rPr lang="en-US" b="1" dirty="0"/>
              <a:t>Aristotelian cosmos</a:t>
            </a:r>
          </a:p>
        </p:txBody>
      </p:sp>
      <p:sp>
        <p:nvSpPr>
          <p:cNvPr id="2" name="TextBox 1">
            <a:extLst>
              <a:ext uri="{FF2B5EF4-FFF2-40B4-BE49-F238E27FC236}">
                <a16:creationId xmlns:a16="http://schemas.microsoft.com/office/drawing/2014/main" id="{DF0F45BC-00D4-384E-9AF1-8DDFAF11AA25}"/>
              </a:ext>
            </a:extLst>
          </p:cNvPr>
          <p:cNvSpPr txBox="1"/>
          <p:nvPr/>
        </p:nvSpPr>
        <p:spPr>
          <a:xfrm>
            <a:off x="1761507" y="221178"/>
            <a:ext cx="8804914" cy="646331"/>
          </a:xfrm>
          <a:prstGeom prst="rect">
            <a:avLst/>
          </a:prstGeom>
          <a:noFill/>
        </p:spPr>
        <p:txBody>
          <a:bodyPr wrap="square" rtlCol="0">
            <a:spAutoFit/>
          </a:bodyPr>
          <a:lstStyle/>
          <a:p>
            <a:pPr algn="ctr"/>
            <a:r>
              <a:rPr lang="en-US" b="1" dirty="0"/>
              <a:t>Some of Aristotle’s influential ideas that guided the understanding of nature &amp; human nature </a:t>
            </a:r>
          </a:p>
        </p:txBody>
      </p:sp>
      <p:sp>
        <p:nvSpPr>
          <p:cNvPr id="6" name="TextBox 5">
            <a:extLst>
              <a:ext uri="{FF2B5EF4-FFF2-40B4-BE49-F238E27FC236}">
                <a16:creationId xmlns:a16="http://schemas.microsoft.com/office/drawing/2014/main" id="{E9FC4182-CAE7-EF41-BF98-DECD6F37185C}"/>
              </a:ext>
            </a:extLst>
          </p:cNvPr>
          <p:cNvSpPr txBox="1"/>
          <p:nvPr/>
        </p:nvSpPr>
        <p:spPr>
          <a:xfrm>
            <a:off x="1676400" y="5990492"/>
            <a:ext cx="9179654" cy="923330"/>
          </a:xfrm>
          <a:prstGeom prst="rect">
            <a:avLst/>
          </a:prstGeom>
          <a:noFill/>
        </p:spPr>
        <p:txBody>
          <a:bodyPr wrap="square" rtlCol="0">
            <a:spAutoFit/>
          </a:bodyPr>
          <a:lstStyle/>
          <a:p>
            <a:endParaRPr lang="en-US" dirty="0"/>
          </a:p>
          <a:p>
            <a:r>
              <a:rPr lang="en-US" dirty="0"/>
              <a:t>Earth is a place of constant change; the celestial/superlunar regions above the moon are never changing</a:t>
            </a:r>
          </a:p>
        </p:txBody>
      </p:sp>
    </p:spTree>
    <p:extLst>
      <p:ext uri="{BB962C8B-B14F-4D97-AF65-F5344CB8AC3E}">
        <p14:creationId xmlns:p14="http://schemas.microsoft.com/office/powerpoint/2010/main" val="2966503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ded7bcf0c946d355587a2eab720ac7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697659"/>
            <a:ext cx="4704538" cy="4967995"/>
          </a:xfrm>
          <a:prstGeom prst="rect">
            <a:avLst/>
          </a:prstGeom>
        </p:spPr>
      </p:pic>
      <p:pic>
        <p:nvPicPr>
          <p:cNvPr id="3" name="Picture 2" descr="img121.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2123" y="920992"/>
            <a:ext cx="3644900" cy="2844800"/>
          </a:xfrm>
          <a:prstGeom prst="rect">
            <a:avLst/>
          </a:prstGeom>
        </p:spPr>
      </p:pic>
      <p:sp>
        <p:nvSpPr>
          <p:cNvPr id="5" name="TextBox 4">
            <a:extLst>
              <a:ext uri="{FF2B5EF4-FFF2-40B4-BE49-F238E27FC236}">
                <a16:creationId xmlns:a16="http://schemas.microsoft.com/office/drawing/2014/main" id="{3316DB68-BCE9-7042-AC65-04EB6C9EF2E9}"/>
              </a:ext>
            </a:extLst>
          </p:cNvPr>
          <p:cNvSpPr txBox="1"/>
          <p:nvPr/>
        </p:nvSpPr>
        <p:spPr>
          <a:xfrm>
            <a:off x="1981201" y="6201508"/>
            <a:ext cx="9248429" cy="369332"/>
          </a:xfrm>
          <a:prstGeom prst="rect">
            <a:avLst/>
          </a:prstGeom>
          <a:noFill/>
        </p:spPr>
        <p:txBody>
          <a:bodyPr wrap="none" rtlCol="0">
            <a:spAutoFit/>
          </a:bodyPr>
          <a:lstStyle/>
          <a:p>
            <a:r>
              <a:rPr lang="en-US" dirty="0"/>
              <a:t>Aristotle’s cosmos centers on earth (</a:t>
            </a:r>
            <a:r>
              <a:rPr lang="en-US" b="1" dirty="0"/>
              <a:t>geocentric view</a:t>
            </a:r>
            <a:r>
              <a:rPr lang="en-US" dirty="0"/>
              <a:t>)  --- heliocentric view (around the sun)</a:t>
            </a:r>
          </a:p>
        </p:txBody>
      </p:sp>
      <p:sp>
        <p:nvSpPr>
          <p:cNvPr id="6" name="TextBox 5">
            <a:extLst>
              <a:ext uri="{FF2B5EF4-FFF2-40B4-BE49-F238E27FC236}">
                <a16:creationId xmlns:a16="http://schemas.microsoft.com/office/drawing/2014/main" id="{A9C55438-3906-F04A-863D-9D2A09CC41F2}"/>
              </a:ext>
            </a:extLst>
          </p:cNvPr>
          <p:cNvSpPr txBox="1"/>
          <p:nvPr/>
        </p:nvSpPr>
        <p:spPr>
          <a:xfrm>
            <a:off x="6986955" y="4301647"/>
            <a:ext cx="2930769" cy="1477328"/>
          </a:xfrm>
          <a:prstGeom prst="rect">
            <a:avLst/>
          </a:prstGeom>
          <a:noFill/>
        </p:spPr>
        <p:txBody>
          <a:bodyPr wrap="square" rtlCol="0">
            <a:spAutoFit/>
          </a:bodyPr>
          <a:lstStyle/>
          <a:p>
            <a:r>
              <a:rPr lang="en-US" dirty="0"/>
              <a:t>God controlled the terrestrial region through his servants, the stars and planets. He influenced human life through them. </a:t>
            </a:r>
          </a:p>
        </p:txBody>
      </p:sp>
      <p:sp>
        <p:nvSpPr>
          <p:cNvPr id="4" name="TextBox 3">
            <a:extLst>
              <a:ext uri="{FF2B5EF4-FFF2-40B4-BE49-F238E27FC236}">
                <a16:creationId xmlns:a16="http://schemas.microsoft.com/office/drawing/2014/main" id="{A4BF42FB-A002-9D0B-5BE0-64AFE86135C7}"/>
              </a:ext>
            </a:extLst>
          </p:cNvPr>
          <p:cNvSpPr txBox="1"/>
          <p:nvPr/>
        </p:nvSpPr>
        <p:spPr>
          <a:xfrm>
            <a:off x="2315688" y="296883"/>
            <a:ext cx="4388445" cy="369332"/>
          </a:xfrm>
          <a:prstGeom prst="rect">
            <a:avLst/>
          </a:prstGeom>
          <a:noFill/>
        </p:spPr>
        <p:txBody>
          <a:bodyPr wrap="none" rtlCol="0">
            <a:spAutoFit/>
          </a:bodyPr>
          <a:lstStyle/>
          <a:p>
            <a:r>
              <a:rPr lang="en-US" dirty="0"/>
              <a:t>The Christian version of Aristotle’s cosmos</a:t>
            </a:r>
          </a:p>
        </p:txBody>
      </p:sp>
    </p:spTree>
    <p:extLst>
      <p:ext uri="{BB962C8B-B14F-4D97-AF65-F5344CB8AC3E}">
        <p14:creationId xmlns:p14="http://schemas.microsoft.com/office/powerpoint/2010/main" val="2544105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truvian_macroco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855" y="730050"/>
            <a:ext cx="5486400" cy="5477256"/>
          </a:xfrm>
          <a:prstGeom prst="rect">
            <a:avLst/>
          </a:prstGeom>
        </p:spPr>
      </p:pic>
      <p:sp>
        <p:nvSpPr>
          <p:cNvPr id="3" name="TextBox 2">
            <a:extLst>
              <a:ext uri="{FF2B5EF4-FFF2-40B4-BE49-F238E27FC236}">
                <a16:creationId xmlns:a16="http://schemas.microsoft.com/office/drawing/2014/main" id="{18B433A9-1FD0-DD4F-AAF8-055370E89243}"/>
              </a:ext>
            </a:extLst>
          </p:cNvPr>
          <p:cNvSpPr txBox="1"/>
          <p:nvPr/>
        </p:nvSpPr>
        <p:spPr>
          <a:xfrm>
            <a:off x="2579077" y="246186"/>
            <a:ext cx="6132316" cy="646331"/>
          </a:xfrm>
          <a:prstGeom prst="rect">
            <a:avLst/>
          </a:prstGeom>
          <a:noFill/>
        </p:spPr>
        <p:txBody>
          <a:bodyPr wrap="square" rtlCol="0">
            <a:spAutoFit/>
          </a:bodyPr>
          <a:lstStyle/>
          <a:p>
            <a:r>
              <a:rPr lang="en-US" b="1" dirty="0"/>
              <a:t>Micro-Macrocosm – Man as the mirror of the wider cosmos</a:t>
            </a:r>
          </a:p>
        </p:txBody>
      </p:sp>
      <p:sp>
        <p:nvSpPr>
          <p:cNvPr id="5" name="TextBox 4">
            <a:extLst>
              <a:ext uri="{FF2B5EF4-FFF2-40B4-BE49-F238E27FC236}">
                <a16:creationId xmlns:a16="http://schemas.microsoft.com/office/drawing/2014/main" id="{ADC74E1B-40C9-C841-8679-2B4E469643E4}"/>
              </a:ext>
            </a:extLst>
          </p:cNvPr>
          <p:cNvSpPr txBox="1"/>
          <p:nvPr/>
        </p:nvSpPr>
        <p:spPr>
          <a:xfrm>
            <a:off x="7574256" y="1324709"/>
            <a:ext cx="2879053" cy="3139321"/>
          </a:xfrm>
          <a:prstGeom prst="rect">
            <a:avLst/>
          </a:prstGeom>
          <a:noFill/>
        </p:spPr>
        <p:txBody>
          <a:bodyPr wrap="square" rtlCol="0">
            <a:spAutoFit/>
          </a:bodyPr>
          <a:lstStyle/>
          <a:p>
            <a:r>
              <a:rPr lang="en-US" dirty="0"/>
              <a:t>Human life on earth is the ‘little world’ (</a:t>
            </a:r>
            <a:r>
              <a:rPr lang="en-US" b="1" dirty="0"/>
              <a:t>microcosm</a:t>
            </a:r>
            <a:r>
              <a:rPr lang="en-US" dirty="0"/>
              <a:t>) </a:t>
            </a:r>
          </a:p>
          <a:p>
            <a:endParaRPr lang="en-US" dirty="0"/>
          </a:p>
          <a:p>
            <a:r>
              <a:rPr lang="en-US" dirty="0"/>
              <a:t>Above the moon – the superlunary world -- starts the ‘big world’ (</a:t>
            </a:r>
            <a:r>
              <a:rPr lang="en-US" i="1" dirty="0"/>
              <a:t>macrocosm</a:t>
            </a:r>
            <a:r>
              <a:rPr lang="en-US" dirty="0"/>
              <a:t>)</a:t>
            </a:r>
          </a:p>
          <a:p>
            <a:endParaRPr lang="en-US" dirty="0"/>
          </a:p>
          <a:p>
            <a:r>
              <a:rPr lang="en-US" dirty="0"/>
              <a:t>God has created and controls both worlds and. Man was His creation.  </a:t>
            </a:r>
          </a:p>
        </p:txBody>
      </p:sp>
    </p:spTree>
    <p:extLst>
      <p:ext uri="{BB962C8B-B14F-4D97-AF65-F5344CB8AC3E}">
        <p14:creationId xmlns:p14="http://schemas.microsoft.com/office/powerpoint/2010/main" val="3106023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797171"/>
            <a:ext cx="8582464" cy="5355312"/>
          </a:xfrm>
          <a:prstGeom prst="rect">
            <a:avLst/>
          </a:prstGeom>
          <a:noFill/>
        </p:spPr>
        <p:txBody>
          <a:bodyPr wrap="square" rtlCol="0">
            <a:spAutoFit/>
          </a:bodyPr>
          <a:lstStyle/>
          <a:p>
            <a:endParaRPr lang="en-US" b="1" dirty="0"/>
          </a:p>
          <a:p>
            <a:r>
              <a:rPr lang="en-US" b="1" dirty="0"/>
              <a:t>What do university-trained ‘natural philosophers’ do? (note: they are not ‘scientists’!</a:t>
            </a:r>
          </a:p>
          <a:p>
            <a:endParaRPr lang="en-US" dirty="0"/>
          </a:p>
          <a:p>
            <a:pPr marL="285750" indent="-285750">
              <a:buFont typeface="Arial"/>
              <a:buChar char="•"/>
            </a:pPr>
            <a:r>
              <a:rPr lang="en-US" dirty="0"/>
              <a:t>Collecting and cataloguing the wonders of God’s Creation (all the knowledge humans lost due to ‘the Fall’).</a:t>
            </a:r>
          </a:p>
          <a:p>
            <a:endParaRPr lang="en-US" dirty="0"/>
          </a:p>
          <a:p>
            <a:pPr marL="285750" indent="-285750">
              <a:buFont typeface="Arial"/>
              <a:buChar char="•"/>
            </a:pPr>
            <a:r>
              <a:rPr lang="en-US" dirty="0"/>
              <a:t>As God has created everything to perfection, they saw their duty in explaining why things are the way they </a:t>
            </a:r>
            <a:r>
              <a:rPr lang="en-US" b="1" dirty="0"/>
              <a:t>are</a:t>
            </a:r>
            <a:r>
              <a:rPr lang="en-US" dirty="0"/>
              <a:t> (e.g. why does the sun rises and sets every day)</a:t>
            </a:r>
          </a:p>
          <a:p>
            <a:pPr marL="285750" indent="-285750">
              <a:buFont typeface="Arial"/>
              <a:buChar char="•"/>
            </a:pPr>
            <a:endParaRPr lang="en-US" dirty="0"/>
          </a:p>
          <a:p>
            <a:pPr marL="285750" indent="-285750">
              <a:buFont typeface="Arial"/>
              <a:buChar char="•"/>
            </a:pPr>
            <a:r>
              <a:rPr lang="en-US" dirty="0"/>
              <a:t>Natural philosophers did not aim ‘to discover’ something new or unheard of (as we want to do!) because in a world created and run by God, there is nothing new to discover by humans. The only thing humans can do it so worship God for His creation.</a:t>
            </a:r>
          </a:p>
          <a:p>
            <a:pPr marL="285750" indent="-285750">
              <a:buFont typeface="Arial"/>
              <a:buChar char="•"/>
            </a:pPr>
            <a:endParaRPr lang="en-US" dirty="0"/>
          </a:p>
          <a:p>
            <a:pPr marL="285750" indent="-285750">
              <a:buFont typeface="Arial"/>
              <a:buChar char="•"/>
            </a:pPr>
            <a:r>
              <a:rPr lang="en-US" dirty="0"/>
              <a:t>Their natural philosophical enterprise is thus intrinsically linked to God and questions; it is a </a:t>
            </a:r>
            <a:r>
              <a:rPr lang="en-US" b="1" dirty="0"/>
              <a:t>spiritual </a:t>
            </a:r>
            <a:r>
              <a:rPr lang="en-US" dirty="0"/>
              <a:t>exercise. (Many of the natural philosophers were theologians by training)</a:t>
            </a:r>
          </a:p>
          <a:p>
            <a:endParaRPr lang="en-US" dirty="0"/>
          </a:p>
        </p:txBody>
      </p:sp>
      <p:sp>
        <p:nvSpPr>
          <p:cNvPr id="3" name="TextBox 2">
            <a:extLst>
              <a:ext uri="{FF2B5EF4-FFF2-40B4-BE49-F238E27FC236}">
                <a16:creationId xmlns:a16="http://schemas.microsoft.com/office/drawing/2014/main" id="{E9F8F012-749A-F3A3-355C-E5E5DE9792CC}"/>
              </a:ext>
            </a:extLst>
          </p:cNvPr>
          <p:cNvSpPr txBox="1"/>
          <p:nvPr/>
        </p:nvSpPr>
        <p:spPr>
          <a:xfrm>
            <a:off x="2272145" y="356260"/>
            <a:ext cx="3990110" cy="369332"/>
          </a:xfrm>
          <a:prstGeom prst="rect">
            <a:avLst/>
          </a:prstGeom>
          <a:noFill/>
        </p:spPr>
        <p:txBody>
          <a:bodyPr wrap="square" rtlCol="0">
            <a:spAutoFit/>
          </a:bodyPr>
          <a:lstStyle/>
          <a:p>
            <a:pPr algn="ctr"/>
            <a:r>
              <a:rPr lang="en-US" dirty="0"/>
              <a:t>                                         </a:t>
            </a:r>
            <a:endParaRPr lang="en-US" sz="2000" b="1" dirty="0"/>
          </a:p>
        </p:txBody>
      </p:sp>
    </p:spTree>
    <p:extLst>
      <p:ext uri="{BB962C8B-B14F-4D97-AF65-F5344CB8AC3E}">
        <p14:creationId xmlns:p14="http://schemas.microsoft.com/office/powerpoint/2010/main" val="2975721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EA789E-2885-537C-698F-EA3007D011A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66B972-0DF7-98E1-F0EA-983BC82421CB}"/>
              </a:ext>
            </a:extLst>
          </p:cNvPr>
          <p:cNvSpPr>
            <a:spLocks noGrp="1"/>
          </p:cNvSpPr>
          <p:nvPr>
            <p:ph sz="quarter" idx="1"/>
          </p:nvPr>
        </p:nvSpPr>
        <p:spPr>
          <a:xfrm>
            <a:off x="676894" y="783771"/>
            <a:ext cx="10676906" cy="5393192"/>
          </a:xfrm>
        </p:spPr>
        <p:txBody>
          <a:bodyPr>
            <a:normAutofit fontScale="77500" lnSpcReduction="20000"/>
          </a:bodyPr>
          <a:lstStyle/>
          <a:p>
            <a:pPr marL="0" indent="0">
              <a:buNone/>
            </a:pPr>
            <a:r>
              <a:rPr lang="en-GB" sz="3100" b="1" dirty="0"/>
              <a:t>Four central claims of the module:</a:t>
            </a:r>
          </a:p>
          <a:p>
            <a:pPr marL="0" indent="0">
              <a:buNone/>
            </a:pPr>
            <a:endParaRPr lang="en-GB" dirty="0"/>
          </a:p>
          <a:p>
            <a:pPr lvl="0"/>
            <a:r>
              <a:rPr lang="en-GB" dirty="0"/>
              <a:t>Human nature is </a:t>
            </a:r>
            <a:r>
              <a:rPr lang="en-GB" u="sng" dirty="0"/>
              <a:t>a concept</a:t>
            </a:r>
            <a:r>
              <a:rPr lang="en-GB" dirty="0"/>
              <a:t>, i.e.</a:t>
            </a:r>
            <a:r>
              <a:rPr lang="en-GB" u="sng" dirty="0"/>
              <a:t> </a:t>
            </a:r>
            <a:r>
              <a:rPr lang="en-GB" dirty="0"/>
              <a:t>an abstract </a:t>
            </a:r>
            <a:r>
              <a:rPr lang="en-GB" b="0" i="0" dirty="0">
                <a:solidFill>
                  <a:srgbClr val="202122"/>
                </a:solidFill>
                <a:effectLst/>
                <a:latin typeface="Arial" panose="020B0604020202020204" pitchFamily="34" charset="0"/>
              </a:rPr>
              <a:t>idea that serves as a foundation for more concrete principles, thoughts, and beliefs at a particular moment in time.</a:t>
            </a:r>
            <a:endParaRPr lang="en-GB" dirty="0"/>
          </a:p>
          <a:p>
            <a:pPr lvl="0"/>
            <a:endParaRPr lang="en-GB" dirty="0"/>
          </a:p>
          <a:p>
            <a:pPr lvl="0"/>
            <a:r>
              <a:rPr lang="en-GB" dirty="0"/>
              <a:t>Human nature is not </a:t>
            </a:r>
            <a:r>
              <a:rPr lang="en-GB" u="sng" dirty="0"/>
              <a:t>universal, </a:t>
            </a:r>
            <a:r>
              <a:rPr lang="en-GB" dirty="0"/>
              <a:t>i.e. the same throughout time, but </a:t>
            </a:r>
            <a:r>
              <a:rPr lang="en-GB" u="sng" dirty="0"/>
              <a:t>relative </a:t>
            </a:r>
            <a:r>
              <a:rPr lang="en-GB" dirty="0"/>
              <a:t>to time and space. It is an ever-changing ‘concept’.</a:t>
            </a:r>
          </a:p>
          <a:p>
            <a:pPr lvl="0"/>
            <a:endParaRPr lang="en-GB" dirty="0"/>
          </a:p>
          <a:p>
            <a:pPr lvl="0"/>
            <a:r>
              <a:rPr lang="en-GB" dirty="0"/>
              <a:t>All knowledge produced by humans about what it means to be human is </a:t>
            </a:r>
            <a:r>
              <a:rPr lang="en-GB" u="sng" dirty="0"/>
              <a:t>relative</a:t>
            </a:r>
            <a:r>
              <a:rPr lang="en-GB" dirty="0"/>
              <a:t> to the society/culture that produces such knowledge. This includes all scientific knowledge. (Scientific knowledge is NOT objective or neutral and on a higher epistemological level as knowledge produced by the human and social sciences.)</a:t>
            </a:r>
          </a:p>
          <a:p>
            <a:endParaRPr lang="en-GB" dirty="0"/>
          </a:p>
          <a:p>
            <a:r>
              <a:rPr lang="en-GB" dirty="0"/>
              <a:t>The history of human nature is therefore NOT a history of ‘discovering’ human nature (in the brain through advance neuroscience technology, for example) but a history of understanding the thoughts, principles, beliefs, and practices that ‘made up’ the concept at a given time. </a:t>
            </a:r>
          </a:p>
          <a:p>
            <a:endParaRPr lang="en-US" dirty="0"/>
          </a:p>
        </p:txBody>
      </p:sp>
    </p:spTree>
    <p:extLst>
      <p:ext uri="{BB962C8B-B14F-4D97-AF65-F5344CB8AC3E}">
        <p14:creationId xmlns:p14="http://schemas.microsoft.com/office/powerpoint/2010/main" val="10092463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58C141C-EB71-1A46-8798-966420214C26}"/>
              </a:ext>
            </a:extLst>
          </p:cNvPr>
          <p:cNvPicPr>
            <a:picLocks noChangeAspect="1"/>
          </p:cNvPicPr>
          <p:nvPr/>
        </p:nvPicPr>
        <p:blipFill>
          <a:blip r:embed="rId2"/>
          <a:stretch>
            <a:fillRect/>
          </a:stretch>
        </p:blipFill>
        <p:spPr>
          <a:xfrm>
            <a:off x="1891744" y="517500"/>
            <a:ext cx="4235771" cy="6012000"/>
          </a:xfrm>
          <a:prstGeom prst="rect">
            <a:avLst/>
          </a:prstGeom>
        </p:spPr>
      </p:pic>
      <p:sp>
        <p:nvSpPr>
          <p:cNvPr id="4" name="TextBox 3">
            <a:extLst>
              <a:ext uri="{FF2B5EF4-FFF2-40B4-BE49-F238E27FC236}">
                <a16:creationId xmlns:a16="http://schemas.microsoft.com/office/drawing/2014/main" id="{BCCF604E-A1D8-C244-B04A-17AE2B1AB24E}"/>
              </a:ext>
            </a:extLst>
          </p:cNvPr>
          <p:cNvSpPr txBox="1"/>
          <p:nvPr/>
        </p:nvSpPr>
        <p:spPr>
          <a:xfrm>
            <a:off x="6295293" y="2590800"/>
            <a:ext cx="4396425" cy="2862322"/>
          </a:xfrm>
          <a:prstGeom prst="rect">
            <a:avLst/>
          </a:prstGeom>
          <a:noFill/>
        </p:spPr>
        <p:txBody>
          <a:bodyPr wrap="square" rtlCol="0">
            <a:spAutoFit/>
          </a:bodyPr>
          <a:lstStyle/>
          <a:p>
            <a:r>
              <a:rPr lang="en-US" b="1" dirty="0"/>
              <a:t>The Great Chain of Being </a:t>
            </a:r>
          </a:p>
          <a:p>
            <a:endParaRPr lang="en-US" dirty="0"/>
          </a:p>
          <a:p>
            <a:r>
              <a:rPr lang="en-US" dirty="0"/>
              <a:t>Represents a combination of Aristotelian</a:t>
            </a:r>
          </a:p>
          <a:p>
            <a:r>
              <a:rPr lang="en-US" dirty="0"/>
              <a:t>knowledge about the natural world and the cosmos and Christian knowledge from the Bible about the creation of the world and humankind by God.</a:t>
            </a:r>
          </a:p>
          <a:p>
            <a:endParaRPr lang="en-US" dirty="0"/>
          </a:p>
          <a:p>
            <a:r>
              <a:rPr lang="en-US" dirty="0"/>
              <a:t>This order is fixed; everything has its God-given place.</a:t>
            </a:r>
          </a:p>
        </p:txBody>
      </p:sp>
      <p:sp>
        <p:nvSpPr>
          <p:cNvPr id="3" name="TextBox 2">
            <a:extLst>
              <a:ext uri="{FF2B5EF4-FFF2-40B4-BE49-F238E27FC236}">
                <a16:creationId xmlns:a16="http://schemas.microsoft.com/office/drawing/2014/main" id="{C3884A1A-C21A-1C4E-8E1C-6BAFF667391A}"/>
              </a:ext>
            </a:extLst>
          </p:cNvPr>
          <p:cNvSpPr txBox="1"/>
          <p:nvPr/>
        </p:nvSpPr>
        <p:spPr>
          <a:xfrm>
            <a:off x="6447693" y="363415"/>
            <a:ext cx="184731" cy="1477328"/>
          </a:xfrm>
          <a:prstGeom prst="rect">
            <a:avLst/>
          </a:prstGeom>
          <a:noFill/>
        </p:spPr>
        <p:txBody>
          <a:bodyPr wrap="none" rtlCol="0">
            <a:spAutoFit/>
          </a:bodyPr>
          <a:lstStyle/>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1776541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0444" y="566081"/>
            <a:ext cx="7394878" cy="4001095"/>
          </a:xfrm>
          <a:prstGeom prst="rect">
            <a:avLst/>
          </a:prstGeom>
          <a:noFill/>
        </p:spPr>
        <p:txBody>
          <a:bodyPr wrap="square" rtlCol="0">
            <a:spAutoFit/>
          </a:bodyPr>
          <a:lstStyle/>
          <a:p>
            <a:r>
              <a:rPr lang="en-US" dirty="0"/>
              <a:t>							</a:t>
            </a:r>
          </a:p>
          <a:p>
            <a:endParaRPr lang="en-US" sz="2400" dirty="0"/>
          </a:p>
          <a:p>
            <a:pPr algn="ctr"/>
            <a:r>
              <a:rPr lang="en-US" sz="2400" dirty="0"/>
              <a:t>Term I: </a:t>
            </a:r>
          </a:p>
          <a:p>
            <a:pPr algn="ctr"/>
            <a:r>
              <a:rPr lang="en-US" sz="2400" dirty="0"/>
              <a:t>Lecture 5</a:t>
            </a:r>
          </a:p>
          <a:p>
            <a:endParaRPr lang="en-US" dirty="0"/>
          </a:p>
          <a:p>
            <a:endParaRPr lang="en-US" dirty="0"/>
          </a:p>
          <a:p>
            <a:pPr algn="ctr"/>
            <a:r>
              <a:rPr lang="en-US" sz="3200" dirty="0"/>
              <a:t>Discovering Human Nature? The Case of Sixteenth–Century Anatomy </a:t>
            </a:r>
          </a:p>
          <a:p>
            <a:endParaRPr lang="en-US" sz="3200" dirty="0"/>
          </a:p>
          <a:p>
            <a:pPr algn="ctr"/>
            <a:r>
              <a:rPr lang="en-US" sz="3200" dirty="0"/>
              <a:t>Reform or Revolution? </a:t>
            </a:r>
          </a:p>
        </p:txBody>
      </p:sp>
    </p:spTree>
    <p:extLst>
      <p:ext uri="{BB962C8B-B14F-4D97-AF65-F5344CB8AC3E}">
        <p14:creationId xmlns:p14="http://schemas.microsoft.com/office/powerpoint/2010/main" val="904103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1500952" y="1021279"/>
            <a:ext cx="8298687" cy="4292085"/>
          </a:xfrm>
          <a:prstGeom prst="rect">
            <a:avLst/>
          </a:prstGeom>
        </p:spPr>
      </p:pic>
      <p:sp>
        <p:nvSpPr>
          <p:cNvPr id="3" name="TextBox 2"/>
          <p:cNvSpPr txBox="1"/>
          <p:nvPr/>
        </p:nvSpPr>
        <p:spPr>
          <a:xfrm>
            <a:off x="1641232" y="5439508"/>
            <a:ext cx="8533840" cy="2308324"/>
          </a:xfrm>
          <a:prstGeom prst="rect">
            <a:avLst/>
          </a:prstGeom>
          <a:noFill/>
        </p:spPr>
        <p:txBody>
          <a:bodyPr wrap="square" rtlCol="0">
            <a:spAutoFit/>
          </a:bodyPr>
          <a:lstStyle/>
          <a:p>
            <a:r>
              <a:rPr lang="en-US" b="1" dirty="0"/>
              <a:t>Every human is born with a unique mixture of the humors: temperament or completion</a:t>
            </a:r>
          </a:p>
          <a:p>
            <a:endParaRPr lang="en-US" b="1" dirty="0"/>
          </a:p>
          <a:p>
            <a:r>
              <a:rPr lang="en-US" b="1" dirty="0"/>
              <a:t>The six-non naturals</a:t>
            </a:r>
            <a:r>
              <a:rPr lang="en-GB" dirty="0"/>
              <a:t>: air, food and drink, sleeping and waking, motion and rest, </a:t>
            </a:r>
          </a:p>
          <a:p>
            <a:r>
              <a:rPr lang="en-GB" dirty="0"/>
              <a:t>excretions and retentions, and the passions of the soul (emotions). Need to be balanced at all times! </a:t>
            </a:r>
          </a:p>
          <a:p>
            <a:endParaRPr lang="en-GB" dirty="0"/>
          </a:p>
          <a:p>
            <a:endParaRPr lang="en-US" dirty="0"/>
          </a:p>
        </p:txBody>
      </p:sp>
      <p:sp>
        <p:nvSpPr>
          <p:cNvPr id="4" name="TextBox 3">
            <a:extLst>
              <a:ext uri="{FF2B5EF4-FFF2-40B4-BE49-F238E27FC236}">
                <a16:creationId xmlns:a16="http://schemas.microsoft.com/office/drawing/2014/main" id="{464D844C-E6C2-DC42-8418-236B04C50A14}"/>
              </a:ext>
            </a:extLst>
          </p:cNvPr>
          <p:cNvSpPr txBox="1"/>
          <p:nvPr/>
        </p:nvSpPr>
        <p:spPr>
          <a:xfrm>
            <a:off x="1641233" y="261258"/>
            <a:ext cx="10466027" cy="646331"/>
          </a:xfrm>
          <a:prstGeom prst="rect">
            <a:avLst/>
          </a:prstGeom>
          <a:noFill/>
        </p:spPr>
        <p:txBody>
          <a:bodyPr wrap="square" rtlCol="0">
            <a:spAutoFit/>
          </a:bodyPr>
          <a:lstStyle/>
          <a:p>
            <a:r>
              <a:rPr lang="en-US" b="1" dirty="0"/>
              <a:t>Medical Knowledge and the Functioning of the Human Body: interplay between Micro-and </a:t>
            </a:r>
          </a:p>
          <a:p>
            <a:r>
              <a:rPr lang="en-US" b="1" dirty="0"/>
              <a:t>									Macrocosm</a:t>
            </a:r>
          </a:p>
        </p:txBody>
      </p:sp>
    </p:spTree>
    <p:extLst>
      <p:ext uri="{BB962C8B-B14F-4D97-AF65-F5344CB8AC3E}">
        <p14:creationId xmlns:p14="http://schemas.microsoft.com/office/powerpoint/2010/main" val="6518251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abrica_color_l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4863830" cy="6858000"/>
          </a:xfrm>
          <a:prstGeom prst="rect">
            <a:avLst/>
          </a:prstGeom>
        </p:spPr>
      </p:pic>
      <p:sp>
        <p:nvSpPr>
          <p:cNvPr id="4" name="Rectangle 3"/>
          <p:cNvSpPr/>
          <p:nvPr/>
        </p:nvSpPr>
        <p:spPr>
          <a:xfrm>
            <a:off x="6387830" y="297919"/>
            <a:ext cx="4280170" cy="6740307"/>
          </a:xfrm>
          <a:prstGeom prst="rect">
            <a:avLst/>
          </a:prstGeom>
        </p:spPr>
        <p:txBody>
          <a:bodyPr wrap="square">
            <a:spAutoFit/>
          </a:bodyPr>
          <a:lstStyle/>
          <a:p>
            <a:r>
              <a:rPr lang="en-US" dirty="0"/>
              <a:t>Anatomy was not yet central to medicine…</a:t>
            </a:r>
            <a:r>
              <a:rPr lang="en-US" dirty="0" err="1"/>
              <a:t>humours</a:t>
            </a:r>
            <a:r>
              <a:rPr lang="en-US" dirty="0"/>
              <a:t> explained disease</a:t>
            </a:r>
          </a:p>
          <a:p>
            <a:endParaRPr lang="en-US" dirty="0"/>
          </a:p>
          <a:p>
            <a:r>
              <a:rPr lang="en-US" dirty="0"/>
              <a:t>Vesalius is a humanist, natural philosopher, and anatomist. </a:t>
            </a:r>
          </a:p>
          <a:p>
            <a:endParaRPr lang="en-US" dirty="0"/>
          </a:p>
          <a:p>
            <a:r>
              <a:rPr lang="en-US" dirty="0"/>
              <a:t>He is a humanist and member of a European humanist Galen translation project </a:t>
            </a:r>
          </a:p>
          <a:p>
            <a:endParaRPr lang="en-US" dirty="0"/>
          </a:p>
          <a:p>
            <a:r>
              <a:rPr lang="en-US" b="1" dirty="0"/>
              <a:t>Aim: rescue anatomy from decline</a:t>
            </a:r>
          </a:p>
          <a:p>
            <a:r>
              <a:rPr lang="en-US" dirty="0"/>
              <a:t>‘I decided that this branch of natural philosophy ought to be recalled from the region of the dead. If it does not attain a fuller development among us then ever before or elsewhere among the early professors of dissection, at least it may reach such a point that one can assert without shame that the present science of anatomy is comparable to that of the ancients, and that in our age noting has been so degraded and then wholly restored as anatomy.’ </a:t>
            </a:r>
          </a:p>
          <a:p>
            <a:r>
              <a:rPr lang="en-US" dirty="0"/>
              <a:t>(quote from Preface,  in Dear, p. 38)</a:t>
            </a:r>
            <a:endParaRPr lang="en-GB" dirty="0"/>
          </a:p>
        </p:txBody>
      </p:sp>
    </p:spTree>
    <p:extLst>
      <p:ext uri="{BB962C8B-B14F-4D97-AF65-F5344CB8AC3E}">
        <p14:creationId xmlns:p14="http://schemas.microsoft.com/office/powerpoint/2010/main" val="38613571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esalius_Pg_47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781" y="0"/>
            <a:ext cx="5140287" cy="6858000"/>
          </a:xfrm>
          <a:prstGeom prst="rect">
            <a:avLst/>
          </a:prstGeom>
        </p:spPr>
      </p:pic>
      <p:pic>
        <p:nvPicPr>
          <p:cNvPr id="3" name="Picture 2" descr="Vesalius_Fabrica_p3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8004" y="1315406"/>
            <a:ext cx="5219997" cy="5214349"/>
          </a:xfrm>
          <a:prstGeom prst="rect">
            <a:avLst/>
          </a:prstGeom>
        </p:spPr>
      </p:pic>
      <p:sp>
        <p:nvSpPr>
          <p:cNvPr id="4" name="TextBox 3">
            <a:extLst>
              <a:ext uri="{FF2B5EF4-FFF2-40B4-BE49-F238E27FC236}">
                <a16:creationId xmlns:a16="http://schemas.microsoft.com/office/drawing/2014/main" id="{FA9ADB66-C464-5C49-B711-9FEBBAA09459}"/>
              </a:ext>
            </a:extLst>
          </p:cNvPr>
          <p:cNvSpPr txBox="1"/>
          <p:nvPr/>
        </p:nvSpPr>
        <p:spPr>
          <a:xfrm>
            <a:off x="5627078" y="222739"/>
            <a:ext cx="3880337" cy="1200329"/>
          </a:xfrm>
          <a:prstGeom prst="rect">
            <a:avLst/>
          </a:prstGeom>
          <a:noFill/>
        </p:spPr>
        <p:txBody>
          <a:bodyPr wrap="square" rtlCol="0">
            <a:spAutoFit/>
          </a:bodyPr>
          <a:lstStyle/>
          <a:p>
            <a:r>
              <a:rPr lang="en-US" dirty="0"/>
              <a:t>Humanistic influences: The body images are presented in classical sculpture pose and are often inspired by famous statues</a:t>
            </a:r>
          </a:p>
        </p:txBody>
      </p:sp>
      <p:sp>
        <p:nvSpPr>
          <p:cNvPr id="5" name="TextBox 4">
            <a:extLst>
              <a:ext uri="{FF2B5EF4-FFF2-40B4-BE49-F238E27FC236}">
                <a16:creationId xmlns:a16="http://schemas.microsoft.com/office/drawing/2014/main" id="{A9F452E7-9AAB-294A-8331-006A62DC5E28}"/>
              </a:ext>
            </a:extLst>
          </p:cNvPr>
          <p:cNvSpPr txBox="1"/>
          <p:nvPr/>
        </p:nvSpPr>
        <p:spPr>
          <a:xfrm>
            <a:off x="5931878" y="6529754"/>
            <a:ext cx="1997213" cy="369332"/>
          </a:xfrm>
          <a:prstGeom prst="rect">
            <a:avLst/>
          </a:prstGeom>
          <a:noFill/>
        </p:spPr>
        <p:txBody>
          <a:bodyPr wrap="none" rtlCol="0">
            <a:spAutoFit/>
          </a:bodyPr>
          <a:lstStyle/>
          <a:p>
            <a:r>
              <a:rPr lang="en-US" dirty="0"/>
              <a:t>Torso of Belvedere</a:t>
            </a:r>
          </a:p>
        </p:txBody>
      </p:sp>
    </p:spTree>
    <p:extLst>
      <p:ext uri="{BB962C8B-B14F-4D97-AF65-F5344CB8AC3E}">
        <p14:creationId xmlns:p14="http://schemas.microsoft.com/office/powerpoint/2010/main" val="67902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19924" y="1690077"/>
            <a:ext cx="7862277" cy="2207846"/>
          </a:xfrm>
        </p:spPr>
        <p:txBody>
          <a:bodyPr>
            <a:normAutofit fontScale="90000"/>
          </a:bodyPr>
          <a:lstStyle/>
          <a:p>
            <a:r>
              <a:rPr lang="en-US" sz="3100" dirty="0"/>
              <a:t>Term 1, Week 7, 2024 </a:t>
            </a:r>
            <a:br>
              <a:rPr lang="en-US" sz="3100" dirty="0"/>
            </a:br>
            <a:br>
              <a:rPr lang="en-US" sz="3100" dirty="0"/>
            </a:br>
            <a:r>
              <a:rPr lang="en-US" sz="4000" dirty="0"/>
              <a:t>Human Nature Possessed: </a:t>
            </a:r>
            <a:br>
              <a:rPr lang="en-US" sz="4000" dirty="0"/>
            </a:br>
            <a:r>
              <a:rPr lang="en-US" sz="4000" dirty="0"/>
              <a:t>How to become a Divine and Demoniac Being ?</a:t>
            </a:r>
          </a:p>
        </p:txBody>
      </p:sp>
    </p:spTree>
    <p:extLst>
      <p:ext uri="{BB962C8B-B14F-4D97-AF65-F5344CB8AC3E}">
        <p14:creationId xmlns:p14="http://schemas.microsoft.com/office/powerpoint/2010/main" val="41798593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DC4EF8-40A1-BB49-A860-A0F7A087E5EC}"/>
              </a:ext>
            </a:extLst>
          </p:cNvPr>
          <p:cNvPicPr>
            <a:picLocks noChangeAspect="1"/>
          </p:cNvPicPr>
          <p:nvPr/>
        </p:nvPicPr>
        <p:blipFill>
          <a:blip r:embed="rId2"/>
          <a:stretch>
            <a:fillRect/>
          </a:stretch>
        </p:blipFill>
        <p:spPr>
          <a:xfrm>
            <a:off x="2013558" y="228601"/>
            <a:ext cx="4419326" cy="6436894"/>
          </a:xfrm>
          <a:prstGeom prst="rect">
            <a:avLst/>
          </a:prstGeom>
        </p:spPr>
      </p:pic>
      <p:sp>
        <p:nvSpPr>
          <p:cNvPr id="6" name="TextBox 5">
            <a:extLst>
              <a:ext uri="{FF2B5EF4-FFF2-40B4-BE49-F238E27FC236}">
                <a16:creationId xmlns:a16="http://schemas.microsoft.com/office/drawing/2014/main" id="{6731ABED-DDA8-5149-9DB6-40938E82E8E9}"/>
              </a:ext>
            </a:extLst>
          </p:cNvPr>
          <p:cNvSpPr txBox="1"/>
          <p:nvPr/>
        </p:nvSpPr>
        <p:spPr>
          <a:xfrm>
            <a:off x="6658709" y="1735016"/>
            <a:ext cx="4213700" cy="2585323"/>
          </a:xfrm>
          <a:prstGeom prst="rect">
            <a:avLst/>
          </a:prstGeom>
          <a:noFill/>
        </p:spPr>
        <p:txBody>
          <a:bodyPr wrap="square" rtlCol="0">
            <a:spAutoFit/>
          </a:bodyPr>
          <a:lstStyle/>
          <a:p>
            <a:r>
              <a:rPr lang="en-US" dirty="0"/>
              <a:t>In the Great Chain of Being </a:t>
            </a:r>
          </a:p>
          <a:p>
            <a:r>
              <a:rPr lang="en-US" dirty="0"/>
              <a:t>natural and Christian spiritual worlds </a:t>
            </a:r>
          </a:p>
          <a:p>
            <a:r>
              <a:rPr lang="en-US" dirty="0"/>
              <a:t>were intertwined</a:t>
            </a:r>
          </a:p>
          <a:p>
            <a:endParaRPr lang="en-US" dirty="0"/>
          </a:p>
          <a:p>
            <a:r>
              <a:rPr lang="en-US" dirty="0"/>
              <a:t>We today see them as separate but </a:t>
            </a:r>
          </a:p>
          <a:p>
            <a:r>
              <a:rPr lang="en-US" dirty="0"/>
              <a:t>for contemporaries they were one.</a:t>
            </a:r>
          </a:p>
          <a:p>
            <a:endParaRPr lang="en-US" dirty="0"/>
          </a:p>
          <a:p>
            <a:r>
              <a:rPr lang="en-US" dirty="0"/>
              <a:t>The soul and its spirits are key concepts </a:t>
            </a:r>
          </a:p>
          <a:p>
            <a:r>
              <a:rPr lang="en-US" dirty="0"/>
              <a:t>that mediated these two worlds</a:t>
            </a:r>
          </a:p>
        </p:txBody>
      </p:sp>
      <p:sp>
        <p:nvSpPr>
          <p:cNvPr id="7" name="TextBox 6">
            <a:extLst>
              <a:ext uri="{FF2B5EF4-FFF2-40B4-BE49-F238E27FC236}">
                <a16:creationId xmlns:a16="http://schemas.microsoft.com/office/drawing/2014/main" id="{953D9DD5-75E9-7E41-8FE9-B83031E0AFCE}"/>
              </a:ext>
            </a:extLst>
          </p:cNvPr>
          <p:cNvSpPr txBox="1"/>
          <p:nvPr/>
        </p:nvSpPr>
        <p:spPr>
          <a:xfrm>
            <a:off x="7022124" y="550985"/>
            <a:ext cx="2595839" cy="369332"/>
          </a:xfrm>
          <a:prstGeom prst="rect">
            <a:avLst/>
          </a:prstGeom>
          <a:noFill/>
        </p:spPr>
        <p:txBody>
          <a:bodyPr wrap="none" rtlCol="0">
            <a:spAutoFit/>
          </a:bodyPr>
          <a:lstStyle/>
          <a:p>
            <a:r>
              <a:rPr lang="en-US" dirty="0"/>
              <a:t>The question of the soul </a:t>
            </a:r>
          </a:p>
        </p:txBody>
      </p:sp>
    </p:spTree>
    <p:extLst>
      <p:ext uri="{BB962C8B-B14F-4D97-AF65-F5344CB8AC3E}">
        <p14:creationId xmlns:p14="http://schemas.microsoft.com/office/powerpoint/2010/main" val="19338332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06Medium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2638" y="0"/>
            <a:ext cx="4909096" cy="6858000"/>
          </a:xfrm>
          <a:prstGeom prst="rect">
            <a:avLst/>
          </a:prstGeom>
        </p:spPr>
      </p:pic>
      <p:sp>
        <p:nvSpPr>
          <p:cNvPr id="5" name="TextBox 4"/>
          <p:cNvSpPr txBox="1"/>
          <p:nvPr/>
        </p:nvSpPr>
        <p:spPr>
          <a:xfrm>
            <a:off x="6877539" y="683847"/>
            <a:ext cx="3546205" cy="1754326"/>
          </a:xfrm>
          <a:prstGeom prst="rect">
            <a:avLst/>
          </a:prstGeom>
          <a:noFill/>
        </p:spPr>
        <p:txBody>
          <a:bodyPr wrap="square" rtlCol="0">
            <a:spAutoFit/>
          </a:bodyPr>
          <a:lstStyle/>
          <a:p>
            <a:r>
              <a:rPr lang="en-US" dirty="0"/>
              <a:t>S. Clare  of </a:t>
            </a:r>
            <a:r>
              <a:rPr lang="en-US" dirty="0" err="1"/>
              <a:t>Montefalco</a:t>
            </a:r>
            <a:r>
              <a:rPr lang="en-US" dirty="0"/>
              <a:t> receiving the cross with Christ literally implanting his cross into her heart.</a:t>
            </a:r>
          </a:p>
          <a:p>
            <a:endParaRPr lang="en-US" dirty="0"/>
          </a:p>
          <a:p>
            <a:r>
              <a:rPr lang="en-US" dirty="0"/>
              <a:t>(church of Santa Chiara, Italy)</a:t>
            </a:r>
          </a:p>
        </p:txBody>
      </p:sp>
      <p:pic>
        <p:nvPicPr>
          <p:cNvPr id="2" name="Picture 1" descr="Saint_Clare_of_Montefalc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5286" y="2992198"/>
            <a:ext cx="2865120" cy="3511296"/>
          </a:xfrm>
          <a:prstGeom prst="rect">
            <a:avLst/>
          </a:prstGeom>
        </p:spPr>
      </p:pic>
    </p:spTree>
    <p:extLst>
      <p:ext uri="{BB962C8B-B14F-4D97-AF65-F5344CB8AC3E}">
        <p14:creationId xmlns:p14="http://schemas.microsoft.com/office/powerpoint/2010/main" val="22129307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8463" y="445477"/>
            <a:ext cx="8779445" cy="6463308"/>
          </a:xfrm>
          <a:prstGeom prst="rect">
            <a:avLst/>
          </a:prstGeom>
          <a:noFill/>
        </p:spPr>
        <p:txBody>
          <a:bodyPr wrap="square" rtlCol="0">
            <a:spAutoFit/>
          </a:bodyPr>
          <a:lstStyle/>
          <a:p>
            <a:pPr algn="ctr"/>
            <a:r>
              <a:rPr lang="en-US" b="1" dirty="0"/>
              <a:t>What is the soul? </a:t>
            </a:r>
          </a:p>
          <a:p>
            <a:pPr algn="ctr"/>
            <a:r>
              <a:rPr lang="en-US" b="1" dirty="0"/>
              <a:t>1. The soul in Aristotelian understanding of nature in natural beings</a:t>
            </a:r>
          </a:p>
          <a:p>
            <a:endParaRPr lang="en-US" b="1" dirty="0"/>
          </a:p>
          <a:p>
            <a:r>
              <a:rPr lang="en-US" b="1" dirty="0"/>
              <a:t>Aristotelian psychology:</a:t>
            </a:r>
          </a:p>
          <a:p>
            <a:r>
              <a:rPr lang="en-US" dirty="0"/>
              <a:t>the study of the ‘soul’ or ‘psyche’ (in his text, </a:t>
            </a:r>
            <a:r>
              <a:rPr lang="en-US" i="1" dirty="0"/>
              <a:t>De Anima</a:t>
            </a:r>
            <a:r>
              <a:rPr lang="en-US" dirty="0"/>
              <a:t>); the study of the</a:t>
            </a:r>
          </a:p>
          <a:p>
            <a:r>
              <a:rPr lang="en-GB" dirty="0"/>
              <a:t>nature of the soul (or psyche), which he considered the basis of all life.  The soul, according to Aristotle, is </a:t>
            </a:r>
            <a:r>
              <a:rPr lang="en-GB" b="1" dirty="0"/>
              <a:t>the essence of all living things that makes them behave in the ways distinctive of living things. </a:t>
            </a:r>
          </a:p>
          <a:p>
            <a:r>
              <a:rPr lang="en-GB" dirty="0"/>
              <a:t>		</a:t>
            </a:r>
            <a:r>
              <a:rPr lang="en-GB" b="1" dirty="0"/>
              <a:t>note:</a:t>
            </a:r>
            <a:r>
              <a:rPr lang="en-GB" dirty="0"/>
              <a:t> today the term ‘psychology’ refers only to the study of the mind; Aristotle 			  understood it in a much broader way</a:t>
            </a:r>
          </a:p>
          <a:p>
            <a:endParaRPr lang="en-GB" b="1" dirty="0"/>
          </a:p>
          <a:p>
            <a:endParaRPr lang="en-GB" b="1" dirty="0"/>
          </a:p>
          <a:p>
            <a:r>
              <a:rPr lang="en-GB" b="1" dirty="0"/>
              <a:t>Central question for Aristotle was:</a:t>
            </a:r>
          </a:p>
          <a:p>
            <a:r>
              <a:rPr lang="en-GB" dirty="0"/>
              <a:t>How does the soul relate to the physical human body? </a:t>
            </a:r>
          </a:p>
          <a:p>
            <a:endParaRPr lang="en-GB" dirty="0"/>
          </a:p>
          <a:p>
            <a:r>
              <a:rPr lang="en-GB" dirty="0"/>
              <a:t>Answer: He regards the </a:t>
            </a:r>
            <a:r>
              <a:rPr lang="en-GB" b="1" dirty="0"/>
              <a:t>body as the matter</a:t>
            </a:r>
            <a:r>
              <a:rPr lang="en-GB" dirty="0"/>
              <a:t> (parts and material that make up the body) and </a:t>
            </a:r>
            <a:r>
              <a:rPr lang="en-GB" b="1" dirty="0"/>
              <a:t>the soul as the form</a:t>
            </a:r>
            <a:r>
              <a:rPr lang="en-GB" dirty="0"/>
              <a:t> of a living thing. The two are correlative to one another. What humans do involves always the soul (form) and the body (matter) together (differs from Plato’s ideas of the soul).</a:t>
            </a:r>
          </a:p>
          <a:p>
            <a:endParaRPr lang="en-GB" dirty="0"/>
          </a:p>
          <a:p>
            <a:endParaRPr lang="en-GB" dirty="0"/>
          </a:p>
          <a:p>
            <a:r>
              <a:rPr lang="en-GB" dirty="0"/>
              <a:t> </a:t>
            </a:r>
          </a:p>
          <a:p>
            <a:endParaRPr lang="en-US" dirty="0"/>
          </a:p>
        </p:txBody>
      </p:sp>
    </p:spTree>
    <p:extLst>
      <p:ext uri="{BB962C8B-B14F-4D97-AF65-F5344CB8AC3E}">
        <p14:creationId xmlns:p14="http://schemas.microsoft.com/office/powerpoint/2010/main" val="9682891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1100668"/>
            <a:ext cx="9144000" cy="3139321"/>
          </a:xfrm>
          <a:prstGeom prst="rect">
            <a:avLst/>
          </a:prstGeom>
          <a:noFill/>
        </p:spPr>
        <p:txBody>
          <a:bodyPr wrap="square" rtlCol="0">
            <a:spAutoFit/>
          </a:bodyPr>
          <a:lstStyle/>
          <a:p>
            <a:r>
              <a:rPr lang="en-US" b="1" dirty="0"/>
              <a:t>The souls are not thought to be material but </a:t>
            </a:r>
            <a:r>
              <a:rPr lang="en-US" b="1" dirty="0" err="1"/>
              <a:t>Artistotle</a:t>
            </a:r>
            <a:r>
              <a:rPr lang="en-US" b="1" dirty="0"/>
              <a:t> related them to specific organs in human body:</a:t>
            </a:r>
          </a:p>
          <a:p>
            <a:endParaRPr lang="en-US" b="1" dirty="0"/>
          </a:p>
          <a:p>
            <a:pPr marL="342900" indent="-342900">
              <a:buAutoNum type="arabicPeriod"/>
            </a:pPr>
            <a:r>
              <a:rPr lang="en-US" dirty="0"/>
              <a:t>Vegetative powers of ‘vegetative’/’nutritive soul’:  located in </a:t>
            </a:r>
            <a:r>
              <a:rPr lang="en-US" b="1" dirty="0"/>
              <a:t>liver,</a:t>
            </a:r>
            <a:r>
              <a:rPr lang="en-US" dirty="0"/>
              <a:t> served by the</a:t>
            </a:r>
          </a:p>
          <a:p>
            <a:r>
              <a:rPr lang="en-US" dirty="0"/>
              <a:t> veins and auxiliary members such as the bladder and   genitals. </a:t>
            </a:r>
            <a:endParaRPr lang="en-GB" dirty="0"/>
          </a:p>
          <a:p>
            <a:r>
              <a:rPr lang="en-US" dirty="0"/>
              <a:t> </a:t>
            </a:r>
            <a:endParaRPr lang="en-GB" dirty="0"/>
          </a:p>
          <a:p>
            <a:r>
              <a:rPr lang="en-US" dirty="0"/>
              <a:t>2. Emotive powers of ‘sensitive soul’:  located in the </a:t>
            </a:r>
            <a:r>
              <a:rPr lang="en-US" b="1" dirty="0"/>
              <a:t>heart</a:t>
            </a:r>
            <a:r>
              <a:rPr lang="en-US" dirty="0"/>
              <a:t>, served by the arteries</a:t>
            </a:r>
            <a:endParaRPr lang="en-GB" dirty="0"/>
          </a:p>
          <a:p>
            <a:r>
              <a:rPr lang="en-US" dirty="0"/>
              <a:t> </a:t>
            </a:r>
            <a:endParaRPr lang="en-GB" dirty="0"/>
          </a:p>
          <a:p>
            <a:pPr marL="342900" indent="-342900">
              <a:buAutoNum type="arabicPeriod" startAt="3"/>
            </a:pPr>
            <a:r>
              <a:rPr lang="en-US" dirty="0"/>
              <a:t>Power of cognition and voluntary motion of ‘intellective’/’rational soul’:  located  in the </a:t>
            </a:r>
            <a:r>
              <a:rPr lang="en-US" b="1" dirty="0"/>
              <a:t>brain</a:t>
            </a:r>
            <a:r>
              <a:rPr lang="en-US" dirty="0"/>
              <a:t>,  served by the nerves, the sense organs, and the muscles </a:t>
            </a:r>
            <a:endParaRPr lang="en-GB" dirty="0"/>
          </a:p>
          <a:p>
            <a:endParaRPr lang="en-US" dirty="0"/>
          </a:p>
        </p:txBody>
      </p:sp>
    </p:spTree>
    <p:extLst>
      <p:ext uri="{BB962C8B-B14F-4D97-AF65-F5344CB8AC3E}">
        <p14:creationId xmlns:p14="http://schemas.microsoft.com/office/powerpoint/2010/main" val="80036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552CFB-6E20-06C6-8BAB-2F267F8BDFF1}"/>
              </a:ext>
            </a:extLst>
          </p:cNvPr>
          <p:cNvSpPr>
            <a:spLocks noGrp="1"/>
          </p:cNvSpPr>
          <p:nvPr>
            <p:ph type="ctrTitle"/>
          </p:nvPr>
        </p:nvSpPr>
        <p:spPr>
          <a:xfrm>
            <a:off x="1114425" y="1122362"/>
            <a:ext cx="9553575" cy="3963987"/>
          </a:xfrm>
        </p:spPr>
        <p:txBody>
          <a:bodyPr>
            <a:normAutofit fontScale="90000"/>
          </a:bodyPr>
          <a:lstStyle/>
          <a:p>
            <a:r>
              <a:rPr lang="en-US" sz="6000" b="1" dirty="0"/>
              <a:t>Famous Stories we tell ourselves (I): The ‘Discovery’ or the ‘self-fashioning’ of Renaissance Man? Jacob Burckhardt and Stephen Greenblatt</a:t>
            </a:r>
            <a:br>
              <a:rPr lang="en-US" sz="6000" b="1" dirty="0"/>
            </a:br>
            <a:r>
              <a:rPr lang="en-US" sz="4000" b="1" dirty="0"/>
              <a:t>Term 1, Lecture I</a:t>
            </a:r>
            <a:endParaRPr lang="en-US" sz="4000" dirty="0"/>
          </a:p>
        </p:txBody>
      </p:sp>
    </p:spTree>
    <p:extLst>
      <p:ext uri="{BB962C8B-B14F-4D97-AF65-F5344CB8AC3E}">
        <p14:creationId xmlns:p14="http://schemas.microsoft.com/office/powerpoint/2010/main" val="24467301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0500045-Galen_s_spirit_system-SPL-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9456" y="522457"/>
            <a:ext cx="3065379" cy="5291996"/>
          </a:xfrm>
          <a:prstGeom prst="rect">
            <a:avLst/>
          </a:prstGeom>
        </p:spPr>
      </p:pic>
      <p:sp>
        <p:nvSpPr>
          <p:cNvPr id="3" name="TextBox 2"/>
          <p:cNvSpPr txBox="1"/>
          <p:nvPr/>
        </p:nvSpPr>
        <p:spPr>
          <a:xfrm>
            <a:off x="5338845" y="1956929"/>
            <a:ext cx="5533744" cy="923330"/>
          </a:xfrm>
          <a:prstGeom prst="rect">
            <a:avLst/>
          </a:prstGeom>
          <a:noFill/>
        </p:spPr>
        <p:txBody>
          <a:bodyPr wrap="square" rtlCol="0">
            <a:spAutoFit/>
          </a:bodyPr>
          <a:lstStyle/>
          <a:p>
            <a:endParaRPr lang="en-US" b="1" dirty="0"/>
          </a:p>
          <a:p>
            <a:r>
              <a:rPr lang="en-US" b="1" dirty="0"/>
              <a:t>spirit/pneuma:</a:t>
            </a:r>
            <a:r>
              <a:rPr lang="en-US" dirty="0"/>
              <a:t> means ‘air’ or ‘breath’, and is imagined </a:t>
            </a:r>
          </a:p>
          <a:p>
            <a:r>
              <a:rPr lang="en-US" dirty="0"/>
              <a:t>as a sort of hot vapor fused in blood</a:t>
            </a:r>
          </a:p>
        </p:txBody>
      </p:sp>
      <p:sp>
        <p:nvSpPr>
          <p:cNvPr id="4" name="TextBox 3"/>
          <p:cNvSpPr txBox="1"/>
          <p:nvPr/>
        </p:nvSpPr>
        <p:spPr>
          <a:xfrm>
            <a:off x="5561770" y="2930421"/>
            <a:ext cx="5106231" cy="2862322"/>
          </a:xfrm>
          <a:prstGeom prst="rect">
            <a:avLst/>
          </a:prstGeom>
          <a:noFill/>
        </p:spPr>
        <p:txBody>
          <a:bodyPr wrap="square" rtlCol="0">
            <a:spAutoFit/>
          </a:bodyPr>
          <a:lstStyle/>
          <a:p>
            <a:r>
              <a:rPr lang="en-GB" b="1" dirty="0"/>
              <a:t> 1. natural spirit:</a:t>
            </a:r>
            <a:r>
              <a:rPr lang="en-GB" dirty="0"/>
              <a:t> resided in the liver, the centre of </a:t>
            </a:r>
          </a:p>
          <a:p>
            <a:r>
              <a:rPr lang="en-GB" dirty="0"/>
              <a:t>nutrition and metabolism.</a:t>
            </a:r>
          </a:p>
          <a:p>
            <a:endParaRPr lang="en-GB" dirty="0"/>
          </a:p>
          <a:p>
            <a:r>
              <a:rPr lang="en-GB" b="1" dirty="0"/>
              <a:t>2. vital spirit</a:t>
            </a:r>
            <a:r>
              <a:rPr lang="en-GB" dirty="0"/>
              <a:t> was located in the heart, the centre of </a:t>
            </a:r>
          </a:p>
          <a:p>
            <a:r>
              <a:rPr lang="en-GB" dirty="0"/>
              <a:t>blood flow regulation, heart beat, respiration, and body temperature. </a:t>
            </a:r>
          </a:p>
          <a:p>
            <a:endParaRPr lang="en-GB" dirty="0"/>
          </a:p>
          <a:p>
            <a:r>
              <a:rPr lang="en-GB" b="1" dirty="0"/>
              <a:t>3. animal spirit</a:t>
            </a:r>
            <a:r>
              <a:rPr lang="en-GB" dirty="0"/>
              <a:t> was created in the  brain, the centre of sensory perceptions and  movement.</a:t>
            </a:r>
            <a:endParaRPr lang="en-US" dirty="0"/>
          </a:p>
        </p:txBody>
      </p:sp>
      <p:sp>
        <p:nvSpPr>
          <p:cNvPr id="8" name="TextBox 7"/>
          <p:cNvSpPr txBox="1"/>
          <p:nvPr/>
        </p:nvSpPr>
        <p:spPr>
          <a:xfrm>
            <a:off x="5067912" y="199292"/>
            <a:ext cx="5600089" cy="923330"/>
          </a:xfrm>
          <a:prstGeom prst="rect">
            <a:avLst/>
          </a:prstGeom>
          <a:noFill/>
        </p:spPr>
        <p:txBody>
          <a:bodyPr wrap="square" rtlCol="0">
            <a:spAutoFit/>
          </a:bodyPr>
          <a:lstStyle/>
          <a:p>
            <a:r>
              <a:rPr lang="en-US" b="1" dirty="0"/>
              <a:t>Soul(s)  relied for their operation on the system of spirits   </a:t>
            </a:r>
          </a:p>
          <a:p>
            <a:endParaRPr lang="en-US" dirty="0"/>
          </a:p>
        </p:txBody>
      </p:sp>
      <p:sp>
        <p:nvSpPr>
          <p:cNvPr id="9" name="TextBox 8"/>
          <p:cNvSpPr txBox="1"/>
          <p:nvPr/>
        </p:nvSpPr>
        <p:spPr>
          <a:xfrm>
            <a:off x="1845734" y="6248400"/>
            <a:ext cx="3544701" cy="369332"/>
          </a:xfrm>
          <a:prstGeom prst="rect">
            <a:avLst/>
          </a:prstGeom>
          <a:noFill/>
        </p:spPr>
        <p:txBody>
          <a:bodyPr wrap="square" rtlCol="0">
            <a:spAutoFit/>
          </a:bodyPr>
          <a:lstStyle/>
          <a:p>
            <a:r>
              <a:rPr lang="en-US" b="1" dirty="0"/>
              <a:t>Galen’s idea of body and spirits</a:t>
            </a:r>
          </a:p>
        </p:txBody>
      </p:sp>
      <p:sp>
        <p:nvSpPr>
          <p:cNvPr id="5" name="TextBox 4">
            <a:extLst>
              <a:ext uri="{FF2B5EF4-FFF2-40B4-BE49-F238E27FC236}">
                <a16:creationId xmlns:a16="http://schemas.microsoft.com/office/drawing/2014/main" id="{BE1110CE-1196-9345-8B76-F88BC64F6654}"/>
              </a:ext>
            </a:extLst>
          </p:cNvPr>
          <p:cNvSpPr txBox="1"/>
          <p:nvPr/>
        </p:nvSpPr>
        <p:spPr>
          <a:xfrm>
            <a:off x="4774835" y="1148863"/>
            <a:ext cx="5935265" cy="646331"/>
          </a:xfrm>
          <a:prstGeom prst="rect">
            <a:avLst/>
          </a:prstGeom>
          <a:noFill/>
        </p:spPr>
        <p:txBody>
          <a:bodyPr wrap="square" rtlCol="0">
            <a:spAutoFit/>
          </a:bodyPr>
          <a:lstStyle/>
          <a:p>
            <a:r>
              <a:rPr lang="en-US" b="1" dirty="0"/>
              <a:t>Galen developed these ideas on the basis of Aristotle’s ideas of the soul </a:t>
            </a:r>
          </a:p>
        </p:txBody>
      </p:sp>
      <p:sp>
        <p:nvSpPr>
          <p:cNvPr id="6" name="TextBox 5">
            <a:extLst>
              <a:ext uri="{FF2B5EF4-FFF2-40B4-BE49-F238E27FC236}">
                <a16:creationId xmlns:a16="http://schemas.microsoft.com/office/drawing/2014/main" id="{A536944F-E2AE-2D47-BD9B-48A58FE8A831}"/>
              </a:ext>
            </a:extLst>
          </p:cNvPr>
          <p:cNvSpPr txBox="1"/>
          <p:nvPr/>
        </p:nvSpPr>
        <p:spPr>
          <a:xfrm>
            <a:off x="5067912" y="5990493"/>
            <a:ext cx="5600089" cy="669777"/>
          </a:xfrm>
          <a:prstGeom prst="rect">
            <a:avLst/>
          </a:prstGeom>
          <a:noFill/>
        </p:spPr>
        <p:txBody>
          <a:bodyPr wrap="square" rtlCol="0">
            <a:spAutoFit/>
          </a:bodyPr>
          <a:lstStyle/>
          <a:p>
            <a:r>
              <a:rPr lang="en-US" b="1" dirty="0"/>
              <a:t>The spirit operates between the flesh, the materiality of the body and its invisible souls. </a:t>
            </a:r>
            <a:endParaRPr lang="en-GB" dirty="0"/>
          </a:p>
        </p:txBody>
      </p:sp>
    </p:spTree>
    <p:extLst>
      <p:ext uri="{BB962C8B-B14F-4D97-AF65-F5344CB8AC3E}">
        <p14:creationId xmlns:p14="http://schemas.microsoft.com/office/powerpoint/2010/main" val="15996449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38401" y="1301262"/>
            <a:ext cx="7699147" cy="3416320"/>
          </a:xfrm>
          <a:prstGeom prst="rect">
            <a:avLst/>
          </a:prstGeom>
          <a:noFill/>
        </p:spPr>
        <p:txBody>
          <a:bodyPr wrap="square" rtlCol="0">
            <a:spAutoFit/>
          </a:bodyPr>
          <a:lstStyle/>
          <a:p>
            <a:r>
              <a:rPr lang="en-US" dirty="0"/>
              <a:t>From  12th-14</a:t>
            </a:r>
            <a:r>
              <a:rPr lang="en-US" baseline="30000" dirty="0"/>
              <a:t>th  </a:t>
            </a:r>
            <a:r>
              <a:rPr lang="en-US" dirty="0"/>
              <a:t>century the ‘spirit’ slowly took on theological meanings</a:t>
            </a:r>
          </a:p>
          <a:p>
            <a:endParaRPr lang="en-US" dirty="0"/>
          </a:p>
          <a:p>
            <a:r>
              <a:rPr lang="en-GB" dirty="0"/>
              <a:t>Natural philosophers (mainly theologians) whished to create a language embracing both the phenomena of physical life AND the experience of salvation within a unified conceptual frame work. </a:t>
            </a:r>
          </a:p>
          <a:p>
            <a:endParaRPr lang="en-US" dirty="0"/>
          </a:p>
          <a:p>
            <a:r>
              <a:rPr lang="en-GB" dirty="0"/>
              <a:t>Appropriation of natural function and organs related to the spiritual and soul systems of Galen and Aristotle. These physiological concepts were linked to Christian beliefs, narrated in the Bible and writings of Church fathers  </a:t>
            </a:r>
          </a:p>
          <a:p>
            <a:endParaRPr lang="en-US" dirty="0"/>
          </a:p>
          <a:p>
            <a:endParaRPr lang="en-US" dirty="0"/>
          </a:p>
          <a:p>
            <a:endParaRPr lang="en-US" dirty="0"/>
          </a:p>
        </p:txBody>
      </p:sp>
      <p:sp>
        <p:nvSpPr>
          <p:cNvPr id="5" name="TextBox 4">
            <a:extLst>
              <a:ext uri="{FF2B5EF4-FFF2-40B4-BE49-F238E27FC236}">
                <a16:creationId xmlns:a16="http://schemas.microsoft.com/office/drawing/2014/main" id="{438E6406-6CA4-804F-BE09-0D42CF84F73D}"/>
              </a:ext>
            </a:extLst>
          </p:cNvPr>
          <p:cNvSpPr txBox="1"/>
          <p:nvPr/>
        </p:nvSpPr>
        <p:spPr>
          <a:xfrm>
            <a:off x="1735016" y="351693"/>
            <a:ext cx="8402532" cy="646331"/>
          </a:xfrm>
          <a:prstGeom prst="rect">
            <a:avLst/>
          </a:prstGeom>
          <a:noFill/>
        </p:spPr>
        <p:txBody>
          <a:bodyPr wrap="square" rtlCol="0">
            <a:spAutoFit/>
          </a:bodyPr>
          <a:lstStyle/>
          <a:p>
            <a:r>
              <a:rPr lang="en-GB" b="1" dirty="0"/>
              <a:t>2. Theological Meanings: the spirits and the soul within Christian belief</a:t>
            </a:r>
          </a:p>
          <a:p>
            <a:endParaRPr lang="en-US" dirty="0"/>
          </a:p>
        </p:txBody>
      </p:sp>
    </p:spTree>
    <p:extLst>
      <p:ext uri="{BB962C8B-B14F-4D97-AF65-F5344CB8AC3E}">
        <p14:creationId xmlns:p14="http://schemas.microsoft.com/office/powerpoint/2010/main" val="12601117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00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2836" y="1468944"/>
            <a:ext cx="2730669" cy="3635996"/>
          </a:xfrm>
          <a:prstGeom prst="rect">
            <a:avLst/>
          </a:prstGeom>
        </p:spPr>
      </p:pic>
      <p:sp>
        <p:nvSpPr>
          <p:cNvPr id="3" name="TextBox 2"/>
          <p:cNvSpPr txBox="1"/>
          <p:nvPr/>
        </p:nvSpPr>
        <p:spPr>
          <a:xfrm>
            <a:off x="2252134" y="5384801"/>
            <a:ext cx="8459827" cy="646331"/>
          </a:xfrm>
          <a:prstGeom prst="rect">
            <a:avLst/>
          </a:prstGeom>
          <a:noFill/>
        </p:spPr>
        <p:txBody>
          <a:bodyPr wrap="square" rtlCol="0">
            <a:spAutoFit/>
          </a:bodyPr>
          <a:lstStyle/>
          <a:p>
            <a:r>
              <a:rPr lang="en-US" dirty="0"/>
              <a:t>Devil snatches the spirit leaving the body of dying man through the mouth</a:t>
            </a:r>
          </a:p>
          <a:p>
            <a:r>
              <a:rPr lang="en-US" dirty="0"/>
              <a:t>(Danish mural, 12</a:t>
            </a:r>
            <a:r>
              <a:rPr lang="en-US" baseline="30000" dirty="0"/>
              <a:t>th</a:t>
            </a:r>
            <a:r>
              <a:rPr lang="en-US" dirty="0"/>
              <a:t> century)</a:t>
            </a:r>
          </a:p>
        </p:txBody>
      </p:sp>
      <p:sp>
        <p:nvSpPr>
          <p:cNvPr id="4" name="TextBox 3"/>
          <p:cNvSpPr txBox="1"/>
          <p:nvPr/>
        </p:nvSpPr>
        <p:spPr>
          <a:xfrm>
            <a:off x="6146801" y="1270000"/>
            <a:ext cx="3990746" cy="3416320"/>
          </a:xfrm>
          <a:prstGeom prst="rect">
            <a:avLst/>
          </a:prstGeom>
          <a:noFill/>
        </p:spPr>
        <p:txBody>
          <a:bodyPr wrap="square" rtlCol="0">
            <a:spAutoFit/>
          </a:bodyPr>
          <a:lstStyle/>
          <a:p>
            <a:r>
              <a:rPr lang="en-US" dirty="0"/>
              <a:t>During 12-14</a:t>
            </a:r>
            <a:r>
              <a:rPr lang="en-US" baseline="30000" dirty="0"/>
              <a:t>th</a:t>
            </a:r>
            <a:r>
              <a:rPr lang="en-US" dirty="0"/>
              <a:t> century the ‘spirit’ took on theological meanings</a:t>
            </a:r>
          </a:p>
          <a:p>
            <a:endParaRPr lang="en-US" dirty="0"/>
          </a:p>
          <a:p>
            <a:r>
              <a:rPr lang="en-GB" dirty="0"/>
              <a:t>Appropriation of natural function and organs related to the spiritual and soul systems of Galen and Aristotle and the linking of these physiological ideas  to Christian ideas, expressed in the Bible and writings of Church fathers  </a:t>
            </a:r>
          </a:p>
          <a:p>
            <a:endParaRPr lang="en-US" dirty="0"/>
          </a:p>
          <a:p>
            <a:endParaRPr lang="en-US" dirty="0"/>
          </a:p>
          <a:p>
            <a:endParaRPr lang="en-US" dirty="0"/>
          </a:p>
        </p:txBody>
      </p:sp>
      <p:sp>
        <p:nvSpPr>
          <p:cNvPr id="5" name="TextBox 4">
            <a:extLst>
              <a:ext uri="{FF2B5EF4-FFF2-40B4-BE49-F238E27FC236}">
                <a16:creationId xmlns:a16="http://schemas.microsoft.com/office/drawing/2014/main" id="{89E3135A-A4D2-3E45-A699-C5A1E15A638D}"/>
              </a:ext>
            </a:extLst>
          </p:cNvPr>
          <p:cNvSpPr txBox="1"/>
          <p:nvPr/>
        </p:nvSpPr>
        <p:spPr>
          <a:xfrm>
            <a:off x="2754923" y="574431"/>
            <a:ext cx="5638800" cy="369332"/>
          </a:xfrm>
          <a:prstGeom prst="rect">
            <a:avLst/>
          </a:prstGeom>
          <a:noFill/>
        </p:spPr>
        <p:txBody>
          <a:bodyPr wrap="square" rtlCol="0">
            <a:spAutoFit/>
          </a:bodyPr>
          <a:lstStyle/>
          <a:p>
            <a:r>
              <a:rPr lang="en-US" b="1" dirty="0"/>
              <a:t>The spiritual meaning of the spirit</a:t>
            </a:r>
          </a:p>
        </p:txBody>
      </p:sp>
    </p:spTree>
    <p:extLst>
      <p:ext uri="{BB962C8B-B14F-4D97-AF65-F5344CB8AC3E}">
        <p14:creationId xmlns:p14="http://schemas.microsoft.com/office/powerpoint/2010/main" val="20992110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evackMariaze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3877" y="783657"/>
            <a:ext cx="6551977" cy="5024476"/>
          </a:xfrm>
          <a:prstGeom prst="rect">
            <a:avLst/>
          </a:prstGeom>
        </p:spPr>
      </p:pic>
      <p:sp>
        <p:nvSpPr>
          <p:cNvPr id="3" name="TextBox 2"/>
          <p:cNvSpPr txBox="1"/>
          <p:nvPr/>
        </p:nvSpPr>
        <p:spPr>
          <a:xfrm>
            <a:off x="1823877" y="5808134"/>
            <a:ext cx="8325483" cy="646331"/>
          </a:xfrm>
          <a:prstGeom prst="rect">
            <a:avLst/>
          </a:prstGeom>
          <a:noFill/>
        </p:spPr>
        <p:txBody>
          <a:bodyPr wrap="square" rtlCol="0">
            <a:spAutoFit/>
          </a:bodyPr>
          <a:lstStyle/>
          <a:p>
            <a:r>
              <a:rPr lang="en-US" b="1" dirty="0"/>
              <a:t>Def. exorcism</a:t>
            </a:r>
            <a:r>
              <a:rPr lang="en-US" dirty="0"/>
              <a:t>:  The practice of evicting demons or other spiritual entities from a </a:t>
            </a:r>
          </a:p>
          <a:p>
            <a:r>
              <a:rPr lang="en-US" dirty="0"/>
              <a:t>person believed to be possessed.</a:t>
            </a:r>
          </a:p>
        </p:txBody>
      </p:sp>
      <p:sp>
        <p:nvSpPr>
          <p:cNvPr id="4" name="TextBox 3">
            <a:extLst>
              <a:ext uri="{FF2B5EF4-FFF2-40B4-BE49-F238E27FC236}">
                <a16:creationId xmlns:a16="http://schemas.microsoft.com/office/drawing/2014/main" id="{B2F38E70-B394-F741-942E-8AC7D352E31A}"/>
              </a:ext>
            </a:extLst>
          </p:cNvPr>
          <p:cNvSpPr txBox="1"/>
          <p:nvPr/>
        </p:nvSpPr>
        <p:spPr>
          <a:xfrm>
            <a:off x="2192216" y="269631"/>
            <a:ext cx="4469109" cy="369332"/>
          </a:xfrm>
          <a:prstGeom prst="rect">
            <a:avLst/>
          </a:prstGeom>
          <a:noFill/>
        </p:spPr>
        <p:txBody>
          <a:bodyPr wrap="none" rtlCol="0">
            <a:spAutoFit/>
          </a:bodyPr>
          <a:lstStyle/>
          <a:p>
            <a:r>
              <a:rPr lang="en-US" dirty="0"/>
              <a:t>The Mechanisms of Demonical Possession </a:t>
            </a:r>
          </a:p>
        </p:txBody>
      </p:sp>
    </p:spTree>
    <p:extLst>
      <p:ext uri="{BB962C8B-B14F-4D97-AF65-F5344CB8AC3E}">
        <p14:creationId xmlns:p14="http://schemas.microsoft.com/office/powerpoint/2010/main" val="39998908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vicenna134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8150" y="728131"/>
            <a:ext cx="4479294" cy="4535994"/>
          </a:xfrm>
          <a:prstGeom prst="rect">
            <a:avLst/>
          </a:prstGeom>
        </p:spPr>
      </p:pic>
      <p:sp>
        <p:nvSpPr>
          <p:cNvPr id="3" name="TextBox 2"/>
          <p:cNvSpPr txBox="1"/>
          <p:nvPr/>
        </p:nvSpPr>
        <p:spPr>
          <a:xfrm>
            <a:off x="6868421" y="1865272"/>
            <a:ext cx="3343685" cy="3970318"/>
          </a:xfrm>
          <a:prstGeom prst="rect">
            <a:avLst/>
          </a:prstGeom>
          <a:noFill/>
        </p:spPr>
        <p:txBody>
          <a:bodyPr wrap="square" rtlCol="0">
            <a:spAutoFit/>
          </a:bodyPr>
          <a:lstStyle/>
          <a:p>
            <a:endParaRPr lang="en-US" dirty="0"/>
          </a:p>
          <a:p>
            <a:r>
              <a:rPr lang="en-US" b="1" dirty="0"/>
              <a:t>There were 5</a:t>
            </a:r>
            <a:r>
              <a:rPr lang="en-GB" b="1" dirty="0"/>
              <a:t> internal senses</a:t>
            </a:r>
            <a:r>
              <a:rPr lang="en-GB" dirty="0"/>
              <a:t>: common sense, imagination, estimation, and cognition, located in the two anterior </a:t>
            </a:r>
            <a:r>
              <a:rPr lang="en-GB" dirty="0" err="1"/>
              <a:t>cerebrial</a:t>
            </a:r>
            <a:r>
              <a:rPr lang="en-GB" dirty="0"/>
              <a:t> ventricles, or stored in the hinder ventricle of memory or further use. </a:t>
            </a:r>
          </a:p>
          <a:p>
            <a:endParaRPr lang="en-GB" dirty="0"/>
          </a:p>
          <a:p>
            <a:r>
              <a:rPr lang="en-GB" dirty="0"/>
              <a:t>Demons could alter species which would then disrupt the cognition process’ particularly prone to such muddling was the sense of ‘imagination’.  </a:t>
            </a:r>
            <a:endParaRPr lang="en-US" dirty="0"/>
          </a:p>
        </p:txBody>
      </p:sp>
      <p:sp>
        <p:nvSpPr>
          <p:cNvPr id="4" name="TextBox 3"/>
          <p:cNvSpPr txBox="1"/>
          <p:nvPr/>
        </p:nvSpPr>
        <p:spPr>
          <a:xfrm>
            <a:off x="1359877" y="5835591"/>
            <a:ext cx="6538416" cy="1200329"/>
          </a:xfrm>
          <a:prstGeom prst="rect">
            <a:avLst/>
          </a:prstGeom>
          <a:noFill/>
        </p:spPr>
        <p:txBody>
          <a:bodyPr wrap="square" rtlCol="0">
            <a:spAutoFit/>
          </a:bodyPr>
          <a:lstStyle/>
          <a:p>
            <a:r>
              <a:rPr lang="en-US" dirty="0"/>
              <a:t>mid- 14</a:t>
            </a:r>
            <a:r>
              <a:rPr lang="en-US" baseline="30000" dirty="0"/>
              <a:t>th</a:t>
            </a:r>
            <a:r>
              <a:rPr lang="en-US" dirty="0"/>
              <a:t> century illustration, showing the </a:t>
            </a:r>
            <a:r>
              <a:rPr lang="en-US" b="1" dirty="0"/>
              <a:t>five internal senses</a:t>
            </a:r>
            <a:r>
              <a:rPr lang="en-US" dirty="0"/>
              <a:t> located in the three cells of the brain and connected to each other</a:t>
            </a:r>
          </a:p>
          <a:p>
            <a:r>
              <a:rPr lang="en-US" dirty="0"/>
              <a:t>(</a:t>
            </a:r>
            <a:r>
              <a:rPr lang="en-US" dirty="0" err="1"/>
              <a:t>Bayerische</a:t>
            </a:r>
            <a:r>
              <a:rPr lang="en-US" dirty="0"/>
              <a:t> </a:t>
            </a:r>
            <a:r>
              <a:rPr lang="en-US" dirty="0" err="1"/>
              <a:t>Staatsbibliothek</a:t>
            </a:r>
            <a:r>
              <a:rPr lang="en-US" dirty="0"/>
              <a:t> München (Clm., 527, fol. 64v)</a:t>
            </a:r>
          </a:p>
        </p:txBody>
      </p:sp>
      <p:sp>
        <p:nvSpPr>
          <p:cNvPr id="5" name="TextBox 4"/>
          <p:cNvSpPr txBox="1"/>
          <p:nvPr/>
        </p:nvSpPr>
        <p:spPr>
          <a:xfrm>
            <a:off x="6770077" y="947615"/>
            <a:ext cx="4106616" cy="923330"/>
          </a:xfrm>
          <a:prstGeom prst="rect">
            <a:avLst/>
          </a:prstGeom>
          <a:noFill/>
        </p:spPr>
        <p:txBody>
          <a:bodyPr wrap="square" rtlCol="0">
            <a:spAutoFit/>
          </a:bodyPr>
          <a:lstStyle/>
          <a:p>
            <a:r>
              <a:rPr lang="en-US" b="1" dirty="0"/>
              <a:t>species</a:t>
            </a:r>
            <a:r>
              <a:rPr lang="en-US" dirty="0"/>
              <a:t>: object’s forms/images </a:t>
            </a:r>
          </a:p>
          <a:p>
            <a:r>
              <a:rPr lang="en-US" dirty="0"/>
              <a:t>radiated out by each sensible thing   </a:t>
            </a:r>
          </a:p>
          <a:p>
            <a:r>
              <a:rPr lang="en-US" dirty="0"/>
              <a:t> </a:t>
            </a:r>
          </a:p>
        </p:txBody>
      </p:sp>
      <p:sp>
        <p:nvSpPr>
          <p:cNvPr id="6" name="TextBox 5">
            <a:extLst>
              <a:ext uri="{FF2B5EF4-FFF2-40B4-BE49-F238E27FC236}">
                <a16:creationId xmlns:a16="http://schemas.microsoft.com/office/drawing/2014/main" id="{19ABA011-8F8D-C74C-AE11-9594F24670D1}"/>
              </a:ext>
            </a:extLst>
          </p:cNvPr>
          <p:cNvSpPr txBox="1"/>
          <p:nvPr/>
        </p:nvSpPr>
        <p:spPr>
          <a:xfrm>
            <a:off x="2485292" y="281353"/>
            <a:ext cx="10078672" cy="369332"/>
          </a:xfrm>
          <a:prstGeom prst="rect">
            <a:avLst/>
          </a:prstGeom>
          <a:noFill/>
        </p:spPr>
        <p:txBody>
          <a:bodyPr wrap="square" rtlCol="0">
            <a:spAutoFit/>
          </a:bodyPr>
          <a:lstStyle/>
          <a:p>
            <a:r>
              <a:rPr lang="en-US" b="1" dirty="0"/>
              <a:t>How did vision function and how was it connected to cognition</a:t>
            </a:r>
            <a:endParaRPr lang="en-US" dirty="0"/>
          </a:p>
        </p:txBody>
      </p:sp>
    </p:spTree>
    <p:extLst>
      <p:ext uri="{BB962C8B-B14F-4D97-AF65-F5344CB8AC3E}">
        <p14:creationId xmlns:p14="http://schemas.microsoft.com/office/powerpoint/2010/main" val="31917861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7AE174-3A08-7848-BA59-A1315476DBD6}"/>
              </a:ext>
            </a:extLst>
          </p:cNvPr>
          <p:cNvSpPr txBox="1"/>
          <p:nvPr/>
        </p:nvSpPr>
        <p:spPr>
          <a:xfrm>
            <a:off x="2766646" y="1570892"/>
            <a:ext cx="6529754" cy="2308324"/>
          </a:xfrm>
          <a:prstGeom prst="rect">
            <a:avLst/>
          </a:prstGeom>
          <a:noFill/>
        </p:spPr>
        <p:txBody>
          <a:bodyPr wrap="square" rtlCol="0">
            <a:spAutoFit/>
          </a:bodyPr>
          <a:lstStyle/>
          <a:p>
            <a:r>
              <a:rPr lang="en-GB" b="1" dirty="0"/>
              <a:t>How do demons meddle with vision and cognition? </a:t>
            </a:r>
          </a:p>
          <a:p>
            <a:r>
              <a:rPr lang="en-GB" b="1" dirty="0"/>
              <a:t> </a:t>
            </a:r>
          </a:p>
          <a:p>
            <a:pPr marL="342900" indent="-342900">
              <a:buAutoNum type="arabicPeriod"/>
            </a:pPr>
            <a:r>
              <a:rPr lang="en-GB" dirty="0"/>
              <a:t>Demons could meddle with the outside species which would then, in turn, ‘fool’ the sense of imagination</a:t>
            </a:r>
          </a:p>
          <a:p>
            <a:r>
              <a:rPr lang="en-GB" dirty="0"/>
              <a:t> </a:t>
            </a:r>
          </a:p>
          <a:p>
            <a:r>
              <a:rPr lang="en-GB" dirty="0"/>
              <a:t>2.    When present in the body, demons were able to influence the      sense of imagination directly and make people imagine things that were false</a:t>
            </a:r>
          </a:p>
        </p:txBody>
      </p:sp>
      <p:sp>
        <p:nvSpPr>
          <p:cNvPr id="3" name="TextBox 2">
            <a:extLst>
              <a:ext uri="{FF2B5EF4-FFF2-40B4-BE49-F238E27FC236}">
                <a16:creationId xmlns:a16="http://schemas.microsoft.com/office/drawing/2014/main" id="{6AADB1C5-90F8-405B-A133-7A2DA5F3E8BC}"/>
              </a:ext>
            </a:extLst>
          </p:cNvPr>
          <p:cNvSpPr txBox="1"/>
          <p:nvPr/>
        </p:nvSpPr>
        <p:spPr>
          <a:xfrm>
            <a:off x="2428875" y="4872038"/>
            <a:ext cx="9299982" cy="646331"/>
          </a:xfrm>
          <a:prstGeom prst="rect">
            <a:avLst/>
          </a:prstGeom>
          <a:noFill/>
        </p:spPr>
        <p:txBody>
          <a:bodyPr wrap="none" rtlCol="0">
            <a:spAutoFit/>
          </a:bodyPr>
          <a:lstStyle/>
          <a:p>
            <a:r>
              <a:rPr lang="en-US" dirty="0"/>
              <a:t>Spiritual possession is not irrational or a sign of a backwards thinking (not yet scientific). It is </a:t>
            </a:r>
          </a:p>
          <a:p>
            <a:r>
              <a:rPr lang="en-US" dirty="0"/>
              <a:t>rational and scientific within the logic of the Chain of Being. </a:t>
            </a:r>
          </a:p>
        </p:txBody>
      </p:sp>
    </p:spTree>
    <p:extLst>
      <p:ext uri="{BB962C8B-B14F-4D97-AF65-F5344CB8AC3E}">
        <p14:creationId xmlns:p14="http://schemas.microsoft.com/office/powerpoint/2010/main" val="25310803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61734" y="999067"/>
            <a:ext cx="6927035" cy="1292662"/>
          </a:xfrm>
          <a:prstGeom prst="rect">
            <a:avLst/>
          </a:prstGeom>
          <a:noFill/>
        </p:spPr>
        <p:txBody>
          <a:bodyPr wrap="square" rtlCol="0">
            <a:spAutoFit/>
          </a:bodyPr>
          <a:lstStyle/>
          <a:p>
            <a:r>
              <a:rPr lang="en-US" dirty="0"/>
              <a:t>		</a:t>
            </a:r>
            <a:r>
              <a:rPr lang="en-US" sz="2000" b="1" dirty="0"/>
              <a:t>Term I, week 8</a:t>
            </a:r>
          </a:p>
          <a:p>
            <a:endParaRPr lang="en-US" dirty="0"/>
          </a:p>
          <a:p>
            <a:pPr algn="ctr"/>
            <a:r>
              <a:rPr lang="en-US" sz="2000" b="1" dirty="0"/>
              <a:t>Of Monsters and Cannibals: Europeans and their Encounter with the New World ‘Other’ </a:t>
            </a:r>
          </a:p>
        </p:txBody>
      </p:sp>
      <p:pic>
        <p:nvPicPr>
          <p:cNvPr id="6" name="Picture 5"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8145" y="2840243"/>
            <a:ext cx="5087815" cy="3491997"/>
          </a:xfrm>
          <a:prstGeom prst="rect">
            <a:avLst/>
          </a:prstGeom>
        </p:spPr>
      </p:pic>
    </p:spTree>
    <p:extLst>
      <p:ext uri="{BB962C8B-B14F-4D97-AF65-F5344CB8AC3E}">
        <p14:creationId xmlns:p14="http://schemas.microsoft.com/office/powerpoint/2010/main" val="42699399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0px-Primer_viaje_de_Colón.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6601" y="1551600"/>
            <a:ext cx="7920000" cy="5306400"/>
          </a:xfrm>
          <a:prstGeom prst="rect">
            <a:avLst/>
          </a:prstGeom>
        </p:spPr>
      </p:pic>
      <p:sp>
        <p:nvSpPr>
          <p:cNvPr id="3" name="TextBox 2">
            <a:extLst>
              <a:ext uri="{FF2B5EF4-FFF2-40B4-BE49-F238E27FC236}">
                <a16:creationId xmlns:a16="http://schemas.microsoft.com/office/drawing/2014/main" id="{943B6704-331E-1149-A2E8-AC76E6F7D9C5}"/>
              </a:ext>
            </a:extLst>
          </p:cNvPr>
          <p:cNvSpPr txBox="1"/>
          <p:nvPr/>
        </p:nvSpPr>
        <p:spPr>
          <a:xfrm>
            <a:off x="757238" y="300038"/>
            <a:ext cx="9132238" cy="1216815"/>
          </a:xfrm>
          <a:prstGeom prst="rect">
            <a:avLst/>
          </a:prstGeom>
          <a:noFill/>
        </p:spPr>
        <p:txBody>
          <a:bodyPr wrap="square" rtlCol="0">
            <a:spAutoFit/>
          </a:bodyPr>
          <a:lstStyle/>
          <a:p>
            <a:r>
              <a:rPr lang="en-US" sz="2400" b="1" dirty="0"/>
              <a:t>How to understand the New World (a world that did not exist according to Aristotle and the Bible)?</a:t>
            </a:r>
          </a:p>
          <a:p>
            <a:r>
              <a:rPr lang="en-US" sz="2400" dirty="0"/>
              <a:t>		First voyage of Christopher Columbus 1492/93</a:t>
            </a:r>
          </a:p>
        </p:txBody>
      </p:sp>
    </p:spTree>
    <p:extLst>
      <p:ext uri="{BB962C8B-B14F-4D97-AF65-F5344CB8AC3E}">
        <p14:creationId xmlns:p14="http://schemas.microsoft.com/office/powerpoint/2010/main" val="42284239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rco_Polo_-_costume_tartar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3567" y="712894"/>
            <a:ext cx="2837804" cy="3959996"/>
          </a:xfrm>
          <a:prstGeom prst="rect">
            <a:avLst/>
          </a:prstGeom>
        </p:spPr>
      </p:pic>
      <p:pic>
        <p:nvPicPr>
          <p:cNvPr id="6" name="Picture 5" descr="200px-Marco_Polo,_Il_Milione,_Chapter_CXXIII_and_CXXIV-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8984" y="1174024"/>
            <a:ext cx="3039397" cy="4391991"/>
          </a:xfrm>
          <a:prstGeom prst="rect">
            <a:avLst/>
          </a:prstGeom>
        </p:spPr>
      </p:pic>
      <p:sp>
        <p:nvSpPr>
          <p:cNvPr id="7" name="TextBox 6"/>
          <p:cNvSpPr txBox="1"/>
          <p:nvPr/>
        </p:nvSpPr>
        <p:spPr>
          <a:xfrm>
            <a:off x="7178997" y="4766246"/>
            <a:ext cx="3552725" cy="1754326"/>
          </a:xfrm>
          <a:prstGeom prst="rect">
            <a:avLst/>
          </a:prstGeom>
          <a:noFill/>
        </p:spPr>
        <p:txBody>
          <a:bodyPr wrap="square" rtlCol="0">
            <a:spAutoFit/>
          </a:bodyPr>
          <a:lstStyle/>
          <a:p>
            <a:endParaRPr lang="en-US" dirty="0"/>
          </a:p>
          <a:p>
            <a:endParaRPr lang="en-US" dirty="0"/>
          </a:p>
          <a:p>
            <a:endParaRPr lang="en-US" dirty="0"/>
          </a:p>
          <a:p>
            <a:r>
              <a:rPr lang="en-US" dirty="0"/>
              <a:t>A page from ‘The Travels of Marco Polo’, c. 1300</a:t>
            </a:r>
          </a:p>
          <a:p>
            <a:endParaRPr lang="en-US" dirty="0"/>
          </a:p>
        </p:txBody>
      </p:sp>
      <p:sp>
        <p:nvSpPr>
          <p:cNvPr id="2" name="TextBox 1"/>
          <p:cNvSpPr txBox="1"/>
          <p:nvPr/>
        </p:nvSpPr>
        <p:spPr>
          <a:xfrm>
            <a:off x="1941514" y="5148936"/>
            <a:ext cx="5648406" cy="1754326"/>
          </a:xfrm>
          <a:prstGeom prst="rect">
            <a:avLst/>
          </a:prstGeom>
          <a:noFill/>
        </p:spPr>
        <p:txBody>
          <a:bodyPr wrap="none" rtlCol="0">
            <a:spAutoFit/>
          </a:bodyPr>
          <a:lstStyle/>
          <a:p>
            <a:endParaRPr lang="en-US" dirty="0"/>
          </a:p>
          <a:p>
            <a:r>
              <a:rPr lang="en-US" dirty="0"/>
              <a:t>At the time of Columbus everything in Polo’s </a:t>
            </a:r>
          </a:p>
          <a:p>
            <a:r>
              <a:rPr lang="en-US" dirty="0"/>
              <a:t>account was considered to be genuine</a:t>
            </a:r>
          </a:p>
          <a:p>
            <a:r>
              <a:rPr lang="en-US" dirty="0"/>
              <a:t>including his description of monsters -- </a:t>
            </a:r>
          </a:p>
          <a:p>
            <a:r>
              <a:rPr lang="en-US" dirty="0"/>
              <a:t>It had become an ‘authoritative texts’,</a:t>
            </a:r>
          </a:p>
          <a:p>
            <a:r>
              <a:rPr lang="en-US" dirty="0"/>
              <a:t> a guide for </a:t>
            </a:r>
            <a:r>
              <a:rPr lang="en-US" dirty="0" err="1"/>
              <a:t>travellers</a:t>
            </a:r>
            <a:r>
              <a:rPr lang="en-US" dirty="0"/>
              <a:t> to these areas of the known world </a:t>
            </a:r>
          </a:p>
        </p:txBody>
      </p:sp>
      <p:sp>
        <p:nvSpPr>
          <p:cNvPr id="3" name="TextBox 2"/>
          <p:cNvSpPr txBox="1"/>
          <p:nvPr/>
        </p:nvSpPr>
        <p:spPr>
          <a:xfrm>
            <a:off x="1663568" y="4562114"/>
            <a:ext cx="3517331" cy="369332"/>
          </a:xfrm>
          <a:prstGeom prst="rect">
            <a:avLst/>
          </a:prstGeom>
          <a:noFill/>
        </p:spPr>
        <p:txBody>
          <a:bodyPr wrap="square" rtlCol="0">
            <a:spAutoFit/>
          </a:bodyPr>
          <a:lstStyle/>
          <a:p>
            <a:r>
              <a:rPr lang="en-US" dirty="0"/>
              <a:t>Polo at the court of Kublai Khan</a:t>
            </a:r>
          </a:p>
        </p:txBody>
      </p:sp>
      <p:sp>
        <p:nvSpPr>
          <p:cNvPr id="5" name="TextBox 4">
            <a:extLst>
              <a:ext uri="{FF2B5EF4-FFF2-40B4-BE49-F238E27FC236}">
                <a16:creationId xmlns:a16="http://schemas.microsoft.com/office/drawing/2014/main" id="{1CFFDE8E-FBB1-254B-931E-0EB3238EBFC7}"/>
              </a:ext>
            </a:extLst>
          </p:cNvPr>
          <p:cNvSpPr txBox="1"/>
          <p:nvPr/>
        </p:nvSpPr>
        <p:spPr>
          <a:xfrm>
            <a:off x="1663568" y="219428"/>
            <a:ext cx="9055307" cy="400110"/>
          </a:xfrm>
          <a:prstGeom prst="rect">
            <a:avLst/>
          </a:prstGeom>
          <a:noFill/>
        </p:spPr>
        <p:txBody>
          <a:bodyPr wrap="square" rtlCol="0">
            <a:spAutoFit/>
          </a:bodyPr>
          <a:lstStyle/>
          <a:p>
            <a:r>
              <a:rPr lang="en-US" sz="2000" b="1" dirty="0"/>
              <a:t>What did Columbus know about the world? Reconstruction of his knowledge  </a:t>
            </a:r>
          </a:p>
        </p:txBody>
      </p:sp>
      <p:sp>
        <p:nvSpPr>
          <p:cNvPr id="9" name="TextBox 8">
            <a:extLst>
              <a:ext uri="{FF2B5EF4-FFF2-40B4-BE49-F238E27FC236}">
                <a16:creationId xmlns:a16="http://schemas.microsoft.com/office/drawing/2014/main" id="{4AA8099C-4A5F-2A48-B96C-A7DC6F4C4A83}"/>
              </a:ext>
            </a:extLst>
          </p:cNvPr>
          <p:cNvSpPr txBox="1"/>
          <p:nvPr/>
        </p:nvSpPr>
        <p:spPr>
          <a:xfrm>
            <a:off x="4771292" y="1699846"/>
            <a:ext cx="1968044" cy="1754326"/>
          </a:xfrm>
          <a:prstGeom prst="rect">
            <a:avLst/>
          </a:prstGeom>
          <a:noFill/>
        </p:spPr>
        <p:txBody>
          <a:bodyPr wrap="square" rtlCol="0">
            <a:spAutoFit/>
          </a:bodyPr>
          <a:lstStyle/>
          <a:p>
            <a:endParaRPr lang="en-US" b="1" dirty="0"/>
          </a:p>
          <a:p>
            <a:r>
              <a:rPr lang="en-US" b="1" dirty="0"/>
              <a:t>Marco Polo’s travel account was a key source of information for Columbus</a:t>
            </a:r>
          </a:p>
        </p:txBody>
      </p:sp>
    </p:spTree>
    <p:extLst>
      <p:ext uri="{BB962C8B-B14F-4D97-AF65-F5344CB8AC3E}">
        <p14:creationId xmlns:p14="http://schemas.microsoft.com/office/powerpoint/2010/main" val="35004611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10155" y="589829"/>
            <a:ext cx="2349550" cy="2308324"/>
          </a:xfrm>
          <a:prstGeom prst="rect">
            <a:avLst/>
          </a:prstGeom>
          <a:noFill/>
        </p:spPr>
        <p:txBody>
          <a:bodyPr wrap="square" rtlCol="0">
            <a:spAutoFit/>
          </a:bodyPr>
          <a:lstStyle/>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endParaRPr lang="en-US" dirty="0"/>
          </a:p>
          <a:p>
            <a:endParaRPr lang="en-US" dirty="0"/>
          </a:p>
          <a:p>
            <a:r>
              <a:rPr lang="en-US" dirty="0"/>
              <a:t>The Greek Ptolemy </a:t>
            </a:r>
          </a:p>
          <a:p>
            <a:endParaRPr lang="en-US" dirty="0"/>
          </a:p>
        </p:txBody>
      </p:sp>
      <p:sp>
        <p:nvSpPr>
          <p:cNvPr id="5" name="TextBox 4"/>
          <p:cNvSpPr txBox="1"/>
          <p:nvPr/>
        </p:nvSpPr>
        <p:spPr>
          <a:xfrm>
            <a:off x="7031950" y="1263317"/>
            <a:ext cx="3373725" cy="4247317"/>
          </a:xfrm>
          <a:prstGeom prst="rect">
            <a:avLst/>
          </a:prstGeom>
          <a:noFill/>
        </p:spPr>
        <p:txBody>
          <a:bodyPr wrap="square" rtlCol="0">
            <a:spAutoFit/>
          </a:bodyPr>
          <a:lstStyle/>
          <a:p>
            <a:endParaRPr lang="en-US" dirty="0"/>
          </a:p>
          <a:p>
            <a:r>
              <a:rPr lang="en-US" dirty="0"/>
              <a:t>Note: according to conventions of the time, the south is on the top!</a:t>
            </a:r>
          </a:p>
          <a:p>
            <a:endParaRPr lang="en-US" dirty="0"/>
          </a:p>
          <a:p>
            <a:r>
              <a:rPr lang="en-US" dirty="0"/>
              <a:t>Garden of Eden is outside in the lefthand corner – usually inside a map to the very East</a:t>
            </a:r>
          </a:p>
          <a:p>
            <a:endParaRPr lang="en-US" dirty="0"/>
          </a:p>
          <a:p>
            <a:r>
              <a:rPr lang="en-US" dirty="0"/>
              <a:t>The map first depicts </a:t>
            </a:r>
            <a:r>
              <a:rPr lang="en-US" i="1" dirty="0" err="1"/>
              <a:t>Cipangu</a:t>
            </a:r>
            <a:r>
              <a:rPr lang="en-US" dirty="0"/>
              <a:t> (Japan), mentioned by Polo. He described it as a land of extraordinary riches.</a:t>
            </a:r>
          </a:p>
          <a:p>
            <a:endParaRPr lang="en-US" dirty="0"/>
          </a:p>
          <a:p>
            <a:r>
              <a:rPr lang="en-US" dirty="0"/>
              <a:t>. </a:t>
            </a:r>
          </a:p>
        </p:txBody>
      </p:sp>
      <p:sp>
        <p:nvSpPr>
          <p:cNvPr id="6" name="TextBox 5">
            <a:extLst>
              <a:ext uri="{FF2B5EF4-FFF2-40B4-BE49-F238E27FC236}">
                <a16:creationId xmlns:a16="http://schemas.microsoft.com/office/drawing/2014/main" id="{F35BA4E0-8CDA-E644-BC9F-4226C300011A}"/>
              </a:ext>
            </a:extLst>
          </p:cNvPr>
          <p:cNvSpPr txBox="1"/>
          <p:nvPr/>
        </p:nvSpPr>
        <p:spPr>
          <a:xfrm>
            <a:off x="1641232" y="2"/>
            <a:ext cx="6705600" cy="461665"/>
          </a:xfrm>
          <a:prstGeom prst="rect">
            <a:avLst/>
          </a:prstGeom>
          <a:noFill/>
        </p:spPr>
        <p:txBody>
          <a:bodyPr wrap="square" rtlCol="0">
            <a:spAutoFit/>
          </a:bodyPr>
          <a:lstStyle/>
          <a:p>
            <a:r>
              <a:rPr lang="en-US" sz="2400" b="1"/>
              <a:t>    Mapmaking: Polo </a:t>
            </a:r>
            <a:r>
              <a:rPr lang="en-US" sz="2400" b="1" dirty="0"/>
              <a:t>and Ancient geographers </a:t>
            </a:r>
          </a:p>
        </p:txBody>
      </p:sp>
      <p:sp>
        <p:nvSpPr>
          <p:cNvPr id="9" name="TextBox 8">
            <a:extLst>
              <a:ext uri="{FF2B5EF4-FFF2-40B4-BE49-F238E27FC236}">
                <a16:creationId xmlns:a16="http://schemas.microsoft.com/office/drawing/2014/main" id="{41ABB5CD-E4C4-3448-86A9-A2ECDC82EB8E}"/>
              </a:ext>
            </a:extLst>
          </p:cNvPr>
          <p:cNvSpPr txBox="1"/>
          <p:nvPr/>
        </p:nvSpPr>
        <p:spPr>
          <a:xfrm>
            <a:off x="2619936" y="759759"/>
            <a:ext cx="184731" cy="369332"/>
          </a:xfrm>
          <a:prstGeom prst="rect">
            <a:avLst/>
          </a:prstGeom>
          <a:noFill/>
        </p:spPr>
        <p:txBody>
          <a:bodyPr wrap="none" rtlCol="0">
            <a:spAutoFit/>
          </a:bodyPr>
          <a:lstStyle/>
          <a:p>
            <a:endParaRPr lang="en-US" dirty="0"/>
          </a:p>
        </p:txBody>
      </p:sp>
      <p:pic>
        <p:nvPicPr>
          <p:cNvPr id="2" name="Picture 1">
            <a:extLst>
              <a:ext uri="{FF2B5EF4-FFF2-40B4-BE49-F238E27FC236}">
                <a16:creationId xmlns:a16="http://schemas.microsoft.com/office/drawing/2014/main" id="{80859E84-906A-6EF5-3A4A-29E87820E1B9}"/>
              </a:ext>
            </a:extLst>
          </p:cNvPr>
          <p:cNvPicPr>
            <a:picLocks noChangeAspect="1"/>
          </p:cNvPicPr>
          <p:nvPr/>
        </p:nvPicPr>
        <p:blipFill>
          <a:blip r:embed="rId2"/>
          <a:stretch>
            <a:fillRect/>
          </a:stretch>
        </p:blipFill>
        <p:spPr>
          <a:xfrm>
            <a:off x="1847003" y="3829217"/>
            <a:ext cx="2398649" cy="2916000"/>
          </a:xfrm>
          <a:prstGeom prst="rect">
            <a:avLst/>
          </a:prstGeom>
        </p:spPr>
      </p:pic>
      <p:pic>
        <p:nvPicPr>
          <p:cNvPr id="8" name="Picture 7">
            <a:extLst>
              <a:ext uri="{FF2B5EF4-FFF2-40B4-BE49-F238E27FC236}">
                <a16:creationId xmlns:a16="http://schemas.microsoft.com/office/drawing/2014/main" id="{D6E982E1-E49C-92AB-A6F8-BE7DCACCEBFB}"/>
              </a:ext>
            </a:extLst>
          </p:cNvPr>
          <p:cNvPicPr>
            <a:picLocks noChangeAspect="1"/>
          </p:cNvPicPr>
          <p:nvPr/>
        </p:nvPicPr>
        <p:blipFill>
          <a:blip r:embed="rId3"/>
          <a:stretch>
            <a:fillRect/>
          </a:stretch>
        </p:blipFill>
        <p:spPr>
          <a:xfrm>
            <a:off x="1786326" y="843685"/>
            <a:ext cx="2628000" cy="2628000"/>
          </a:xfrm>
          <a:prstGeom prst="rect">
            <a:avLst/>
          </a:prstGeom>
        </p:spPr>
      </p:pic>
      <p:sp>
        <p:nvSpPr>
          <p:cNvPr id="10" name="TextBox 9">
            <a:extLst>
              <a:ext uri="{FF2B5EF4-FFF2-40B4-BE49-F238E27FC236}">
                <a16:creationId xmlns:a16="http://schemas.microsoft.com/office/drawing/2014/main" id="{96448855-6BD2-AD53-5502-CF833E181593}"/>
              </a:ext>
            </a:extLst>
          </p:cNvPr>
          <p:cNvSpPr txBox="1"/>
          <p:nvPr/>
        </p:nvSpPr>
        <p:spPr>
          <a:xfrm>
            <a:off x="4363455" y="759760"/>
            <a:ext cx="2668495" cy="1200329"/>
          </a:xfrm>
          <a:prstGeom prst="rect">
            <a:avLst/>
          </a:prstGeom>
          <a:noFill/>
        </p:spPr>
        <p:txBody>
          <a:bodyPr wrap="square" rtlCol="0">
            <a:spAutoFit/>
          </a:bodyPr>
          <a:lstStyle/>
          <a:p>
            <a:r>
              <a:rPr lang="en-US" dirty="0"/>
              <a:t>World map by the Italian monk Fra Mauro, c. 1450</a:t>
            </a:r>
          </a:p>
          <a:p>
            <a:r>
              <a:rPr lang="en-US" dirty="0"/>
              <a:t>Also relies partly on Polo’</a:t>
            </a:r>
          </a:p>
          <a:p>
            <a:endParaRPr lang="en-US" dirty="0"/>
          </a:p>
        </p:txBody>
      </p:sp>
      <p:sp>
        <p:nvSpPr>
          <p:cNvPr id="11" name="TextBox 10">
            <a:extLst>
              <a:ext uri="{FF2B5EF4-FFF2-40B4-BE49-F238E27FC236}">
                <a16:creationId xmlns:a16="http://schemas.microsoft.com/office/drawing/2014/main" id="{5FFB762E-F2D9-2CC4-DDC5-8118750F2278}"/>
              </a:ext>
            </a:extLst>
          </p:cNvPr>
          <p:cNvSpPr txBox="1"/>
          <p:nvPr/>
        </p:nvSpPr>
        <p:spPr>
          <a:xfrm>
            <a:off x="4459706" y="4897913"/>
            <a:ext cx="3887127" cy="2308324"/>
          </a:xfrm>
          <a:prstGeom prst="rect">
            <a:avLst/>
          </a:prstGeom>
          <a:noFill/>
        </p:spPr>
        <p:txBody>
          <a:bodyPr wrap="square" rtlCol="0">
            <a:spAutoFit/>
          </a:bodyPr>
          <a:lstStyle/>
          <a:p>
            <a:r>
              <a:rPr lang="en-US" dirty="0"/>
              <a:t>Ptolemy, </a:t>
            </a:r>
            <a:r>
              <a:rPr lang="en-GB" dirty="0"/>
              <a:t>c.</a:t>
            </a:r>
            <a:r>
              <a:rPr lang="en-GB" dirty="0">
                <a:solidFill>
                  <a:srgbClr val="202122"/>
                </a:solidFill>
                <a:latin typeface="Arial" panose="020B0604020202020204" pitchFamily="34" charset="0"/>
              </a:rPr>
              <a:t> 100 – c. 170 AD</a:t>
            </a:r>
          </a:p>
          <a:p>
            <a:r>
              <a:rPr lang="en-GB" dirty="0">
                <a:solidFill>
                  <a:srgbClr val="202122"/>
                </a:solidFill>
                <a:latin typeface="Arial" panose="020B0604020202020204" pitchFamily="34" charset="0"/>
              </a:rPr>
              <a:t> ’Geography’ summarises the geographic knowledge of the Greco-Roman world</a:t>
            </a:r>
          </a:p>
          <a:p>
            <a:r>
              <a:rPr lang="en-GB" dirty="0">
                <a:solidFill>
                  <a:srgbClr val="202122"/>
                </a:solidFill>
                <a:latin typeface="Arial" panose="020B0604020202020204" pitchFamily="34" charset="0"/>
              </a:rPr>
              <a:t>Another ancient authority (like Aristotle or Galen to be believed without questioning it</a:t>
            </a:r>
          </a:p>
          <a:p>
            <a:endParaRPr lang="en-US" dirty="0"/>
          </a:p>
        </p:txBody>
      </p:sp>
    </p:spTree>
    <p:extLst>
      <p:ext uri="{BB962C8B-B14F-4D97-AF65-F5344CB8AC3E}">
        <p14:creationId xmlns:p14="http://schemas.microsoft.com/office/powerpoint/2010/main" val="3654448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5055" y="563567"/>
            <a:ext cx="4166616" cy="5230368"/>
          </a:xfrm>
          <a:prstGeom prst="rect">
            <a:avLst/>
          </a:prstGeom>
        </p:spPr>
      </p:pic>
      <p:pic>
        <p:nvPicPr>
          <p:cNvPr id="4" name="Picture 3" descr="Greenblatt_Stephen_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5327" y="1898650"/>
            <a:ext cx="4495800" cy="3060700"/>
          </a:xfrm>
          <a:prstGeom prst="rect">
            <a:avLst/>
          </a:prstGeom>
        </p:spPr>
      </p:pic>
      <p:sp>
        <p:nvSpPr>
          <p:cNvPr id="5" name="TextBox 4"/>
          <p:cNvSpPr txBox="1"/>
          <p:nvPr/>
        </p:nvSpPr>
        <p:spPr>
          <a:xfrm>
            <a:off x="6687022" y="5163346"/>
            <a:ext cx="2861745" cy="369332"/>
          </a:xfrm>
          <a:prstGeom prst="rect">
            <a:avLst/>
          </a:prstGeom>
          <a:noFill/>
        </p:spPr>
        <p:txBody>
          <a:bodyPr wrap="none" rtlCol="0">
            <a:spAutoFit/>
          </a:bodyPr>
          <a:lstStyle/>
          <a:p>
            <a:r>
              <a:rPr lang="en-US" dirty="0"/>
              <a:t>Stephen Greenblatt, 1943- </a:t>
            </a:r>
          </a:p>
        </p:txBody>
      </p:sp>
      <p:sp>
        <p:nvSpPr>
          <p:cNvPr id="6" name="TextBox 5"/>
          <p:cNvSpPr txBox="1"/>
          <p:nvPr/>
        </p:nvSpPr>
        <p:spPr>
          <a:xfrm>
            <a:off x="2351338" y="6100276"/>
            <a:ext cx="3076163" cy="369332"/>
          </a:xfrm>
          <a:prstGeom prst="rect">
            <a:avLst/>
          </a:prstGeom>
          <a:noFill/>
        </p:spPr>
        <p:txBody>
          <a:bodyPr wrap="none" rtlCol="0">
            <a:spAutoFit/>
          </a:bodyPr>
          <a:lstStyle/>
          <a:p>
            <a:r>
              <a:rPr lang="en-US" dirty="0"/>
              <a:t>Jacob Burckhardt, 1818-1897</a:t>
            </a:r>
          </a:p>
        </p:txBody>
      </p:sp>
      <p:sp>
        <p:nvSpPr>
          <p:cNvPr id="3" name="TextBox 2">
            <a:extLst>
              <a:ext uri="{FF2B5EF4-FFF2-40B4-BE49-F238E27FC236}">
                <a16:creationId xmlns:a16="http://schemas.microsoft.com/office/drawing/2014/main" id="{4B704D02-7253-484E-B86B-BA09491E4B09}"/>
              </a:ext>
            </a:extLst>
          </p:cNvPr>
          <p:cNvSpPr txBox="1"/>
          <p:nvPr/>
        </p:nvSpPr>
        <p:spPr>
          <a:xfrm>
            <a:off x="5731671" y="142505"/>
            <a:ext cx="5247480" cy="1200329"/>
          </a:xfrm>
          <a:prstGeom prst="rect">
            <a:avLst/>
          </a:prstGeom>
          <a:noFill/>
        </p:spPr>
        <p:txBody>
          <a:bodyPr wrap="square" rtlCol="0">
            <a:spAutoFit/>
          </a:bodyPr>
          <a:lstStyle/>
          <a:p>
            <a:r>
              <a:rPr lang="en-US" b="1" dirty="0"/>
              <a:t>2 famous historians who understood human nature radically different – due to the different context of the time they wrote their famous works</a:t>
            </a:r>
          </a:p>
        </p:txBody>
      </p:sp>
      <p:sp>
        <p:nvSpPr>
          <p:cNvPr id="7" name="TextBox 6">
            <a:extLst>
              <a:ext uri="{FF2B5EF4-FFF2-40B4-BE49-F238E27FC236}">
                <a16:creationId xmlns:a16="http://schemas.microsoft.com/office/drawing/2014/main" id="{00C3EACB-5A8D-F474-C7A0-557485E5F8AD}"/>
              </a:ext>
            </a:extLst>
          </p:cNvPr>
          <p:cNvSpPr txBox="1"/>
          <p:nvPr/>
        </p:nvSpPr>
        <p:spPr>
          <a:xfrm>
            <a:off x="1654630" y="0"/>
            <a:ext cx="3158835" cy="369332"/>
          </a:xfrm>
          <a:prstGeom prst="rect">
            <a:avLst/>
          </a:prstGeom>
          <a:noFill/>
        </p:spPr>
        <p:txBody>
          <a:bodyPr wrap="square" rtlCol="0">
            <a:spAutoFit/>
          </a:bodyPr>
          <a:lstStyle/>
          <a:p>
            <a:r>
              <a:rPr lang="en-US" b="1" dirty="0"/>
              <a:t>What is Renaissance ‘Man’</a:t>
            </a:r>
          </a:p>
        </p:txBody>
      </p:sp>
      <p:sp>
        <p:nvSpPr>
          <p:cNvPr id="8" name="TextBox 7">
            <a:extLst>
              <a:ext uri="{FF2B5EF4-FFF2-40B4-BE49-F238E27FC236}">
                <a16:creationId xmlns:a16="http://schemas.microsoft.com/office/drawing/2014/main" id="{A283E618-537B-2D22-6A0E-B775C15602FC}"/>
              </a:ext>
            </a:extLst>
          </p:cNvPr>
          <p:cNvSpPr txBox="1"/>
          <p:nvPr/>
        </p:nvSpPr>
        <p:spPr>
          <a:xfrm>
            <a:off x="5822063" y="5913912"/>
            <a:ext cx="5247480" cy="923330"/>
          </a:xfrm>
          <a:prstGeom prst="rect">
            <a:avLst/>
          </a:prstGeom>
          <a:noFill/>
        </p:spPr>
        <p:txBody>
          <a:bodyPr wrap="square" rtlCol="0">
            <a:spAutoFit/>
          </a:bodyPr>
          <a:lstStyle/>
          <a:p>
            <a:r>
              <a:rPr lang="en-US" dirty="0"/>
              <a:t>Claim: Their view on the nature of renaissance ‘man’ </a:t>
            </a:r>
          </a:p>
          <a:p>
            <a:r>
              <a:rPr lang="en-US" dirty="0"/>
              <a:t>depends on their own socio-cultural context</a:t>
            </a:r>
          </a:p>
        </p:txBody>
      </p:sp>
    </p:spTree>
    <p:extLst>
      <p:ext uri="{BB962C8B-B14F-4D97-AF65-F5344CB8AC3E}">
        <p14:creationId xmlns:p14="http://schemas.microsoft.com/office/powerpoint/2010/main" val="5918182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50px-JohnMandevil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9354"/>
            <a:ext cx="3175000" cy="4686300"/>
          </a:xfrm>
          <a:prstGeom prst="rect">
            <a:avLst/>
          </a:prstGeom>
        </p:spPr>
      </p:pic>
      <p:sp>
        <p:nvSpPr>
          <p:cNvPr id="3" name="TextBox 2"/>
          <p:cNvSpPr txBox="1"/>
          <p:nvPr/>
        </p:nvSpPr>
        <p:spPr>
          <a:xfrm>
            <a:off x="1524001" y="4695655"/>
            <a:ext cx="4740443" cy="2031325"/>
          </a:xfrm>
          <a:prstGeom prst="rect">
            <a:avLst/>
          </a:prstGeom>
          <a:noFill/>
        </p:spPr>
        <p:txBody>
          <a:bodyPr wrap="square" rtlCol="0">
            <a:spAutoFit/>
          </a:bodyPr>
          <a:lstStyle/>
          <a:p>
            <a:r>
              <a:rPr lang="en-US" dirty="0"/>
              <a:t>‘Portrait’ of ‘Sir John </a:t>
            </a:r>
            <a:r>
              <a:rPr lang="en-US" dirty="0" err="1"/>
              <a:t>Manderville</a:t>
            </a:r>
            <a:r>
              <a:rPr lang="en-US" dirty="0"/>
              <a:t>’ who, according to  historians, is most probably just a fictional character.</a:t>
            </a:r>
          </a:p>
          <a:p>
            <a:r>
              <a:rPr lang="en-US" dirty="0"/>
              <a:t>But at times of Columbus his account was widely believed to be real. The information – mostly fiction according today’s literary critics -- was taken for real and true. </a:t>
            </a:r>
          </a:p>
        </p:txBody>
      </p:sp>
      <p:sp>
        <p:nvSpPr>
          <p:cNvPr id="4" name="TextBox 3"/>
          <p:cNvSpPr txBox="1"/>
          <p:nvPr/>
        </p:nvSpPr>
        <p:spPr>
          <a:xfrm>
            <a:off x="5501469" y="1060450"/>
            <a:ext cx="4950246" cy="369332"/>
          </a:xfrm>
          <a:prstGeom prst="rect">
            <a:avLst/>
          </a:prstGeom>
          <a:noFill/>
        </p:spPr>
        <p:txBody>
          <a:bodyPr wrap="square" rtlCol="0">
            <a:spAutoFit/>
          </a:bodyPr>
          <a:lstStyle/>
          <a:p>
            <a:r>
              <a:rPr lang="en-US" b="1" i="1" dirty="0"/>
              <a:t>The Travels of Sir John Mandeville, c. 1370</a:t>
            </a:r>
            <a:endParaRPr lang="en-US" dirty="0"/>
          </a:p>
        </p:txBody>
      </p:sp>
      <p:pic>
        <p:nvPicPr>
          <p:cNvPr id="5" name="Picture 4" descr="{39600BF9-CFCE-4BAA-9054-367C375C72C3}Img1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8763" y="1629926"/>
            <a:ext cx="3401996" cy="4535996"/>
          </a:xfrm>
          <a:prstGeom prst="rect">
            <a:avLst/>
          </a:prstGeom>
        </p:spPr>
      </p:pic>
      <p:sp>
        <p:nvSpPr>
          <p:cNvPr id="7" name="TextBox 6">
            <a:extLst>
              <a:ext uri="{FF2B5EF4-FFF2-40B4-BE49-F238E27FC236}">
                <a16:creationId xmlns:a16="http://schemas.microsoft.com/office/drawing/2014/main" id="{9A12955F-6BF1-F343-F2A0-AAE26B4E4B48}"/>
              </a:ext>
            </a:extLst>
          </p:cNvPr>
          <p:cNvSpPr txBox="1"/>
          <p:nvPr/>
        </p:nvSpPr>
        <p:spPr>
          <a:xfrm>
            <a:off x="5386138" y="421105"/>
            <a:ext cx="2712089" cy="400110"/>
          </a:xfrm>
          <a:prstGeom prst="rect">
            <a:avLst/>
          </a:prstGeom>
          <a:noFill/>
        </p:spPr>
        <p:txBody>
          <a:bodyPr wrap="none" rtlCol="0">
            <a:spAutoFit/>
          </a:bodyPr>
          <a:lstStyle/>
          <a:p>
            <a:r>
              <a:rPr lang="en-US" sz="2000" dirty="0"/>
              <a:t>More travel accounts…</a:t>
            </a:r>
          </a:p>
        </p:txBody>
      </p:sp>
    </p:spTree>
    <p:extLst>
      <p:ext uri="{BB962C8B-B14F-4D97-AF65-F5344CB8AC3E}">
        <p14:creationId xmlns:p14="http://schemas.microsoft.com/office/powerpoint/2010/main" val="19315481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79566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8650" y="1120801"/>
            <a:ext cx="3111500" cy="3810000"/>
          </a:xfrm>
          <a:prstGeom prst="rect">
            <a:avLst/>
          </a:prstGeom>
        </p:spPr>
      </p:pic>
      <p:sp>
        <p:nvSpPr>
          <p:cNvPr id="3" name="TextBox 2"/>
          <p:cNvSpPr txBox="1"/>
          <p:nvPr/>
        </p:nvSpPr>
        <p:spPr>
          <a:xfrm>
            <a:off x="1617785" y="4930802"/>
            <a:ext cx="3903784" cy="2031325"/>
          </a:xfrm>
          <a:prstGeom prst="rect">
            <a:avLst/>
          </a:prstGeom>
          <a:noFill/>
        </p:spPr>
        <p:txBody>
          <a:bodyPr wrap="square" rtlCol="0">
            <a:spAutoFit/>
          </a:bodyPr>
          <a:lstStyle/>
          <a:p>
            <a:r>
              <a:rPr lang="en-US" b="1" dirty="0"/>
              <a:t>Pliny, the Elder, AD 23 – August 25, AD 79)</a:t>
            </a:r>
          </a:p>
          <a:p>
            <a:r>
              <a:rPr lang="en-US" dirty="0"/>
              <a:t>Roman author, naturalist, and natural philosopher. </a:t>
            </a:r>
          </a:p>
          <a:p>
            <a:r>
              <a:rPr lang="en-US" dirty="0"/>
              <a:t>Pliny became one of the most important ancient authorities in the Renaissance on natural history</a:t>
            </a:r>
          </a:p>
        </p:txBody>
      </p:sp>
      <p:pic>
        <p:nvPicPr>
          <p:cNvPr id="4" name="Picture 3" descr="101404_fg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8600" y="0"/>
            <a:ext cx="3810000" cy="4483100"/>
          </a:xfrm>
          <a:prstGeom prst="rect">
            <a:avLst/>
          </a:prstGeom>
        </p:spPr>
      </p:pic>
      <p:sp>
        <p:nvSpPr>
          <p:cNvPr id="5" name="TextBox 4"/>
          <p:cNvSpPr txBox="1"/>
          <p:nvPr/>
        </p:nvSpPr>
        <p:spPr>
          <a:xfrm>
            <a:off x="6942668" y="4724400"/>
            <a:ext cx="3736857" cy="369332"/>
          </a:xfrm>
          <a:prstGeom prst="rect">
            <a:avLst/>
          </a:prstGeom>
          <a:noFill/>
        </p:spPr>
        <p:txBody>
          <a:bodyPr wrap="none" rtlCol="0">
            <a:spAutoFit/>
          </a:bodyPr>
          <a:lstStyle/>
          <a:p>
            <a:r>
              <a:rPr lang="en-US" b="1" dirty="0" err="1"/>
              <a:t>Isiodore</a:t>
            </a:r>
            <a:r>
              <a:rPr lang="en-US" b="1" dirty="0"/>
              <a:t> of Seville,</a:t>
            </a:r>
            <a:r>
              <a:rPr lang="ro-RO" b="1" dirty="0"/>
              <a:t> 560 AD-636 AD</a:t>
            </a:r>
            <a:r>
              <a:rPr lang="en-US" b="1" dirty="0"/>
              <a:t> </a:t>
            </a:r>
          </a:p>
        </p:txBody>
      </p:sp>
      <p:sp>
        <p:nvSpPr>
          <p:cNvPr id="6" name="TextBox 5"/>
          <p:cNvSpPr txBox="1"/>
          <p:nvPr/>
        </p:nvSpPr>
        <p:spPr>
          <a:xfrm>
            <a:off x="6013939" y="5335031"/>
            <a:ext cx="4308305" cy="923330"/>
          </a:xfrm>
          <a:prstGeom prst="rect">
            <a:avLst/>
          </a:prstGeom>
          <a:noFill/>
        </p:spPr>
        <p:txBody>
          <a:bodyPr wrap="square" rtlCol="0">
            <a:spAutoFit/>
          </a:bodyPr>
          <a:lstStyle/>
          <a:p>
            <a:r>
              <a:rPr lang="en-US" b="1" i="1" dirty="0"/>
              <a:t>The Etymologies</a:t>
            </a:r>
            <a:r>
              <a:rPr lang="en-US" i="1" dirty="0"/>
              <a:t>: </a:t>
            </a:r>
            <a:r>
              <a:rPr lang="en-US" dirty="0"/>
              <a:t>sums up all knowledge available at Isidore’s time in alphabetical order, including all sorts of monster races</a:t>
            </a:r>
          </a:p>
        </p:txBody>
      </p:sp>
      <p:sp>
        <p:nvSpPr>
          <p:cNvPr id="7" name="TextBox 6">
            <a:extLst>
              <a:ext uri="{FF2B5EF4-FFF2-40B4-BE49-F238E27FC236}">
                <a16:creationId xmlns:a16="http://schemas.microsoft.com/office/drawing/2014/main" id="{ECEF220D-E969-0547-9176-F8FD1B640BF7}"/>
              </a:ext>
            </a:extLst>
          </p:cNvPr>
          <p:cNvSpPr txBox="1"/>
          <p:nvPr/>
        </p:nvSpPr>
        <p:spPr>
          <a:xfrm>
            <a:off x="1524002" y="169336"/>
            <a:ext cx="5212040" cy="1200329"/>
          </a:xfrm>
          <a:prstGeom prst="rect">
            <a:avLst/>
          </a:prstGeom>
          <a:noFill/>
        </p:spPr>
        <p:txBody>
          <a:bodyPr wrap="square" rtlCol="0">
            <a:spAutoFit/>
          </a:bodyPr>
          <a:lstStyle/>
          <a:p>
            <a:r>
              <a:rPr lang="en-US" b="1" dirty="0" err="1"/>
              <a:t>Manderville</a:t>
            </a:r>
            <a:r>
              <a:rPr lang="en-US" b="1" dirty="0"/>
              <a:t> account is based on classical accounts</a:t>
            </a:r>
          </a:p>
          <a:p>
            <a:r>
              <a:rPr lang="en-US" b="1" dirty="0"/>
              <a:t>on monster races. They derive from classical sources</a:t>
            </a:r>
            <a:endParaRPr lang="en-US" dirty="0"/>
          </a:p>
        </p:txBody>
      </p:sp>
    </p:spTree>
    <p:extLst>
      <p:ext uri="{BB962C8B-B14F-4D97-AF65-F5344CB8AC3E}">
        <p14:creationId xmlns:p14="http://schemas.microsoft.com/office/powerpoint/2010/main" val="6334607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dieval-monster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3294" y="105508"/>
            <a:ext cx="4591301" cy="3167996"/>
          </a:xfrm>
          <a:prstGeom prst="rect">
            <a:avLst/>
          </a:prstGeom>
        </p:spPr>
      </p:pic>
      <p:sp>
        <p:nvSpPr>
          <p:cNvPr id="4" name="TextBox 3"/>
          <p:cNvSpPr txBox="1"/>
          <p:nvPr/>
        </p:nvSpPr>
        <p:spPr>
          <a:xfrm>
            <a:off x="1524001" y="3404744"/>
            <a:ext cx="15007723" cy="3139321"/>
          </a:xfrm>
          <a:prstGeom prst="rect">
            <a:avLst/>
          </a:prstGeom>
          <a:noFill/>
        </p:spPr>
        <p:txBody>
          <a:bodyPr wrap="square" rtlCol="0">
            <a:spAutoFit/>
          </a:bodyPr>
          <a:lstStyle/>
          <a:p>
            <a:r>
              <a:rPr lang="en-GB" dirty="0"/>
              <a:t> </a:t>
            </a:r>
          </a:p>
          <a:p>
            <a:r>
              <a:rPr lang="en-GB" dirty="0"/>
              <a:t> </a:t>
            </a:r>
          </a:p>
          <a:p>
            <a:r>
              <a:rPr lang="en-GB" dirty="0"/>
              <a:t>                               </a:t>
            </a:r>
            <a:r>
              <a:rPr lang="en-GB" b="1" dirty="0" err="1"/>
              <a:t>blemmyes</a:t>
            </a:r>
            <a:r>
              <a:rPr lang="en-GB" b="1" dirty="0"/>
              <a:t>:</a:t>
            </a:r>
            <a:r>
              <a:rPr lang="en-GB" dirty="0"/>
              <a:t> species of headless men</a:t>
            </a:r>
          </a:p>
          <a:p>
            <a:endParaRPr lang="en-GB" b="1" dirty="0"/>
          </a:p>
          <a:p>
            <a:r>
              <a:rPr lang="en-GB" dirty="0"/>
              <a:t>                               </a:t>
            </a:r>
            <a:r>
              <a:rPr lang="en-GB" b="1" dirty="0"/>
              <a:t>Cynocephalus</a:t>
            </a:r>
            <a:r>
              <a:rPr lang="en-GB" dirty="0"/>
              <a:t>/</a:t>
            </a:r>
            <a:r>
              <a:rPr lang="en-GB" dirty="0" err="1"/>
              <a:t>i</a:t>
            </a:r>
            <a:r>
              <a:rPr lang="en-GB" dirty="0"/>
              <a:t>: dog-headed species of men</a:t>
            </a:r>
          </a:p>
          <a:p>
            <a:endParaRPr lang="en-GB" b="1" dirty="0"/>
          </a:p>
          <a:p>
            <a:r>
              <a:rPr lang="en-GB" b="1" dirty="0"/>
              <a:t>                               Anthropophagus</a:t>
            </a:r>
            <a:r>
              <a:rPr lang="en-GB" dirty="0"/>
              <a:t>/</a:t>
            </a:r>
            <a:r>
              <a:rPr lang="en-GB" dirty="0" err="1"/>
              <a:t>i</a:t>
            </a:r>
            <a:r>
              <a:rPr lang="en-GB" dirty="0"/>
              <a:t>: man-eater(s), a mythical race of cannibals, described</a:t>
            </a:r>
          </a:p>
          <a:p>
            <a:r>
              <a:rPr lang="en-GB" dirty="0"/>
              <a:t>                               first by Greek historian Herodotus (84–425 BC) in his </a:t>
            </a:r>
            <a:r>
              <a:rPr lang="en-GB" i="1" dirty="0"/>
              <a:t>Histories</a:t>
            </a:r>
            <a:r>
              <a:rPr lang="en-GB" dirty="0"/>
              <a:t>      </a:t>
            </a:r>
          </a:p>
          <a:p>
            <a:r>
              <a:rPr lang="en-GB" b="1" dirty="0"/>
              <a:t> </a:t>
            </a:r>
            <a:endParaRPr lang="en-GB" dirty="0"/>
          </a:p>
          <a:p>
            <a:endParaRPr lang="en-GB" dirty="0"/>
          </a:p>
          <a:p>
            <a:endParaRPr lang="en-US" dirty="0"/>
          </a:p>
        </p:txBody>
      </p:sp>
      <p:sp>
        <p:nvSpPr>
          <p:cNvPr id="2" name="TextBox 1">
            <a:extLst>
              <a:ext uri="{FF2B5EF4-FFF2-40B4-BE49-F238E27FC236}">
                <a16:creationId xmlns:a16="http://schemas.microsoft.com/office/drawing/2014/main" id="{210775EB-8168-1247-9F42-E801E0453222}"/>
              </a:ext>
            </a:extLst>
          </p:cNvPr>
          <p:cNvSpPr txBox="1"/>
          <p:nvPr/>
        </p:nvSpPr>
        <p:spPr>
          <a:xfrm>
            <a:off x="6400800" y="316524"/>
            <a:ext cx="4604095" cy="646331"/>
          </a:xfrm>
          <a:prstGeom prst="rect">
            <a:avLst/>
          </a:prstGeom>
          <a:noFill/>
        </p:spPr>
        <p:txBody>
          <a:bodyPr wrap="square" rtlCol="0">
            <a:spAutoFit/>
          </a:bodyPr>
          <a:lstStyle/>
          <a:p>
            <a:r>
              <a:rPr lang="en-US" b="1" dirty="0"/>
              <a:t>Monster races mentioned in </a:t>
            </a:r>
            <a:r>
              <a:rPr lang="en-US" b="1" dirty="0" err="1"/>
              <a:t>Manderville</a:t>
            </a:r>
            <a:endParaRPr lang="en-US" b="1" dirty="0"/>
          </a:p>
          <a:p>
            <a:r>
              <a:rPr lang="en-US" b="1" dirty="0"/>
              <a:t> </a:t>
            </a:r>
          </a:p>
        </p:txBody>
      </p:sp>
      <p:sp>
        <p:nvSpPr>
          <p:cNvPr id="5" name="TextBox 4">
            <a:extLst>
              <a:ext uri="{FF2B5EF4-FFF2-40B4-BE49-F238E27FC236}">
                <a16:creationId xmlns:a16="http://schemas.microsoft.com/office/drawing/2014/main" id="{95204FBF-B68E-4E4A-B803-55FAC76BBCCC}"/>
              </a:ext>
            </a:extLst>
          </p:cNvPr>
          <p:cNvSpPr txBox="1"/>
          <p:nvPr/>
        </p:nvSpPr>
        <p:spPr>
          <a:xfrm>
            <a:off x="6400800" y="1137139"/>
            <a:ext cx="3610709" cy="2862322"/>
          </a:xfrm>
          <a:prstGeom prst="rect">
            <a:avLst/>
          </a:prstGeom>
          <a:noFill/>
        </p:spPr>
        <p:txBody>
          <a:bodyPr wrap="square" rtlCol="0">
            <a:spAutoFit/>
          </a:bodyPr>
          <a:lstStyle/>
          <a:p>
            <a:r>
              <a:rPr lang="en-GB" b="1" dirty="0"/>
              <a:t>cyclopes</a:t>
            </a:r>
            <a:r>
              <a:rPr lang="en-GB" dirty="0"/>
              <a:t>:</a:t>
            </a:r>
            <a:r>
              <a:rPr lang="en-GB" b="1" dirty="0"/>
              <a:t> </a:t>
            </a:r>
            <a:r>
              <a:rPr lang="en-GB" dirty="0"/>
              <a:t> giants, each with a single eye in the middle of his forehead.</a:t>
            </a:r>
          </a:p>
          <a:p>
            <a:endParaRPr lang="en-GB" dirty="0"/>
          </a:p>
          <a:p>
            <a:r>
              <a:rPr lang="en-GB" b="1" dirty="0" err="1"/>
              <a:t>sciapodes</a:t>
            </a:r>
            <a:r>
              <a:rPr lang="en-GB" b="1" dirty="0"/>
              <a:t>/</a:t>
            </a:r>
            <a:r>
              <a:rPr lang="en-GB" b="1" dirty="0" err="1"/>
              <a:t>monopodes</a:t>
            </a:r>
            <a:r>
              <a:rPr lang="en-GB" b="1" dirty="0"/>
              <a:t>:</a:t>
            </a:r>
            <a:r>
              <a:rPr lang="en-GB" dirty="0"/>
              <a:t> mythological human creatures with a single, large foot extending</a:t>
            </a:r>
          </a:p>
          <a:p>
            <a:r>
              <a:rPr lang="en-GB" dirty="0"/>
              <a:t> from a leg </a:t>
            </a:r>
            <a:r>
              <a:rPr lang="en-GB" dirty="0" err="1"/>
              <a:t>centered</a:t>
            </a:r>
            <a:r>
              <a:rPr lang="en-GB" dirty="0"/>
              <a:t> in the middle of their bodies.</a:t>
            </a:r>
          </a:p>
          <a:p>
            <a:endParaRPr lang="en-GB" dirty="0"/>
          </a:p>
        </p:txBody>
      </p:sp>
    </p:spTree>
    <p:extLst>
      <p:ext uri="{BB962C8B-B14F-4D97-AF65-F5344CB8AC3E}">
        <p14:creationId xmlns:p14="http://schemas.microsoft.com/office/powerpoint/2010/main" val="8360582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742266" y="2133599"/>
            <a:ext cx="4080934" cy="369332"/>
          </a:xfrm>
          <a:prstGeom prst="rect">
            <a:avLst/>
          </a:prstGeom>
          <a:noFill/>
        </p:spPr>
        <p:txBody>
          <a:bodyPr wrap="square" rtlCol="0">
            <a:spAutoFit/>
          </a:bodyPr>
          <a:lstStyle/>
          <a:p>
            <a:endParaRPr lang="en-US" dirty="0"/>
          </a:p>
        </p:txBody>
      </p:sp>
      <p:sp>
        <p:nvSpPr>
          <p:cNvPr id="4" name="Rectangle 3"/>
          <p:cNvSpPr/>
          <p:nvPr/>
        </p:nvSpPr>
        <p:spPr>
          <a:xfrm>
            <a:off x="2977663" y="3887924"/>
            <a:ext cx="6576645" cy="2308324"/>
          </a:xfrm>
          <a:prstGeom prst="rect">
            <a:avLst/>
          </a:prstGeom>
        </p:spPr>
        <p:txBody>
          <a:bodyPr wrap="square">
            <a:spAutoFit/>
          </a:bodyPr>
          <a:lstStyle/>
          <a:p>
            <a:r>
              <a:rPr lang="en-GB" dirty="0"/>
              <a:t>Letter: </a:t>
            </a:r>
          </a:p>
          <a:p>
            <a:endParaRPr lang="en-GB" dirty="0"/>
          </a:p>
          <a:p>
            <a:r>
              <a:rPr lang="en-GB" dirty="0"/>
              <a:t>‘I therefore repeat what I have said several times already: That the </a:t>
            </a:r>
            <a:r>
              <a:rPr lang="en-GB" dirty="0" err="1"/>
              <a:t>Caniba</a:t>
            </a:r>
            <a:r>
              <a:rPr lang="en-GB" dirty="0"/>
              <a:t> are none other than the people of the Great Khan, who must be neighbours to these. They have ships, they come and capture these people, and as those who are taken never return, the others believe that they have been eaten.’ </a:t>
            </a:r>
          </a:p>
          <a:p>
            <a:endParaRPr lang="en-GB" dirty="0"/>
          </a:p>
        </p:txBody>
      </p:sp>
      <p:sp>
        <p:nvSpPr>
          <p:cNvPr id="5" name="TextBox 4"/>
          <p:cNvSpPr txBox="1"/>
          <p:nvPr/>
        </p:nvSpPr>
        <p:spPr>
          <a:xfrm>
            <a:off x="1959430" y="379272"/>
            <a:ext cx="8345714" cy="4154984"/>
          </a:xfrm>
          <a:prstGeom prst="rect">
            <a:avLst/>
          </a:prstGeom>
          <a:noFill/>
        </p:spPr>
        <p:txBody>
          <a:bodyPr wrap="square" rtlCol="0">
            <a:spAutoFit/>
          </a:bodyPr>
          <a:lstStyle/>
          <a:p>
            <a:pPr algn="ctr"/>
            <a:r>
              <a:rPr lang="en-US" sz="2400" b="1" dirty="0"/>
              <a:t>A linguistic misunderstanding that stands at the core of the name ‘Cannibal’</a:t>
            </a:r>
          </a:p>
          <a:p>
            <a:endParaRPr lang="en-US" dirty="0"/>
          </a:p>
          <a:p>
            <a:r>
              <a:rPr lang="en-US" dirty="0" err="1"/>
              <a:t>Arawaks</a:t>
            </a:r>
            <a:r>
              <a:rPr lang="en-US" dirty="0"/>
              <a:t>: The term </a:t>
            </a:r>
            <a:r>
              <a:rPr lang="en-US" i="1" dirty="0"/>
              <a:t>Arawak</a:t>
            </a:r>
            <a:r>
              <a:rPr lang="en-US" dirty="0"/>
              <a:t> originally applied specifically to the South American group who self-identified as Arawak. Columbus encounters them in the Caribbean </a:t>
            </a:r>
          </a:p>
          <a:p>
            <a:endParaRPr lang="en-US" dirty="0"/>
          </a:p>
          <a:p>
            <a:r>
              <a:rPr lang="en-US" dirty="0"/>
              <a:t>Caribs: The Island Caribs, also known as the Kalinago, are an indigenous people of the Antilles in the Caribbean. The were know as ‘maneaters’.</a:t>
            </a:r>
          </a:p>
          <a:p>
            <a:endParaRPr lang="en-US" dirty="0"/>
          </a:p>
          <a:p>
            <a:r>
              <a:rPr lang="en-US" dirty="0"/>
              <a:t>Columbus refers to them as ‘</a:t>
            </a:r>
            <a:r>
              <a:rPr lang="en-US" dirty="0" err="1"/>
              <a:t>Caniba</a:t>
            </a:r>
            <a:r>
              <a:rPr lang="en-US" dirty="0"/>
              <a:t>’ ---- due to a linguistic misunderstanding between him and some Arawaks (remember: they don’t share a single language). </a:t>
            </a:r>
          </a:p>
          <a:p>
            <a:endParaRPr lang="en-US" dirty="0"/>
          </a:p>
          <a:p>
            <a:r>
              <a:rPr lang="en-US" dirty="0"/>
              <a:t> </a:t>
            </a:r>
          </a:p>
          <a:p>
            <a:r>
              <a:rPr lang="en-US" dirty="0"/>
              <a:t> </a:t>
            </a:r>
          </a:p>
        </p:txBody>
      </p:sp>
    </p:spTree>
    <p:extLst>
      <p:ext uri="{BB962C8B-B14F-4D97-AF65-F5344CB8AC3E}">
        <p14:creationId xmlns:p14="http://schemas.microsoft.com/office/powerpoint/2010/main" val="10551537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Peter_Martyr_d'Anghiera03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6278" y="1063895"/>
            <a:ext cx="3523326" cy="4211987"/>
          </a:xfrm>
          <a:prstGeom prst="rect">
            <a:avLst/>
          </a:prstGeom>
        </p:spPr>
      </p:pic>
      <p:sp>
        <p:nvSpPr>
          <p:cNvPr id="3" name="TextBox 2"/>
          <p:cNvSpPr txBox="1"/>
          <p:nvPr/>
        </p:nvSpPr>
        <p:spPr>
          <a:xfrm>
            <a:off x="1764780" y="5198533"/>
            <a:ext cx="4263489" cy="369332"/>
          </a:xfrm>
          <a:prstGeom prst="rect">
            <a:avLst/>
          </a:prstGeom>
          <a:noFill/>
        </p:spPr>
        <p:txBody>
          <a:bodyPr wrap="square" rtlCol="0">
            <a:spAutoFit/>
          </a:bodyPr>
          <a:lstStyle/>
          <a:p>
            <a:r>
              <a:rPr lang="en-US" dirty="0"/>
              <a:t>Peter Martyr of </a:t>
            </a:r>
            <a:r>
              <a:rPr lang="en-US" dirty="0" err="1"/>
              <a:t>Angleria</a:t>
            </a:r>
            <a:r>
              <a:rPr lang="en-US" dirty="0"/>
              <a:t>, 1457-1526</a:t>
            </a:r>
          </a:p>
        </p:txBody>
      </p:sp>
      <p:sp>
        <p:nvSpPr>
          <p:cNvPr id="4" name="TextBox 3"/>
          <p:cNvSpPr txBox="1"/>
          <p:nvPr/>
        </p:nvSpPr>
        <p:spPr>
          <a:xfrm>
            <a:off x="5745305" y="425233"/>
            <a:ext cx="4177628" cy="3416320"/>
          </a:xfrm>
          <a:prstGeom prst="rect">
            <a:avLst/>
          </a:prstGeom>
          <a:noFill/>
        </p:spPr>
        <p:txBody>
          <a:bodyPr wrap="square" rtlCol="0">
            <a:spAutoFit/>
          </a:bodyPr>
          <a:lstStyle/>
          <a:p>
            <a:endParaRPr lang="en-US" dirty="0"/>
          </a:p>
          <a:p>
            <a:r>
              <a:rPr lang="en-US" dirty="0"/>
              <a:t>Columbus letters were reprinted.</a:t>
            </a:r>
          </a:p>
          <a:p>
            <a:endParaRPr lang="en-US" dirty="0"/>
          </a:p>
          <a:p>
            <a:r>
              <a:rPr lang="en-US" dirty="0"/>
              <a:t>‘Decades’, a series of letters and reports,. grouped in 10 chapters, of the early explorations of Central and South America that was published beginning 1511 and later anthologized. It includes Columbus letter in which he mentions the ‘</a:t>
            </a:r>
            <a:r>
              <a:rPr lang="en-US" i="1" dirty="0" err="1"/>
              <a:t>caniba</a:t>
            </a:r>
            <a:r>
              <a:rPr lang="en-US" dirty="0"/>
              <a:t>’</a:t>
            </a:r>
          </a:p>
          <a:p>
            <a:r>
              <a:rPr lang="en-US" dirty="0"/>
              <a:t>‘</a:t>
            </a:r>
            <a:r>
              <a:rPr lang="en-US" i="1" dirty="0"/>
              <a:t>De </a:t>
            </a:r>
            <a:r>
              <a:rPr lang="en-US" i="1" dirty="0" err="1"/>
              <a:t>Orbe</a:t>
            </a:r>
            <a:r>
              <a:rPr lang="en-US" i="1" dirty="0"/>
              <a:t> Novo </a:t>
            </a:r>
            <a:r>
              <a:rPr lang="en-US" dirty="0"/>
              <a:t>(</a:t>
            </a:r>
            <a:r>
              <a:rPr lang="en-US" i="1" dirty="0"/>
              <a:t>On the New World, </a:t>
            </a:r>
            <a:r>
              <a:rPr lang="en-US" dirty="0"/>
              <a:t>1530)</a:t>
            </a:r>
          </a:p>
        </p:txBody>
      </p:sp>
      <p:pic>
        <p:nvPicPr>
          <p:cNvPr id="5" name="Picture 4" descr="anghier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7230" y="3169888"/>
            <a:ext cx="2243261" cy="3743986"/>
          </a:xfrm>
          <a:prstGeom prst="rect">
            <a:avLst/>
          </a:prstGeom>
        </p:spPr>
      </p:pic>
      <p:sp>
        <p:nvSpPr>
          <p:cNvPr id="6" name="TextBox 5">
            <a:extLst>
              <a:ext uri="{FF2B5EF4-FFF2-40B4-BE49-F238E27FC236}">
                <a16:creationId xmlns:a16="http://schemas.microsoft.com/office/drawing/2014/main" id="{B72C5A4B-B50F-FE4A-8D37-7EC492E772E6}"/>
              </a:ext>
            </a:extLst>
          </p:cNvPr>
          <p:cNvSpPr txBox="1"/>
          <p:nvPr/>
        </p:nvSpPr>
        <p:spPr>
          <a:xfrm>
            <a:off x="1524001" y="200141"/>
            <a:ext cx="11284246" cy="646331"/>
          </a:xfrm>
          <a:prstGeom prst="rect">
            <a:avLst/>
          </a:prstGeom>
          <a:noFill/>
        </p:spPr>
        <p:txBody>
          <a:bodyPr wrap="square" rtlCol="0">
            <a:spAutoFit/>
          </a:bodyPr>
          <a:lstStyle/>
          <a:p>
            <a:r>
              <a:rPr lang="en-US" b="1" dirty="0"/>
              <a:t>Although the term cannibal relies on a misunderstanding, the term spreads like wildfire</a:t>
            </a:r>
          </a:p>
          <a:p>
            <a:r>
              <a:rPr lang="en-US" b="1" dirty="0"/>
              <a:t>And the story gets ‘spiced up’</a:t>
            </a:r>
          </a:p>
        </p:txBody>
      </p:sp>
      <p:sp>
        <p:nvSpPr>
          <p:cNvPr id="7" name="TextBox 6">
            <a:extLst>
              <a:ext uri="{FF2B5EF4-FFF2-40B4-BE49-F238E27FC236}">
                <a16:creationId xmlns:a16="http://schemas.microsoft.com/office/drawing/2014/main" id="{6889C361-C02C-1741-8153-9CD106793698}"/>
              </a:ext>
            </a:extLst>
          </p:cNvPr>
          <p:cNvSpPr txBox="1"/>
          <p:nvPr/>
        </p:nvSpPr>
        <p:spPr>
          <a:xfrm>
            <a:off x="5288106" y="3287556"/>
            <a:ext cx="2784121" cy="2031325"/>
          </a:xfrm>
          <a:prstGeom prst="rect">
            <a:avLst/>
          </a:prstGeom>
          <a:noFill/>
        </p:spPr>
        <p:txBody>
          <a:bodyPr wrap="square" rtlCol="0">
            <a:spAutoFit/>
          </a:bodyPr>
          <a:lstStyle/>
          <a:p>
            <a:r>
              <a:rPr lang="en-US" dirty="0"/>
              <a:t>Martyr adds more ‘spicy’</a:t>
            </a:r>
          </a:p>
          <a:p>
            <a:r>
              <a:rPr lang="en-US" dirty="0"/>
              <a:t>materials on  cannibal</a:t>
            </a:r>
          </a:p>
          <a:p>
            <a:r>
              <a:rPr lang="en-US" dirty="0"/>
              <a:t>story</a:t>
            </a:r>
          </a:p>
          <a:p>
            <a:endParaRPr lang="en-US" dirty="0"/>
          </a:p>
          <a:p>
            <a:r>
              <a:rPr lang="en-US" dirty="0"/>
              <a:t>There are no plagiarism laws at the time. one just added what one wanted.  </a:t>
            </a:r>
          </a:p>
        </p:txBody>
      </p:sp>
    </p:spTree>
    <p:extLst>
      <p:ext uri="{BB962C8B-B14F-4D97-AF65-F5344CB8AC3E}">
        <p14:creationId xmlns:p14="http://schemas.microsoft.com/office/powerpoint/2010/main" val="12279609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097401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7023" y="832559"/>
            <a:ext cx="5412711" cy="5797728"/>
          </a:xfrm>
          <a:prstGeom prst="rect">
            <a:avLst/>
          </a:prstGeom>
          <a:ln>
            <a:solidFill>
              <a:srgbClr val="4F81BD"/>
            </a:solidFill>
          </a:ln>
        </p:spPr>
      </p:pic>
      <p:sp>
        <p:nvSpPr>
          <p:cNvPr id="3" name="TextBox 2"/>
          <p:cNvSpPr txBox="1"/>
          <p:nvPr/>
        </p:nvSpPr>
        <p:spPr>
          <a:xfrm>
            <a:off x="7179734" y="1693333"/>
            <a:ext cx="3603233" cy="3416320"/>
          </a:xfrm>
          <a:prstGeom prst="rect">
            <a:avLst/>
          </a:prstGeom>
          <a:noFill/>
        </p:spPr>
        <p:txBody>
          <a:bodyPr wrap="square" rtlCol="0">
            <a:spAutoFit/>
          </a:bodyPr>
          <a:lstStyle/>
          <a:p>
            <a:r>
              <a:rPr lang="en-US" dirty="0"/>
              <a:t>Lorenz Fries, c.1490- 1550</a:t>
            </a:r>
          </a:p>
          <a:p>
            <a:endParaRPr lang="en-US" dirty="0"/>
          </a:p>
          <a:p>
            <a:r>
              <a:rPr lang="en-US" i="1" dirty="0" err="1"/>
              <a:t>Auslegung</a:t>
            </a:r>
            <a:r>
              <a:rPr lang="en-US" i="1" dirty="0"/>
              <a:t> der </a:t>
            </a:r>
            <a:r>
              <a:rPr lang="en-US" i="1" dirty="0" err="1"/>
              <a:t>Mercarthen</a:t>
            </a:r>
            <a:r>
              <a:rPr lang="en-US" i="1" dirty="0"/>
              <a:t> </a:t>
            </a:r>
            <a:r>
              <a:rPr lang="en-US" i="1" dirty="0" err="1"/>
              <a:t>oder</a:t>
            </a:r>
            <a:r>
              <a:rPr lang="en-US" i="1" dirty="0"/>
              <a:t> </a:t>
            </a:r>
            <a:r>
              <a:rPr lang="en-US" i="1" dirty="0" err="1"/>
              <a:t>Cartha</a:t>
            </a:r>
            <a:r>
              <a:rPr lang="en-US" i="1" dirty="0"/>
              <a:t> Mariana</a:t>
            </a:r>
            <a:r>
              <a:rPr lang="en-US" dirty="0"/>
              <a:t>, 1525</a:t>
            </a:r>
          </a:p>
          <a:p>
            <a:endParaRPr lang="en-US" dirty="0"/>
          </a:p>
          <a:p>
            <a:endParaRPr lang="en-US" dirty="0"/>
          </a:p>
          <a:p>
            <a:r>
              <a:rPr lang="en-US" dirty="0"/>
              <a:t>Note: The image illustrates the chapter ‘</a:t>
            </a:r>
            <a:r>
              <a:rPr lang="en-US" b="1" i="1" dirty="0"/>
              <a:t>On cannibals</a:t>
            </a:r>
            <a:r>
              <a:rPr lang="en-US" dirty="0"/>
              <a:t>’ (</a:t>
            </a:r>
            <a:r>
              <a:rPr lang="en-US" b="1" i="1" dirty="0"/>
              <a:t>Von </a:t>
            </a:r>
            <a:r>
              <a:rPr lang="en-US" b="1" i="1" dirty="0" err="1"/>
              <a:t>Canibalien</a:t>
            </a:r>
            <a:r>
              <a:rPr lang="en-US" dirty="0"/>
              <a:t>) who are depicted as dog-headed humans, chopping up humans (very much like in a European butcher shop!)</a:t>
            </a:r>
          </a:p>
        </p:txBody>
      </p:sp>
      <p:sp>
        <p:nvSpPr>
          <p:cNvPr id="4" name="TextBox 3">
            <a:extLst>
              <a:ext uri="{FF2B5EF4-FFF2-40B4-BE49-F238E27FC236}">
                <a16:creationId xmlns:a16="http://schemas.microsoft.com/office/drawing/2014/main" id="{E4C4E557-AA8D-3049-871A-69B09183A45F}"/>
              </a:ext>
            </a:extLst>
          </p:cNvPr>
          <p:cNvSpPr txBox="1"/>
          <p:nvPr/>
        </p:nvSpPr>
        <p:spPr>
          <a:xfrm>
            <a:off x="2297724" y="82062"/>
            <a:ext cx="7280031" cy="923330"/>
          </a:xfrm>
          <a:prstGeom prst="rect">
            <a:avLst/>
          </a:prstGeom>
          <a:noFill/>
        </p:spPr>
        <p:txBody>
          <a:bodyPr wrap="square" rtlCol="0">
            <a:spAutoFit/>
          </a:bodyPr>
          <a:lstStyle/>
          <a:p>
            <a:r>
              <a:rPr lang="en-US" b="1" dirty="0"/>
              <a:t>Images were added! The new medium of print allowed for visual representations of the alleged terrible dog-headed race in the New World</a:t>
            </a:r>
          </a:p>
        </p:txBody>
      </p:sp>
      <p:sp>
        <p:nvSpPr>
          <p:cNvPr id="5" name="TextBox 4">
            <a:extLst>
              <a:ext uri="{FF2B5EF4-FFF2-40B4-BE49-F238E27FC236}">
                <a16:creationId xmlns:a16="http://schemas.microsoft.com/office/drawing/2014/main" id="{B3AAEBB9-DC3D-904D-B258-C729C4679378}"/>
              </a:ext>
            </a:extLst>
          </p:cNvPr>
          <p:cNvSpPr txBox="1"/>
          <p:nvPr/>
        </p:nvSpPr>
        <p:spPr>
          <a:xfrm>
            <a:off x="7022124" y="5509845"/>
            <a:ext cx="3804887" cy="369332"/>
          </a:xfrm>
          <a:prstGeom prst="rect">
            <a:avLst/>
          </a:prstGeom>
          <a:noFill/>
        </p:spPr>
        <p:txBody>
          <a:bodyPr wrap="square" rtlCol="0">
            <a:spAutoFit/>
          </a:bodyPr>
          <a:lstStyle/>
          <a:p>
            <a:r>
              <a:rPr lang="en-US" dirty="0"/>
              <a:t>The Cannibals become Europeans!</a:t>
            </a:r>
          </a:p>
        </p:txBody>
      </p:sp>
    </p:spTree>
    <p:extLst>
      <p:ext uri="{BB962C8B-B14F-4D97-AF65-F5344CB8AC3E}">
        <p14:creationId xmlns:p14="http://schemas.microsoft.com/office/powerpoint/2010/main" val="41399911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radanus_Americ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8037" y="1300828"/>
            <a:ext cx="6096000" cy="4279900"/>
          </a:xfrm>
          <a:prstGeom prst="rect">
            <a:avLst/>
          </a:prstGeom>
        </p:spPr>
      </p:pic>
      <p:sp>
        <p:nvSpPr>
          <p:cNvPr id="5" name="TextBox 4"/>
          <p:cNvSpPr txBox="1"/>
          <p:nvPr/>
        </p:nvSpPr>
        <p:spPr>
          <a:xfrm>
            <a:off x="1718037" y="4279900"/>
            <a:ext cx="6491424" cy="2308324"/>
          </a:xfrm>
          <a:prstGeom prst="rect">
            <a:avLst/>
          </a:prstGeom>
          <a:no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r>
              <a:rPr lang="en-US" dirty="0"/>
              <a:t>‘America’, ca. 1580. Engraving by Theodor Galle after a drawing by Jan van der </a:t>
            </a:r>
            <a:r>
              <a:rPr lang="en-US" dirty="0" err="1"/>
              <a:t>Straet</a:t>
            </a:r>
            <a:r>
              <a:rPr lang="en-US" dirty="0"/>
              <a:t> (ca. 1575) </a:t>
            </a:r>
          </a:p>
        </p:txBody>
      </p:sp>
      <p:sp>
        <p:nvSpPr>
          <p:cNvPr id="6" name="Rectangle 5"/>
          <p:cNvSpPr/>
          <p:nvPr/>
        </p:nvSpPr>
        <p:spPr>
          <a:xfrm>
            <a:off x="8009467" y="543223"/>
            <a:ext cx="2387322" cy="2308324"/>
          </a:xfrm>
          <a:prstGeom prst="rect">
            <a:avLst/>
          </a:prstGeom>
        </p:spPr>
        <p:txBody>
          <a:bodyPr wrap="square">
            <a:spAutoFit/>
          </a:bodyPr>
          <a:lstStyle/>
          <a:p>
            <a:pPr lvl="0"/>
            <a:endParaRPr lang="en-US" dirty="0">
              <a:solidFill>
                <a:prstClr val="black"/>
              </a:solidFill>
            </a:endParaRPr>
          </a:p>
          <a:p>
            <a:pPr lvl="0"/>
            <a:endParaRPr lang="en-US" dirty="0">
              <a:solidFill>
                <a:prstClr val="black"/>
              </a:solidFill>
            </a:endParaRPr>
          </a:p>
          <a:p>
            <a:pPr lvl="0"/>
            <a:endParaRPr lang="en-US" dirty="0">
              <a:solidFill>
                <a:prstClr val="black"/>
              </a:solidFill>
            </a:endParaRPr>
          </a:p>
          <a:p>
            <a:pPr lvl="0"/>
            <a:r>
              <a:rPr lang="en-US" dirty="0">
                <a:solidFill>
                  <a:prstClr val="black"/>
                </a:solidFill>
              </a:rPr>
              <a:t> Amerigo Vespucci   1454-1512</a:t>
            </a:r>
          </a:p>
          <a:p>
            <a:pPr lvl="0"/>
            <a:endParaRPr lang="en-US" dirty="0">
              <a:solidFill>
                <a:prstClr val="black"/>
              </a:solidFill>
            </a:endParaRPr>
          </a:p>
          <a:p>
            <a:pPr lvl="0"/>
            <a:endParaRPr lang="en-US" dirty="0">
              <a:solidFill>
                <a:prstClr val="black"/>
              </a:solidFill>
            </a:endParaRPr>
          </a:p>
          <a:p>
            <a:pPr lvl="0"/>
            <a:endParaRPr lang="en-US" dirty="0">
              <a:solidFill>
                <a:prstClr val="black"/>
              </a:solidFill>
            </a:endParaRPr>
          </a:p>
        </p:txBody>
      </p:sp>
      <p:sp>
        <p:nvSpPr>
          <p:cNvPr id="3" name="TextBox 2"/>
          <p:cNvSpPr txBox="1"/>
          <p:nvPr/>
        </p:nvSpPr>
        <p:spPr>
          <a:xfrm>
            <a:off x="7913078" y="2731477"/>
            <a:ext cx="3042891" cy="369332"/>
          </a:xfrm>
          <a:prstGeom prst="rect">
            <a:avLst/>
          </a:prstGeom>
          <a:noFill/>
        </p:spPr>
        <p:txBody>
          <a:bodyPr wrap="square" rtlCol="0">
            <a:spAutoFit/>
          </a:bodyPr>
          <a:lstStyle/>
          <a:p>
            <a:r>
              <a:rPr lang="en-US" dirty="0"/>
              <a:t>America is named after him</a:t>
            </a:r>
          </a:p>
        </p:txBody>
      </p:sp>
      <p:sp>
        <p:nvSpPr>
          <p:cNvPr id="4" name="TextBox 3">
            <a:extLst>
              <a:ext uri="{FF2B5EF4-FFF2-40B4-BE49-F238E27FC236}">
                <a16:creationId xmlns:a16="http://schemas.microsoft.com/office/drawing/2014/main" id="{93291D0B-AE5B-654D-B92C-F1300C9E908E}"/>
              </a:ext>
            </a:extLst>
          </p:cNvPr>
          <p:cNvSpPr txBox="1"/>
          <p:nvPr/>
        </p:nvSpPr>
        <p:spPr>
          <a:xfrm>
            <a:off x="1718038" y="121737"/>
            <a:ext cx="9276080" cy="923330"/>
          </a:xfrm>
          <a:prstGeom prst="rect">
            <a:avLst/>
          </a:prstGeom>
          <a:noFill/>
        </p:spPr>
        <p:txBody>
          <a:bodyPr wrap="square" rtlCol="0">
            <a:spAutoFit/>
          </a:bodyPr>
          <a:lstStyle/>
          <a:p>
            <a:r>
              <a:rPr lang="en-US" b="1" dirty="0"/>
              <a:t>The closer the European’s got to these new people, the more they wondered who they</a:t>
            </a:r>
          </a:p>
          <a:p>
            <a:r>
              <a:rPr lang="en-US" b="1" dirty="0"/>
              <a:t>where? </a:t>
            </a:r>
          </a:p>
          <a:p>
            <a:r>
              <a:rPr lang="en-US" dirty="0"/>
              <a:t>1. Is the New World and its inhabitants Paradise, found on earth? </a:t>
            </a:r>
          </a:p>
        </p:txBody>
      </p:sp>
    </p:spTree>
    <p:extLst>
      <p:ext uri="{BB962C8B-B14F-4D97-AF65-F5344CB8AC3E}">
        <p14:creationId xmlns:p14="http://schemas.microsoft.com/office/powerpoint/2010/main" val="18387219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606800" y="2032000"/>
            <a:ext cx="4775200" cy="1477328"/>
          </a:xfrm>
          <a:prstGeom prst="rect">
            <a:avLst/>
          </a:prstGeom>
        </p:spPr>
        <p:txBody>
          <a:bodyPr wrap="square">
            <a:spAutoFit/>
          </a:bodyPr>
          <a:lstStyle/>
          <a:p>
            <a:r>
              <a:rPr lang="en-GB" dirty="0"/>
              <a:t>‘They have as many women as they wish. Son couples with mother, and sister with brother, any man with any woman; any and every time they wish, they divorce from their marriages, and in nor thing do they keep order.’</a:t>
            </a:r>
          </a:p>
        </p:txBody>
      </p:sp>
      <p:sp>
        <p:nvSpPr>
          <p:cNvPr id="2" name="TextBox 1">
            <a:extLst>
              <a:ext uri="{FF2B5EF4-FFF2-40B4-BE49-F238E27FC236}">
                <a16:creationId xmlns:a16="http://schemas.microsoft.com/office/drawing/2014/main" id="{D86FB7AF-6BF3-504E-A189-25957EDBE2E5}"/>
              </a:ext>
            </a:extLst>
          </p:cNvPr>
          <p:cNvSpPr txBox="1"/>
          <p:nvPr/>
        </p:nvSpPr>
        <p:spPr>
          <a:xfrm>
            <a:off x="2297724" y="879232"/>
            <a:ext cx="7941711" cy="646331"/>
          </a:xfrm>
          <a:prstGeom prst="rect">
            <a:avLst/>
          </a:prstGeom>
          <a:noFill/>
        </p:spPr>
        <p:txBody>
          <a:bodyPr wrap="square" rtlCol="0">
            <a:spAutoFit/>
          </a:bodyPr>
          <a:lstStyle/>
          <a:p>
            <a:r>
              <a:rPr lang="en-US" b="1" dirty="0"/>
              <a:t>2. Or are these New World people savages, the radical opposite of the Christian Europeans?</a:t>
            </a:r>
          </a:p>
        </p:txBody>
      </p:sp>
      <p:sp>
        <p:nvSpPr>
          <p:cNvPr id="4" name="TextBox 3">
            <a:extLst>
              <a:ext uri="{FF2B5EF4-FFF2-40B4-BE49-F238E27FC236}">
                <a16:creationId xmlns:a16="http://schemas.microsoft.com/office/drawing/2014/main" id="{1EA8E41D-E1F0-8C49-A97C-7ACF2C1D88A2}"/>
              </a:ext>
            </a:extLst>
          </p:cNvPr>
          <p:cNvSpPr txBox="1"/>
          <p:nvPr/>
        </p:nvSpPr>
        <p:spPr>
          <a:xfrm>
            <a:off x="3423139" y="3786554"/>
            <a:ext cx="4189673" cy="369332"/>
          </a:xfrm>
          <a:prstGeom prst="rect">
            <a:avLst/>
          </a:prstGeom>
          <a:noFill/>
        </p:spPr>
        <p:txBody>
          <a:bodyPr wrap="none" rtlCol="0">
            <a:spAutoFit/>
          </a:bodyPr>
          <a:lstStyle/>
          <a:p>
            <a:r>
              <a:rPr lang="en-US" dirty="0"/>
              <a:t>Amerigo Vespucci, </a:t>
            </a:r>
            <a:r>
              <a:rPr lang="en-US" i="1" dirty="0"/>
              <a:t>Mundus Novum 1505</a:t>
            </a:r>
            <a:endParaRPr lang="en-US" dirty="0"/>
          </a:p>
        </p:txBody>
      </p:sp>
    </p:spTree>
    <p:extLst>
      <p:ext uri="{BB962C8B-B14F-4D97-AF65-F5344CB8AC3E}">
        <p14:creationId xmlns:p14="http://schemas.microsoft.com/office/powerpoint/2010/main" val="40374053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nnibalism_in_the_New_World,_from_Vespucc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982539"/>
            <a:ext cx="5578534" cy="3707995"/>
          </a:xfrm>
          <a:prstGeom prst="rect">
            <a:avLst/>
          </a:prstGeom>
        </p:spPr>
      </p:pic>
      <p:sp>
        <p:nvSpPr>
          <p:cNvPr id="3" name="TextBox 2"/>
          <p:cNvSpPr txBox="1"/>
          <p:nvPr/>
        </p:nvSpPr>
        <p:spPr>
          <a:xfrm>
            <a:off x="1659467" y="4690534"/>
            <a:ext cx="5588000" cy="1200329"/>
          </a:xfrm>
          <a:prstGeom prst="rect">
            <a:avLst/>
          </a:prstGeom>
          <a:noFill/>
        </p:spPr>
        <p:txBody>
          <a:bodyPr wrap="square" rtlCol="0">
            <a:spAutoFit/>
          </a:bodyPr>
          <a:lstStyle/>
          <a:p>
            <a:r>
              <a:rPr lang="en-US" dirty="0" err="1"/>
              <a:t>Amerigo</a:t>
            </a:r>
            <a:r>
              <a:rPr lang="en-US" dirty="0"/>
              <a:t> Vespucci, </a:t>
            </a:r>
            <a:r>
              <a:rPr lang="en-US" i="1" dirty="0"/>
              <a:t>Mundus Novus</a:t>
            </a:r>
            <a:r>
              <a:rPr lang="en-US" dirty="0"/>
              <a:t>, published by Johann </a:t>
            </a:r>
            <a:r>
              <a:rPr lang="en-US" dirty="0" err="1"/>
              <a:t>Froschauer</a:t>
            </a:r>
            <a:r>
              <a:rPr lang="en-US" dirty="0"/>
              <a:t> in Augsburg in 1505. </a:t>
            </a:r>
          </a:p>
          <a:p>
            <a:endParaRPr lang="en-US" dirty="0"/>
          </a:p>
          <a:p>
            <a:r>
              <a:rPr lang="en-US" dirty="0"/>
              <a:t>This is the first ‘realistic’ depiction of cannibals</a:t>
            </a:r>
          </a:p>
        </p:txBody>
      </p:sp>
      <p:sp>
        <p:nvSpPr>
          <p:cNvPr id="4" name="TextBox 3"/>
          <p:cNvSpPr txBox="1"/>
          <p:nvPr/>
        </p:nvSpPr>
        <p:spPr>
          <a:xfrm>
            <a:off x="7247468" y="220133"/>
            <a:ext cx="3420533" cy="7017306"/>
          </a:xfrm>
          <a:prstGeom prst="rect">
            <a:avLst/>
          </a:prstGeom>
          <a:noFill/>
        </p:spPr>
        <p:txBody>
          <a:bodyPr wrap="square" rtlCol="0">
            <a:spAutoFit/>
          </a:bodyPr>
          <a:lstStyle/>
          <a:p>
            <a:r>
              <a:rPr lang="en-US" dirty="0"/>
              <a:t>‘This figure represents to us the people and island which have been discovered by the Christian King of Portugal or by his subjects. The people are thus naked, handsome, brown, well shaped in body, their heads, necks, arms, private parts, feet of men and women are a little covered in feathers. The men also have many precious stones in their faces and breasts. No one also has anything, but all things are in common</a:t>
            </a:r>
            <a:r>
              <a:rPr lang="en-US" b="1" dirty="0"/>
              <a:t>. And the men have as wives those who please them, be they mothers, sisters, or friends, therein they make no distinction.</a:t>
            </a:r>
            <a:r>
              <a:rPr lang="en-US" dirty="0"/>
              <a:t> They also fight with each other. </a:t>
            </a:r>
            <a:r>
              <a:rPr lang="en-US" b="1" dirty="0"/>
              <a:t>They also eat each other, even those who are slain, and hang the flesh of them in the smoke. </a:t>
            </a:r>
            <a:r>
              <a:rPr lang="en-US" dirty="0"/>
              <a:t>They become one hundred and thirty years old. And have no government.’</a:t>
            </a:r>
          </a:p>
        </p:txBody>
      </p:sp>
      <p:sp>
        <p:nvSpPr>
          <p:cNvPr id="5" name="TextBox 4"/>
          <p:cNvSpPr txBox="1"/>
          <p:nvPr/>
        </p:nvSpPr>
        <p:spPr>
          <a:xfrm>
            <a:off x="1659468" y="2"/>
            <a:ext cx="5065358" cy="646331"/>
          </a:xfrm>
          <a:prstGeom prst="rect">
            <a:avLst/>
          </a:prstGeom>
          <a:noFill/>
        </p:spPr>
        <p:txBody>
          <a:bodyPr wrap="square" rtlCol="0">
            <a:spAutoFit/>
          </a:bodyPr>
          <a:lstStyle/>
          <a:p>
            <a:r>
              <a:rPr lang="en-US" b="1" dirty="0"/>
              <a:t>3. Could they be both? The cannibal as both the ‘First Man’ and the incestuous ‘Other’</a:t>
            </a:r>
          </a:p>
        </p:txBody>
      </p:sp>
    </p:spTree>
    <p:extLst>
      <p:ext uri="{BB962C8B-B14F-4D97-AF65-F5344CB8AC3E}">
        <p14:creationId xmlns:p14="http://schemas.microsoft.com/office/powerpoint/2010/main" val="11330858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77468" y="3064933"/>
            <a:ext cx="4131733" cy="2308324"/>
          </a:xfrm>
          <a:prstGeom prst="rect">
            <a:avLst/>
          </a:prstGeom>
          <a:noFill/>
        </p:spPr>
        <p:txBody>
          <a:bodyPr wrap="square" rtlCol="0">
            <a:spAutoFit/>
          </a:bodyPr>
          <a:lstStyle/>
          <a:p>
            <a:r>
              <a:rPr lang="en-US" dirty="0"/>
              <a:t>‘</a:t>
            </a:r>
            <a:r>
              <a:rPr lang="en-US" b="1" dirty="0"/>
              <a:t>Singularities of France </a:t>
            </a:r>
            <a:r>
              <a:rPr lang="en-US" b="1" dirty="0" err="1"/>
              <a:t>Antarctique</a:t>
            </a:r>
            <a:r>
              <a:rPr lang="en-US" dirty="0"/>
              <a:t>’ (first published in 1557) </a:t>
            </a:r>
          </a:p>
          <a:p>
            <a:r>
              <a:rPr lang="en-US" dirty="0"/>
              <a:t>’</a:t>
            </a:r>
            <a:r>
              <a:rPr lang="en-US" dirty="0" err="1"/>
              <a:t>Antarctique</a:t>
            </a:r>
            <a:r>
              <a:rPr lang="en-US" dirty="0"/>
              <a:t>’ refers to the French colony south of the Equator, on an island in front of today’s Rio de Janeiro. The colony existed between 1555 and 1567 and was  ultimately destroyed by the Portuguese in 1567.</a:t>
            </a:r>
          </a:p>
        </p:txBody>
      </p:sp>
      <p:pic>
        <p:nvPicPr>
          <p:cNvPr id="3" name="Picture 2" descr="330px-Rio_1555_França_Antártic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032933"/>
            <a:ext cx="4191000" cy="4191000"/>
          </a:xfrm>
          <a:prstGeom prst="rect">
            <a:avLst/>
          </a:prstGeom>
        </p:spPr>
      </p:pic>
      <p:sp>
        <p:nvSpPr>
          <p:cNvPr id="4" name="TextBox 3"/>
          <p:cNvSpPr txBox="1"/>
          <p:nvPr/>
        </p:nvSpPr>
        <p:spPr>
          <a:xfrm>
            <a:off x="5715001" y="643468"/>
            <a:ext cx="3395133" cy="646331"/>
          </a:xfrm>
          <a:prstGeom prst="rect">
            <a:avLst/>
          </a:prstGeom>
          <a:noFill/>
        </p:spPr>
        <p:txBody>
          <a:bodyPr wrap="square" rtlCol="0">
            <a:spAutoFit/>
          </a:bodyPr>
          <a:lstStyle/>
          <a:p>
            <a:endParaRPr lang="en-US" dirty="0"/>
          </a:p>
          <a:p>
            <a:r>
              <a:rPr lang="en-US" dirty="0"/>
              <a:t>André </a:t>
            </a:r>
            <a:r>
              <a:rPr lang="en-US" dirty="0" err="1"/>
              <a:t>Thevet</a:t>
            </a:r>
            <a:r>
              <a:rPr lang="en-US" dirty="0"/>
              <a:t>, 1516-1590 </a:t>
            </a:r>
          </a:p>
        </p:txBody>
      </p:sp>
      <p:sp>
        <p:nvSpPr>
          <p:cNvPr id="5" name="TextBox 4"/>
          <p:cNvSpPr txBox="1"/>
          <p:nvPr/>
        </p:nvSpPr>
        <p:spPr>
          <a:xfrm>
            <a:off x="5715001" y="1320800"/>
            <a:ext cx="4038599" cy="1477328"/>
          </a:xfrm>
          <a:prstGeom prst="rect">
            <a:avLst/>
          </a:prstGeom>
          <a:noFill/>
        </p:spPr>
        <p:txBody>
          <a:bodyPr wrap="square" rtlCol="0">
            <a:spAutoFit/>
          </a:bodyPr>
          <a:lstStyle/>
          <a:p>
            <a:r>
              <a:rPr lang="en-US" dirty="0"/>
              <a:t>Accompanied Nicolas Durand de </a:t>
            </a:r>
            <a:r>
              <a:rPr lang="en-US" dirty="0" err="1"/>
              <a:t>Villegaignon</a:t>
            </a:r>
            <a:r>
              <a:rPr lang="en-US" dirty="0"/>
              <a:t> (1510–1575) and a group of </a:t>
            </a:r>
            <a:r>
              <a:rPr lang="en-US" dirty="0" err="1"/>
              <a:t>Hugenots</a:t>
            </a:r>
            <a:r>
              <a:rPr lang="en-US" dirty="0"/>
              <a:t> to find a refuge against persecution in France. He writes about experiences in: </a:t>
            </a:r>
          </a:p>
        </p:txBody>
      </p:sp>
      <p:sp>
        <p:nvSpPr>
          <p:cNvPr id="7" name="TextBox 6"/>
          <p:cNvSpPr txBox="1"/>
          <p:nvPr/>
        </p:nvSpPr>
        <p:spPr>
          <a:xfrm>
            <a:off x="2032001" y="338667"/>
            <a:ext cx="2716065" cy="369332"/>
          </a:xfrm>
          <a:prstGeom prst="rect">
            <a:avLst/>
          </a:prstGeom>
          <a:noFill/>
        </p:spPr>
        <p:txBody>
          <a:bodyPr wrap="none" rtlCol="0">
            <a:spAutoFit/>
          </a:bodyPr>
          <a:lstStyle/>
          <a:p>
            <a:r>
              <a:rPr lang="en-US" b="1" dirty="0"/>
              <a:t>5. Are they good or bad? </a:t>
            </a:r>
          </a:p>
        </p:txBody>
      </p:sp>
    </p:spTree>
    <p:extLst>
      <p:ext uri="{BB962C8B-B14F-4D97-AF65-F5344CB8AC3E}">
        <p14:creationId xmlns:p14="http://schemas.microsoft.com/office/powerpoint/2010/main" val="2356568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34862" y="1125416"/>
            <a:ext cx="4947138" cy="5601533"/>
          </a:xfrm>
          <a:prstGeom prst="rect">
            <a:avLst/>
          </a:prstGeom>
        </p:spPr>
        <p:txBody>
          <a:bodyPr wrap="square">
            <a:spAutoFit/>
          </a:bodyPr>
          <a:lstStyle/>
          <a:p>
            <a:r>
              <a:rPr lang="en-GB" dirty="0"/>
              <a:t>‘In the Middle Ages both sides of human consciousness – that which turned within as that which was turned without – lay dreaming or half- awake beneath a common veil. The veil was woven of faith, illusion, and childish prepossessions, through which the world and history were seen clad in strange hues. Man was conscious of himself only as a member of a race, people, party, family, or corporation – only through some general category. </a:t>
            </a:r>
          </a:p>
          <a:p>
            <a:endParaRPr lang="en-GB" dirty="0"/>
          </a:p>
          <a:p>
            <a:r>
              <a:rPr lang="en-GB" dirty="0"/>
              <a:t>In Italy this veil first melted to air; an </a:t>
            </a:r>
            <a:r>
              <a:rPr lang="en-GB" i="1" dirty="0"/>
              <a:t>objective </a:t>
            </a:r>
            <a:r>
              <a:rPr lang="en-GB" dirty="0"/>
              <a:t>treatment and consideration of the State and of all the things of this world became possible. The </a:t>
            </a:r>
            <a:r>
              <a:rPr lang="en-GB" i="1" dirty="0"/>
              <a:t>subjective</a:t>
            </a:r>
            <a:r>
              <a:rPr lang="en-GB" dirty="0"/>
              <a:t> side at the same time asserted itself with corresponding emphasis; man became a spiritual individual, and recognised himself as such.’</a:t>
            </a:r>
          </a:p>
          <a:p>
            <a:r>
              <a:rPr lang="en-GB" dirty="0"/>
              <a:t>(</a:t>
            </a:r>
            <a:r>
              <a:rPr lang="en-GB" sz="1600" dirty="0"/>
              <a:t>Burckhardt, </a:t>
            </a:r>
            <a:r>
              <a:rPr lang="en-GB" sz="1600" i="1" dirty="0"/>
              <a:t>The Civilisation of the Renaissance in Italy, </a:t>
            </a:r>
            <a:r>
              <a:rPr lang="en-GB" sz="1600" dirty="0"/>
              <a:t>part 2, p. 87) </a:t>
            </a:r>
            <a:endParaRPr lang="en-US" sz="1600" dirty="0"/>
          </a:p>
        </p:txBody>
      </p:sp>
      <p:sp>
        <p:nvSpPr>
          <p:cNvPr id="2" name="TextBox 1">
            <a:extLst>
              <a:ext uri="{FF2B5EF4-FFF2-40B4-BE49-F238E27FC236}">
                <a16:creationId xmlns:a16="http://schemas.microsoft.com/office/drawing/2014/main" id="{12D939F6-E5AF-274E-896F-9FC76F320D14}"/>
              </a:ext>
            </a:extLst>
          </p:cNvPr>
          <p:cNvSpPr txBox="1"/>
          <p:nvPr/>
        </p:nvSpPr>
        <p:spPr>
          <a:xfrm>
            <a:off x="2836985" y="515815"/>
            <a:ext cx="6704592" cy="369332"/>
          </a:xfrm>
          <a:prstGeom prst="rect">
            <a:avLst/>
          </a:prstGeom>
          <a:noFill/>
        </p:spPr>
        <p:txBody>
          <a:bodyPr wrap="none" rtlCol="0">
            <a:spAutoFit/>
          </a:bodyPr>
          <a:lstStyle/>
          <a:p>
            <a:r>
              <a:rPr lang="en-US" b="1" dirty="0" err="1"/>
              <a:t>Burckardt’s</a:t>
            </a:r>
            <a:r>
              <a:rPr lang="en-US" b="1" dirty="0"/>
              <a:t> famous interpretation of Spirit of the Renaissance:</a:t>
            </a:r>
          </a:p>
        </p:txBody>
      </p:sp>
    </p:spTree>
    <p:extLst>
      <p:ext uri="{BB962C8B-B14F-4D97-AF65-F5344CB8AC3E}">
        <p14:creationId xmlns:p14="http://schemas.microsoft.com/office/powerpoint/2010/main" val="15493793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36653" y="1168402"/>
            <a:ext cx="7327818" cy="2585323"/>
          </a:xfrm>
          <a:prstGeom prst="rect">
            <a:avLst/>
          </a:prstGeom>
          <a:noFill/>
        </p:spPr>
        <p:txBody>
          <a:bodyPr wrap="square" rtlCol="0">
            <a:spAutoFit/>
          </a:bodyPr>
          <a:lstStyle/>
          <a:p>
            <a:r>
              <a:rPr lang="nl-NL" dirty="0"/>
              <a:t>Jean de </a:t>
            </a:r>
            <a:r>
              <a:rPr lang="nl-NL" dirty="0" err="1"/>
              <a:t>Léry</a:t>
            </a:r>
            <a:r>
              <a:rPr lang="nl-NL" dirty="0"/>
              <a:t> (1536–1613)</a:t>
            </a:r>
            <a:r>
              <a:rPr lang="en-US" dirty="0"/>
              <a:t>, </a:t>
            </a:r>
            <a:r>
              <a:rPr lang="en-US" b="1" i="1" dirty="0"/>
              <a:t>History of a Voyage to the Land</a:t>
            </a:r>
          </a:p>
          <a:p>
            <a:r>
              <a:rPr lang="en-US" b="1" i="1" dirty="0"/>
              <a:t> of Brazil, Also Called America</a:t>
            </a:r>
            <a:r>
              <a:rPr lang="en-US" b="1" dirty="0"/>
              <a:t> </a:t>
            </a:r>
            <a:r>
              <a:rPr lang="en-US" dirty="0"/>
              <a:t>(1578)</a:t>
            </a:r>
          </a:p>
          <a:p>
            <a:endParaRPr lang="en-US" i="1" dirty="0"/>
          </a:p>
          <a:p>
            <a:r>
              <a:rPr lang="en-US" dirty="0"/>
              <a:t>It is published long after he returned from Brazil and after </a:t>
            </a:r>
          </a:p>
          <a:p>
            <a:r>
              <a:rPr lang="en-US" dirty="0"/>
              <a:t>he experienced a terrible siege in France during the Wars</a:t>
            </a:r>
          </a:p>
          <a:p>
            <a:r>
              <a:rPr lang="en-US" dirty="0"/>
              <a:t>of Religion</a:t>
            </a:r>
          </a:p>
          <a:p>
            <a:endParaRPr lang="en-US" i="1" dirty="0"/>
          </a:p>
          <a:p>
            <a:r>
              <a:rPr lang="en-US" i="1" dirty="0"/>
              <a:t>History of the City of Sancerre</a:t>
            </a:r>
            <a:r>
              <a:rPr lang="en-US" dirty="0"/>
              <a:t> (1574) </a:t>
            </a:r>
          </a:p>
          <a:p>
            <a:r>
              <a:rPr lang="en-US" dirty="0"/>
              <a:t> </a:t>
            </a:r>
          </a:p>
        </p:txBody>
      </p:sp>
      <p:pic>
        <p:nvPicPr>
          <p:cNvPr id="5" name="Picture 4" descr="f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3353" y="279742"/>
            <a:ext cx="3583300" cy="6083991"/>
          </a:xfrm>
          <a:prstGeom prst="rect">
            <a:avLst/>
          </a:prstGeom>
        </p:spPr>
      </p:pic>
      <p:sp>
        <p:nvSpPr>
          <p:cNvPr id="8" name="Rectangle 7"/>
          <p:cNvSpPr/>
          <p:nvPr/>
        </p:nvSpPr>
        <p:spPr>
          <a:xfrm>
            <a:off x="5136654" y="3132668"/>
            <a:ext cx="4803213" cy="2585323"/>
          </a:xfrm>
          <a:prstGeom prst="rect">
            <a:avLst/>
          </a:prstGeom>
        </p:spPr>
        <p:txBody>
          <a:bodyPr wrap="square">
            <a:spAutoFit/>
          </a:bodyPr>
          <a:lstStyle/>
          <a:p>
            <a:endParaRPr lang="en-US" dirty="0"/>
          </a:p>
          <a:p>
            <a:endParaRPr lang="en-US" dirty="0"/>
          </a:p>
          <a:p>
            <a:endParaRPr lang="en-US" dirty="0"/>
          </a:p>
          <a:p>
            <a:endParaRPr lang="en-US" dirty="0"/>
          </a:p>
          <a:p>
            <a:r>
              <a:rPr lang="en-US" dirty="0"/>
              <a:t>‘To those who will read these horrible things, exercised ritually between the barbarous nations of the land of Brazil, can come somewhat closer to</a:t>
            </a:r>
            <a:r>
              <a:rPr lang="en-GB" dirty="0"/>
              <a:t> </a:t>
            </a:r>
            <a:r>
              <a:rPr lang="en-US" dirty="0"/>
              <a:t>understanding such dangers among us ourselves.’ (</a:t>
            </a:r>
            <a:r>
              <a:rPr lang="en-US" dirty="0" err="1"/>
              <a:t>Léry</a:t>
            </a:r>
            <a:r>
              <a:rPr lang="en-GB" dirty="0"/>
              <a:t>, </a:t>
            </a:r>
            <a:r>
              <a:rPr lang="en-US" dirty="0"/>
              <a:t>228).</a:t>
            </a:r>
            <a:endParaRPr lang="en-GB" dirty="0"/>
          </a:p>
        </p:txBody>
      </p:sp>
      <p:sp>
        <p:nvSpPr>
          <p:cNvPr id="2" name="TextBox 1">
            <a:extLst>
              <a:ext uri="{FF2B5EF4-FFF2-40B4-BE49-F238E27FC236}">
                <a16:creationId xmlns:a16="http://schemas.microsoft.com/office/drawing/2014/main" id="{E225B1F0-D2E0-3849-9B27-3FAE6F302F76}"/>
              </a:ext>
            </a:extLst>
          </p:cNvPr>
          <p:cNvSpPr txBox="1"/>
          <p:nvPr/>
        </p:nvSpPr>
        <p:spPr>
          <a:xfrm>
            <a:off x="5404339" y="372981"/>
            <a:ext cx="4625988" cy="646331"/>
          </a:xfrm>
          <a:prstGeom prst="rect">
            <a:avLst/>
          </a:prstGeom>
          <a:noFill/>
        </p:spPr>
        <p:txBody>
          <a:bodyPr wrap="square" rtlCol="0">
            <a:spAutoFit/>
          </a:bodyPr>
          <a:lstStyle/>
          <a:p>
            <a:r>
              <a:rPr lang="en-US" b="1" dirty="0"/>
              <a:t>New: the Encounter with ‘the Other’ made some European reflect about themselves</a:t>
            </a:r>
          </a:p>
        </p:txBody>
      </p:sp>
    </p:spTree>
    <p:extLst>
      <p:ext uri="{BB962C8B-B14F-4D97-AF65-F5344CB8AC3E}">
        <p14:creationId xmlns:p14="http://schemas.microsoft.com/office/powerpoint/2010/main" val="34757671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ichel-de-Montaigne-philosopher-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4110" y="396242"/>
            <a:ext cx="4019323" cy="5507996"/>
          </a:xfrm>
          <a:prstGeom prst="rect">
            <a:avLst/>
          </a:prstGeom>
        </p:spPr>
      </p:pic>
      <p:sp>
        <p:nvSpPr>
          <p:cNvPr id="3" name="TextBox 2"/>
          <p:cNvSpPr txBox="1"/>
          <p:nvPr/>
        </p:nvSpPr>
        <p:spPr>
          <a:xfrm>
            <a:off x="1954110" y="6366933"/>
            <a:ext cx="3687314" cy="369332"/>
          </a:xfrm>
          <a:prstGeom prst="rect">
            <a:avLst/>
          </a:prstGeom>
          <a:noFill/>
        </p:spPr>
        <p:txBody>
          <a:bodyPr wrap="square" rtlCol="0">
            <a:spAutoFit/>
          </a:bodyPr>
          <a:lstStyle/>
          <a:p>
            <a:r>
              <a:rPr lang="en-US" dirty="0"/>
              <a:t>Michel de Montaigne, 1533-1592</a:t>
            </a:r>
          </a:p>
        </p:txBody>
      </p:sp>
      <p:sp>
        <p:nvSpPr>
          <p:cNvPr id="4" name="TextBox 3"/>
          <p:cNvSpPr txBox="1"/>
          <p:nvPr/>
        </p:nvSpPr>
        <p:spPr>
          <a:xfrm>
            <a:off x="6282268" y="1456268"/>
            <a:ext cx="4485600" cy="2862322"/>
          </a:xfrm>
          <a:prstGeom prst="rect">
            <a:avLst/>
          </a:prstGeom>
          <a:noFill/>
        </p:spPr>
        <p:txBody>
          <a:bodyPr wrap="square" rtlCol="0">
            <a:spAutoFit/>
          </a:bodyPr>
          <a:lstStyle/>
          <a:p>
            <a:r>
              <a:rPr lang="en-US" dirty="0"/>
              <a:t>Montaigne </a:t>
            </a:r>
            <a:r>
              <a:rPr lang="en-US" dirty="0" err="1"/>
              <a:t>popularises</a:t>
            </a:r>
            <a:r>
              <a:rPr lang="en-US" dirty="0"/>
              <a:t> ‘the essay’ as a literary genre</a:t>
            </a:r>
          </a:p>
          <a:p>
            <a:endParaRPr lang="en-US" dirty="0"/>
          </a:p>
          <a:p>
            <a:r>
              <a:rPr lang="en-US" dirty="0"/>
              <a:t>As </a:t>
            </a:r>
            <a:r>
              <a:rPr lang="en-US" i="1" dirty="0"/>
              <a:t>Essai</a:t>
            </a:r>
            <a:r>
              <a:rPr lang="en-US" dirty="0"/>
              <a:t> is French for ‘trial’ or ‘attempt’.  Montaigne attempted to explore his inner thoughts, his life and learning in written form.  </a:t>
            </a:r>
          </a:p>
          <a:p>
            <a:r>
              <a:rPr lang="en-US" dirty="0"/>
              <a:t>His own </a:t>
            </a:r>
            <a:r>
              <a:rPr lang="en-US" i="1" dirty="0"/>
              <a:t>Essays</a:t>
            </a:r>
            <a:r>
              <a:rPr lang="en-US" dirty="0"/>
              <a:t> were first published in 1580 in 3 volumes. They contain 107 chapters of varying length. </a:t>
            </a:r>
          </a:p>
        </p:txBody>
      </p:sp>
      <p:sp>
        <p:nvSpPr>
          <p:cNvPr id="5" name="TextBox 4"/>
          <p:cNvSpPr txBox="1"/>
          <p:nvPr/>
        </p:nvSpPr>
        <p:spPr>
          <a:xfrm>
            <a:off x="6096000" y="4400550"/>
            <a:ext cx="4799436" cy="2585323"/>
          </a:xfrm>
          <a:prstGeom prst="rect">
            <a:avLst/>
          </a:prstGeom>
          <a:noFill/>
        </p:spPr>
        <p:txBody>
          <a:bodyPr wrap="square" rtlCol="0">
            <a:spAutoFit/>
          </a:bodyPr>
          <a:lstStyle/>
          <a:p>
            <a:r>
              <a:rPr lang="en-US" dirty="0"/>
              <a:t>In two essays he explores cannibalism:</a:t>
            </a:r>
          </a:p>
          <a:p>
            <a:pPr marL="285750" indent="-285750">
              <a:buFont typeface="Arial"/>
              <a:buChar char="•"/>
            </a:pPr>
            <a:r>
              <a:rPr lang="en-US" dirty="0"/>
              <a:t> ‘On Cannibals’ </a:t>
            </a:r>
          </a:p>
          <a:p>
            <a:pPr marL="285750" indent="-285750">
              <a:buFont typeface="Arial"/>
              <a:buChar char="•"/>
            </a:pPr>
            <a:r>
              <a:rPr lang="en-US" dirty="0"/>
              <a:t> ‘Of Coaches’ </a:t>
            </a:r>
          </a:p>
          <a:p>
            <a:endParaRPr lang="en-US" dirty="0"/>
          </a:p>
          <a:p>
            <a:r>
              <a:rPr lang="en-US" dirty="0"/>
              <a:t>(you might want to read them online; they are</a:t>
            </a:r>
          </a:p>
          <a:p>
            <a:r>
              <a:rPr lang="en-US" dirty="0"/>
              <a:t>Classics – as all his </a:t>
            </a:r>
            <a:r>
              <a:rPr lang="en-US" i="1" dirty="0"/>
              <a:t>Essays</a:t>
            </a:r>
            <a:r>
              <a:rPr lang="en-US" dirty="0"/>
              <a:t> are); the demonstrate the curious mix of observation and reliance on ancient authorities (including the bible we have already encountered)</a:t>
            </a:r>
          </a:p>
        </p:txBody>
      </p:sp>
      <p:sp>
        <p:nvSpPr>
          <p:cNvPr id="6" name="TextBox 5">
            <a:extLst>
              <a:ext uri="{FF2B5EF4-FFF2-40B4-BE49-F238E27FC236}">
                <a16:creationId xmlns:a16="http://schemas.microsoft.com/office/drawing/2014/main" id="{9A283F58-1FBB-E08B-6A1E-6AEABD919665}"/>
              </a:ext>
            </a:extLst>
          </p:cNvPr>
          <p:cNvSpPr txBox="1"/>
          <p:nvPr/>
        </p:nvSpPr>
        <p:spPr>
          <a:xfrm>
            <a:off x="6312569" y="601580"/>
            <a:ext cx="4616841" cy="646331"/>
          </a:xfrm>
          <a:prstGeom prst="rect">
            <a:avLst/>
          </a:prstGeom>
          <a:noFill/>
        </p:spPr>
        <p:txBody>
          <a:bodyPr wrap="none" rtlCol="0">
            <a:spAutoFit/>
          </a:bodyPr>
          <a:lstStyle/>
          <a:p>
            <a:r>
              <a:rPr lang="en-US" b="1" dirty="0"/>
              <a:t>Self-reflection as a new way to understand</a:t>
            </a:r>
          </a:p>
          <a:p>
            <a:r>
              <a:rPr lang="en-US" b="1" dirty="0"/>
              <a:t>human nature</a:t>
            </a:r>
          </a:p>
        </p:txBody>
      </p:sp>
    </p:spTree>
    <p:extLst>
      <p:ext uri="{BB962C8B-B14F-4D97-AF65-F5344CB8AC3E}">
        <p14:creationId xmlns:p14="http://schemas.microsoft.com/office/powerpoint/2010/main" val="29212250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22133" y="2269068"/>
            <a:ext cx="5486400" cy="1754326"/>
          </a:xfrm>
          <a:prstGeom prst="rect">
            <a:avLst/>
          </a:prstGeom>
        </p:spPr>
        <p:txBody>
          <a:bodyPr wrap="square">
            <a:spAutoFit/>
          </a:bodyPr>
          <a:lstStyle/>
          <a:p>
            <a:r>
              <a:rPr lang="en-US" dirty="0"/>
              <a:t>‘We can, then rightly, call them barbarians with respect to the rules of reason, but not with respect to ourselves, who surpass them in every sort of barbarism.’</a:t>
            </a:r>
          </a:p>
          <a:p>
            <a:r>
              <a:rPr lang="en-US" dirty="0"/>
              <a:t>(Montaigne, On Cannibals, 1580)</a:t>
            </a:r>
            <a:endParaRPr lang="en-GB" dirty="0"/>
          </a:p>
          <a:p>
            <a:r>
              <a:rPr lang="en-US" dirty="0"/>
              <a:t> </a:t>
            </a:r>
            <a:endParaRPr lang="en-GB" dirty="0"/>
          </a:p>
        </p:txBody>
      </p:sp>
      <p:sp>
        <p:nvSpPr>
          <p:cNvPr id="2" name="TextBox 1">
            <a:extLst>
              <a:ext uri="{FF2B5EF4-FFF2-40B4-BE49-F238E27FC236}">
                <a16:creationId xmlns:a16="http://schemas.microsoft.com/office/drawing/2014/main" id="{B26863F0-FAF0-705D-4695-F8036BDE0CA9}"/>
              </a:ext>
            </a:extLst>
          </p:cNvPr>
          <p:cNvSpPr txBox="1"/>
          <p:nvPr/>
        </p:nvSpPr>
        <p:spPr>
          <a:xfrm>
            <a:off x="2715126" y="1239254"/>
            <a:ext cx="8189614" cy="646331"/>
          </a:xfrm>
          <a:prstGeom prst="rect">
            <a:avLst/>
          </a:prstGeom>
          <a:noFill/>
        </p:spPr>
        <p:txBody>
          <a:bodyPr wrap="none" rtlCol="0">
            <a:spAutoFit/>
          </a:bodyPr>
          <a:lstStyle/>
          <a:p>
            <a:r>
              <a:rPr lang="en-US" b="1" dirty="0"/>
              <a:t>But Montaigne argues that the Europeans are surpassing anyone else in their </a:t>
            </a:r>
          </a:p>
          <a:p>
            <a:r>
              <a:rPr lang="en-US" b="1" dirty="0"/>
              <a:t>Barbarism (note: French Wars of Religion) </a:t>
            </a:r>
          </a:p>
        </p:txBody>
      </p:sp>
    </p:spTree>
    <p:extLst>
      <p:ext uri="{BB962C8B-B14F-4D97-AF65-F5344CB8AC3E}">
        <p14:creationId xmlns:p14="http://schemas.microsoft.com/office/powerpoint/2010/main" val="12048169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79786" y="1934308"/>
            <a:ext cx="7775922" cy="3046988"/>
          </a:xfrm>
          <a:prstGeom prst="rect">
            <a:avLst/>
          </a:prstGeom>
          <a:noFill/>
        </p:spPr>
        <p:txBody>
          <a:bodyPr wrap="square" rtlCol="0">
            <a:spAutoFit/>
          </a:bodyPr>
          <a:lstStyle/>
          <a:p>
            <a:pPr algn="ctr"/>
            <a:r>
              <a:rPr lang="en-US" b="1" dirty="0"/>
              <a:t>Term I,</a:t>
            </a:r>
            <a:r>
              <a:rPr lang="en-US" sz="2000" b="1" dirty="0"/>
              <a:t> week 9, 2024</a:t>
            </a:r>
          </a:p>
          <a:p>
            <a:pPr algn="ctr"/>
            <a:endParaRPr lang="en-US" sz="2000" b="1" dirty="0"/>
          </a:p>
          <a:p>
            <a:pPr algn="ctr"/>
            <a:r>
              <a:rPr lang="en-US" sz="3200" b="1" dirty="0"/>
              <a:t>Challenging God’s Creation: </a:t>
            </a:r>
          </a:p>
          <a:p>
            <a:pPr algn="ctr"/>
            <a:endParaRPr lang="en-US" sz="3200" b="1" dirty="0"/>
          </a:p>
          <a:p>
            <a:pPr algn="ctr"/>
            <a:r>
              <a:rPr lang="en-US" sz="3200" b="1" dirty="0"/>
              <a:t>The Invention of a ‘Curious’ Human Nature</a:t>
            </a:r>
          </a:p>
          <a:p>
            <a:endParaRPr lang="en-US" sz="2400" dirty="0"/>
          </a:p>
        </p:txBody>
      </p:sp>
    </p:spTree>
    <p:extLst>
      <p:ext uri="{BB962C8B-B14F-4D97-AF65-F5344CB8AC3E}">
        <p14:creationId xmlns:p14="http://schemas.microsoft.com/office/powerpoint/2010/main" val="26971663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7E041E0-3436-4683-69CA-2BDD49D21B1C}"/>
              </a:ext>
            </a:extLst>
          </p:cNvPr>
          <p:cNvSpPr txBox="1"/>
          <p:nvPr/>
        </p:nvSpPr>
        <p:spPr>
          <a:xfrm>
            <a:off x="2209801" y="1335506"/>
            <a:ext cx="7603958" cy="3785652"/>
          </a:xfrm>
          <a:prstGeom prst="rect">
            <a:avLst/>
          </a:prstGeom>
          <a:noFill/>
        </p:spPr>
        <p:txBody>
          <a:bodyPr wrap="square" rtlCol="0">
            <a:spAutoFit/>
          </a:bodyPr>
          <a:lstStyle/>
          <a:p>
            <a:r>
              <a:rPr lang="en-US" sz="2400" b="1" dirty="0"/>
              <a:t>Yet another concept…….</a:t>
            </a:r>
          </a:p>
          <a:p>
            <a:endParaRPr lang="en-US" dirty="0"/>
          </a:p>
          <a:p>
            <a:endParaRPr lang="en-US" dirty="0"/>
          </a:p>
          <a:p>
            <a:r>
              <a:rPr lang="en-GB" dirty="0">
                <a:solidFill>
                  <a:srgbClr val="4D5156"/>
                </a:solidFill>
                <a:latin typeface="Arial" panose="020B0604020202020204" pitchFamily="34" charset="0"/>
              </a:rPr>
              <a:t>Reminder: A </a:t>
            </a:r>
            <a:r>
              <a:rPr lang="en-GB" b="1" dirty="0">
                <a:solidFill>
                  <a:srgbClr val="5F6368"/>
                </a:solidFill>
                <a:latin typeface="Arial" panose="020B0604020202020204" pitchFamily="34" charset="0"/>
              </a:rPr>
              <a:t>concept</a:t>
            </a:r>
            <a:r>
              <a:rPr lang="en-GB" dirty="0">
                <a:solidFill>
                  <a:srgbClr val="4D5156"/>
                </a:solidFill>
                <a:latin typeface="Arial" panose="020B0604020202020204" pitchFamily="34" charset="0"/>
              </a:rPr>
              <a:t> is an abstract idea that serves as a foundation for more concrete principles, thoughts, and beliefs. (‘human nature’ is such a concept!)</a:t>
            </a:r>
          </a:p>
          <a:p>
            <a:endParaRPr lang="en-GB" dirty="0">
              <a:solidFill>
                <a:srgbClr val="4D5156"/>
              </a:solidFill>
              <a:latin typeface="Arial" panose="020B0604020202020204" pitchFamily="34" charset="0"/>
            </a:endParaRPr>
          </a:p>
          <a:p>
            <a:endParaRPr lang="en-GB" dirty="0">
              <a:solidFill>
                <a:srgbClr val="4D5156"/>
              </a:solidFill>
              <a:latin typeface="Arial" panose="020B0604020202020204" pitchFamily="34" charset="0"/>
            </a:endParaRPr>
          </a:p>
          <a:p>
            <a:r>
              <a:rPr lang="en-GB" dirty="0">
                <a:solidFill>
                  <a:srgbClr val="4D5156"/>
                </a:solidFill>
                <a:latin typeface="Arial" panose="020B0604020202020204" pitchFamily="34" charset="0"/>
              </a:rPr>
              <a:t>So, if curiosity is a concept, it is relative to time and place. While the concept of human curiosity exists a long time in Western culture, it has been filled with very different principles, thoughts and beliefs.</a:t>
            </a:r>
          </a:p>
          <a:p>
            <a:endParaRPr lang="en-GB" dirty="0">
              <a:solidFill>
                <a:srgbClr val="4D5156"/>
              </a:solidFill>
              <a:latin typeface="Arial" panose="020B0604020202020204" pitchFamily="34" charset="0"/>
            </a:endParaRPr>
          </a:p>
          <a:p>
            <a:r>
              <a:rPr lang="en-GB" dirty="0">
                <a:solidFill>
                  <a:srgbClr val="4D5156"/>
                </a:solidFill>
                <a:latin typeface="Arial" panose="020B0604020202020204" pitchFamily="34" charset="0"/>
              </a:rPr>
              <a:t>We are going to explore the history of this concept….</a:t>
            </a:r>
            <a:endParaRPr lang="en-US" dirty="0"/>
          </a:p>
        </p:txBody>
      </p:sp>
    </p:spTree>
    <p:extLst>
      <p:ext uri="{BB962C8B-B14F-4D97-AF65-F5344CB8AC3E}">
        <p14:creationId xmlns:p14="http://schemas.microsoft.com/office/powerpoint/2010/main" val="112319720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99980" y="541868"/>
            <a:ext cx="4747886" cy="4524315"/>
          </a:xfrm>
          <a:prstGeom prst="rect">
            <a:avLst/>
          </a:prstGeom>
        </p:spPr>
        <p:txBody>
          <a:bodyPr wrap="square">
            <a:spAutoFit/>
          </a:bodyPr>
          <a:lstStyle/>
          <a:p>
            <a:endParaRPr lang="en-GB" dirty="0"/>
          </a:p>
          <a:p>
            <a:endParaRPr lang="en-GB" dirty="0"/>
          </a:p>
          <a:p>
            <a:endParaRPr lang="en-GB" dirty="0"/>
          </a:p>
          <a:p>
            <a:endParaRPr lang="en-GB" dirty="0"/>
          </a:p>
          <a:p>
            <a:endParaRPr lang="en-GB" dirty="0"/>
          </a:p>
          <a:p>
            <a:r>
              <a:rPr lang="en-GB" dirty="0"/>
              <a:t>‘I suspect I might be one of the most curious entrepreneurs alive today….</a:t>
            </a:r>
          </a:p>
          <a:p>
            <a:endParaRPr lang="en-GB" b="1" dirty="0"/>
          </a:p>
          <a:p>
            <a:endParaRPr lang="en-GB" dirty="0"/>
          </a:p>
          <a:p>
            <a:r>
              <a:rPr lang="en-GB" dirty="0"/>
              <a:t>I love learning, and I just find that my general motto in life - "Screw it, just do it" - is great fun. Sometimes we fall flat on our face. Sometimes we succeed. But I'm learning all the time because I'm a curious person.’</a:t>
            </a:r>
          </a:p>
          <a:p>
            <a:endParaRPr lang="en-GB" dirty="0"/>
          </a:p>
          <a:p>
            <a:r>
              <a:rPr lang="en-GB" dirty="0"/>
              <a:t>(Sir Richard Branson)</a:t>
            </a:r>
          </a:p>
        </p:txBody>
      </p:sp>
      <p:pic>
        <p:nvPicPr>
          <p:cNvPr id="7" name="Picture 6" descr="o-RICHARD-BRANSON-STEWARDESS-faceboo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18" y="1926034"/>
            <a:ext cx="4175962" cy="3140149"/>
          </a:xfrm>
          <a:prstGeom prst="rect">
            <a:avLst/>
          </a:prstGeom>
        </p:spPr>
      </p:pic>
      <p:sp>
        <p:nvSpPr>
          <p:cNvPr id="3" name="TextBox 2"/>
          <p:cNvSpPr txBox="1"/>
          <p:nvPr/>
        </p:nvSpPr>
        <p:spPr>
          <a:xfrm>
            <a:off x="2895601" y="316523"/>
            <a:ext cx="5275385" cy="1477328"/>
          </a:xfrm>
          <a:prstGeom prst="rect">
            <a:avLst/>
          </a:prstGeom>
          <a:noFill/>
        </p:spPr>
        <p:txBody>
          <a:bodyPr wrap="square" rtlCol="0">
            <a:spAutoFit/>
          </a:bodyPr>
          <a:lstStyle/>
          <a:p>
            <a:pPr algn="ctr"/>
            <a:r>
              <a:rPr lang="en-US" b="1" dirty="0"/>
              <a:t>Nothing is more valued than human curiosity in today’s culture </a:t>
            </a:r>
          </a:p>
          <a:p>
            <a:endParaRPr lang="en-US" b="1" dirty="0"/>
          </a:p>
          <a:p>
            <a:pPr algn="ctr"/>
            <a:r>
              <a:rPr lang="en-US" b="1" dirty="0"/>
              <a:t>Is it a universal human character trait? Something to be found in our DNA?   </a:t>
            </a:r>
          </a:p>
        </p:txBody>
      </p:sp>
    </p:spTree>
    <p:extLst>
      <p:ext uri="{BB962C8B-B14F-4D97-AF65-F5344CB8AC3E}">
        <p14:creationId xmlns:p14="http://schemas.microsoft.com/office/powerpoint/2010/main" val="2780512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9348" y="2271447"/>
            <a:ext cx="5418529" cy="2277547"/>
          </a:xfrm>
          <a:prstGeom prst="rect">
            <a:avLst/>
          </a:prstGeom>
          <a:noFill/>
        </p:spPr>
        <p:txBody>
          <a:bodyPr wrap="square" rtlCol="0">
            <a:spAutoFit/>
          </a:bodyPr>
          <a:lstStyle/>
          <a:p>
            <a:endParaRPr lang="en-GB" dirty="0"/>
          </a:p>
          <a:p>
            <a:r>
              <a:rPr lang="en-GB" dirty="0"/>
              <a:t>‘Christians have special knowledge of the extent to which curiosity is a natural  and evil in man. The desire to increase in wisdom and in knowledge: that was the first ruin of mankind. That is the path by which it hurled itself into eternal damnation.’ </a:t>
            </a:r>
          </a:p>
          <a:p>
            <a:endParaRPr lang="en-GB" dirty="0"/>
          </a:p>
          <a:p>
            <a:r>
              <a:rPr lang="en-GB" sz="1600" dirty="0"/>
              <a:t>Montaigne, in, </a:t>
            </a:r>
            <a:r>
              <a:rPr lang="en-GB" sz="1600" i="1" dirty="0"/>
              <a:t>Apology for Raymond </a:t>
            </a:r>
            <a:r>
              <a:rPr lang="en-GB" sz="1600" i="1" dirty="0" err="1"/>
              <a:t>Sebond</a:t>
            </a:r>
            <a:r>
              <a:rPr lang="en-US" sz="1600" dirty="0"/>
              <a:t> </a:t>
            </a:r>
          </a:p>
        </p:txBody>
      </p:sp>
      <p:sp>
        <p:nvSpPr>
          <p:cNvPr id="2" name="TextBox 1">
            <a:extLst>
              <a:ext uri="{FF2B5EF4-FFF2-40B4-BE49-F238E27FC236}">
                <a16:creationId xmlns:a16="http://schemas.microsoft.com/office/drawing/2014/main" id="{287BDCDD-BAAD-FE46-9C77-AAD941968BEA}"/>
              </a:ext>
            </a:extLst>
          </p:cNvPr>
          <p:cNvSpPr txBox="1"/>
          <p:nvPr/>
        </p:nvSpPr>
        <p:spPr>
          <a:xfrm>
            <a:off x="2089484" y="644770"/>
            <a:ext cx="7129726" cy="1384995"/>
          </a:xfrm>
          <a:prstGeom prst="rect">
            <a:avLst/>
          </a:prstGeom>
          <a:noFill/>
        </p:spPr>
        <p:txBody>
          <a:bodyPr wrap="square" rtlCol="0">
            <a:spAutoFit/>
          </a:bodyPr>
          <a:lstStyle/>
          <a:p>
            <a:pPr algn="ctr"/>
            <a:r>
              <a:rPr lang="en-US" sz="2000" b="1" dirty="0"/>
              <a:t>Claim: Curiosity has a history and only became a celebrated virtue in Western capitalistic societies</a:t>
            </a:r>
          </a:p>
          <a:p>
            <a:pPr algn="ctr"/>
            <a:endParaRPr lang="en-US" sz="2000" b="1" dirty="0"/>
          </a:p>
          <a:p>
            <a:pPr algn="ctr"/>
            <a:r>
              <a:rPr lang="en-US" sz="2400" b="1" dirty="0"/>
              <a:t>The Story of Curiosity: From Vice to Virtue</a:t>
            </a:r>
          </a:p>
        </p:txBody>
      </p:sp>
    </p:spTree>
    <p:extLst>
      <p:ext uri="{BB962C8B-B14F-4D97-AF65-F5344CB8AC3E}">
        <p14:creationId xmlns:p14="http://schemas.microsoft.com/office/powerpoint/2010/main" val="18978611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rable-of-the-prodigal-s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2432" y="660957"/>
            <a:ext cx="3846105" cy="5507996"/>
          </a:xfrm>
          <a:prstGeom prst="rect">
            <a:avLst/>
          </a:prstGeom>
        </p:spPr>
      </p:pic>
      <p:sp>
        <p:nvSpPr>
          <p:cNvPr id="3" name="TextBox 2"/>
          <p:cNvSpPr txBox="1"/>
          <p:nvPr/>
        </p:nvSpPr>
        <p:spPr>
          <a:xfrm>
            <a:off x="6063867" y="568625"/>
            <a:ext cx="4604134" cy="5078313"/>
          </a:xfrm>
          <a:prstGeom prst="rect">
            <a:avLst/>
          </a:prstGeom>
          <a:noFill/>
        </p:spPr>
        <p:txBody>
          <a:bodyPr wrap="square" rtlCol="0">
            <a:spAutoFit/>
          </a:bodyPr>
          <a:lstStyle/>
          <a:p>
            <a:r>
              <a:rPr lang="en-US" b="1" dirty="0"/>
              <a:t>Curiosity as a vice was linked to original sin:</a:t>
            </a:r>
          </a:p>
          <a:p>
            <a:endParaRPr lang="en-US" dirty="0"/>
          </a:p>
          <a:p>
            <a:r>
              <a:rPr lang="en-GB" dirty="0"/>
              <a:t>Curiosity drove Adam and Even to taste from tree of the Knowledge. </a:t>
            </a:r>
          </a:p>
          <a:p>
            <a:endParaRPr lang="en-GB" dirty="0"/>
          </a:p>
          <a:p>
            <a:r>
              <a:rPr lang="en-GB" dirty="0"/>
              <a:t>	‘. . . the eyes of both of them were opened 	and they discovered that they were 	naked.’</a:t>
            </a:r>
            <a:endParaRPr lang="en-US" dirty="0"/>
          </a:p>
          <a:p>
            <a:endParaRPr lang="en-US" dirty="0"/>
          </a:p>
          <a:p>
            <a:r>
              <a:rPr lang="en-US" dirty="0"/>
              <a:t>Consequently the Bible warns against curiosity:</a:t>
            </a:r>
          </a:p>
          <a:p>
            <a:endParaRPr lang="en-US" dirty="0"/>
          </a:p>
          <a:p>
            <a:r>
              <a:rPr lang="en-US" b="1" dirty="0"/>
              <a:t>Parable of the prodigal son, Luke 15</a:t>
            </a:r>
          </a:p>
          <a:p>
            <a:r>
              <a:rPr lang="en-US" dirty="0"/>
              <a:t>Curiosity let the younger son to sin </a:t>
            </a:r>
          </a:p>
          <a:p>
            <a:r>
              <a:rPr lang="en-US" dirty="0"/>
              <a:t>against his father</a:t>
            </a:r>
          </a:p>
          <a:p>
            <a:endParaRPr lang="en-US" dirty="0"/>
          </a:p>
          <a:p>
            <a:endParaRPr lang="en-US" dirty="0"/>
          </a:p>
        </p:txBody>
      </p:sp>
      <p:sp>
        <p:nvSpPr>
          <p:cNvPr id="4" name="TextBox 3"/>
          <p:cNvSpPr txBox="1"/>
          <p:nvPr/>
        </p:nvSpPr>
        <p:spPr>
          <a:xfrm>
            <a:off x="6165031" y="5092940"/>
            <a:ext cx="4057493" cy="1169551"/>
          </a:xfrm>
          <a:prstGeom prst="rect">
            <a:avLst/>
          </a:prstGeom>
          <a:noFill/>
        </p:spPr>
        <p:txBody>
          <a:bodyPr wrap="square" rtlCol="0">
            <a:spAutoFit/>
          </a:bodyPr>
          <a:lstStyle/>
          <a:p>
            <a:r>
              <a:rPr lang="en-GB" dirty="0"/>
              <a:t>‘Put then a limit to your thought’ and avoid  curiosity in investigating the incomprehensible’.</a:t>
            </a:r>
          </a:p>
          <a:p>
            <a:r>
              <a:rPr lang="en-GB" sz="1600" dirty="0"/>
              <a:t>(advice by Church father St. Basil the Great)</a:t>
            </a:r>
            <a:endParaRPr lang="en-US" sz="1600" dirty="0"/>
          </a:p>
        </p:txBody>
      </p:sp>
      <p:sp>
        <p:nvSpPr>
          <p:cNvPr id="5" name="TextBox 4">
            <a:extLst>
              <a:ext uri="{FF2B5EF4-FFF2-40B4-BE49-F238E27FC236}">
                <a16:creationId xmlns:a16="http://schemas.microsoft.com/office/drawing/2014/main" id="{AE19E649-E06F-9447-977C-A12DA4FE2AC6}"/>
              </a:ext>
            </a:extLst>
          </p:cNvPr>
          <p:cNvSpPr txBox="1"/>
          <p:nvPr/>
        </p:nvSpPr>
        <p:spPr>
          <a:xfrm>
            <a:off x="1662432" y="105509"/>
            <a:ext cx="5290029" cy="461665"/>
          </a:xfrm>
          <a:prstGeom prst="rect">
            <a:avLst/>
          </a:prstGeom>
          <a:noFill/>
        </p:spPr>
        <p:txBody>
          <a:bodyPr wrap="square" rtlCol="0">
            <a:spAutoFit/>
          </a:bodyPr>
          <a:lstStyle/>
          <a:p>
            <a:r>
              <a:rPr lang="en-US" sz="2400" b="1" dirty="0"/>
              <a:t>Curiosity and Early Christianity</a:t>
            </a:r>
          </a:p>
        </p:txBody>
      </p:sp>
      <p:sp>
        <p:nvSpPr>
          <p:cNvPr id="6" name="TextBox 5">
            <a:extLst>
              <a:ext uri="{FF2B5EF4-FFF2-40B4-BE49-F238E27FC236}">
                <a16:creationId xmlns:a16="http://schemas.microsoft.com/office/drawing/2014/main" id="{723FC7F7-81D2-FF48-88CE-1766A8F116C7}"/>
              </a:ext>
            </a:extLst>
          </p:cNvPr>
          <p:cNvSpPr txBox="1"/>
          <p:nvPr/>
        </p:nvSpPr>
        <p:spPr>
          <a:xfrm>
            <a:off x="6165031" y="4706760"/>
            <a:ext cx="3846477" cy="369332"/>
          </a:xfrm>
          <a:prstGeom prst="rect">
            <a:avLst/>
          </a:prstGeom>
          <a:noFill/>
        </p:spPr>
        <p:txBody>
          <a:bodyPr wrap="square" rtlCol="0">
            <a:spAutoFit/>
          </a:bodyPr>
          <a:lstStyle/>
          <a:p>
            <a:r>
              <a:rPr lang="en-US" dirty="0"/>
              <a:t>Leads to the advice for all Christians:</a:t>
            </a:r>
          </a:p>
        </p:txBody>
      </p:sp>
      <p:sp>
        <p:nvSpPr>
          <p:cNvPr id="7" name="TextBox 6">
            <a:extLst>
              <a:ext uri="{FF2B5EF4-FFF2-40B4-BE49-F238E27FC236}">
                <a16:creationId xmlns:a16="http://schemas.microsoft.com/office/drawing/2014/main" id="{C122DFC8-5491-F64C-8B11-B7F6F83E6F6B}"/>
              </a:ext>
            </a:extLst>
          </p:cNvPr>
          <p:cNvSpPr txBox="1"/>
          <p:nvPr/>
        </p:nvSpPr>
        <p:spPr>
          <a:xfrm>
            <a:off x="2719755" y="6279338"/>
            <a:ext cx="8987112" cy="615553"/>
          </a:xfrm>
          <a:prstGeom prst="rect">
            <a:avLst/>
          </a:prstGeom>
          <a:noFill/>
        </p:spPr>
        <p:txBody>
          <a:bodyPr wrap="square" rtlCol="0">
            <a:spAutoFit/>
          </a:bodyPr>
          <a:lstStyle/>
          <a:p>
            <a:r>
              <a:rPr lang="en-US" sz="1600" dirty="0"/>
              <a:t>Church father, def.: </a:t>
            </a:r>
            <a:r>
              <a:rPr lang="en-GB" sz="1600" dirty="0"/>
              <a:t>any of the great bishops and other </a:t>
            </a:r>
          </a:p>
          <a:p>
            <a:r>
              <a:rPr lang="en-GB" sz="1600" dirty="0"/>
              <a:t>eminent Christian teachers of the early centuries of Christianity</a:t>
            </a:r>
            <a:r>
              <a:rPr lang="en-GB" dirty="0"/>
              <a:t> </a:t>
            </a:r>
            <a:endParaRPr lang="en-US" dirty="0"/>
          </a:p>
        </p:txBody>
      </p:sp>
    </p:spTree>
    <p:extLst>
      <p:ext uri="{BB962C8B-B14F-4D97-AF65-F5344CB8AC3E}">
        <p14:creationId xmlns:p14="http://schemas.microsoft.com/office/powerpoint/2010/main" val="17025057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Augustine-ic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6869" y="702736"/>
            <a:ext cx="4173434" cy="5474796"/>
          </a:xfrm>
          <a:prstGeom prst="rect">
            <a:avLst/>
          </a:prstGeom>
        </p:spPr>
      </p:pic>
      <p:sp>
        <p:nvSpPr>
          <p:cNvPr id="3" name="TextBox 2"/>
          <p:cNvSpPr txBox="1"/>
          <p:nvPr/>
        </p:nvSpPr>
        <p:spPr>
          <a:xfrm>
            <a:off x="6283570" y="973016"/>
            <a:ext cx="3740963" cy="3693319"/>
          </a:xfrm>
          <a:prstGeom prst="rect">
            <a:avLst/>
          </a:prstGeom>
          <a:noFill/>
        </p:spPr>
        <p:txBody>
          <a:bodyPr wrap="square" rtlCol="0">
            <a:spAutoFit/>
          </a:bodyPr>
          <a:lstStyle/>
          <a:p>
            <a:r>
              <a:rPr lang="en-US" i="1" dirty="0"/>
              <a:t>Confessions</a:t>
            </a:r>
            <a:endParaRPr lang="en-US" dirty="0"/>
          </a:p>
          <a:p>
            <a:endParaRPr lang="en-US" dirty="0"/>
          </a:p>
          <a:p>
            <a:r>
              <a:rPr lang="en-US" dirty="0"/>
              <a:t>Considered the first autobiographical work in the West and became a model for many other autobiographical writers during the Middle Ages until roughly the 17</a:t>
            </a:r>
            <a:r>
              <a:rPr lang="en-US" baseline="30000" dirty="0"/>
              <a:t>th</a:t>
            </a:r>
            <a:r>
              <a:rPr lang="en-US" dirty="0"/>
              <a:t> century, including Montaigne.</a:t>
            </a:r>
          </a:p>
          <a:p>
            <a:endParaRPr lang="en-US" dirty="0"/>
          </a:p>
          <a:p>
            <a:r>
              <a:rPr lang="en-US" dirty="0"/>
              <a:t>The autobiography outlines his ‘sinful’ youth and eventual conversion to Christianity. </a:t>
            </a:r>
          </a:p>
          <a:p>
            <a:endParaRPr lang="en-US" i="1" dirty="0"/>
          </a:p>
        </p:txBody>
      </p:sp>
      <p:sp>
        <p:nvSpPr>
          <p:cNvPr id="4" name="Rectangle 3">
            <a:extLst>
              <a:ext uri="{FF2B5EF4-FFF2-40B4-BE49-F238E27FC236}">
                <a16:creationId xmlns:a16="http://schemas.microsoft.com/office/drawing/2014/main" id="{038D3F90-47C6-C941-BD75-2256B8D9387E}"/>
              </a:ext>
            </a:extLst>
          </p:cNvPr>
          <p:cNvSpPr/>
          <p:nvPr/>
        </p:nvSpPr>
        <p:spPr>
          <a:xfrm>
            <a:off x="1758462" y="6342185"/>
            <a:ext cx="3962400" cy="369332"/>
          </a:xfrm>
          <a:prstGeom prst="rect">
            <a:avLst/>
          </a:prstGeom>
        </p:spPr>
        <p:txBody>
          <a:bodyPr wrap="square">
            <a:spAutoFit/>
          </a:bodyPr>
          <a:lstStyle/>
          <a:p>
            <a:r>
              <a:rPr lang="en-US" dirty="0" err="1"/>
              <a:t>Augustinus</a:t>
            </a:r>
            <a:r>
              <a:rPr lang="en-US" dirty="0"/>
              <a:t> of Hippo (354 – 430 BC)</a:t>
            </a:r>
          </a:p>
        </p:txBody>
      </p:sp>
      <p:sp>
        <p:nvSpPr>
          <p:cNvPr id="5" name="TextBox 4">
            <a:extLst>
              <a:ext uri="{FF2B5EF4-FFF2-40B4-BE49-F238E27FC236}">
                <a16:creationId xmlns:a16="http://schemas.microsoft.com/office/drawing/2014/main" id="{95F83A71-0E16-8D42-ABB0-2D98337BCBC7}"/>
              </a:ext>
            </a:extLst>
          </p:cNvPr>
          <p:cNvSpPr txBox="1"/>
          <p:nvPr/>
        </p:nvSpPr>
        <p:spPr>
          <a:xfrm>
            <a:off x="2250831" y="293077"/>
            <a:ext cx="9080884" cy="369332"/>
          </a:xfrm>
          <a:prstGeom prst="rect">
            <a:avLst/>
          </a:prstGeom>
          <a:noFill/>
        </p:spPr>
        <p:txBody>
          <a:bodyPr wrap="none" rtlCol="0">
            <a:spAutoFit/>
          </a:bodyPr>
          <a:lstStyle/>
          <a:p>
            <a:r>
              <a:rPr lang="en-US" b="1" dirty="0"/>
              <a:t>Saint Augustine’s </a:t>
            </a:r>
            <a:r>
              <a:rPr lang="en-US" b="1" i="1" dirty="0"/>
              <a:t>Confessions</a:t>
            </a:r>
            <a:r>
              <a:rPr lang="en-US" b="1" dirty="0"/>
              <a:t> shapes Christian thinking about curiosity for centuries</a:t>
            </a:r>
          </a:p>
        </p:txBody>
      </p:sp>
      <p:sp>
        <p:nvSpPr>
          <p:cNvPr id="6" name="TextBox 5">
            <a:extLst>
              <a:ext uri="{FF2B5EF4-FFF2-40B4-BE49-F238E27FC236}">
                <a16:creationId xmlns:a16="http://schemas.microsoft.com/office/drawing/2014/main" id="{773BEB0A-B23E-4F46-A4AE-70C11EA9FEF5}"/>
              </a:ext>
            </a:extLst>
          </p:cNvPr>
          <p:cNvSpPr txBox="1"/>
          <p:nvPr/>
        </p:nvSpPr>
        <p:spPr>
          <a:xfrm>
            <a:off x="6178062" y="4982308"/>
            <a:ext cx="4267200" cy="2308324"/>
          </a:xfrm>
          <a:prstGeom prst="rect">
            <a:avLst/>
          </a:prstGeom>
          <a:noFill/>
        </p:spPr>
        <p:txBody>
          <a:bodyPr wrap="square" rtlCol="0">
            <a:spAutoFit/>
          </a:bodyPr>
          <a:lstStyle/>
          <a:p>
            <a:r>
              <a:rPr lang="en-US" b="1" dirty="0"/>
              <a:t>Sin</a:t>
            </a:r>
            <a:r>
              <a:rPr lang="en-US" dirty="0"/>
              <a:t>: </a:t>
            </a:r>
            <a:r>
              <a:rPr lang="en-GB" dirty="0"/>
              <a:t> "a word, deed, or desire in opposition to the eternal law of God” (in </a:t>
            </a:r>
            <a:r>
              <a:rPr lang="en-GB" i="1" dirty="0"/>
              <a:t>Confessions</a:t>
            </a:r>
            <a:r>
              <a:rPr lang="en-GB" dirty="0"/>
              <a:t>)</a:t>
            </a:r>
          </a:p>
          <a:p>
            <a:r>
              <a:rPr lang="en-GB" dirty="0"/>
              <a:t> </a:t>
            </a:r>
          </a:p>
          <a:p>
            <a:r>
              <a:rPr lang="en-GB" b="1" dirty="0"/>
              <a:t>Vice</a:t>
            </a:r>
            <a:r>
              <a:rPr lang="en-GB" dirty="0"/>
              <a:t>: while sin refers to the act itself; vice, on the other hand, refers to the tendency to act wrongly.</a:t>
            </a:r>
          </a:p>
          <a:p>
            <a:endParaRPr lang="en-GB" dirty="0"/>
          </a:p>
        </p:txBody>
      </p:sp>
    </p:spTree>
    <p:extLst>
      <p:ext uri="{BB962C8B-B14F-4D97-AF65-F5344CB8AC3E}">
        <p14:creationId xmlns:p14="http://schemas.microsoft.com/office/powerpoint/2010/main" val="10298004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29468" y="892877"/>
            <a:ext cx="5452533" cy="5355312"/>
          </a:xfrm>
          <a:prstGeom prst="rect">
            <a:avLst/>
          </a:prstGeom>
        </p:spPr>
        <p:txBody>
          <a:bodyPr wrap="square">
            <a:spAutoFit/>
          </a:bodyPr>
          <a:lstStyle/>
          <a:p>
            <a:pPr marL="342900" indent="-342900">
              <a:buAutoNum type="arabicPeriod"/>
            </a:pPr>
            <a:r>
              <a:rPr lang="en-GB" b="1" dirty="0"/>
              <a:t>Intellectual curiosity as a variant of the sin of lust</a:t>
            </a:r>
          </a:p>
          <a:p>
            <a:pPr marL="342900" indent="-342900">
              <a:buAutoNum type="arabicPeriod"/>
            </a:pPr>
            <a:endParaRPr lang="en-GB" dirty="0"/>
          </a:p>
          <a:p>
            <a:r>
              <a:rPr lang="en-GB" dirty="0"/>
              <a:t>‘Besides this there is yet another form of temptation still more complex in its  peril. For in addition to the fleshly appetite which strives for the gratification of all senses and pleasures … </a:t>
            </a:r>
            <a:r>
              <a:rPr lang="en-GB" b="1" dirty="0"/>
              <a:t>there is also a certain vain and curious longing in the soul, rooted in the same bodily senses, which is cloaked under the name of </a:t>
            </a:r>
          </a:p>
          <a:p>
            <a:r>
              <a:rPr lang="en-GB" b="1" dirty="0"/>
              <a:t>knowledge and learning</a:t>
            </a:r>
            <a:r>
              <a:rPr lang="en-GB" dirty="0"/>
              <a:t>; not having pleasure in the flesh, but striving for new experiences through the flesh.</a:t>
            </a:r>
          </a:p>
          <a:p>
            <a:endParaRPr lang="en-GB" dirty="0"/>
          </a:p>
          <a:p>
            <a:r>
              <a:rPr lang="en-GB" dirty="0"/>
              <a:t>This longing--since its origin is our appetite for learning, and since </a:t>
            </a:r>
            <a:r>
              <a:rPr lang="en-GB" b="1" dirty="0"/>
              <a:t>the sight is the chief of our senses in the acquisition of knowledge--is called in the divine language ‘the lust of the eyes</a:t>
            </a:r>
            <a:r>
              <a:rPr lang="en-GB" dirty="0"/>
              <a:t>.’ </a:t>
            </a:r>
          </a:p>
          <a:p>
            <a:r>
              <a:rPr lang="en-GB" dirty="0"/>
              <a:t>(Augustine</a:t>
            </a:r>
            <a:r>
              <a:rPr lang="en-GB" i="1" dirty="0"/>
              <a:t>, Confessions</a:t>
            </a:r>
            <a:r>
              <a:rPr lang="en-GB" dirty="0"/>
              <a:t>)</a:t>
            </a:r>
          </a:p>
          <a:p>
            <a:r>
              <a:rPr lang="en-US" dirty="0"/>
              <a:t> </a:t>
            </a:r>
            <a:endParaRPr lang="en-GB" dirty="0"/>
          </a:p>
        </p:txBody>
      </p:sp>
      <p:sp>
        <p:nvSpPr>
          <p:cNvPr id="2" name="TextBox 1">
            <a:extLst>
              <a:ext uri="{FF2B5EF4-FFF2-40B4-BE49-F238E27FC236}">
                <a16:creationId xmlns:a16="http://schemas.microsoft.com/office/drawing/2014/main" id="{6F5F1928-3E0F-FF44-B4B5-A0DB0944E141}"/>
              </a:ext>
            </a:extLst>
          </p:cNvPr>
          <p:cNvSpPr txBox="1"/>
          <p:nvPr/>
        </p:nvSpPr>
        <p:spPr>
          <a:xfrm>
            <a:off x="2672862" y="293077"/>
            <a:ext cx="7335534" cy="369332"/>
          </a:xfrm>
          <a:prstGeom prst="rect">
            <a:avLst/>
          </a:prstGeom>
          <a:noFill/>
        </p:spPr>
        <p:txBody>
          <a:bodyPr wrap="none" rtlCol="0">
            <a:spAutoFit/>
          </a:bodyPr>
          <a:lstStyle/>
          <a:p>
            <a:r>
              <a:rPr lang="en-US" b="1" dirty="0"/>
              <a:t>What does Saint Augustine says about ‘curiosity’ in his </a:t>
            </a:r>
            <a:r>
              <a:rPr lang="en-US" b="1" i="1" dirty="0"/>
              <a:t>Confessions</a:t>
            </a:r>
            <a:r>
              <a:rPr lang="en-US" b="1" dirty="0"/>
              <a:t>?</a:t>
            </a:r>
          </a:p>
        </p:txBody>
      </p:sp>
    </p:spTree>
    <p:extLst>
      <p:ext uri="{BB962C8B-B14F-4D97-AF65-F5344CB8AC3E}">
        <p14:creationId xmlns:p14="http://schemas.microsoft.com/office/powerpoint/2010/main" val="415643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C76DC60-93FE-7C41-B017-D6C43D3D107C}"/>
              </a:ext>
            </a:extLst>
          </p:cNvPr>
          <p:cNvSpPr txBox="1"/>
          <p:nvPr/>
        </p:nvSpPr>
        <p:spPr>
          <a:xfrm>
            <a:off x="2250833" y="1887415"/>
            <a:ext cx="6494583" cy="3970318"/>
          </a:xfrm>
          <a:prstGeom prst="rect">
            <a:avLst/>
          </a:prstGeom>
          <a:noFill/>
        </p:spPr>
        <p:txBody>
          <a:bodyPr wrap="square" rtlCol="0">
            <a:spAutoFit/>
          </a:bodyPr>
          <a:lstStyle/>
          <a:p>
            <a:pPr marL="285750" indent="-285750">
              <a:buFont typeface="Arial" panose="020B0604020202020204" pitchFamily="34" charset="0"/>
              <a:buChar char="•"/>
            </a:pPr>
            <a:r>
              <a:rPr lang="en-US" dirty="0"/>
              <a:t>Male</a:t>
            </a:r>
          </a:p>
          <a:p>
            <a:pPr marL="285750" indent="-285750">
              <a:buFont typeface="Arial" panose="020B0604020202020204" pitchFamily="34" charset="0"/>
              <a:buChar char="•"/>
            </a:pPr>
            <a:r>
              <a:rPr lang="en-US" dirty="0"/>
              <a:t>European</a:t>
            </a:r>
          </a:p>
          <a:p>
            <a:pPr marL="285750" indent="-285750">
              <a:buFont typeface="Arial" panose="020B0604020202020204" pitchFamily="34" charset="0"/>
              <a:buChar char="•"/>
            </a:pPr>
            <a:r>
              <a:rPr lang="en-US" dirty="0"/>
              <a:t>Rational and reasonable </a:t>
            </a:r>
          </a:p>
          <a:p>
            <a:pPr marL="285750" indent="-285750">
              <a:buFont typeface="Arial" panose="020B0604020202020204" pitchFamily="34" charset="0"/>
              <a:buChar char="•"/>
            </a:pPr>
            <a:r>
              <a:rPr lang="en-US" dirty="0"/>
              <a:t>Willful and autonomous (free of social constraints of MA)</a:t>
            </a:r>
          </a:p>
          <a:p>
            <a:pPr marL="285750" indent="-285750">
              <a:buFont typeface="Arial" panose="020B0604020202020204" pitchFamily="34" charset="0"/>
              <a:buChar char="•"/>
            </a:pPr>
            <a:r>
              <a:rPr lang="en-US" dirty="0"/>
              <a:t>Creative and ingenious</a:t>
            </a:r>
          </a:p>
          <a:p>
            <a:pPr marL="285750" indent="-285750">
              <a:buFont typeface="Arial" panose="020B0604020202020204" pitchFamily="34" charset="0"/>
              <a:buChar char="•"/>
            </a:pPr>
            <a:r>
              <a:rPr lang="en-US" dirty="0"/>
              <a:t>Dominate the social and natural world</a:t>
            </a:r>
          </a:p>
          <a:p>
            <a:endParaRPr lang="en-US" dirty="0"/>
          </a:p>
          <a:p>
            <a:r>
              <a:rPr lang="en-US" dirty="0"/>
              <a:t>Many of the characteristics of human nature, he deemed under threat at this own time. He is aware that he </a:t>
            </a:r>
            <a:r>
              <a:rPr lang="en-US" dirty="0" err="1"/>
              <a:t>romantisises</a:t>
            </a:r>
            <a:r>
              <a:rPr lang="en-US" dirty="0"/>
              <a:t> the Renaissance.</a:t>
            </a:r>
          </a:p>
          <a:p>
            <a:endParaRPr lang="en-US" dirty="0"/>
          </a:p>
          <a:p>
            <a:r>
              <a:rPr lang="en-US" dirty="0"/>
              <a:t>Note: Women or non-European cultures did not play a role in his account. A general characteristic of all 19</a:t>
            </a:r>
            <a:r>
              <a:rPr lang="en-US" baseline="30000" dirty="0"/>
              <a:t>th-</a:t>
            </a:r>
            <a:r>
              <a:rPr lang="en-US" dirty="0"/>
              <a:t>century history writing. </a:t>
            </a:r>
          </a:p>
        </p:txBody>
      </p:sp>
      <p:sp>
        <p:nvSpPr>
          <p:cNvPr id="3" name="TextBox 2">
            <a:extLst>
              <a:ext uri="{FF2B5EF4-FFF2-40B4-BE49-F238E27FC236}">
                <a16:creationId xmlns:a16="http://schemas.microsoft.com/office/drawing/2014/main" id="{9AEBF92F-DB92-C63D-6215-4E58B3C3AF26}"/>
              </a:ext>
            </a:extLst>
          </p:cNvPr>
          <p:cNvSpPr txBox="1"/>
          <p:nvPr/>
        </p:nvSpPr>
        <p:spPr>
          <a:xfrm>
            <a:off x="2533403" y="855024"/>
            <a:ext cx="7729617" cy="923330"/>
          </a:xfrm>
          <a:prstGeom prst="rect">
            <a:avLst/>
          </a:prstGeom>
          <a:noFill/>
        </p:spPr>
        <p:txBody>
          <a:bodyPr wrap="none" rtlCol="0">
            <a:spAutoFit/>
          </a:bodyPr>
          <a:lstStyle/>
          <a:p>
            <a:r>
              <a:rPr lang="en-US" b="1" dirty="0"/>
              <a:t>Characteristics of Renaissance Human Nature According to Burckhardt: </a:t>
            </a:r>
          </a:p>
          <a:p>
            <a:r>
              <a:rPr lang="en-US" b="1" dirty="0"/>
              <a:t> </a:t>
            </a:r>
          </a:p>
          <a:p>
            <a:r>
              <a:rPr lang="en-US" b="1" dirty="0"/>
              <a:t>			Renaissance Man</a:t>
            </a:r>
          </a:p>
        </p:txBody>
      </p:sp>
    </p:spTree>
    <p:extLst>
      <p:ext uri="{BB962C8B-B14F-4D97-AF65-F5344CB8AC3E}">
        <p14:creationId xmlns:p14="http://schemas.microsoft.com/office/powerpoint/2010/main" val="9209673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40524" y="363416"/>
            <a:ext cx="6541477" cy="5109091"/>
          </a:xfrm>
          <a:prstGeom prst="rect">
            <a:avLst/>
          </a:prstGeom>
        </p:spPr>
        <p:txBody>
          <a:bodyPr wrap="square">
            <a:spAutoFit/>
          </a:bodyPr>
          <a:lstStyle/>
          <a:p>
            <a:r>
              <a:rPr lang="en-US" sz="2000" b="1" dirty="0"/>
              <a:t>2. Curiosity is also related to the sin of pride</a:t>
            </a:r>
          </a:p>
          <a:p>
            <a:endParaRPr lang="en-US" b="1" dirty="0"/>
          </a:p>
          <a:p>
            <a:r>
              <a:rPr lang="en-US" dirty="0"/>
              <a:t>The learned in particular are in danger of being too curious:</a:t>
            </a:r>
          </a:p>
          <a:p>
            <a:endParaRPr lang="en-US" dirty="0"/>
          </a:p>
          <a:p>
            <a:r>
              <a:rPr lang="en-US" dirty="0"/>
              <a:t>‘…to investigate the works of nature, which do not concern us and which it is useless to know, but which people desire to know only for the sake of knowing’. </a:t>
            </a:r>
          </a:p>
          <a:p>
            <a:endParaRPr lang="en-US" dirty="0"/>
          </a:p>
          <a:p>
            <a:r>
              <a:rPr lang="en-US" dirty="0"/>
              <a:t>This makes the proud of their own mental capacities and achievements and blinds them to the love of God</a:t>
            </a:r>
          </a:p>
          <a:p>
            <a:endParaRPr lang="en-US" dirty="0"/>
          </a:p>
          <a:p>
            <a:r>
              <a:rPr lang="en-US" dirty="0"/>
              <a:t>‘The proud cannot find you (God), even though with curious skills they number the stars and grains of sand, and measure 	the starry heavens, and track the courses of the planets…People that do not know these things marvel and are amazed, and those that know them exult and </a:t>
            </a:r>
            <a:r>
              <a:rPr lang="en-US" b="1" dirty="0"/>
              <a:t>are puffed up. </a:t>
            </a:r>
          </a:p>
          <a:p>
            <a:endParaRPr lang="en-US" b="1" dirty="0"/>
          </a:p>
          <a:p>
            <a:endParaRPr lang="en-US" dirty="0"/>
          </a:p>
        </p:txBody>
      </p:sp>
      <p:sp>
        <p:nvSpPr>
          <p:cNvPr id="2" name="TextBox 1"/>
          <p:cNvSpPr txBox="1"/>
          <p:nvPr/>
        </p:nvSpPr>
        <p:spPr>
          <a:xfrm>
            <a:off x="1840523" y="5472508"/>
            <a:ext cx="8590338" cy="646331"/>
          </a:xfrm>
          <a:prstGeom prst="rect">
            <a:avLst/>
          </a:prstGeom>
          <a:noFill/>
        </p:spPr>
        <p:txBody>
          <a:bodyPr wrap="square" rtlCol="0">
            <a:spAutoFit/>
          </a:bodyPr>
          <a:lstStyle/>
          <a:p>
            <a:r>
              <a:rPr lang="en-US" dirty="0"/>
              <a:t>Note: ‘Marvel, ‘wonder’ and ‘amazement’ is the appropriate way to approach the God’s world, according to Augustine – NOT curiosity (to know more)</a:t>
            </a:r>
          </a:p>
        </p:txBody>
      </p:sp>
    </p:spTree>
    <p:extLst>
      <p:ext uri="{BB962C8B-B14F-4D97-AF65-F5344CB8AC3E}">
        <p14:creationId xmlns:p14="http://schemas.microsoft.com/office/powerpoint/2010/main" val="228152842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lcrak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1" y="1339590"/>
            <a:ext cx="5867991" cy="5383888"/>
          </a:xfrm>
          <a:prstGeom prst="rect">
            <a:avLst/>
          </a:prstGeom>
        </p:spPr>
      </p:pic>
      <p:sp>
        <p:nvSpPr>
          <p:cNvPr id="5" name="TextBox 4"/>
          <p:cNvSpPr txBox="1"/>
          <p:nvPr/>
        </p:nvSpPr>
        <p:spPr>
          <a:xfrm>
            <a:off x="7391992" y="2046375"/>
            <a:ext cx="26927627" cy="3970318"/>
          </a:xfrm>
          <a:prstGeom prst="rect">
            <a:avLst/>
          </a:prstGeom>
          <a:noFill/>
        </p:spPr>
        <p:txBody>
          <a:bodyPr wrap="square" rtlCol="0">
            <a:spAutoFit/>
          </a:bodyPr>
          <a:lstStyle/>
          <a:p>
            <a:r>
              <a:rPr lang="en-US" dirty="0"/>
              <a:t>Contained precious material, </a:t>
            </a:r>
          </a:p>
          <a:p>
            <a:r>
              <a:rPr lang="en-US" dirty="0"/>
              <a:t>exotica and antiques, specimens</a:t>
            </a:r>
          </a:p>
          <a:p>
            <a:r>
              <a:rPr lang="en-US" dirty="0"/>
              <a:t> of exquisite workmanship </a:t>
            </a:r>
          </a:p>
          <a:p>
            <a:r>
              <a:rPr lang="en-US" dirty="0"/>
              <a:t>(</a:t>
            </a:r>
            <a:r>
              <a:rPr lang="en-US" dirty="0" err="1"/>
              <a:t>artificalia</a:t>
            </a:r>
            <a:r>
              <a:rPr lang="en-US" dirty="0"/>
              <a:t>), and natural objects </a:t>
            </a:r>
          </a:p>
          <a:p>
            <a:r>
              <a:rPr lang="en-US" dirty="0"/>
              <a:t>(</a:t>
            </a:r>
            <a:r>
              <a:rPr lang="en-US" dirty="0" err="1"/>
              <a:t>naturalia</a:t>
            </a:r>
            <a:r>
              <a:rPr lang="en-US" dirty="0"/>
              <a:t>).</a:t>
            </a:r>
          </a:p>
          <a:p>
            <a:endParaRPr lang="en-US" dirty="0"/>
          </a:p>
          <a:p>
            <a:r>
              <a:rPr lang="en-US" dirty="0"/>
              <a:t>The cabinets aimed at imitating</a:t>
            </a:r>
          </a:p>
          <a:p>
            <a:r>
              <a:rPr lang="en-US" dirty="0"/>
              <a:t> the interplay of the God-created </a:t>
            </a:r>
          </a:p>
          <a:p>
            <a:r>
              <a:rPr lang="en-US" dirty="0"/>
              <a:t>micro-macrocosm in order to </a:t>
            </a:r>
          </a:p>
          <a:p>
            <a:r>
              <a:rPr lang="en-US" dirty="0"/>
              <a:t>provoke  wonder and marvel at </a:t>
            </a:r>
          </a:p>
          <a:p>
            <a:r>
              <a:rPr lang="en-US" dirty="0"/>
              <a:t>God’s creation in the dazzled on-</a:t>
            </a:r>
          </a:p>
          <a:p>
            <a:r>
              <a:rPr lang="en-US" dirty="0"/>
              <a:t>looker’s soul.</a:t>
            </a:r>
          </a:p>
          <a:p>
            <a:endParaRPr lang="en-US" dirty="0"/>
          </a:p>
          <a:p>
            <a:endParaRPr lang="en-US" dirty="0"/>
          </a:p>
        </p:txBody>
      </p:sp>
      <p:sp>
        <p:nvSpPr>
          <p:cNvPr id="2" name="TextBox 1">
            <a:extLst>
              <a:ext uri="{FF2B5EF4-FFF2-40B4-BE49-F238E27FC236}">
                <a16:creationId xmlns:a16="http://schemas.microsoft.com/office/drawing/2014/main" id="{6B2414BB-7BC5-904A-AC40-0F116BED3DAC}"/>
              </a:ext>
            </a:extLst>
          </p:cNvPr>
          <p:cNvSpPr txBox="1"/>
          <p:nvPr/>
        </p:nvSpPr>
        <p:spPr>
          <a:xfrm>
            <a:off x="1910862" y="304800"/>
            <a:ext cx="9195594" cy="923330"/>
          </a:xfrm>
          <a:prstGeom prst="rect">
            <a:avLst/>
          </a:prstGeom>
          <a:noFill/>
        </p:spPr>
        <p:txBody>
          <a:bodyPr wrap="none" rtlCol="0">
            <a:spAutoFit/>
          </a:bodyPr>
          <a:lstStyle/>
          <a:p>
            <a:r>
              <a:rPr lang="en-US" b="1" dirty="0"/>
              <a:t>But curiosity was hard to tame….</a:t>
            </a:r>
          </a:p>
          <a:p>
            <a:endParaRPr lang="en-US" b="1" dirty="0"/>
          </a:p>
          <a:p>
            <a:r>
              <a:rPr lang="en-US" b="1" dirty="0"/>
              <a:t>‘Save spaces’ for curiosity: Cabinets of curiosity and wonder  from the late 14</a:t>
            </a:r>
            <a:r>
              <a:rPr lang="en-US" b="1" baseline="30000" dirty="0"/>
              <a:t>th</a:t>
            </a:r>
            <a:r>
              <a:rPr lang="en-US" b="1" dirty="0"/>
              <a:t> century</a:t>
            </a:r>
          </a:p>
        </p:txBody>
      </p:sp>
    </p:spTree>
    <p:extLst>
      <p:ext uri="{BB962C8B-B14F-4D97-AF65-F5344CB8AC3E}">
        <p14:creationId xmlns:p14="http://schemas.microsoft.com/office/powerpoint/2010/main" val="40372892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yn007_original_550_422_pjpeg_2625226_570f35ccf70974557771ec8afc734d2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0616" y="1498600"/>
            <a:ext cx="6985000" cy="5359400"/>
          </a:xfrm>
          <a:prstGeom prst="rect">
            <a:avLst/>
          </a:prstGeom>
        </p:spPr>
      </p:pic>
      <p:sp>
        <p:nvSpPr>
          <p:cNvPr id="4" name="TextBox 3">
            <a:extLst>
              <a:ext uri="{FF2B5EF4-FFF2-40B4-BE49-F238E27FC236}">
                <a16:creationId xmlns:a16="http://schemas.microsoft.com/office/drawing/2014/main" id="{276C06EF-2550-074D-BB6F-F60E124AA353}"/>
              </a:ext>
            </a:extLst>
          </p:cNvPr>
          <p:cNvSpPr txBox="1"/>
          <p:nvPr/>
        </p:nvSpPr>
        <p:spPr>
          <a:xfrm>
            <a:off x="1747499" y="328246"/>
            <a:ext cx="8650871" cy="1477328"/>
          </a:xfrm>
          <a:prstGeom prst="rect">
            <a:avLst/>
          </a:prstGeom>
          <a:noFill/>
        </p:spPr>
        <p:txBody>
          <a:bodyPr wrap="square" rtlCol="0">
            <a:spAutoFit/>
          </a:bodyPr>
          <a:lstStyle/>
          <a:p>
            <a:r>
              <a:rPr lang="en-US" b="1" dirty="0"/>
              <a:t>Despite these spaces of curiosity for the wealthy and powerful the question remained: </a:t>
            </a:r>
          </a:p>
          <a:p>
            <a:endParaRPr lang="en-US" b="1" dirty="0"/>
          </a:p>
          <a:p>
            <a:r>
              <a:rPr lang="en-US" b="1" dirty="0"/>
              <a:t>How to avoid Icarus’s fate? How to gain knowledge without sinning against God and being punished? </a:t>
            </a:r>
            <a:endParaRPr lang="en-US" dirty="0"/>
          </a:p>
        </p:txBody>
      </p:sp>
    </p:spTree>
    <p:extLst>
      <p:ext uri="{BB962C8B-B14F-4D97-AF65-F5344CB8AC3E}">
        <p14:creationId xmlns:p14="http://schemas.microsoft.com/office/powerpoint/2010/main" val="2446908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urbus_Francis_Bacon.jpg"/>
          <p:cNvPicPr>
            <a:picLocks noChangeAspect="1"/>
          </p:cNvPicPr>
          <p:nvPr/>
        </p:nvPicPr>
        <p:blipFill>
          <a:blip r:embed="rId2"/>
          <a:stretch>
            <a:fillRect/>
          </a:stretch>
        </p:blipFill>
        <p:spPr>
          <a:xfrm>
            <a:off x="1524001" y="831713"/>
            <a:ext cx="3990975" cy="4800601"/>
          </a:xfrm>
          <a:prstGeom prst="rect">
            <a:avLst/>
          </a:prstGeom>
        </p:spPr>
      </p:pic>
      <p:sp>
        <p:nvSpPr>
          <p:cNvPr id="8" name="TextBox 7"/>
          <p:cNvSpPr txBox="1"/>
          <p:nvPr/>
        </p:nvSpPr>
        <p:spPr>
          <a:xfrm>
            <a:off x="6811819" y="3071093"/>
            <a:ext cx="3377459" cy="646331"/>
          </a:xfrm>
          <a:prstGeom prst="rect">
            <a:avLst/>
          </a:prstGeom>
          <a:noFill/>
        </p:spPr>
        <p:txBody>
          <a:bodyPr wrap="square" rtlCol="0">
            <a:spAutoFit/>
          </a:bodyPr>
          <a:lstStyle/>
          <a:p>
            <a:endParaRPr lang="en-US" dirty="0"/>
          </a:p>
          <a:p>
            <a:endParaRPr lang="en-US" dirty="0"/>
          </a:p>
        </p:txBody>
      </p:sp>
      <p:sp>
        <p:nvSpPr>
          <p:cNvPr id="6" name="TextBox 5"/>
          <p:cNvSpPr txBox="1"/>
          <p:nvPr/>
        </p:nvSpPr>
        <p:spPr>
          <a:xfrm>
            <a:off x="5514975" y="1"/>
            <a:ext cx="4932892" cy="6463308"/>
          </a:xfrm>
          <a:prstGeom prst="rect">
            <a:avLst/>
          </a:prstGeom>
          <a:noFill/>
        </p:spPr>
        <p:txBody>
          <a:bodyPr wrap="square" rtlCol="0">
            <a:spAutoFit/>
          </a:bodyPr>
          <a:lstStyle/>
          <a:p>
            <a:endParaRPr lang="en-GB" dirty="0"/>
          </a:p>
          <a:p>
            <a:endParaRPr lang="en-GB" dirty="0"/>
          </a:p>
          <a:p>
            <a:endParaRPr lang="en-GB" dirty="0"/>
          </a:p>
          <a:p>
            <a:r>
              <a:rPr lang="en-GB" dirty="0"/>
              <a:t>‘So as what so ever is not God but parcel of the world, he hath </a:t>
            </a:r>
            <a:r>
              <a:rPr lang="en-GB" b="1" i="1" dirty="0"/>
              <a:t>fitted it for the comprehension of man's mind</a:t>
            </a:r>
            <a:r>
              <a:rPr lang="en-GB" dirty="0"/>
              <a:t>, if man will open and dilate the powers of understanding as he may. </a:t>
            </a:r>
          </a:p>
          <a:p>
            <a:endParaRPr lang="en-GB" dirty="0"/>
          </a:p>
          <a:p>
            <a:r>
              <a:rPr lang="en-GB" dirty="0"/>
              <a:t>But yet evermore it must be remembered that the least part of the knowledge passed to man by this so large a charter from God must be subject to that use for which God hath granted it; which is the </a:t>
            </a:r>
            <a:r>
              <a:rPr lang="en-GB" b="1" i="1" dirty="0"/>
              <a:t>benefit and relief of the state and society of man</a:t>
            </a:r>
            <a:r>
              <a:rPr lang="en-GB" dirty="0"/>
              <a:t>; </a:t>
            </a:r>
          </a:p>
          <a:p>
            <a:endParaRPr lang="en-GB" dirty="0"/>
          </a:p>
          <a:p>
            <a:r>
              <a:rPr lang="en-GB" dirty="0"/>
              <a:t>for otherwise all manner of knowledge becometh malign and serpentine, and therefore as carrying the quality of the serpent's sting and malice it </a:t>
            </a:r>
            <a:r>
              <a:rPr lang="en-GB" dirty="0" err="1"/>
              <a:t>maketh</a:t>
            </a:r>
            <a:r>
              <a:rPr lang="en-GB" dirty="0"/>
              <a:t> the mind of man to swell; as the Scripture </a:t>
            </a:r>
            <a:r>
              <a:rPr lang="en-GB" dirty="0" err="1"/>
              <a:t>saith</a:t>
            </a:r>
            <a:r>
              <a:rPr lang="en-GB" dirty="0"/>
              <a:t> excellently: </a:t>
            </a:r>
            <a:r>
              <a:rPr lang="en-GB" b="1" dirty="0"/>
              <a:t>knowledge </a:t>
            </a:r>
            <a:r>
              <a:rPr lang="en-GB" b="1" dirty="0" err="1"/>
              <a:t>bloweth</a:t>
            </a:r>
            <a:r>
              <a:rPr lang="en-GB" b="1" dirty="0"/>
              <a:t> up, but charity </a:t>
            </a:r>
            <a:r>
              <a:rPr lang="en-GB" b="1" dirty="0" err="1"/>
              <a:t>buildeth</a:t>
            </a:r>
            <a:r>
              <a:rPr lang="en-GB" b="1" dirty="0"/>
              <a:t> up</a:t>
            </a:r>
            <a:r>
              <a:rPr lang="en-GB" dirty="0"/>
              <a:t>.’</a:t>
            </a:r>
          </a:p>
          <a:p>
            <a:endParaRPr lang="en-US" dirty="0"/>
          </a:p>
          <a:p>
            <a:endParaRPr lang="en-US" dirty="0"/>
          </a:p>
        </p:txBody>
      </p:sp>
      <p:sp>
        <p:nvSpPr>
          <p:cNvPr id="2" name="TextBox 1">
            <a:extLst>
              <a:ext uri="{FF2B5EF4-FFF2-40B4-BE49-F238E27FC236}">
                <a16:creationId xmlns:a16="http://schemas.microsoft.com/office/drawing/2014/main" id="{DA682D2D-61F8-F442-91CB-F68A5C922C62}"/>
              </a:ext>
            </a:extLst>
          </p:cNvPr>
          <p:cNvSpPr txBox="1"/>
          <p:nvPr/>
        </p:nvSpPr>
        <p:spPr>
          <a:xfrm>
            <a:off x="1899138" y="293077"/>
            <a:ext cx="6591484" cy="369332"/>
          </a:xfrm>
          <a:prstGeom prst="rect">
            <a:avLst/>
          </a:prstGeom>
          <a:noFill/>
        </p:spPr>
        <p:txBody>
          <a:bodyPr wrap="none" rtlCol="0">
            <a:spAutoFit/>
          </a:bodyPr>
          <a:lstStyle/>
          <a:p>
            <a:r>
              <a:rPr lang="en-US" b="1" dirty="0"/>
              <a:t>Bacon’s strategic move to turn curiosity from a vice to a virtue</a:t>
            </a:r>
          </a:p>
        </p:txBody>
      </p:sp>
      <p:sp>
        <p:nvSpPr>
          <p:cNvPr id="3" name="TextBox 2">
            <a:extLst>
              <a:ext uri="{FF2B5EF4-FFF2-40B4-BE49-F238E27FC236}">
                <a16:creationId xmlns:a16="http://schemas.microsoft.com/office/drawing/2014/main" id="{C72A8ADE-5B71-F649-B2C2-6B4545BD0F3D}"/>
              </a:ext>
            </a:extLst>
          </p:cNvPr>
          <p:cNvSpPr txBox="1"/>
          <p:nvPr/>
        </p:nvSpPr>
        <p:spPr>
          <a:xfrm>
            <a:off x="1629509" y="6126108"/>
            <a:ext cx="8366471" cy="646331"/>
          </a:xfrm>
          <a:prstGeom prst="rect">
            <a:avLst/>
          </a:prstGeom>
          <a:noFill/>
        </p:spPr>
        <p:txBody>
          <a:bodyPr wrap="square" rtlCol="0">
            <a:spAutoFit/>
          </a:bodyPr>
          <a:lstStyle/>
          <a:p>
            <a:r>
              <a:rPr lang="en-US" dirty="0"/>
              <a:t>God offered the world to people and it was their duty to explore it; they do not for </a:t>
            </a:r>
          </a:p>
          <a:p>
            <a:r>
              <a:rPr lang="en-US" dirty="0"/>
              <a:t>themselves but for society; they do it for charity (not for their own advancement)</a:t>
            </a:r>
          </a:p>
        </p:txBody>
      </p:sp>
    </p:spTree>
    <p:extLst>
      <p:ext uri="{BB962C8B-B14F-4D97-AF65-F5344CB8AC3E}">
        <p14:creationId xmlns:p14="http://schemas.microsoft.com/office/powerpoint/2010/main" val="146389613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366933" y="1896534"/>
            <a:ext cx="3725334" cy="2585323"/>
          </a:xfrm>
          <a:prstGeom prst="rect">
            <a:avLst/>
          </a:prstGeom>
        </p:spPr>
        <p:txBody>
          <a:bodyPr wrap="square">
            <a:spAutoFit/>
          </a:bodyPr>
          <a:lstStyle/>
          <a:p>
            <a:r>
              <a:rPr lang="en-GB" dirty="0"/>
              <a:t>"that they consider what are the true ends of knowledge, and that they seek it not either for pleasure of the mind, or for contention or for superiority to others, or for profit, or fame, or power, or any of these inferior things; </a:t>
            </a:r>
            <a:r>
              <a:rPr lang="en-GB" b="1" dirty="0"/>
              <a:t>but for the benefit and use of life; and that they perfect and govern it in charity</a:t>
            </a:r>
            <a:r>
              <a:rPr lang="en-GB" dirty="0"/>
              <a:t>’ </a:t>
            </a:r>
            <a:endParaRPr lang="en-US" dirty="0"/>
          </a:p>
        </p:txBody>
      </p:sp>
      <p:pic>
        <p:nvPicPr>
          <p:cNvPr id="5" name="Picture 4" descr="Pourbus_Francis_Bacon.jpg"/>
          <p:cNvPicPr>
            <a:picLocks noChangeAspect="1"/>
          </p:cNvPicPr>
          <p:nvPr/>
        </p:nvPicPr>
        <p:blipFill>
          <a:blip r:embed="rId2"/>
          <a:stretch>
            <a:fillRect/>
          </a:stretch>
        </p:blipFill>
        <p:spPr>
          <a:xfrm>
            <a:off x="1998134" y="831713"/>
            <a:ext cx="3990975" cy="4800601"/>
          </a:xfrm>
          <a:prstGeom prst="rect">
            <a:avLst/>
          </a:prstGeom>
        </p:spPr>
      </p:pic>
      <p:sp>
        <p:nvSpPr>
          <p:cNvPr id="2" name="TextBox 1">
            <a:extLst>
              <a:ext uri="{FF2B5EF4-FFF2-40B4-BE49-F238E27FC236}">
                <a16:creationId xmlns:a16="http://schemas.microsoft.com/office/drawing/2014/main" id="{24D0013D-622A-094F-B08C-884E42112A97}"/>
              </a:ext>
            </a:extLst>
          </p:cNvPr>
          <p:cNvSpPr txBox="1"/>
          <p:nvPr/>
        </p:nvSpPr>
        <p:spPr>
          <a:xfrm>
            <a:off x="5989109" y="937846"/>
            <a:ext cx="5088867" cy="369332"/>
          </a:xfrm>
          <a:prstGeom prst="rect">
            <a:avLst/>
          </a:prstGeom>
          <a:noFill/>
        </p:spPr>
        <p:txBody>
          <a:bodyPr wrap="square" rtlCol="0">
            <a:spAutoFit/>
          </a:bodyPr>
          <a:lstStyle/>
          <a:p>
            <a:r>
              <a:rPr lang="en-US" b="1" dirty="0"/>
              <a:t>Charity is the driving force of human curiosity</a:t>
            </a:r>
          </a:p>
        </p:txBody>
      </p:sp>
      <p:sp>
        <p:nvSpPr>
          <p:cNvPr id="4" name="TextBox 3">
            <a:extLst>
              <a:ext uri="{FF2B5EF4-FFF2-40B4-BE49-F238E27FC236}">
                <a16:creationId xmlns:a16="http://schemas.microsoft.com/office/drawing/2014/main" id="{64685D46-8C6D-5E44-B942-613EE82CCBCB}"/>
              </a:ext>
            </a:extLst>
          </p:cNvPr>
          <p:cNvSpPr txBox="1"/>
          <p:nvPr/>
        </p:nvSpPr>
        <p:spPr>
          <a:xfrm>
            <a:off x="6248401" y="5071211"/>
            <a:ext cx="4149969" cy="1477328"/>
          </a:xfrm>
          <a:prstGeom prst="rect">
            <a:avLst/>
          </a:prstGeom>
          <a:noFill/>
        </p:spPr>
        <p:txBody>
          <a:bodyPr wrap="square" rtlCol="0">
            <a:spAutoFit/>
          </a:bodyPr>
          <a:lstStyle/>
          <a:p>
            <a:r>
              <a:rPr lang="en-GB" dirty="0"/>
              <a:t>Useful knowledge, for the state and society is an expression of human religious duty, Bacon argues, it aims at repairing the losses of knowledge that ensued upon the Fall.</a:t>
            </a:r>
          </a:p>
        </p:txBody>
      </p:sp>
    </p:spTree>
    <p:extLst>
      <p:ext uri="{BB962C8B-B14F-4D97-AF65-F5344CB8AC3E}">
        <p14:creationId xmlns:p14="http://schemas.microsoft.com/office/powerpoint/2010/main" val="302248290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8626_200811241602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1877" y="960994"/>
            <a:ext cx="7112000" cy="4470400"/>
          </a:xfrm>
          <a:prstGeom prst="rect">
            <a:avLst/>
          </a:prstGeom>
        </p:spPr>
      </p:pic>
      <p:sp>
        <p:nvSpPr>
          <p:cNvPr id="5" name="TextBox 4"/>
          <p:cNvSpPr txBox="1"/>
          <p:nvPr/>
        </p:nvSpPr>
        <p:spPr>
          <a:xfrm>
            <a:off x="2472267" y="5706534"/>
            <a:ext cx="7645898" cy="646331"/>
          </a:xfrm>
          <a:prstGeom prst="rect">
            <a:avLst/>
          </a:prstGeom>
          <a:noFill/>
        </p:spPr>
        <p:txBody>
          <a:bodyPr wrap="square" rtlCol="0">
            <a:spAutoFit/>
          </a:bodyPr>
          <a:lstStyle/>
          <a:p>
            <a:r>
              <a:rPr lang="en-US" dirty="0"/>
              <a:t>Royal Society, founded in 1660. Francis Bacon is on the right; Charles II </a:t>
            </a:r>
          </a:p>
          <a:p>
            <a:r>
              <a:rPr lang="en-US" dirty="0"/>
              <a:t>in the middle </a:t>
            </a:r>
          </a:p>
        </p:txBody>
      </p:sp>
      <p:sp>
        <p:nvSpPr>
          <p:cNvPr id="2" name="TextBox 1">
            <a:extLst>
              <a:ext uri="{FF2B5EF4-FFF2-40B4-BE49-F238E27FC236}">
                <a16:creationId xmlns:a16="http://schemas.microsoft.com/office/drawing/2014/main" id="{9603E8AB-A8CC-6144-A05D-124BDD73860C}"/>
              </a:ext>
            </a:extLst>
          </p:cNvPr>
          <p:cNvSpPr txBox="1"/>
          <p:nvPr/>
        </p:nvSpPr>
        <p:spPr>
          <a:xfrm>
            <a:off x="1664678" y="269632"/>
            <a:ext cx="9268651" cy="646331"/>
          </a:xfrm>
          <a:prstGeom prst="rect">
            <a:avLst/>
          </a:prstGeom>
          <a:noFill/>
        </p:spPr>
        <p:txBody>
          <a:bodyPr wrap="square" rtlCol="0">
            <a:spAutoFit/>
          </a:bodyPr>
          <a:lstStyle/>
          <a:p>
            <a:r>
              <a:rPr lang="en-US" b="1" dirty="0"/>
              <a:t>The philosophical method of this new production of knowledge Bacon called  ‘empiricism’: </a:t>
            </a:r>
          </a:p>
        </p:txBody>
      </p:sp>
    </p:spTree>
    <p:extLst>
      <p:ext uri="{BB962C8B-B14F-4D97-AF65-F5344CB8AC3E}">
        <p14:creationId xmlns:p14="http://schemas.microsoft.com/office/powerpoint/2010/main" val="42731330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34309" y="1923143"/>
            <a:ext cx="8639907" cy="2400657"/>
          </a:xfrm>
          <a:prstGeom prst="rect">
            <a:avLst/>
          </a:prstGeom>
          <a:noFill/>
        </p:spPr>
        <p:txBody>
          <a:bodyPr wrap="square" rtlCol="0">
            <a:spAutoFit/>
          </a:bodyPr>
          <a:lstStyle/>
          <a:p>
            <a:r>
              <a:rPr lang="en-US" dirty="0"/>
              <a:t>				</a:t>
            </a:r>
            <a:r>
              <a:rPr lang="en-US" b="1" dirty="0"/>
              <a:t>Week 10</a:t>
            </a:r>
          </a:p>
          <a:p>
            <a:endParaRPr lang="en-US" b="1" dirty="0"/>
          </a:p>
          <a:p>
            <a:r>
              <a:rPr lang="en-US" sz="2400" b="1" dirty="0"/>
              <a:t>		  Body and Soul Re-Thought: </a:t>
            </a:r>
          </a:p>
          <a:p>
            <a:endParaRPr lang="en-US" sz="2400" b="1" dirty="0"/>
          </a:p>
          <a:p>
            <a:pPr algn="ctr"/>
            <a:r>
              <a:rPr lang="en-US" sz="2400" b="1" dirty="0"/>
              <a:t>Man as Machine and the Changing Animal/Human Relationship in the 17</a:t>
            </a:r>
            <a:r>
              <a:rPr lang="en-US" sz="2400" b="1" baseline="30000" dirty="0"/>
              <a:t>th</a:t>
            </a:r>
            <a:r>
              <a:rPr lang="en-US" sz="2400" b="1" dirty="0"/>
              <a:t> Century</a:t>
            </a:r>
          </a:p>
          <a:p>
            <a:endParaRPr lang="en-US" dirty="0"/>
          </a:p>
        </p:txBody>
      </p:sp>
    </p:spTree>
    <p:extLst>
      <p:ext uri="{BB962C8B-B14F-4D97-AF65-F5344CB8AC3E}">
        <p14:creationId xmlns:p14="http://schemas.microsoft.com/office/powerpoint/2010/main" val="40372919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33112" y="1756901"/>
            <a:ext cx="5448889" cy="2862322"/>
          </a:xfrm>
          <a:prstGeom prst="rect">
            <a:avLst/>
          </a:prstGeom>
        </p:spPr>
        <p:txBody>
          <a:bodyPr wrap="square">
            <a:spAutoFit/>
          </a:bodyPr>
          <a:lstStyle/>
          <a:p>
            <a:r>
              <a:rPr lang="en-GB" sz="2000" dirty="0"/>
              <a:t>“We do not think that it is any more relevant to the present subject whether the discovery to come were once known to the ancients…than it should matter to men whether the New World is the famous island Atlantis which the ancient world knew… </a:t>
            </a:r>
            <a:r>
              <a:rPr lang="en-GB" sz="2000" b="1" dirty="0"/>
              <a:t>For the discovery of things is to be taken from the light of nature, not recovered from the shadow of antiquity</a:t>
            </a:r>
            <a:r>
              <a:rPr lang="en-GB" sz="2000" dirty="0"/>
              <a:t>’. </a:t>
            </a:r>
          </a:p>
          <a:p>
            <a:r>
              <a:rPr lang="en-GB" sz="2000" dirty="0"/>
              <a:t>(Bacon, </a:t>
            </a:r>
            <a:r>
              <a:rPr lang="en-GB" sz="2000" dirty="0" err="1"/>
              <a:t>Novum</a:t>
            </a:r>
            <a:r>
              <a:rPr lang="en-GB" sz="2000" dirty="0"/>
              <a:t> </a:t>
            </a:r>
            <a:r>
              <a:rPr lang="en-GB" sz="2000" dirty="0" err="1"/>
              <a:t>Organum</a:t>
            </a:r>
            <a:r>
              <a:rPr lang="en-GB" sz="2000" dirty="0"/>
              <a:t>)</a:t>
            </a:r>
          </a:p>
        </p:txBody>
      </p:sp>
    </p:spTree>
    <p:extLst>
      <p:ext uri="{BB962C8B-B14F-4D97-AF65-F5344CB8AC3E}">
        <p14:creationId xmlns:p14="http://schemas.microsoft.com/office/powerpoint/2010/main" val="128433972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1" y="534391"/>
            <a:ext cx="8489459" cy="5078313"/>
          </a:xfrm>
          <a:prstGeom prst="rect">
            <a:avLst/>
          </a:prstGeom>
        </p:spPr>
        <p:txBody>
          <a:bodyPr wrap="square">
            <a:spAutoFit/>
          </a:bodyPr>
          <a:lstStyle/>
          <a:p>
            <a:r>
              <a:rPr lang="en-GB" b="1" dirty="0"/>
              <a:t>Bacon turns scholastic thinking on its head and attacks its inner logic.</a:t>
            </a:r>
          </a:p>
          <a:p>
            <a:endParaRPr lang="en-GB" b="1" dirty="0"/>
          </a:p>
          <a:p>
            <a:r>
              <a:rPr lang="en-GB" b="1" dirty="0"/>
              <a:t>	</a:t>
            </a:r>
          </a:p>
          <a:p>
            <a:r>
              <a:rPr lang="en-GB" b="1" dirty="0"/>
              <a:t>	Demonstrative syllogism (deductive method)</a:t>
            </a:r>
            <a:endParaRPr lang="en-GB" dirty="0"/>
          </a:p>
          <a:p>
            <a:r>
              <a:rPr lang="en-GB" dirty="0"/>
              <a:t>	All men are mortal (Major or general premises)</a:t>
            </a:r>
          </a:p>
          <a:p>
            <a:r>
              <a:rPr lang="en-GB" dirty="0"/>
              <a:t>	Socrates is a man (Minor premises)</a:t>
            </a:r>
          </a:p>
          <a:p>
            <a:r>
              <a:rPr lang="en-GB" dirty="0"/>
              <a:t>	Therefore, Socrates is mortal (specific conclusion)</a:t>
            </a:r>
          </a:p>
          <a:p>
            <a:endParaRPr lang="en-GB" dirty="0"/>
          </a:p>
          <a:p>
            <a:r>
              <a:rPr lang="en-GB" b="1" dirty="0"/>
              <a:t>Deductive reasoning </a:t>
            </a:r>
            <a:r>
              <a:rPr lang="en-GB" b="1" dirty="0">
                <a:solidFill>
                  <a:srgbClr val="040C28"/>
                </a:solidFill>
                <a:latin typeface="Google Sans"/>
              </a:rPr>
              <a:t>involves using general premises to form a specific conclusion</a:t>
            </a:r>
          </a:p>
          <a:p>
            <a:endParaRPr lang="en-GB" dirty="0">
              <a:solidFill>
                <a:srgbClr val="040C28"/>
              </a:solidFill>
              <a:latin typeface="Google Sans"/>
            </a:endParaRPr>
          </a:p>
          <a:p>
            <a:r>
              <a:rPr lang="en-GB" dirty="0">
                <a:solidFill>
                  <a:srgbClr val="040C28"/>
                </a:solidFill>
                <a:latin typeface="Google Sans"/>
              </a:rPr>
              <a:t>Bacon introduces a new method  called ‘inductive reasoning</a:t>
            </a:r>
            <a:r>
              <a:rPr lang="en-GB" dirty="0">
                <a:solidFill>
                  <a:srgbClr val="474747"/>
                </a:solidFill>
                <a:latin typeface="Google Sans"/>
              </a:rPr>
              <a:t>. </a:t>
            </a:r>
            <a:r>
              <a:rPr lang="en-GB" b="1" dirty="0">
                <a:solidFill>
                  <a:srgbClr val="040C28"/>
                </a:solidFill>
                <a:latin typeface="Google Sans"/>
              </a:rPr>
              <a:t>Inductive reasoning involves starting from specific premises and forming a general conclusion. </a:t>
            </a:r>
          </a:p>
          <a:p>
            <a:endParaRPr lang="en-GB" b="1" dirty="0">
              <a:solidFill>
                <a:srgbClr val="040C28"/>
              </a:solidFill>
              <a:latin typeface="Google Sans"/>
            </a:endParaRPr>
          </a:p>
          <a:p>
            <a:r>
              <a:rPr lang="en-GB" dirty="0">
                <a:solidFill>
                  <a:srgbClr val="040C28"/>
                </a:solidFill>
                <a:latin typeface="Google Sans"/>
              </a:rPr>
              <a:t>Experimentation becomes the central practice mirroring inductive reasoning.</a:t>
            </a:r>
            <a:endParaRPr lang="en-GB" dirty="0"/>
          </a:p>
          <a:p>
            <a:endParaRPr lang="en-GB" b="1" dirty="0"/>
          </a:p>
          <a:p>
            <a:r>
              <a:rPr lang="en-GB" b="1" dirty="0"/>
              <a:t>Experiment, def.:  </a:t>
            </a:r>
            <a:r>
              <a:rPr lang="en-GB" dirty="0"/>
              <a:t>the making of specific trials of phenomena typically with contrived circumstances or apparatus.</a:t>
            </a:r>
            <a:endParaRPr lang="en-US" dirty="0"/>
          </a:p>
          <a:p>
            <a:endParaRPr lang="en-GB" dirty="0"/>
          </a:p>
        </p:txBody>
      </p:sp>
    </p:spTree>
    <p:extLst>
      <p:ext uri="{BB962C8B-B14F-4D97-AF65-F5344CB8AC3E}">
        <p14:creationId xmlns:p14="http://schemas.microsoft.com/office/powerpoint/2010/main" val="318406268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illiam-harvey-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2473" y="1474032"/>
            <a:ext cx="4607997" cy="3839996"/>
          </a:xfrm>
          <a:prstGeom prst="rect">
            <a:avLst/>
          </a:prstGeom>
        </p:spPr>
      </p:pic>
      <p:sp>
        <p:nvSpPr>
          <p:cNvPr id="6" name="Rectangle 5"/>
          <p:cNvSpPr/>
          <p:nvPr/>
        </p:nvSpPr>
        <p:spPr>
          <a:xfrm>
            <a:off x="6230469" y="417480"/>
            <a:ext cx="4437532" cy="1477328"/>
          </a:xfrm>
          <a:prstGeom prst="rect">
            <a:avLst/>
          </a:prstGeom>
        </p:spPr>
        <p:txBody>
          <a:bodyPr wrap="square">
            <a:spAutoFit/>
          </a:bodyPr>
          <a:lstStyle/>
          <a:p>
            <a:r>
              <a:rPr lang="en-GB" dirty="0"/>
              <a:t>‘Anatomical Exercise on the Motion of the Heart and Blood in Animals’(1628) (</a:t>
            </a:r>
            <a:r>
              <a:rPr lang="en-GB" i="1" dirty="0" err="1"/>
              <a:t>Exercitatio</a:t>
            </a:r>
            <a:r>
              <a:rPr lang="en-GB" i="1" dirty="0"/>
              <a:t> </a:t>
            </a:r>
            <a:r>
              <a:rPr lang="en-GB" i="1" dirty="0" err="1"/>
              <a:t>Anatomica</a:t>
            </a:r>
            <a:r>
              <a:rPr lang="en-GB" i="1" dirty="0"/>
              <a:t> de </a:t>
            </a:r>
            <a:r>
              <a:rPr lang="en-GB" i="1" dirty="0" err="1"/>
              <a:t>Motu</a:t>
            </a:r>
            <a:r>
              <a:rPr lang="en-GB" i="1" dirty="0"/>
              <a:t> </a:t>
            </a:r>
            <a:r>
              <a:rPr lang="en-GB" i="1" dirty="0" err="1"/>
              <a:t>Cordis</a:t>
            </a:r>
            <a:r>
              <a:rPr lang="en-GB" i="1" dirty="0"/>
              <a:t> et </a:t>
            </a:r>
            <a:r>
              <a:rPr lang="en-GB" i="1" dirty="0" err="1"/>
              <a:t>Sanguinis</a:t>
            </a:r>
            <a:r>
              <a:rPr lang="en-GB" i="1" dirty="0"/>
              <a:t> in </a:t>
            </a:r>
            <a:r>
              <a:rPr lang="en-GB" i="1" dirty="0" err="1"/>
              <a:t>Animalibus</a:t>
            </a:r>
            <a:r>
              <a:rPr lang="en-GB" i="1" dirty="0"/>
              <a:t>)</a:t>
            </a:r>
            <a:endParaRPr lang="en-GB" dirty="0"/>
          </a:p>
          <a:p>
            <a:endParaRPr lang="en-GB" dirty="0"/>
          </a:p>
        </p:txBody>
      </p:sp>
      <p:sp>
        <p:nvSpPr>
          <p:cNvPr id="7" name="TextBox 6"/>
          <p:cNvSpPr txBox="1"/>
          <p:nvPr/>
        </p:nvSpPr>
        <p:spPr>
          <a:xfrm>
            <a:off x="2237254" y="5931715"/>
            <a:ext cx="2961260" cy="646331"/>
          </a:xfrm>
          <a:prstGeom prst="rect">
            <a:avLst/>
          </a:prstGeom>
          <a:noFill/>
        </p:spPr>
        <p:txBody>
          <a:bodyPr wrap="none" rtlCol="0">
            <a:spAutoFit/>
          </a:bodyPr>
          <a:lstStyle/>
          <a:p>
            <a:r>
              <a:rPr lang="en-US" dirty="0"/>
              <a:t>William Harvey, </a:t>
            </a:r>
            <a:r>
              <a:rPr lang="fr-FR" dirty="0"/>
              <a:t>1578 – 1657</a:t>
            </a:r>
            <a:endParaRPr lang="en-US" dirty="0"/>
          </a:p>
          <a:p>
            <a:endParaRPr lang="en-US" dirty="0"/>
          </a:p>
        </p:txBody>
      </p:sp>
      <p:pic>
        <p:nvPicPr>
          <p:cNvPr id="8" name="Picture 7" descr="220px-William_Harvey_(1578-1657)_Venenbil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7621" y="1894808"/>
            <a:ext cx="3828201" cy="2662332"/>
          </a:xfrm>
          <a:prstGeom prst="rect">
            <a:avLst/>
          </a:prstGeom>
        </p:spPr>
      </p:pic>
      <p:sp>
        <p:nvSpPr>
          <p:cNvPr id="3" name="TextBox 2"/>
          <p:cNvSpPr txBox="1"/>
          <p:nvPr/>
        </p:nvSpPr>
        <p:spPr>
          <a:xfrm>
            <a:off x="1909857" y="434025"/>
            <a:ext cx="3154838" cy="369332"/>
          </a:xfrm>
          <a:prstGeom prst="rect">
            <a:avLst/>
          </a:prstGeom>
          <a:noFill/>
        </p:spPr>
        <p:txBody>
          <a:bodyPr wrap="none" rtlCol="0">
            <a:spAutoFit/>
          </a:bodyPr>
          <a:lstStyle/>
          <a:p>
            <a:r>
              <a:rPr lang="en-US" b="1" dirty="0"/>
              <a:t>The Rise of Experimentation </a:t>
            </a:r>
          </a:p>
        </p:txBody>
      </p:sp>
      <p:sp>
        <p:nvSpPr>
          <p:cNvPr id="5" name="TextBox 4"/>
          <p:cNvSpPr txBox="1"/>
          <p:nvPr/>
        </p:nvSpPr>
        <p:spPr>
          <a:xfrm>
            <a:off x="6407621" y="5314028"/>
            <a:ext cx="4508143" cy="1477328"/>
          </a:xfrm>
          <a:prstGeom prst="rect">
            <a:avLst/>
          </a:prstGeom>
          <a:noFill/>
        </p:spPr>
        <p:txBody>
          <a:bodyPr wrap="square" rtlCol="0">
            <a:spAutoFit/>
          </a:bodyPr>
          <a:lstStyle/>
          <a:p>
            <a:r>
              <a:rPr lang="en-US" dirty="0"/>
              <a:t>Problem: how to convince scholastics natural philosophers that  your conclusion based on the new method of experimentation (and the new philosophy of Empiricism) is universally ‘true’? </a:t>
            </a:r>
          </a:p>
        </p:txBody>
      </p:sp>
    </p:spTree>
    <p:extLst>
      <p:ext uri="{BB962C8B-B14F-4D97-AF65-F5344CB8AC3E}">
        <p14:creationId xmlns:p14="http://schemas.microsoft.com/office/powerpoint/2010/main" val="339657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68062" y="445477"/>
            <a:ext cx="6013938" cy="5355312"/>
          </a:xfrm>
          <a:prstGeom prst="rect">
            <a:avLst/>
          </a:prstGeom>
        </p:spPr>
        <p:txBody>
          <a:bodyPr wrap="square">
            <a:spAutoFit/>
          </a:bodyPr>
          <a:lstStyle/>
          <a:p>
            <a:endParaRPr lang="en-GB" dirty="0"/>
          </a:p>
          <a:p>
            <a:r>
              <a:rPr lang="en-GB" dirty="0"/>
              <a:t>‘When I first conceived this book … it seemed to me the very hallmark of the Renaissance that middle-class and aristocratic males began to feel that they possessed … a shaping power over their lives, and I saw this power and the freedom it implied as an important element in my own sense of myself. But as my work progressed, I perceived that fashioning oneself and being fashioned by cultural institutions – family, religion, state – were inseparably intertwined. In all my texts and documents, there were, so far as I could tell, no moments of pure, unfettered subjectivity; indeed, the human subject itself began to seem remarkably </a:t>
            </a:r>
            <a:r>
              <a:rPr lang="en-GB" dirty="0" err="1"/>
              <a:t>unfree</a:t>
            </a:r>
            <a:r>
              <a:rPr lang="en-GB" dirty="0"/>
              <a:t>, the ideological product of the relations of power in a particular society. Whenever I focused sharply upon a moment of apparently autonomous self-fashioning, I found not an epiphany of identity freely chosen but a </a:t>
            </a:r>
            <a:r>
              <a:rPr lang="en-GB" b="1" dirty="0"/>
              <a:t>cultural artefact</a:t>
            </a:r>
            <a:r>
              <a:rPr lang="en-GB" dirty="0"/>
              <a:t>.’ </a:t>
            </a:r>
          </a:p>
          <a:p>
            <a:endParaRPr lang="en-GB" dirty="0"/>
          </a:p>
          <a:p>
            <a:r>
              <a:rPr lang="en-GB" dirty="0"/>
              <a:t>(Greenblatt, Renaissance Self-Fashioning, pp. 256-7)</a:t>
            </a:r>
          </a:p>
        </p:txBody>
      </p:sp>
      <p:sp>
        <p:nvSpPr>
          <p:cNvPr id="2" name="TextBox 1">
            <a:extLst>
              <a:ext uri="{FF2B5EF4-FFF2-40B4-BE49-F238E27FC236}">
                <a16:creationId xmlns:a16="http://schemas.microsoft.com/office/drawing/2014/main" id="{3DBF0F5B-F68C-07F0-F5FF-D89E98A3054B}"/>
              </a:ext>
            </a:extLst>
          </p:cNvPr>
          <p:cNvSpPr txBox="1"/>
          <p:nvPr/>
        </p:nvSpPr>
        <p:spPr>
          <a:xfrm>
            <a:off x="2303813" y="320634"/>
            <a:ext cx="5810052" cy="369332"/>
          </a:xfrm>
          <a:prstGeom prst="rect">
            <a:avLst/>
          </a:prstGeom>
          <a:noFill/>
        </p:spPr>
        <p:txBody>
          <a:bodyPr wrap="none" rtlCol="0">
            <a:spAutoFit/>
          </a:bodyPr>
          <a:lstStyle/>
          <a:p>
            <a:r>
              <a:rPr lang="en-US" b="1" dirty="0"/>
              <a:t>Greenblatt’s understand Renaissance Man differently </a:t>
            </a:r>
          </a:p>
        </p:txBody>
      </p:sp>
    </p:spTree>
    <p:extLst>
      <p:ext uri="{BB962C8B-B14F-4D97-AF65-F5344CB8AC3E}">
        <p14:creationId xmlns:p14="http://schemas.microsoft.com/office/powerpoint/2010/main" val="287037081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40px-Frans_Hals_-_Portret_van_René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049662"/>
            <a:ext cx="3048000" cy="3733800"/>
          </a:xfrm>
          <a:prstGeom prst="rect">
            <a:avLst/>
          </a:prstGeom>
        </p:spPr>
      </p:pic>
      <p:sp>
        <p:nvSpPr>
          <p:cNvPr id="3" name="TextBox 2"/>
          <p:cNvSpPr txBox="1"/>
          <p:nvPr/>
        </p:nvSpPr>
        <p:spPr>
          <a:xfrm>
            <a:off x="1669144" y="5061857"/>
            <a:ext cx="3175001" cy="369332"/>
          </a:xfrm>
          <a:prstGeom prst="rect">
            <a:avLst/>
          </a:prstGeom>
          <a:noFill/>
        </p:spPr>
        <p:txBody>
          <a:bodyPr wrap="square" rtlCol="0">
            <a:spAutoFit/>
          </a:bodyPr>
          <a:lstStyle/>
          <a:p>
            <a:r>
              <a:rPr lang="en-US" dirty="0"/>
              <a:t>René Descartes, 1596-1650</a:t>
            </a:r>
          </a:p>
        </p:txBody>
      </p:sp>
      <p:sp>
        <p:nvSpPr>
          <p:cNvPr id="4" name="TextBox 3"/>
          <p:cNvSpPr txBox="1"/>
          <p:nvPr/>
        </p:nvSpPr>
        <p:spPr>
          <a:xfrm>
            <a:off x="4572001" y="1197431"/>
            <a:ext cx="6096001" cy="2862323"/>
          </a:xfrm>
          <a:prstGeom prst="rect">
            <a:avLst/>
          </a:prstGeom>
          <a:noFill/>
        </p:spPr>
        <p:txBody>
          <a:bodyPr wrap="square" rtlCol="0">
            <a:spAutoFit/>
          </a:bodyPr>
          <a:lstStyle/>
          <a:p>
            <a:r>
              <a:rPr lang="en-US" dirty="0"/>
              <a:t>1637. </a:t>
            </a:r>
            <a:r>
              <a:rPr lang="en-US" i="1" dirty="0" err="1"/>
              <a:t>Discours</a:t>
            </a:r>
            <a:r>
              <a:rPr lang="en-US" i="1" dirty="0"/>
              <a:t> de la </a:t>
            </a:r>
            <a:r>
              <a:rPr lang="en-US" i="1" dirty="0" err="1"/>
              <a:t>méthode</a:t>
            </a:r>
            <a:r>
              <a:rPr lang="en-US" dirty="0"/>
              <a:t> (</a:t>
            </a:r>
            <a:r>
              <a:rPr lang="en-US" i="1" dirty="0"/>
              <a:t>Discourse on the Method</a:t>
            </a:r>
            <a:r>
              <a:rPr lang="en-US" dirty="0"/>
              <a:t>) </a:t>
            </a:r>
          </a:p>
          <a:p>
            <a:endParaRPr lang="en-US" dirty="0"/>
          </a:p>
          <a:p>
            <a:r>
              <a:rPr lang="en-US" dirty="0"/>
              <a:t>1641. </a:t>
            </a:r>
            <a:r>
              <a:rPr lang="en-US" i="1" dirty="0" err="1"/>
              <a:t>Meditationes</a:t>
            </a:r>
            <a:r>
              <a:rPr lang="en-US" i="1" dirty="0"/>
              <a:t> de prima </a:t>
            </a:r>
            <a:r>
              <a:rPr lang="en-US" i="1" dirty="0" err="1"/>
              <a:t>philosophia</a:t>
            </a:r>
            <a:r>
              <a:rPr lang="en-US" dirty="0"/>
              <a:t> (</a:t>
            </a:r>
            <a:r>
              <a:rPr lang="en-US" i="1" dirty="0"/>
              <a:t>Meditations on First Philosophy</a:t>
            </a:r>
            <a:r>
              <a:rPr lang="en-US" dirty="0"/>
              <a:t>), also known as </a:t>
            </a:r>
            <a:r>
              <a:rPr lang="en-US" i="1" dirty="0"/>
              <a:t>Metaphysical Meditations</a:t>
            </a:r>
          </a:p>
          <a:p>
            <a:endParaRPr lang="en-US" i="1" dirty="0"/>
          </a:p>
          <a:p>
            <a:r>
              <a:rPr lang="en-US" dirty="0"/>
              <a:t>1648. </a:t>
            </a:r>
            <a:r>
              <a:rPr lang="en-US" i="1" dirty="0"/>
              <a:t>La description du corps </a:t>
            </a:r>
            <a:r>
              <a:rPr lang="en-US" i="1" dirty="0" err="1"/>
              <a:t>humaine</a:t>
            </a:r>
            <a:r>
              <a:rPr lang="en-US" dirty="0"/>
              <a:t> (</a:t>
            </a:r>
            <a:r>
              <a:rPr lang="en-US" i="1" dirty="0"/>
              <a:t>The Description of the Human Body</a:t>
            </a:r>
            <a:r>
              <a:rPr lang="en-US" dirty="0"/>
              <a:t>)</a:t>
            </a:r>
          </a:p>
          <a:p>
            <a:endParaRPr lang="en-US" dirty="0"/>
          </a:p>
          <a:p>
            <a:r>
              <a:rPr lang="en-US" dirty="0"/>
              <a:t>1649. </a:t>
            </a:r>
            <a:r>
              <a:rPr lang="en-US" i="1" dirty="0"/>
              <a:t>Les passions de </a:t>
            </a:r>
            <a:r>
              <a:rPr lang="en-US" i="1" dirty="0" err="1"/>
              <a:t>l'âme</a:t>
            </a:r>
            <a:r>
              <a:rPr lang="en-US" dirty="0"/>
              <a:t> (</a:t>
            </a:r>
            <a:r>
              <a:rPr lang="en-US" i="1" dirty="0"/>
              <a:t>Passions of the Soul</a:t>
            </a:r>
            <a:r>
              <a:rPr lang="en-US" dirty="0"/>
              <a:t>). Dedicated to Princess Elisabeth of the Palatinate.</a:t>
            </a:r>
          </a:p>
        </p:txBody>
      </p:sp>
      <p:sp>
        <p:nvSpPr>
          <p:cNvPr id="7" name="TextBox 6"/>
          <p:cNvSpPr txBox="1"/>
          <p:nvPr/>
        </p:nvSpPr>
        <p:spPr>
          <a:xfrm>
            <a:off x="5197048" y="429028"/>
            <a:ext cx="2068323" cy="461665"/>
          </a:xfrm>
          <a:prstGeom prst="rect">
            <a:avLst/>
          </a:prstGeom>
          <a:noFill/>
        </p:spPr>
        <p:txBody>
          <a:bodyPr wrap="none" rtlCol="0">
            <a:spAutoFit/>
          </a:bodyPr>
          <a:lstStyle/>
          <a:p>
            <a:r>
              <a:rPr lang="en-US" sz="2400" b="1" dirty="0" err="1"/>
              <a:t>Cartesianism</a:t>
            </a:r>
            <a:endParaRPr lang="en-US" sz="2400" b="1" dirty="0"/>
          </a:p>
        </p:txBody>
      </p:sp>
      <p:sp>
        <p:nvSpPr>
          <p:cNvPr id="5" name="TextBox 4">
            <a:extLst>
              <a:ext uri="{FF2B5EF4-FFF2-40B4-BE49-F238E27FC236}">
                <a16:creationId xmlns:a16="http://schemas.microsoft.com/office/drawing/2014/main" id="{A0EF27D1-7E0F-D3C5-A535-5D692DCA80BF}"/>
              </a:ext>
            </a:extLst>
          </p:cNvPr>
          <p:cNvSpPr txBox="1"/>
          <p:nvPr/>
        </p:nvSpPr>
        <p:spPr>
          <a:xfrm>
            <a:off x="4572001" y="5165766"/>
            <a:ext cx="5022334" cy="923330"/>
          </a:xfrm>
          <a:prstGeom prst="rect">
            <a:avLst/>
          </a:prstGeom>
          <a:noFill/>
        </p:spPr>
        <p:txBody>
          <a:bodyPr wrap="square" rtlCol="0">
            <a:spAutoFit/>
          </a:bodyPr>
          <a:lstStyle/>
          <a:p>
            <a:r>
              <a:rPr lang="en-US" b="1" dirty="0"/>
              <a:t>He aims to radically ‘replace’ the Aristotelian world view, one that provided a mechanical explanation of the world and the human in it. </a:t>
            </a:r>
          </a:p>
        </p:txBody>
      </p:sp>
    </p:spTree>
    <p:extLst>
      <p:ext uri="{BB962C8B-B14F-4D97-AF65-F5344CB8AC3E}">
        <p14:creationId xmlns:p14="http://schemas.microsoft.com/office/powerpoint/2010/main" val="16762172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6372" y="948690"/>
            <a:ext cx="6906569" cy="2585323"/>
          </a:xfrm>
          <a:prstGeom prst="rect">
            <a:avLst/>
          </a:prstGeom>
        </p:spPr>
        <p:txBody>
          <a:bodyPr wrap="square">
            <a:spAutoFit/>
          </a:bodyPr>
          <a:lstStyle/>
          <a:p>
            <a:endParaRPr lang="en-GB" dirty="0"/>
          </a:p>
          <a:p>
            <a:r>
              <a:rPr lang="en-GB" dirty="0"/>
              <a:t>‘The only principles which I accept, or require, in physics are those of geometry and pure mathematics; these principles explain all natural phenomena, and enable us to provide quite certain demonstrations regarding them.’ </a:t>
            </a:r>
          </a:p>
          <a:p>
            <a:endParaRPr lang="en-GB" dirty="0"/>
          </a:p>
          <a:p>
            <a:endParaRPr lang="en-GB" b="1" dirty="0"/>
          </a:p>
          <a:p>
            <a:r>
              <a:rPr lang="en-GB" dirty="0"/>
              <a:t>Ergo, everything in the natural world can be explained by mathematics and mechanics. </a:t>
            </a:r>
          </a:p>
        </p:txBody>
      </p:sp>
      <p:sp>
        <p:nvSpPr>
          <p:cNvPr id="2" name="TextBox 1"/>
          <p:cNvSpPr txBox="1"/>
          <p:nvPr/>
        </p:nvSpPr>
        <p:spPr>
          <a:xfrm>
            <a:off x="2296371" y="308900"/>
            <a:ext cx="8451682" cy="369332"/>
          </a:xfrm>
          <a:prstGeom prst="rect">
            <a:avLst/>
          </a:prstGeom>
          <a:noFill/>
        </p:spPr>
        <p:txBody>
          <a:bodyPr wrap="square" rtlCol="0">
            <a:spAutoFit/>
          </a:bodyPr>
          <a:lstStyle/>
          <a:p>
            <a:r>
              <a:rPr lang="en-US" b="1" dirty="0"/>
              <a:t>Descartes’s ‘New World’ based on absolute certainty:</a:t>
            </a:r>
          </a:p>
        </p:txBody>
      </p:sp>
      <p:sp>
        <p:nvSpPr>
          <p:cNvPr id="4" name="TextBox 3"/>
          <p:cNvSpPr txBox="1"/>
          <p:nvPr/>
        </p:nvSpPr>
        <p:spPr>
          <a:xfrm>
            <a:off x="2296372" y="4015695"/>
            <a:ext cx="8098874" cy="2862322"/>
          </a:xfrm>
          <a:prstGeom prst="rect">
            <a:avLst/>
          </a:prstGeom>
          <a:noFill/>
        </p:spPr>
        <p:txBody>
          <a:bodyPr wrap="square" rtlCol="0">
            <a:spAutoFit/>
          </a:bodyPr>
          <a:lstStyle/>
          <a:p>
            <a:r>
              <a:rPr lang="en-GB" b="1" dirty="0"/>
              <a:t>For Descartes the totality of all possible existence in the world was being composed of two kinds of substances: </a:t>
            </a:r>
            <a:endParaRPr lang="en-GB" dirty="0"/>
          </a:p>
          <a:p>
            <a:endParaRPr lang="en-GB" dirty="0"/>
          </a:p>
          <a:p>
            <a:pPr marL="285750" indent="-285750">
              <a:buFont typeface="Arial"/>
              <a:buChar char="•"/>
            </a:pPr>
            <a:r>
              <a:rPr lang="en-GB" dirty="0"/>
              <a:t>matter/extension of dead matter </a:t>
            </a:r>
          </a:p>
          <a:p>
            <a:pPr lvl="0"/>
            <a:endParaRPr lang="en-GB" dirty="0"/>
          </a:p>
          <a:p>
            <a:pPr marL="285750" indent="-285750">
              <a:buFont typeface="Arial"/>
              <a:buChar char="•"/>
            </a:pPr>
            <a:r>
              <a:rPr lang="en-GB" dirty="0"/>
              <a:t>‘res cogitans’, the ‘thinking stuff’, he also refers to it as ‘mind’  or as ‘soul’</a:t>
            </a:r>
          </a:p>
          <a:p>
            <a:pPr marL="285750" indent="-285750">
              <a:buFont typeface="Arial"/>
              <a:buChar char="•"/>
            </a:pPr>
            <a:endParaRPr lang="en-GB" dirty="0"/>
          </a:p>
          <a:p>
            <a:pPr lvl="1"/>
            <a:r>
              <a:rPr lang="en-GB" b="1" dirty="0"/>
              <a:t>This ‘split’ applies to the human body – we are dead matter (body) and thinking mind’; the famous Cartesian split of body/mind </a:t>
            </a:r>
          </a:p>
          <a:p>
            <a:endParaRPr lang="en-US" dirty="0"/>
          </a:p>
        </p:txBody>
      </p:sp>
    </p:spTree>
    <p:extLst>
      <p:ext uri="{BB962C8B-B14F-4D97-AF65-F5344CB8AC3E}">
        <p14:creationId xmlns:p14="http://schemas.microsoft.com/office/powerpoint/2010/main" val="319934249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16518" y="1218437"/>
            <a:ext cx="5681208" cy="1754326"/>
          </a:xfrm>
          <a:prstGeom prst="rect">
            <a:avLst/>
          </a:prstGeom>
          <a:noFill/>
        </p:spPr>
        <p:txBody>
          <a:bodyPr wrap="square" rtlCol="0">
            <a:spAutoFit/>
          </a:bodyPr>
          <a:lstStyle/>
          <a:p>
            <a:endParaRPr lang="en-GB" dirty="0"/>
          </a:p>
          <a:p>
            <a:endParaRPr lang="en-GB" dirty="0"/>
          </a:p>
          <a:p>
            <a:r>
              <a:rPr lang="en-GB" dirty="0"/>
              <a:t>“I suppose the body to be nothing but a statue or machine made of earth, which God forms with the explicit intention of making it as much as possible like us.”</a:t>
            </a:r>
          </a:p>
        </p:txBody>
      </p:sp>
      <p:sp>
        <p:nvSpPr>
          <p:cNvPr id="4" name="TextBox 3"/>
          <p:cNvSpPr txBox="1"/>
          <p:nvPr/>
        </p:nvSpPr>
        <p:spPr>
          <a:xfrm>
            <a:off x="2759793" y="3638152"/>
            <a:ext cx="6333432" cy="2585323"/>
          </a:xfrm>
          <a:prstGeom prst="rect">
            <a:avLst/>
          </a:prstGeom>
          <a:noFill/>
        </p:spPr>
        <p:txBody>
          <a:bodyPr wrap="square" rtlCol="0">
            <a:spAutoFit/>
          </a:bodyPr>
          <a:lstStyle/>
          <a:p>
            <a:r>
              <a:rPr lang="en-GB" dirty="0"/>
              <a:t>…the digestion of food, the beating of the heart and arteries, the nourishment and growth of the limbs, respiration, waking and sleeping, the reception by the external sense organs of light, sounds, smells, tastes, heat and other such qualities, the imprinting of the ideas of these qualities in the organ of the ‘common’ sense and the imagination, the retention or stamping of these ideas in the memory, the internal movements of the appetites and passions, and finally the external movements of all the limbs” </a:t>
            </a:r>
          </a:p>
        </p:txBody>
      </p:sp>
      <p:sp>
        <p:nvSpPr>
          <p:cNvPr id="5" name="TextBox 4"/>
          <p:cNvSpPr txBox="1"/>
          <p:nvPr/>
        </p:nvSpPr>
        <p:spPr>
          <a:xfrm>
            <a:off x="2759792" y="617800"/>
            <a:ext cx="7015690" cy="646331"/>
          </a:xfrm>
          <a:prstGeom prst="rect">
            <a:avLst/>
          </a:prstGeom>
          <a:noFill/>
        </p:spPr>
        <p:txBody>
          <a:bodyPr wrap="square" rtlCol="0">
            <a:spAutoFit/>
          </a:bodyPr>
          <a:lstStyle/>
          <a:p>
            <a:r>
              <a:rPr lang="en-US" b="1" dirty="0"/>
              <a:t>As the body is dead matter, Descartes suggests to understand the body as a machine</a:t>
            </a:r>
          </a:p>
        </p:txBody>
      </p:sp>
      <p:sp>
        <p:nvSpPr>
          <p:cNvPr id="6" name="TextBox 5"/>
          <p:cNvSpPr txBox="1"/>
          <p:nvPr/>
        </p:nvSpPr>
        <p:spPr>
          <a:xfrm>
            <a:off x="2416517" y="3002243"/>
            <a:ext cx="6676708" cy="369332"/>
          </a:xfrm>
          <a:prstGeom prst="rect">
            <a:avLst/>
          </a:prstGeom>
          <a:noFill/>
        </p:spPr>
        <p:txBody>
          <a:bodyPr wrap="square" rtlCol="0">
            <a:spAutoFit/>
          </a:bodyPr>
          <a:lstStyle/>
          <a:p>
            <a:r>
              <a:rPr lang="en-US" b="1" dirty="0"/>
              <a:t>Everything can be mechanistically explained in a body:</a:t>
            </a:r>
          </a:p>
        </p:txBody>
      </p:sp>
    </p:spTree>
    <p:extLst>
      <p:ext uri="{BB962C8B-B14F-4D97-AF65-F5344CB8AC3E}">
        <p14:creationId xmlns:p14="http://schemas.microsoft.com/office/powerpoint/2010/main" val="61624115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73241" y="0"/>
            <a:ext cx="6920338" cy="677108"/>
          </a:xfrm>
          <a:prstGeom prst="rect">
            <a:avLst/>
          </a:prstGeom>
          <a:noFill/>
        </p:spPr>
        <p:txBody>
          <a:bodyPr wrap="square" rtlCol="0">
            <a:spAutoFit/>
          </a:bodyPr>
          <a:lstStyle/>
          <a:p>
            <a:endParaRPr lang="en-US" b="1" dirty="0"/>
          </a:p>
          <a:p>
            <a:r>
              <a:rPr lang="en-US" sz="2000" b="1" dirty="0"/>
              <a:t>           Descartes accepts only one soul: the rational soul</a:t>
            </a:r>
          </a:p>
        </p:txBody>
      </p:sp>
      <p:pic>
        <p:nvPicPr>
          <p:cNvPr id="6" name="Picture 5" descr="Descartes_diagram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7804" y="2252338"/>
            <a:ext cx="4068000" cy="3703640"/>
          </a:xfrm>
          <a:prstGeom prst="rect">
            <a:avLst/>
          </a:prstGeom>
        </p:spPr>
      </p:pic>
      <p:sp>
        <p:nvSpPr>
          <p:cNvPr id="7" name="TextBox 6"/>
          <p:cNvSpPr txBox="1"/>
          <p:nvPr/>
        </p:nvSpPr>
        <p:spPr>
          <a:xfrm>
            <a:off x="1524001" y="892378"/>
            <a:ext cx="5408729" cy="1754327"/>
          </a:xfrm>
          <a:prstGeom prst="rect">
            <a:avLst/>
          </a:prstGeom>
          <a:noFill/>
        </p:spPr>
        <p:txBody>
          <a:bodyPr wrap="square" rtlCol="0">
            <a:spAutoFit/>
          </a:bodyPr>
          <a:lstStyle/>
          <a:p>
            <a:r>
              <a:rPr lang="en-US" dirty="0"/>
              <a:t>Rational soul’ resides in the pineal gland’ (today we know it produces the hormone melatonin but Descartes didn’t know that of course.)</a:t>
            </a:r>
          </a:p>
          <a:p>
            <a:endParaRPr lang="en-GB" b="1" dirty="0"/>
          </a:p>
          <a:p>
            <a:endParaRPr lang="en-US" dirty="0"/>
          </a:p>
          <a:p>
            <a:endParaRPr lang="en-US" dirty="0"/>
          </a:p>
        </p:txBody>
      </p:sp>
      <p:sp>
        <p:nvSpPr>
          <p:cNvPr id="8" name="TextBox 7"/>
          <p:cNvSpPr txBox="1"/>
          <p:nvPr/>
        </p:nvSpPr>
        <p:spPr>
          <a:xfrm>
            <a:off x="6832271" y="2861974"/>
            <a:ext cx="3119141" cy="2954655"/>
          </a:xfrm>
          <a:prstGeom prst="rect">
            <a:avLst/>
          </a:prstGeom>
          <a:noFill/>
        </p:spPr>
        <p:txBody>
          <a:bodyPr wrap="square" rtlCol="0">
            <a:spAutoFit/>
          </a:bodyPr>
          <a:lstStyle/>
          <a:p>
            <a:r>
              <a:rPr lang="en-GB" dirty="0"/>
              <a:t>He ascribes all kind of function to this pineal gland and its ‘rational soul’ and sees it involved in sensation, imagination, memory and the causation of bodily movements.</a:t>
            </a:r>
          </a:p>
          <a:p>
            <a:endParaRPr lang="en-GB" sz="1400" dirty="0"/>
          </a:p>
          <a:p>
            <a:r>
              <a:rPr lang="en-GB" sz="1400" dirty="0"/>
              <a:t>(anatomically we know know it was all wrong but he and his followers were convinced he was correct</a:t>
            </a:r>
            <a:r>
              <a:rPr lang="en-GB" dirty="0"/>
              <a:t>)</a:t>
            </a:r>
          </a:p>
        </p:txBody>
      </p:sp>
    </p:spTree>
    <p:extLst>
      <p:ext uri="{BB962C8B-B14F-4D97-AF65-F5344CB8AC3E}">
        <p14:creationId xmlns:p14="http://schemas.microsoft.com/office/powerpoint/2010/main" val="63117351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3682" y="360384"/>
            <a:ext cx="6161793" cy="646331"/>
          </a:xfrm>
          <a:prstGeom prst="rect">
            <a:avLst/>
          </a:prstGeom>
          <a:noFill/>
        </p:spPr>
        <p:txBody>
          <a:bodyPr wrap="square" rtlCol="0">
            <a:spAutoFit/>
          </a:bodyPr>
          <a:lstStyle/>
          <a:p>
            <a:r>
              <a:rPr lang="en-US" b="1" dirty="0"/>
              <a:t>Descartes radically changes relationship between humans and animals:</a:t>
            </a:r>
          </a:p>
        </p:txBody>
      </p:sp>
      <p:sp>
        <p:nvSpPr>
          <p:cNvPr id="5" name="TextBox 4"/>
          <p:cNvSpPr txBox="1"/>
          <p:nvPr/>
        </p:nvSpPr>
        <p:spPr>
          <a:xfrm>
            <a:off x="2279207" y="1390048"/>
            <a:ext cx="8101301" cy="3416320"/>
          </a:xfrm>
          <a:prstGeom prst="rect">
            <a:avLst/>
          </a:prstGeom>
          <a:noFill/>
        </p:spPr>
        <p:txBody>
          <a:bodyPr wrap="square" rtlCol="0">
            <a:spAutoFit/>
          </a:bodyPr>
          <a:lstStyle/>
          <a:p>
            <a:r>
              <a:rPr lang="en-US" b="1" dirty="0"/>
              <a:t>Central claim</a:t>
            </a:r>
            <a:r>
              <a:rPr lang="en-US" dirty="0"/>
              <a:t>: Animals are machines (automata), they lack the rational soul and are therefore fundamentally different from humans</a:t>
            </a:r>
          </a:p>
          <a:p>
            <a:endParaRPr lang="en-US" dirty="0"/>
          </a:p>
          <a:p>
            <a:r>
              <a:rPr lang="en-GB" dirty="0"/>
              <a:t>	‘…it is nature which acts in them according to the disposition of their</a:t>
            </a:r>
          </a:p>
          <a:p>
            <a:r>
              <a:rPr lang="en-GB" dirty="0"/>
              <a:t>	 organs, just as a clock, which is only composed of wheels and weights</a:t>
            </a:r>
          </a:p>
          <a:p>
            <a:r>
              <a:rPr lang="en-GB" dirty="0"/>
              <a:t>	 is able to tell the hours and measure the time more correctly than we </a:t>
            </a:r>
          </a:p>
          <a:p>
            <a:r>
              <a:rPr lang="en-GB" dirty="0"/>
              <a:t>	can do with all our wisdom.‘ </a:t>
            </a:r>
          </a:p>
          <a:p>
            <a:endParaRPr lang="en-US" dirty="0"/>
          </a:p>
          <a:p>
            <a:endParaRPr lang="en-US" dirty="0"/>
          </a:p>
          <a:p>
            <a:r>
              <a:rPr lang="en-US" dirty="0"/>
              <a:t>How do we know that they have no rational soul, he asks? Because they cannot speak and communicate their thoughts and feelings. </a:t>
            </a:r>
          </a:p>
          <a:p>
            <a:endParaRPr lang="en-US" dirty="0"/>
          </a:p>
        </p:txBody>
      </p:sp>
    </p:spTree>
    <p:extLst>
      <p:ext uri="{BB962C8B-B14F-4D97-AF65-F5344CB8AC3E}">
        <p14:creationId xmlns:p14="http://schemas.microsoft.com/office/powerpoint/2010/main" val="172596534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1636_Elisabeth_of_Bohemi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2284" y="721844"/>
            <a:ext cx="3709702" cy="4535994"/>
          </a:xfrm>
          <a:prstGeom prst="rect">
            <a:avLst/>
          </a:prstGeom>
        </p:spPr>
      </p:pic>
      <p:sp>
        <p:nvSpPr>
          <p:cNvPr id="3" name="TextBox 2"/>
          <p:cNvSpPr txBox="1"/>
          <p:nvPr/>
        </p:nvSpPr>
        <p:spPr>
          <a:xfrm>
            <a:off x="5965371" y="1650670"/>
            <a:ext cx="4201832" cy="923330"/>
          </a:xfrm>
          <a:prstGeom prst="rect">
            <a:avLst/>
          </a:prstGeom>
          <a:noFill/>
        </p:spPr>
        <p:txBody>
          <a:bodyPr wrap="square" rtlCol="0">
            <a:spAutoFit/>
          </a:bodyPr>
          <a:lstStyle/>
          <a:p>
            <a:endParaRPr lang="en-US" dirty="0"/>
          </a:p>
          <a:p>
            <a:r>
              <a:rPr lang="en-US" dirty="0"/>
              <a:t>Human reason and free will can and should control human passions</a:t>
            </a:r>
          </a:p>
        </p:txBody>
      </p:sp>
      <p:sp>
        <p:nvSpPr>
          <p:cNvPr id="4" name="TextBox 3"/>
          <p:cNvSpPr txBox="1"/>
          <p:nvPr/>
        </p:nvSpPr>
        <p:spPr>
          <a:xfrm>
            <a:off x="6192136" y="518767"/>
            <a:ext cx="3385157" cy="646331"/>
          </a:xfrm>
          <a:prstGeom prst="rect">
            <a:avLst/>
          </a:prstGeom>
          <a:noFill/>
        </p:spPr>
        <p:txBody>
          <a:bodyPr wrap="none" rtlCol="0">
            <a:spAutoFit/>
          </a:bodyPr>
          <a:lstStyle/>
          <a:p>
            <a:r>
              <a:rPr lang="en-US" b="1" dirty="0"/>
              <a:t>Descartes and Human Passion</a:t>
            </a:r>
          </a:p>
          <a:p>
            <a:r>
              <a:rPr lang="en-US" b="1" dirty="0"/>
              <a:t> </a:t>
            </a:r>
            <a:r>
              <a:rPr lang="en-US" b="1" i="1" dirty="0"/>
              <a:t>Passions of the Soul </a:t>
            </a:r>
            <a:r>
              <a:rPr lang="en-US" b="1" dirty="0"/>
              <a:t>(1649)</a:t>
            </a:r>
          </a:p>
        </p:txBody>
      </p:sp>
      <p:sp>
        <p:nvSpPr>
          <p:cNvPr id="5" name="TextBox 4"/>
          <p:cNvSpPr txBox="1"/>
          <p:nvPr/>
        </p:nvSpPr>
        <p:spPr>
          <a:xfrm>
            <a:off x="1792285" y="5599097"/>
            <a:ext cx="5229001" cy="1754326"/>
          </a:xfrm>
          <a:prstGeom prst="rect">
            <a:avLst/>
          </a:prstGeom>
          <a:noFill/>
        </p:spPr>
        <p:txBody>
          <a:bodyPr wrap="square" rtlCol="0">
            <a:spAutoFit/>
          </a:bodyPr>
          <a:lstStyle/>
          <a:p>
            <a:r>
              <a:rPr lang="en-US" dirty="0"/>
              <a:t>Elisabeth of Bohemia, Princess Elisabeth of the Palatinate, 1618-1680Daughter of Frederick V, Elector Palatine (who was briefly King of Bohemia) and Elizabeth Stuart; lives in exile in the Netherlands</a:t>
            </a:r>
          </a:p>
          <a:p>
            <a:endParaRPr lang="en-US" dirty="0"/>
          </a:p>
        </p:txBody>
      </p:sp>
      <p:sp>
        <p:nvSpPr>
          <p:cNvPr id="6" name="TextBox 5">
            <a:extLst>
              <a:ext uri="{FF2B5EF4-FFF2-40B4-BE49-F238E27FC236}">
                <a16:creationId xmlns:a16="http://schemas.microsoft.com/office/drawing/2014/main" id="{92C869A2-D4DD-F394-F8EE-B844EE17E535}"/>
              </a:ext>
            </a:extLst>
          </p:cNvPr>
          <p:cNvSpPr txBox="1"/>
          <p:nvPr/>
        </p:nvSpPr>
        <p:spPr>
          <a:xfrm>
            <a:off x="5668488" y="3170713"/>
            <a:ext cx="5391866" cy="1200329"/>
          </a:xfrm>
          <a:prstGeom prst="rect">
            <a:avLst/>
          </a:prstGeom>
          <a:noFill/>
        </p:spPr>
        <p:txBody>
          <a:bodyPr wrap="square" rtlCol="0">
            <a:spAutoFit/>
          </a:bodyPr>
          <a:lstStyle/>
          <a:p>
            <a:r>
              <a:rPr lang="en-US" dirty="0"/>
              <a:t>Passion arose in the body – not the rational soul</a:t>
            </a:r>
          </a:p>
          <a:p>
            <a:endParaRPr lang="en-US" dirty="0"/>
          </a:p>
          <a:p>
            <a:r>
              <a:rPr lang="en-US" dirty="0"/>
              <a:t>Ergo, the rational soul can control the body through</a:t>
            </a:r>
          </a:p>
          <a:p>
            <a:r>
              <a:rPr lang="en-US" dirty="0"/>
              <a:t>will and reason --  through self-discipline</a:t>
            </a:r>
          </a:p>
        </p:txBody>
      </p:sp>
    </p:spTree>
    <p:extLst>
      <p:ext uri="{BB962C8B-B14F-4D97-AF65-F5344CB8AC3E}">
        <p14:creationId xmlns:p14="http://schemas.microsoft.com/office/powerpoint/2010/main" val="255015358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inuet-bow-tomlins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1" y="654295"/>
            <a:ext cx="3631577" cy="4607135"/>
          </a:xfrm>
          <a:prstGeom prst="rect">
            <a:avLst/>
          </a:prstGeom>
        </p:spPr>
      </p:pic>
      <p:pic>
        <p:nvPicPr>
          <p:cNvPr id="3" name="Picture 2" descr="late_historical_perio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9579" y="3065756"/>
            <a:ext cx="5111994" cy="3228627"/>
          </a:xfrm>
          <a:prstGeom prst="rect">
            <a:avLst/>
          </a:prstGeom>
        </p:spPr>
      </p:pic>
      <p:sp>
        <p:nvSpPr>
          <p:cNvPr id="4" name="TextBox 3"/>
          <p:cNvSpPr txBox="1"/>
          <p:nvPr/>
        </p:nvSpPr>
        <p:spPr>
          <a:xfrm>
            <a:off x="5155578" y="393547"/>
            <a:ext cx="5365996" cy="923330"/>
          </a:xfrm>
          <a:prstGeom prst="rect">
            <a:avLst/>
          </a:prstGeom>
          <a:noFill/>
        </p:spPr>
        <p:txBody>
          <a:bodyPr wrap="square" rtlCol="0">
            <a:spAutoFit/>
          </a:bodyPr>
          <a:lstStyle/>
          <a:p>
            <a:r>
              <a:rPr lang="en-US" dirty="0"/>
              <a:t>Descartes lived in a world of patronage in which </a:t>
            </a:r>
          </a:p>
          <a:p>
            <a:r>
              <a:rPr lang="en-US" dirty="0"/>
              <a:t>The body was increasingly ‘disciplined’ in his movement and expression</a:t>
            </a:r>
          </a:p>
        </p:txBody>
      </p:sp>
    </p:spTree>
    <p:extLst>
      <p:ext uri="{BB962C8B-B14F-4D97-AF65-F5344CB8AC3E}">
        <p14:creationId xmlns:p14="http://schemas.microsoft.com/office/powerpoint/2010/main" val="30045609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78C3DE9-0A2A-6431-1079-773141F70D12}"/>
              </a:ext>
            </a:extLst>
          </p:cNvPr>
          <p:cNvSpPr txBox="1"/>
          <p:nvPr/>
        </p:nvSpPr>
        <p:spPr>
          <a:xfrm>
            <a:off x="3171825" y="2771775"/>
            <a:ext cx="4434099" cy="523220"/>
          </a:xfrm>
          <a:prstGeom prst="rect">
            <a:avLst/>
          </a:prstGeom>
          <a:noFill/>
        </p:spPr>
        <p:txBody>
          <a:bodyPr wrap="none" rtlCol="0">
            <a:spAutoFit/>
          </a:bodyPr>
          <a:lstStyle/>
          <a:p>
            <a:r>
              <a:rPr lang="en-US" sz="2800" dirty="0"/>
              <a:t>                                  End term 1 </a:t>
            </a:r>
          </a:p>
        </p:txBody>
      </p:sp>
    </p:spTree>
    <p:extLst>
      <p:ext uri="{BB962C8B-B14F-4D97-AF65-F5344CB8AC3E}">
        <p14:creationId xmlns:p14="http://schemas.microsoft.com/office/powerpoint/2010/main" val="2550248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11715" y="1959429"/>
            <a:ext cx="6059715" cy="1477328"/>
          </a:xfrm>
          <a:prstGeom prst="rect">
            <a:avLst/>
          </a:prstGeom>
          <a:noFill/>
        </p:spPr>
        <p:txBody>
          <a:bodyPr wrap="square" rtlCol="0">
            <a:spAutoFit/>
          </a:bodyPr>
          <a:lstStyle/>
          <a:p>
            <a:r>
              <a:rPr lang="en-US" b="1" dirty="0"/>
              <a:t>Self-fashioning, def.</a:t>
            </a:r>
            <a:r>
              <a:rPr lang="en-US" dirty="0"/>
              <a:t>: </a:t>
            </a:r>
          </a:p>
          <a:p>
            <a:r>
              <a:rPr lang="en-US" dirty="0"/>
              <a:t>The process of constructing one’s identity and public persona according to a set of socially acceptable standards. The process is never-ending, nothing will be discovered. Identity is socio-culturally constructed. </a:t>
            </a:r>
          </a:p>
        </p:txBody>
      </p:sp>
      <p:sp>
        <p:nvSpPr>
          <p:cNvPr id="3" name="TextBox 2">
            <a:extLst>
              <a:ext uri="{FF2B5EF4-FFF2-40B4-BE49-F238E27FC236}">
                <a16:creationId xmlns:a16="http://schemas.microsoft.com/office/drawing/2014/main" id="{589EEF28-AFC7-D74B-8723-4FA62AC990F3}"/>
              </a:ext>
            </a:extLst>
          </p:cNvPr>
          <p:cNvSpPr txBox="1"/>
          <p:nvPr/>
        </p:nvSpPr>
        <p:spPr>
          <a:xfrm>
            <a:off x="3141785" y="949569"/>
            <a:ext cx="6620210" cy="369332"/>
          </a:xfrm>
          <a:prstGeom prst="rect">
            <a:avLst/>
          </a:prstGeom>
          <a:noFill/>
        </p:spPr>
        <p:txBody>
          <a:bodyPr wrap="none" rtlCol="0">
            <a:spAutoFit/>
          </a:bodyPr>
          <a:lstStyle/>
          <a:p>
            <a:r>
              <a:rPr lang="en-US" b="1" dirty="0"/>
              <a:t>He suggests that another process of human individualization: </a:t>
            </a:r>
          </a:p>
        </p:txBody>
      </p:sp>
      <p:sp>
        <p:nvSpPr>
          <p:cNvPr id="4" name="TextBox 3">
            <a:extLst>
              <a:ext uri="{FF2B5EF4-FFF2-40B4-BE49-F238E27FC236}">
                <a16:creationId xmlns:a16="http://schemas.microsoft.com/office/drawing/2014/main" id="{35FA97B7-C66B-7D4A-9702-95CDEE02FB19}"/>
              </a:ext>
            </a:extLst>
          </p:cNvPr>
          <p:cNvSpPr txBox="1"/>
          <p:nvPr/>
        </p:nvSpPr>
        <p:spPr>
          <a:xfrm>
            <a:off x="2110154" y="4536831"/>
            <a:ext cx="8187738" cy="923330"/>
          </a:xfrm>
          <a:prstGeom prst="rect">
            <a:avLst/>
          </a:prstGeom>
          <a:noFill/>
        </p:spPr>
        <p:txBody>
          <a:bodyPr wrap="square" rtlCol="0">
            <a:spAutoFit/>
          </a:bodyPr>
          <a:lstStyle/>
          <a:p>
            <a:r>
              <a:rPr lang="en-US" dirty="0"/>
              <a:t>Self-fashioning individuals are not free or autonomous; they struggle to adapt to ever-changing situations. They can only survive this way. Their identity is ever changing and has no core. </a:t>
            </a:r>
          </a:p>
        </p:txBody>
      </p:sp>
    </p:spTree>
    <p:extLst>
      <p:ext uri="{BB962C8B-B14F-4D97-AF65-F5344CB8AC3E}">
        <p14:creationId xmlns:p14="http://schemas.microsoft.com/office/powerpoint/2010/main" val="2587785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CEC0A-68CA-FB4C-8ABC-65ADF9734799}"/>
              </a:ext>
            </a:extLst>
          </p:cNvPr>
          <p:cNvSpPr>
            <a:spLocks noGrp="1"/>
          </p:cNvSpPr>
          <p:nvPr>
            <p:ph type="title"/>
          </p:nvPr>
        </p:nvSpPr>
        <p:spPr/>
        <p:txBody>
          <a:bodyPr>
            <a:normAutofit/>
          </a:bodyPr>
          <a:lstStyle/>
          <a:p>
            <a:r>
              <a:rPr lang="en-US" dirty="0"/>
              <a:t>Warning: History does not ‘discover’ human nature because….</a:t>
            </a:r>
          </a:p>
        </p:txBody>
      </p:sp>
      <p:sp>
        <p:nvSpPr>
          <p:cNvPr id="4" name="Rectangle 3">
            <a:extLst>
              <a:ext uri="{FF2B5EF4-FFF2-40B4-BE49-F238E27FC236}">
                <a16:creationId xmlns:a16="http://schemas.microsoft.com/office/drawing/2014/main" id="{FB7C4F35-D296-B94E-B6F0-A8B603E14632}"/>
              </a:ext>
            </a:extLst>
          </p:cNvPr>
          <p:cNvSpPr/>
          <p:nvPr/>
        </p:nvSpPr>
        <p:spPr>
          <a:xfrm flipH="1">
            <a:off x="2735282" y="1900052"/>
            <a:ext cx="6080167" cy="3108543"/>
          </a:xfrm>
          <a:prstGeom prst="rect">
            <a:avLst/>
          </a:prstGeom>
        </p:spPr>
        <p:txBody>
          <a:bodyPr wrap="square">
            <a:spAutoFit/>
          </a:bodyPr>
          <a:lstStyle/>
          <a:p>
            <a:r>
              <a:rPr lang="en-GB" sz="2000" dirty="0"/>
              <a:t>“… every generation (of historians, CS) has to rewrite history, not because the past has changed …but essentially because the present is changing, and with it the assumptions and needs of readers of history. In other words, ... the historian is a kind of interpreter, a “cultural translator” we might say, who attempts to make the language of the past intelligible to the present.”</a:t>
            </a:r>
          </a:p>
          <a:p>
            <a:r>
              <a:rPr lang="en-GB" dirty="0"/>
              <a:t>(see, Peter Burke, ‘Decentring the Italian Renaissance’, in S. Milner, </a:t>
            </a:r>
            <a:r>
              <a:rPr lang="en-GB" i="1" dirty="0"/>
              <a:t>At the Margins</a:t>
            </a:r>
            <a:r>
              <a:rPr lang="en-GB" dirty="0"/>
              <a:t>, 2005, p. 36)</a:t>
            </a:r>
          </a:p>
        </p:txBody>
      </p:sp>
      <p:sp>
        <p:nvSpPr>
          <p:cNvPr id="6" name="TextBox 5">
            <a:extLst>
              <a:ext uri="{FF2B5EF4-FFF2-40B4-BE49-F238E27FC236}">
                <a16:creationId xmlns:a16="http://schemas.microsoft.com/office/drawing/2014/main" id="{985495FF-AD00-3E61-1A02-4C16D6C49BBD}"/>
              </a:ext>
            </a:extLst>
          </p:cNvPr>
          <p:cNvSpPr txBox="1"/>
          <p:nvPr/>
        </p:nvSpPr>
        <p:spPr>
          <a:xfrm>
            <a:off x="712519" y="5444296"/>
            <a:ext cx="11664714" cy="1200329"/>
          </a:xfrm>
          <a:prstGeom prst="rect">
            <a:avLst/>
          </a:prstGeom>
          <a:noFill/>
        </p:spPr>
        <p:txBody>
          <a:bodyPr wrap="square" rtlCol="0">
            <a:spAutoFit/>
          </a:bodyPr>
          <a:lstStyle/>
          <a:p>
            <a:r>
              <a:rPr lang="en-US" dirty="0"/>
              <a:t>Historians have been interpreting ‘human nature’ differently because – they too – are </a:t>
            </a:r>
          </a:p>
          <a:p>
            <a:r>
              <a:rPr lang="en-US" dirty="0"/>
              <a:t>shaped by their own time and culture. </a:t>
            </a:r>
          </a:p>
          <a:p>
            <a:endParaRPr lang="en-US" dirty="0"/>
          </a:p>
          <a:p>
            <a:r>
              <a:rPr lang="en-US" dirty="0"/>
              <a:t>They go to the archive with an ‘assumption’ of what it means to be human (e.g. Burckhardt and Greenblatt)</a:t>
            </a:r>
          </a:p>
        </p:txBody>
      </p:sp>
    </p:spTree>
    <p:extLst>
      <p:ext uri="{BB962C8B-B14F-4D97-AF65-F5344CB8AC3E}">
        <p14:creationId xmlns:p14="http://schemas.microsoft.com/office/powerpoint/2010/main" val="4086551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81</TotalTime>
  <Words>7072</Words>
  <Application>Microsoft Macintosh PowerPoint</Application>
  <PresentationFormat>Widescreen</PresentationFormat>
  <Paragraphs>638</Paragraphs>
  <Slides>77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77</vt:i4>
      </vt:variant>
    </vt:vector>
  </HeadingPairs>
  <TitlesOfParts>
    <vt:vector size="82" baseType="lpstr">
      <vt:lpstr>Aptos</vt:lpstr>
      <vt:lpstr>Aptos Display</vt:lpstr>
      <vt:lpstr>Arial</vt:lpstr>
      <vt:lpstr>Google Sans</vt:lpstr>
      <vt:lpstr>Office Theme</vt:lpstr>
      <vt:lpstr>PowerPoint Presentation</vt:lpstr>
      <vt:lpstr>PowerPoint Presentation</vt:lpstr>
      <vt:lpstr>Famous Stories we tell ourselves (I): The ‘Discovery’ or the ‘self-fashioning’ of Renaissance Man? Jacob Burckhardt and Stephen Greenblatt Term 1, Lecture I</vt:lpstr>
      <vt:lpstr>PowerPoint Presentation</vt:lpstr>
      <vt:lpstr>PowerPoint Presentation</vt:lpstr>
      <vt:lpstr>PowerPoint Presentation</vt:lpstr>
      <vt:lpstr>PowerPoint Presentation</vt:lpstr>
      <vt:lpstr>PowerPoint Presentation</vt:lpstr>
      <vt:lpstr>Warning: History does not ‘discover’ human nature because….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Term 1, Week 7, 2024   Human Nature Possessed:  How to become a Divine and Demoniac Being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7</cp:revision>
  <dcterms:created xsi:type="dcterms:W3CDTF">2025-05-05T15:23:21Z</dcterms:created>
  <dcterms:modified xsi:type="dcterms:W3CDTF">2025-05-05T16:45:18Z</dcterms:modified>
</cp:coreProperties>
</file>