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1"/>
  </p:notesMasterIdLst>
  <p:sldIdLst>
    <p:sldId id="357" r:id="rId2"/>
    <p:sldId id="257" r:id="rId3"/>
    <p:sldId id="270" r:id="rId4"/>
    <p:sldId id="271" r:id="rId5"/>
    <p:sldId id="260" r:id="rId6"/>
    <p:sldId id="280" r:id="rId7"/>
    <p:sldId id="290" r:id="rId8"/>
    <p:sldId id="272" r:id="rId9"/>
    <p:sldId id="269" r:id="rId10"/>
    <p:sldId id="286" r:id="rId11"/>
    <p:sldId id="276" r:id="rId12"/>
    <p:sldId id="291" r:id="rId13"/>
    <p:sldId id="281" r:id="rId14"/>
    <p:sldId id="294" r:id="rId15"/>
    <p:sldId id="295" r:id="rId16"/>
    <p:sldId id="297" r:id="rId17"/>
    <p:sldId id="277" r:id="rId18"/>
    <p:sldId id="298" r:id="rId19"/>
    <p:sldId id="299" r:id="rId20"/>
    <p:sldId id="300" r:id="rId21"/>
    <p:sldId id="301" r:id="rId22"/>
    <p:sldId id="258" r:id="rId23"/>
    <p:sldId id="267" r:id="rId24"/>
    <p:sldId id="302" r:id="rId25"/>
    <p:sldId id="278" r:id="rId26"/>
    <p:sldId id="292" r:id="rId27"/>
    <p:sldId id="303" r:id="rId28"/>
    <p:sldId id="273" r:id="rId29"/>
    <p:sldId id="274" r:id="rId30"/>
    <p:sldId id="275" r:id="rId31"/>
    <p:sldId id="259" r:id="rId32"/>
    <p:sldId id="285" r:id="rId33"/>
    <p:sldId id="304" r:id="rId34"/>
    <p:sldId id="287" r:id="rId35"/>
    <p:sldId id="305" r:id="rId36"/>
    <p:sldId id="289" r:id="rId37"/>
    <p:sldId id="306" r:id="rId38"/>
    <p:sldId id="307" r:id="rId39"/>
    <p:sldId id="256" r:id="rId40"/>
    <p:sldId id="308" r:id="rId41"/>
    <p:sldId id="282" r:id="rId42"/>
    <p:sldId id="317" r:id="rId43"/>
    <p:sldId id="318" r:id="rId44"/>
    <p:sldId id="268" r:id="rId45"/>
    <p:sldId id="319" r:id="rId46"/>
    <p:sldId id="313" r:id="rId47"/>
    <p:sldId id="296" r:id="rId48"/>
    <p:sldId id="321" r:id="rId49"/>
    <p:sldId id="320" r:id="rId50"/>
    <p:sldId id="322" r:id="rId51"/>
    <p:sldId id="283" r:id="rId52"/>
    <p:sldId id="323" r:id="rId53"/>
    <p:sldId id="326" r:id="rId54"/>
    <p:sldId id="324" r:id="rId55"/>
    <p:sldId id="293" r:id="rId56"/>
    <p:sldId id="325" r:id="rId57"/>
    <p:sldId id="327" r:id="rId58"/>
    <p:sldId id="328" r:id="rId59"/>
    <p:sldId id="330" r:id="rId60"/>
    <p:sldId id="331" r:id="rId61"/>
    <p:sldId id="332" r:id="rId62"/>
    <p:sldId id="288" r:id="rId63"/>
    <p:sldId id="329" r:id="rId64"/>
    <p:sldId id="333" r:id="rId65"/>
    <p:sldId id="334" r:id="rId66"/>
    <p:sldId id="335" r:id="rId67"/>
    <p:sldId id="336" r:id="rId68"/>
    <p:sldId id="337" r:id="rId69"/>
    <p:sldId id="262" r:id="rId70"/>
    <p:sldId id="338" r:id="rId71"/>
    <p:sldId id="279" r:id="rId72"/>
    <p:sldId id="339" r:id="rId73"/>
    <p:sldId id="340" r:id="rId74"/>
    <p:sldId id="342" r:id="rId75"/>
    <p:sldId id="341" r:id="rId76"/>
    <p:sldId id="343" r:id="rId77"/>
    <p:sldId id="344" r:id="rId78"/>
    <p:sldId id="345" r:id="rId79"/>
    <p:sldId id="261" r:id="rId80"/>
    <p:sldId id="266" r:id="rId81"/>
    <p:sldId id="349" r:id="rId82"/>
    <p:sldId id="350" r:id="rId83"/>
    <p:sldId id="351" r:id="rId84"/>
    <p:sldId id="352" r:id="rId85"/>
    <p:sldId id="353" r:id="rId86"/>
    <p:sldId id="354" r:id="rId87"/>
    <p:sldId id="355" r:id="rId88"/>
    <p:sldId id="356" r:id="rId89"/>
    <p:sldId id="346" r:id="rId9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37"/>
  </p:normalViewPr>
  <p:slideViewPr>
    <p:cSldViewPr snapToGrid="0">
      <p:cViewPr varScale="1">
        <p:scale>
          <a:sx n="90" d="100"/>
          <a:sy n="90" d="100"/>
        </p:scale>
        <p:origin x="232" y="5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56CFDF-8C35-8F44-9F5C-4B8B23BF9D98}" type="datetimeFigureOut">
              <a:rPr lang="en-US" smtClean="0"/>
              <a:t>5/12/25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33CEDA-13DE-F141-AA87-81EA0722C235}" type="slidenum">
              <a:rPr lang="en-US" smtClean="0"/>
              <a:t>‹#›</a:t>
            </a:fld>
            <a:endParaRPr lang="en-US"/>
          </a:p>
        </p:txBody>
      </p:sp>
    </p:spTree>
    <p:extLst>
      <p:ext uri="{BB962C8B-B14F-4D97-AF65-F5344CB8AC3E}">
        <p14:creationId xmlns:p14="http://schemas.microsoft.com/office/powerpoint/2010/main" val="2076949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E05488-BB0F-D045-A4B5-7696E389968F}" type="slidenum">
              <a:rPr lang="en-US" smtClean="0"/>
              <a:t>10</a:t>
            </a:fld>
            <a:endParaRPr lang="en-US"/>
          </a:p>
        </p:txBody>
      </p:sp>
    </p:spTree>
    <p:extLst>
      <p:ext uri="{BB962C8B-B14F-4D97-AF65-F5344CB8AC3E}">
        <p14:creationId xmlns:p14="http://schemas.microsoft.com/office/powerpoint/2010/main" val="2093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17876A-CBCF-3F4C-B5CC-909A755624DE}" type="slidenum">
              <a:rPr lang="en-US" smtClean="0"/>
              <a:t>35</a:t>
            </a:fld>
            <a:endParaRPr lang="en-US"/>
          </a:p>
        </p:txBody>
      </p:sp>
    </p:spTree>
    <p:extLst>
      <p:ext uri="{BB962C8B-B14F-4D97-AF65-F5344CB8AC3E}">
        <p14:creationId xmlns:p14="http://schemas.microsoft.com/office/powerpoint/2010/main" val="4149146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79B6E-6407-62D3-B009-3718874680E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48915AE-975B-01ED-FD49-23174DA528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D0B8804-815B-32B4-852C-D9272C49AADA}"/>
              </a:ext>
            </a:extLst>
          </p:cNvPr>
          <p:cNvSpPr>
            <a:spLocks noGrp="1"/>
          </p:cNvSpPr>
          <p:nvPr>
            <p:ph type="dt" sz="half" idx="10"/>
          </p:nvPr>
        </p:nvSpPr>
        <p:spPr/>
        <p:txBody>
          <a:bodyPr/>
          <a:lstStyle/>
          <a:p>
            <a:fld id="{8C3040BE-4DF9-CF43-9275-D96F77B1F952}" type="datetimeFigureOut">
              <a:rPr lang="en-US" smtClean="0"/>
              <a:t>5/12/25</a:t>
            </a:fld>
            <a:endParaRPr lang="en-US"/>
          </a:p>
        </p:txBody>
      </p:sp>
      <p:sp>
        <p:nvSpPr>
          <p:cNvPr id="5" name="Footer Placeholder 4">
            <a:extLst>
              <a:ext uri="{FF2B5EF4-FFF2-40B4-BE49-F238E27FC236}">
                <a16:creationId xmlns:a16="http://schemas.microsoft.com/office/drawing/2014/main" id="{120815C4-2511-270B-2991-E7C34767B0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B502CA-951F-A9A1-7EDA-69218E7DFE90}"/>
              </a:ext>
            </a:extLst>
          </p:cNvPr>
          <p:cNvSpPr>
            <a:spLocks noGrp="1"/>
          </p:cNvSpPr>
          <p:nvPr>
            <p:ph type="sldNum" sz="quarter" idx="12"/>
          </p:nvPr>
        </p:nvSpPr>
        <p:spPr/>
        <p:txBody>
          <a:bodyPr/>
          <a:lstStyle/>
          <a:p>
            <a:fld id="{813ACBFC-A066-F74A-AA44-E6EB84E2373A}" type="slidenum">
              <a:rPr lang="en-US" smtClean="0"/>
              <a:t>‹#›</a:t>
            </a:fld>
            <a:endParaRPr lang="en-US"/>
          </a:p>
        </p:txBody>
      </p:sp>
    </p:spTree>
    <p:extLst>
      <p:ext uri="{BB962C8B-B14F-4D97-AF65-F5344CB8AC3E}">
        <p14:creationId xmlns:p14="http://schemas.microsoft.com/office/powerpoint/2010/main" val="2797607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1D576-8306-4E88-AE84-94A6C070B2D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902AB90-5802-4581-43EE-4866733C907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3DAAA09-DF60-728D-EA17-ACAD051422D4}"/>
              </a:ext>
            </a:extLst>
          </p:cNvPr>
          <p:cNvSpPr>
            <a:spLocks noGrp="1"/>
          </p:cNvSpPr>
          <p:nvPr>
            <p:ph type="dt" sz="half" idx="10"/>
          </p:nvPr>
        </p:nvSpPr>
        <p:spPr/>
        <p:txBody>
          <a:bodyPr/>
          <a:lstStyle/>
          <a:p>
            <a:fld id="{8C3040BE-4DF9-CF43-9275-D96F77B1F952}" type="datetimeFigureOut">
              <a:rPr lang="en-US" smtClean="0"/>
              <a:t>5/12/25</a:t>
            </a:fld>
            <a:endParaRPr lang="en-US"/>
          </a:p>
        </p:txBody>
      </p:sp>
      <p:sp>
        <p:nvSpPr>
          <p:cNvPr id="5" name="Footer Placeholder 4">
            <a:extLst>
              <a:ext uri="{FF2B5EF4-FFF2-40B4-BE49-F238E27FC236}">
                <a16:creationId xmlns:a16="http://schemas.microsoft.com/office/drawing/2014/main" id="{0B8E7F6A-A733-6F9B-03F9-D86BD7A02E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9094FD-1D1F-66F6-0FA9-5CF44F376D9D}"/>
              </a:ext>
            </a:extLst>
          </p:cNvPr>
          <p:cNvSpPr>
            <a:spLocks noGrp="1"/>
          </p:cNvSpPr>
          <p:nvPr>
            <p:ph type="sldNum" sz="quarter" idx="12"/>
          </p:nvPr>
        </p:nvSpPr>
        <p:spPr/>
        <p:txBody>
          <a:bodyPr/>
          <a:lstStyle/>
          <a:p>
            <a:fld id="{813ACBFC-A066-F74A-AA44-E6EB84E2373A}" type="slidenum">
              <a:rPr lang="en-US" smtClean="0"/>
              <a:t>‹#›</a:t>
            </a:fld>
            <a:endParaRPr lang="en-US"/>
          </a:p>
        </p:txBody>
      </p:sp>
    </p:spTree>
    <p:extLst>
      <p:ext uri="{BB962C8B-B14F-4D97-AF65-F5344CB8AC3E}">
        <p14:creationId xmlns:p14="http://schemas.microsoft.com/office/powerpoint/2010/main" val="572321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E89BC75-73F2-69FA-E3E3-45DBF47195B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AE6805B-3D42-20EB-6C0C-AE84EB9AB27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F0D5FA1-BC2C-8FEF-A6D4-5F8F34C950D1}"/>
              </a:ext>
            </a:extLst>
          </p:cNvPr>
          <p:cNvSpPr>
            <a:spLocks noGrp="1"/>
          </p:cNvSpPr>
          <p:nvPr>
            <p:ph type="dt" sz="half" idx="10"/>
          </p:nvPr>
        </p:nvSpPr>
        <p:spPr/>
        <p:txBody>
          <a:bodyPr/>
          <a:lstStyle/>
          <a:p>
            <a:fld id="{8C3040BE-4DF9-CF43-9275-D96F77B1F952}" type="datetimeFigureOut">
              <a:rPr lang="en-US" smtClean="0"/>
              <a:t>5/12/25</a:t>
            </a:fld>
            <a:endParaRPr lang="en-US"/>
          </a:p>
        </p:txBody>
      </p:sp>
      <p:sp>
        <p:nvSpPr>
          <p:cNvPr id="5" name="Footer Placeholder 4">
            <a:extLst>
              <a:ext uri="{FF2B5EF4-FFF2-40B4-BE49-F238E27FC236}">
                <a16:creationId xmlns:a16="http://schemas.microsoft.com/office/drawing/2014/main" id="{C71881C0-51D2-94FF-07FD-0C33235678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5B4166-CAD7-22F4-866B-222EEC8A7E53}"/>
              </a:ext>
            </a:extLst>
          </p:cNvPr>
          <p:cNvSpPr>
            <a:spLocks noGrp="1"/>
          </p:cNvSpPr>
          <p:nvPr>
            <p:ph type="sldNum" sz="quarter" idx="12"/>
          </p:nvPr>
        </p:nvSpPr>
        <p:spPr/>
        <p:txBody>
          <a:bodyPr/>
          <a:lstStyle/>
          <a:p>
            <a:fld id="{813ACBFC-A066-F74A-AA44-E6EB84E2373A}" type="slidenum">
              <a:rPr lang="en-US" smtClean="0"/>
              <a:t>‹#›</a:t>
            </a:fld>
            <a:endParaRPr lang="en-US"/>
          </a:p>
        </p:txBody>
      </p:sp>
    </p:spTree>
    <p:extLst>
      <p:ext uri="{BB962C8B-B14F-4D97-AF65-F5344CB8AC3E}">
        <p14:creationId xmlns:p14="http://schemas.microsoft.com/office/powerpoint/2010/main" val="1172285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C7570-A87D-01F5-102A-F003D3A7C56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2514D86-C2E0-E04D-FEC8-F3629830FBF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DAB642A-D3BA-661B-DF3B-1E0EE1CDC315}"/>
              </a:ext>
            </a:extLst>
          </p:cNvPr>
          <p:cNvSpPr>
            <a:spLocks noGrp="1"/>
          </p:cNvSpPr>
          <p:nvPr>
            <p:ph type="dt" sz="half" idx="10"/>
          </p:nvPr>
        </p:nvSpPr>
        <p:spPr/>
        <p:txBody>
          <a:bodyPr/>
          <a:lstStyle/>
          <a:p>
            <a:fld id="{8C3040BE-4DF9-CF43-9275-D96F77B1F952}" type="datetimeFigureOut">
              <a:rPr lang="en-US" smtClean="0"/>
              <a:t>5/12/25</a:t>
            </a:fld>
            <a:endParaRPr lang="en-US"/>
          </a:p>
        </p:txBody>
      </p:sp>
      <p:sp>
        <p:nvSpPr>
          <p:cNvPr id="5" name="Footer Placeholder 4">
            <a:extLst>
              <a:ext uri="{FF2B5EF4-FFF2-40B4-BE49-F238E27FC236}">
                <a16:creationId xmlns:a16="http://schemas.microsoft.com/office/drawing/2014/main" id="{904ED486-79AF-7D52-8E8A-E8F7BB86DE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A3F7BB-FCD6-DBE6-6102-105F0E4B2418}"/>
              </a:ext>
            </a:extLst>
          </p:cNvPr>
          <p:cNvSpPr>
            <a:spLocks noGrp="1"/>
          </p:cNvSpPr>
          <p:nvPr>
            <p:ph type="sldNum" sz="quarter" idx="12"/>
          </p:nvPr>
        </p:nvSpPr>
        <p:spPr/>
        <p:txBody>
          <a:bodyPr/>
          <a:lstStyle/>
          <a:p>
            <a:fld id="{813ACBFC-A066-F74A-AA44-E6EB84E2373A}" type="slidenum">
              <a:rPr lang="en-US" smtClean="0"/>
              <a:t>‹#›</a:t>
            </a:fld>
            <a:endParaRPr lang="en-US"/>
          </a:p>
        </p:txBody>
      </p:sp>
    </p:spTree>
    <p:extLst>
      <p:ext uri="{BB962C8B-B14F-4D97-AF65-F5344CB8AC3E}">
        <p14:creationId xmlns:p14="http://schemas.microsoft.com/office/powerpoint/2010/main" val="3720800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FB028-BDE2-244B-82C7-0578DA8C6DE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9187BFB-DD6F-03E1-E491-7B27CA8C5C8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DCAD8DF-FE78-1B7C-2796-8CAADB99878E}"/>
              </a:ext>
            </a:extLst>
          </p:cNvPr>
          <p:cNvSpPr>
            <a:spLocks noGrp="1"/>
          </p:cNvSpPr>
          <p:nvPr>
            <p:ph type="dt" sz="half" idx="10"/>
          </p:nvPr>
        </p:nvSpPr>
        <p:spPr/>
        <p:txBody>
          <a:bodyPr/>
          <a:lstStyle/>
          <a:p>
            <a:fld id="{8C3040BE-4DF9-CF43-9275-D96F77B1F952}" type="datetimeFigureOut">
              <a:rPr lang="en-US" smtClean="0"/>
              <a:t>5/12/25</a:t>
            </a:fld>
            <a:endParaRPr lang="en-US"/>
          </a:p>
        </p:txBody>
      </p:sp>
      <p:sp>
        <p:nvSpPr>
          <p:cNvPr id="5" name="Footer Placeholder 4">
            <a:extLst>
              <a:ext uri="{FF2B5EF4-FFF2-40B4-BE49-F238E27FC236}">
                <a16:creationId xmlns:a16="http://schemas.microsoft.com/office/drawing/2014/main" id="{CE9A3C5E-A242-787F-8169-F2B2C34EE1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A9D075-C9B7-AA85-14AB-E1DFA71D9174}"/>
              </a:ext>
            </a:extLst>
          </p:cNvPr>
          <p:cNvSpPr>
            <a:spLocks noGrp="1"/>
          </p:cNvSpPr>
          <p:nvPr>
            <p:ph type="sldNum" sz="quarter" idx="12"/>
          </p:nvPr>
        </p:nvSpPr>
        <p:spPr/>
        <p:txBody>
          <a:bodyPr/>
          <a:lstStyle/>
          <a:p>
            <a:fld id="{813ACBFC-A066-F74A-AA44-E6EB84E2373A}" type="slidenum">
              <a:rPr lang="en-US" smtClean="0"/>
              <a:t>‹#›</a:t>
            </a:fld>
            <a:endParaRPr lang="en-US"/>
          </a:p>
        </p:txBody>
      </p:sp>
    </p:spTree>
    <p:extLst>
      <p:ext uri="{BB962C8B-B14F-4D97-AF65-F5344CB8AC3E}">
        <p14:creationId xmlns:p14="http://schemas.microsoft.com/office/powerpoint/2010/main" val="4249536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36B9E-1C91-3CE8-8BEE-84E02B7B5C6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65E73F3-8BEB-A6A8-9F11-25925CD90F8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1816787-DD73-6104-1D3E-89AC7975756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5BF67ED-650E-C0F2-CCE8-378B05957981}"/>
              </a:ext>
            </a:extLst>
          </p:cNvPr>
          <p:cNvSpPr>
            <a:spLocks noGrp="1"/>
          </p:cNvSpPr>
          <p:nvPr>
            <p:ph type="dt" sz="half" idx="10"/>
          </p:nvPr>
        </p:nvSpPr>
        <p:spPr/>
        <p:txBody>
          <a:bodyPr/>
          <a:lstStyle/>
          <a:p>
            <a:fld id="{8C3040BE-4DF9-CF43-9275-D96F77B1F952}" type="datetimeFigureOut">
              <a:rPr lang="en-US" smtClean="0"/>
              <a:t>5/12/25</a:t>
            </a:fld>
            <a:endParaRPr lang="en-US"/>
          </a:p>
        </p:txBody>
      </p:sp>
      <p:sp>
        <p:nvSpPr>
          <p:cNvPr id="6" name="Footer Placeholder 5">
            <a:extLst>
              <a:ext uri="{FF2B5EF4-FFF2-40B4-BE49-F238E27FC236}">
                <a16:creationId xmlns:a16="http://schemas.microsoft.com/office/drawing/2014/main" id="{004D5023-F6C5-CE54-D9C4-24083DFC30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E71ECE-B018-B357-5DFB-CFF25FC39536}"/>
              </a:ext>
            </a:extLst>
          </p:cNvPr>
          <p:cNvSpPr>
            <a:spLocks noGrp="1"/>
          </p:cNvSpPr>
          <p:nvPr>
            <p:ph type="sldNum" sz="quarter" idx="12"/>
          </p:nvPr>
        </p:nvSpPr>
        <p:spPr/>
        <p:txBody>
          <a:bodyPr/>
          <a:lstStyle/>
          <a:p>
            <a:fld id="{813ACBFC-A066-F74A-AA44-E6EB84E2373A}" type="slidenum">
              <a:rPr lang="en-US" smtClean="0"/>
              <a:t>‹#›</a:t>
            </a:fld>
            <a:endParaRPr lang="en-US"/>
          </a:p>
        </p:txBody>
      </p:sp>
    </p:spTree>
    <p:extLst>
      <p:ext uri="{BB962C8B-B14F-4D97-AF65-F5344CB8AC3E}">
        <p14:creationId xmlns:p14="http://schemas.microsoft.com/office/powerpoint/2010/main" val="3935764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11F59-974B-A6CB-39A6-0E29946A468B}"/>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C75239E-4D7E-7B41-1D27-59992D3F44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F25E2B2-916C-ED3E-7B08-F382CD3C992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AB0EE69-300E-3561-9486-1FDFEE01160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6594500-0583-D078-901F-3FF8F47AD0A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B044818-F38D-4A68-5085-BE4BFD24C8EF}"/>
              </a:ext>
            </a:extLst>
          </p:cNvPr>
          <p:cNvSpPr>
            <a:spLocks noGrp="1"/>
          </p:cNvSpPr>
          <p:nvPr>
            <p:ph type="dt" sz="half" idx="10"/>
          </p:nvPr>
        </p:nvSpPr>
        <p:spPr/>
        <p:txBody>
          <a:bodyPr/>
          <a:lstStyle/>
          <a:p>
            <a:fld id="{8C3040BE-4DF9-CF43-9275-D96F77B1F952}" type="datetimeFigureOut">
              <a:rPr lang="en-US" smtClean="0"/>
              <a:t>5/12/25</a:t>
            </a:fld>
            <a:endParaRPr lang="en-US"/>
          </a:p>
        </p:txBody>
      </p:sp>
      <p:sp>
        <p:nvSpPr>
          <p:cNvPr id="8" name="Footer Placeholder 7">
            <a:extLst>
              <a:ext uri="{FF2B5EF4-FFF2-40B4-BE49-F238E27FC236}">
                <a16:creationId xmlns:a16="http://schemas.microsoft.com/office/drawing/2014/main" id="{15A80887-A1F4-7C27-5D95-46A4A416997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0A63CDF-B406-9620-097E-A6046995BDA5}"/>
              </a:ext>
            </a:extLst>
          </p:cNvPr>
          <p:cNvSpPr>
            <a:spLocks noGrp="1"/>
          </p:cNvSpPr>
          <p:nvPr>
            <p:ph type="sldNum" sz="quarter" idx="12"/>
          </p:nvPr>
        </p:nvSpPr>
        <p:spPr/>
        <p:txBody>
          <a:bodyPr/>
          <a:lstStyle/>
          <a:p>
            <a:fld id="{813ACBFC-A066-F74A-AA44-E6EB84E2373A}" type="slidenum">
              <a:rPr lang="en-US" smtClean="0"/>
              <a:t>‹#›</a:t>
            </a:fld>
            <a:endParaRPr lang="en-US"/>
          </a:p>
        </p:txBody>
      </p:sp>
    </p:spTree>
    <p:extLst>
      <p:ext uri="{BB962C8B-B14F-4D97-AF65-F5344CB8AC3E}">
        <p14:creationId xmlns:p14="http://schemas.microsoft.com/office/powerpoint/2010/main" val="3251695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F92AA-EC08-AC57-851B-0B64E8B32E7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1A3E62A-877C-AAE3-C611-4F2CBF146468}"/>
              </a:ext>
            </a:extLst>
          </p:cNvPr>
          <p:cNvSpPr>
            <a:spLocks noGrp="1"/>
          </p:cNvSpPr>
          <p:nvPr>
            <p:ph type="dt" sz="half" idx="10"/>
          </p:nvPr>
        </p:nvSpPr>
        <p:spPr/>
        <p:txBody>
          <a:bodyPr/>
          <a:lstStyle/>
          <a:p>
            <a:fld id="{8C3040BE-4DF9-CF43-9275-D96F77B1F952}" type="datetimeFigureOut">
              <a:rPr lang="en-US" smtClean="0"/>
              <a:t>5/12/25</a:t>
            </a:fld>
            <a:endParaRPr lang="en-US"/>
          </a:p>
        </p:txBody>
      </p:sp>
      <p:sp>
        <p:nvSpPr>
          <p:cNvPr id="4" name="Footer Placeholder 3">
            <a:extLst>
              <a:ext uri="{FF2B5EF4-FFF2-40B4-BE49-F238E27FC236}">
                <a16:creationId xmlns:a16="http://schemas.microsoft.com/office/drawing/2014/main" id="{BB9917BF-0C1C-9BBF-49E9-F2565114691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D4D232B-99EE-14B2-E8FC-28B5C4FEEF6E}"/>
              </a:ext>
            </a:extLst>
          </p:cNvPr>
          <p:cNvSpPr>
            <a:spLocks noGrp="1"/>
          </p:cNvSpPr>
          <p:nvPr>
            <p:ph type="sldNum" sz="quarter" idx="12"/>
          </p:nvPr>
        </p:nvSpPr>
        <p:spPr/>
        <p:txBody>
          <a:bodyPr/>
          <a:lstStyle/>
          <a:p>
            <a:fld id="{813ACBFC-A066-F74A-AA44-E6EB84E2373A}" type="slidenum">
              <a:rPr lang="en-US" smtClean="0"/>
              <a:t>‹#›</a:t>
            </a:fld>
            <a:endParaRPr lang="en-US"/>
          </a:p>
        </p:txBody>
      </p:sp>
    </p:spTree>
    <p:extLst>
      <p:ext uri="{BB962C8B-B14F-4D97-AF65-F5344CB8AC3E}">
        <p14:creationId xmlns:p14="http://schemas.microsoft.com/office/powerpoint/2010/main" val="3658375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D90475-9766-1C3A-611B-EA2587FCAD85}"/>
              </a:ext>
            </a:extLst>
          </p:cNvPr>
          <p:cNvSpPr>
            <a:spLocks noGrp="1"/>
          </p:cNvSpPr>
          <p:nvPr>
            <p:ph type="dt" sz="half" idx="10"/>
          </p:nvPr>
        </p:nvSpPr>
        <p:spPr/>
        <p:txBody>
          <a:bodyPr/>
          <a:lstStyle/>
          <a:p>
            <a:fld id="{8C3040BE-4DF9-CF43-9275-D96F77B1F952}" type="datetimeFigureOut">
              <a:rPr lang="en-US" smtClean="0"/>
              <a:t>5/12/25</a:t>
            </a:fld>
            <a:endParaRPr lang="en-US"/>
          </a:p>
        </p:txBody>
      </p:sp>
      <p:sp>
        <p:nvSpPr>
          <p:cNvPr id="3" name="Footer Placeholder 2">
            <a:extLst>
              <a:ext uri="{FF2B5EF4-FFF2-40B4-BE49-F238E27FC236}">
                <a16:creationId xmlns:a16="http://schemas.microsoft.com/office/drawing/2014/main" id="{B5F4DB9C-7AA9-7C47-496D-7A9AE2F46B0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40B07A-0AA6-9056-8C62-B128E8CAB527}"/>
              </a:ext>
            </a:extLst>
          </p:cNvPr>
          <p:cNvSpPr>
            <a:spLocks noGrp="1"/>
          </p:cNvSpPr>
          <p:nvPr>
            <p:ph type="sldNum" sz="quarter" idx="12"/>
          </p:nvPr>
        </p:nvSpPr>
        <p:spPr/>
        <p:txBody>
          <a:bodyPr/>
          <a:lstStyle/>
          <a:p>
            <a:fld id="{813ACBFC-A066-F74A-AA44-E6EB84E2373A}" type="slidenum">
              <a:rPr lang="en-US" smtClean="0"/>
              <a:t>‹#›</a:t>
            </a:fld>
            <a:endParaRPr lang="en-US"/>
          </a:p>
        </p:txBody>
      </p:sp>
    </p:spTree>
    <p:extLst>
      <p:ext uri="{BB962C8B-B14F-4D97-AF65-F5344CB8AC3E}">
        <p14:creationId xmlns:p14="http://schemas.microsoft.com/office/powerpoint/2010/main" val="3098627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0C895-98C2-CDDD-2724-DD3EC1D0EB8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A66791D-AE5F-16A7-2989-E402A38BD0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38B18EF-C4AB-B139-85CE-A37F90A9DB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2AD62F-BBA7-F12D-7138-0959D350042D}"/>
              </a:ext>
            </a:extLst>
          </p:cNvPr>
          <p:cNvSpPr>
            <a:spLocks noGrp="1"/>
          </p:cNvSpPr>
          <p:nvPr>
            <p:ph type="dt" sz="half" idx="10"/>
          </p:nvPr>
        </p:nvSpPr>
        <p:spPr/>
        <p:txBody>
          <a:bodyPr/>
          <a:lstStyle/>
          <a:p>
            <a:fld id="{8C3040BE-4DF9-CF43-9275-D96F77B1F952}" type="datetimeFigureOut">
              <a:rPr lang="en-US" smtClean="0"/>
              <a:t>5/12/25</a:t>
            </a:fld>
            <a:endParaRPr lang="en-US"/>
          </a:p>
        </p:txBody>
      </p:sp>
      <p:sp>
        <p:nvSpPr>
          <p:cNvPr id="6" name="Footer Placeholder 5">
            <a:extLst>
              <a:ext uri="{FF2B5EF4-FFF2-40B4-BE49-F238E27FC236}">
                <a16:creationId xmlns:a16="http://schemas.microsoft.com/office/drawing/2014/main" id="{E68D2D1A-F3B9-C519-A3DA-FA8CA8926D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497E50-0F60-4A47-796B-D35A1E99AA33}"/>
              </a:ext>
            </a:extLst>
          </p:cNvPr>
          <p:cNvSpPr>
            <a:spLocks noGrp="1"/>
          </p:cNvSpPr>
          <p:nvPr>
            <p:ph type="sldNum" sz="quarter" idx="12"/>
          </p:nvPr>
        </p:nvSpPr>
        <p:spPr/>
        <p:txBody>
          <a:bodyPr/>
          <a:lstStyle/>
          <a:p>
            <a:fld id="{813ACBFC-A066-F74A-AA44-E6EB84E2373A}" type="slidenum">
              <a:rPr lang="en-US" smtClean="0"/>
              <a:t>‹#›</a:t>
            </a:fld>
            <a:endParaRPr lang="en-US"/>
          </a:p>
        </p:txBody>
      </p:sp>
    </p:spTree>
    <p:extLst>
      <p:ext uri="{BB962C8B-B14F-4D97-AF65-F5344CB8AC3E}">
        <p14:creationId xmlns:p14="http://schemas.microsoft.com/office/powerpoint/2010/main" val="1985884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D2352-94E3-551E-89CB-ABA991166D1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18B23185-07D3-BEAE-8569-0D43E306E0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0758FD0-4FD1-06C4-1B8D-55F49F8999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3A029D4-4FEB-0880-CF12-A0F75D7BE1DB}"/>
              </a:ext>
            </a:extLst>
          </p:cNvPr>
          <p:cNvSpPr>
            <a:spLocks noGrp="1"/>
          </p:cNvSpPr>
          <p:nvPr>
            <p:ph type="dt" sz="half" idx="10"/>
          </p:nvPr>
        </p:nvSpPr>
        <p:spPr/>
        <p:txBody>
          <a:bodyPr/>
          <a:lstStyle/>
          <a:p>
            <a:fld id="{8C3040BE-4DF9-CF43-9275-D96F77B1F952}" type="datetimeFigureOut">
              <a:rPr lang="en-US" smtClean="0"/>
              <a:t>5/12/25</a:t>
            </a:fld>
            <a:endParaRPr lang="en-US"/>
          </a:p>
        </p:txBody>
      </p:sp>
      <p:sp>
        <p:nvSpPr>
          <p:cNvPr id="6" name="Footer Placeholder 5">
            <a:extLst>
              <a:ext uri="{FF2B5EF4-FFF2-40B4-BE49-F238E27FC236}">
                <a16:creationId xmlns:a16="http://schemas.microsoft.com/office/drawing/2014/main" id="{968193FF-98F3-A010-96D3-11737382CF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BC1848-9835-308E-85A8-125A9C003D7C}"/>
              </a:ext>
            </a:extLst>
          </p:cNvPr>
          <p:cNvSpPr>
            <a:spLocks noGrp="1"/>
          </p:cNvSpPr>
          <p:nvPr>
            <p:ph type="sldNum" sz="quarter" idx="12"/>
          </p:nvPr>
        </p:nvSpPr>
        <p:spPr/>
        <p:txBody>
          <a:bodyPr/>
          <a:lstStyle/>
          <a:p>
            <a:fld id="{813ACBFC-A066-F74A-AA44-E6EB84E2373A}" type="slidenum">
              <a:rPr lang="en-US" smtClean="0"/>
              <a:t>‹#›</a:t>
            </a:fld>
            <a:endParaRPr lang="en-US"/>
          </a:p>
        </p:txBody>
      </p:sp>
    </p:spTree>
    <p:extLst>
      <p:ext uri="{BB962C8B-B14F-4D97-AF65-F5344CB8AC3E}">
        <p14:creationId xmlns:p14="http://schemas.microsoft.com/office/powerpoint/2010/main" val="2621505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3023F0-E352-EA50-450F-DB320EA40A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CE8975-2A42-1E08-A012-0D979B5AB4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CBD0CAD-C45D-A524-471D-3E9CA2563E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C3040BE-4DF9-CF43-9275-D96F77B1F952}" type="datetimeFigureOut">
              <a:rPr lang="en-US" smtClean="0"/>
              <a:t>5/12/25</a:t>
            </a:fld>
            <a:endParaRPr lang="en-US"/>
          </a:p>
        </p:txBody>
      </p:sp>
      <p:sp>
        <p:nvSpPr>
          <p:cNvPr id="5" name="Footer Placeholder 4">
            <a:extLst>
              <a:ext uri="{FF2B5EF4-FFF2-40B4-BE49-F238E27FC236}">
                <a16:creationId xmlns:a16="http://schemas.microsoft.com/office/drawing/2014/main" id="{E61764C4-DEF7-88BA-A401-F82AFCC88C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41E5206-AA06-504F-DE0C-8CBA1BC556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13ACBFC-A066-F74A-AA44-E6EB84E2373A}" type="slidenum">
              <a:rPr lang="en-US" smtClean="0"/>
              <a:t>‹#›</a:t>
            </a:fld>
            <a:endParaRPr lang="en-US"/>
          </a:p>
        </p:txBody>
      </p:sp>
    </p:spTree>
    <p:extLst>
      <p:ext uri="{BB962C8B-B14F-4D97-AF65-F5344CB8AC3E}">
        <p14:creationId xmlns:p14="http://schemas.microsoft.com/office/powerpoint/2010/main" val="921669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69945-4286-81B8-84F6-8AE138511BF8}"/>
              </a:ext>
            </a:extLst>
          </p:cNvPr>
          <p:cNvSpPr>
            <a:spLocks noGrp="1"/>
          </p:cNvSpPr>
          <p:nvPr>
            <p:ph type="ctrTitle"/>
          </p:nvPr>
        </p:nvSpPr>
        <p:spPr/>
        <p:txBody>
          <a:bodyPr/>
          <a:lstStyle/>
          <a:p>
            <a:r>
              <a:rPr lang="en-US" dirty="0"/>
              <a:t>Wrap up 2</a:t>
            </a:r>
          </a:p>
        </p:txBody>
      </p:sp>
      <p:sp>
        <p:nvSpPr>
          <p:cNvPr id="3" name="Subtitle 2">
            <a:extLst>
              <a:ext uri="{FF2B5EF4-FFF2-40B4-BE49-F238E27FC236}">
                <a16:creationId xmlns:a16="http://schemas.microsoft.com/office/drawing/2014/main" id="{236E1C85-63F6-1C5A-E937-F08160820768}"/>
              </a:ext>
            </a:extLst>
          </p:cNvPr>
          <p:cNvSpPr>
            <a:spLocks noGrp="1"/>
          </p:cNvSpPr>
          <p:nvPr>
            <p:ph type="subTitle" idx="1"/>
          </p:nvPr>
        </p:nvSpPr>
        <p:spPr/>
        <p:txBody>
          <a:bodyPr/>
          <a:lstStyle/>
          <a:p>
            <a:r>
              <a:rPr lang="en-US" dirty="0"/>
              <a:t>Term 2, 2025</a:t>
            </a:r>
          </a:p>
        </p:txBody>
      </p:sp>
    </p:spTree>
    <p:extLst>
      <p:ext uri="{BB962C8B-B14F-4D97-AF65-F5344CB8AC3E}">
        <p14:creationId xmlns:p14="http://schemas.microsoft.com/office/powerpoint/2010/main" val="40583254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85118" y="860949"/>
            <a:ext cx="7847568" cy="3416320"/>
          </a:xfrm>
          <a:prstGeom prst="rect">
            <a:avLst/>
          </a:prstGeom>
          <a:noFill/>
        </p:spPr>
        <p:txBody>
          <a:bodyPr wrap="square" rtlCol="0">
            <a:spAutoFit/>
          </a:bodyPr>
          <a:lstStyle/>
          <a:p>
            <a:r>
              <a:rPr lang="en-US" b="1" dirty="0"/>
              <a:t>‘</a:t>
            </a:r>
            <a:r>
              <a:rPr lang="en-US" dirty="0"/>
              <a:t>Stage Theory’ of Human </a:t>
            </a:r>
            <a:r>
              <a:rPr lang="en-US" dirty="0" err="1"/>
              <a:t>Civilisation</a:t>
            </a:r>
            <a:r>
              <a:rPr lang="en-US" dirty="0"/>
              <a:t> and Conjectural History of Man</a:t>
            </a:r>
          </a:p>
          <a:p>
            <a:endParaRPr lang="en-US" b="1" dirty="0"/>
          </a:p>
          <a:p>
            <a:r>
              <a:rPr lang="en-US" dirty="0"/>
              <a:t>Developed from Montesquieu’s ideas by Scottish thinkers who grafted the movement of a gradual progress onto the classification of individual and social phenomena</a:t>
            </a:r>
          </a:p>
          <a:p>
            <a:endParaRPr lang="en-US" dirty="0"/>
          </a:p>
          <a:p>
            <a:r>
              <a:rPr lang="en-US" dirty="0"/>
              <a:t>	‘There is [ . . . ] in human society, a natural progress from ignorance</a:t>
            </a:r>
          </a:p>
          <a:p>
            <a:r>
              <a:rPr lang="en-US" dirty="0"/>
              <a:t>	to knowledge, and from rude to civilized manners [ . . . ]. Various</a:t>
            </a:r>
          </a:p>
          <a:p>
            <a:r>
              <a:rPr lang="en-US" dirty="0"/>
              <a:t>	accidental causes, indeed, have contributed to accelerate, or to</a:t>
            </a:r>
          </a:p>
          <a:p>
            <a:r>
              <a:rPr lang="en-US" dirty="0"/>
              <a:t>	retard, this advancement in different countries.’ </a:t>
            </a:r>
          </a:p>
          <a:p>
            <a:r>
              <a:rPr lang="en-US" dirty="0"/>
              <a:t>	(Scottish moral philosopher Adam Smith)</a:t>
            </a:r>
          </a:p>
          <a:p>
            <a:endParaRPr lang="en-US" dirty="0"/>
          </a:p>
        </p:txBody>
      </p:sp>
      <p:sp>
        <p:nvSpPr>
          <p:cNvPr id="3" name="TextBox 2"/>
          <p:cNvSpPr txBox="1"/>
          <p:nvPr/>
        </p:nvSpPr>
        <p:spPr>
          <a:xfrm>
            <a:off x="2062200" y="4821317"/>
            <a:ext cx="7183581" cy="2031325"/>
          </a:xfrm>
          <a:prstGeom prst="rect">
            <a:avLst/>
          </a:prstGeom>
          <a:noFill/>
        </p:spPr>
        <p:txBody>
          <a:bodyPr wrap="square" rtlCol="0">
            <a:spAutoFit/>
          </a:bodyPr>
          <a:lstStyle/>
          <a:p>
            <a:r>
              <a:rPr lang="en-US" b="1" dirty="0"/>
              <a:t>Human society develops in 4 distinct chronological stages:</a:t>
            </a:r>
          </a:p>
          <a:p>
            <a:endParaRPr lang="en-US" dirty="0"/>
          </a:p>
          <a:p>
            <a:r>
              <a:rPr lang="en-US" dirty="0"/>
              <a:t>‘1st, the Age of Hunters, 2dly, the Age of Shepherds, 3dly, the Age of Agriculture; and 4thly, the Age of Commerce.’ (Adam Smith)</a:t>
            </a:r>
          </a:p>
          <a:p>
            <a:endParaRPr lang="en-US" dirty="0"/>
          </a:p>
          <a:p>
            <a:r>
              <a:rPr lang="en-US" dirty="0"/>
              <a:t>All human societies develop from the savage state to state of fully civilized man (end: </a:t>
            </a:r>
            <a:r>
              <a:rPr lang="en-US" dirty="0" err="1"/>
              <a:t>Enlightement</a:t>
            </a:r>
            <a:r>
              <a:rPr lang="en-US" dirty="0"/>
              <a:t> Age of Commerce).  </a:t>
            </a:r>
          </a:p>
        </p:txBody>
      </p:sp>
      <p:sp>
        <p:nvSpPr>
          <p:cNvPr id="4" name="TextBox 3">
            <a:extLst>
              <a:ext uri="{FF2B5EF4-FFF2-40B4-BE49-F238E27FC236}">
                <a16:creationId xmlns:a16="http://schemas.microsoft.com/office/drawing/2014/main" id="{EE89D68D-5ADE-0D4D-0A06-1154252688BA}"/>
              </a:ext>
            </a:extLst>
          </p:cNvPr>
          <p:cNvSpPr txBox="1"/>
          <p:nvPr/>
        </p:nvSpPr>
        <p:spPr>
          <a:xfrm>
            <a:off x="1258784" y="213756"/>
            <a:ext cx="10424007" cy="369332"/>
          </a:xfrm>
          <a:prstGeom prst="rect">
            <a:avLst/>
          </a:prstGeom>
          <a:noFill/>
        </p:spPr>
        <p:txBody>
          <a:bodyPr wrap="none" rtlCol="0">
            <a:spAutoFit/>
          </a:bodyPr>
          <a:lstStyle/>
          <a:p>
            <a:r>
              <a:rPr lang="en-US" b="1" dirty="0"/>
              <a:t>When it comes to the understanding of the ‘new’ people the stage theory of civilization looms large</a:t>
            </a:r>
          </a:p>
        </p:txBody>
      </p:sp>
    </p:spTree>
    <p:extLst>
      <p:ext uri="{BB962C8B-B14F-4D97-AF65-F5344CB8AC3E}">
        <p14:creationId xmlns:p14="http://schemas.microsoft.com/office/powerpoint/2010/main" val="10777835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ean-Jacques_Rousseau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4413504" cy="6144768"/>
          </a:xfrm>
          <a:prstGeom prst="rect">
            <a:avLst/>
          </a:prstGeom>
        </p:spPr>
      </p:pic>
      <p:sp>
        <p:nvSpPr>
          <p:cNvPr id="3" name="TextBox 2"/>
          <p:cNvSpPr txBox="1"/>
          <p:nvPr/>
        </p:nvSpPr>
        <p:spPr>
          <a:xfrm>
            <a:off x="1732518" y="6369836"/>
            <a:ext cx="3979872" cy="369332"/>
          </a:xfrm>
          <a:prstGeom prst="rect">
            <a:avLst/>
          </a:prstGeom>
          <a:noFill/>
        </p:spPr>
        <p:txBody>
          <a:bodyPr wrap="none" rtlCol="0">
            <a:spAutoFit/>
          </a:bodyPr>
          <a:lstStyle/>
          <a:p>
            <a:r>
              <a:rPr lang="en-US" dirty="0"/>
              <a:t>Jean-Jacques Rousseau  </a:t>
            </a:r>
            <a:r>
              <a:rPr lang="en-US" b="1" dirty="0"/>
              <a:t>(</a:t>
            </a:r>
            <a:r>
              <a:rPr lang="en-US" dirty="0"/>
              <a:t>1712 – 1778)</a:t>
            </a:r>
          </a:p>
        </p:txBody>
      </p:sp>
      <p:sp>
        <p:nvSpPr>
          <p:cNvPr id="5" name="TextBox 4"/>
          <p:cNvSpPr txBox="1"/>
          <p:nvPr/>
        </p:nvSpPr>
        <p:spPr>
          <a:xfrm>
            <a:off x="6092447" y="0"/>
            <a:ext cx="4435751" cy="6463308"/>
          </a:xfrm>
          <a:prstGeom prst="rect">
            <a:avLst/>
          </a:prstGeom>
          <a:noFill/>
        </p:spPr>
        <p:txBody>
          <a:bodyPr wrap="square" rtlCol="0">
            <a:spAutoFit/>
          </a:bodyPr>
          <a:lstStyle/>
          <a:p>
            <a:endParaRPr lang="en-US" b="1" dirty="0"/>
          </a:p>
          <a:p>
            <a:endParaRPr lang="en-US" b="1" dirty="0"/>
          </a:p>
          <a:p>
            <a:r>
              <a:rPr lang="en-US" b="1" dirty="0"/>
              <a:t>The concept of ‘the noble Savage’ was used by Bougainville and it becomes a wide debate</a:t>
            </a:r>
          </a:p>
          <a:p>
            <a:endParaRPr lang="en-US" b="1" dirty="0"/>
          </a:p>
          <a:p>
            <a:endParaRPr lang="en-US" b="1" dirty="0"/>
          </a:p>
          <a:p>
            <a:r>
              <a:rPr lang="en-US" dirty="0"/>
              <a:t>Rousseau takes it up and challenges the idea of the brutish nature of ‘natural man’ which was still widespread at the time.</a:t>
            </a:r>
          </a:p>
          <a:p>
            <a:endParaRPr lang="en-US" dirty="0"/>
          </a:p>
          <a:p>
            <a:r>
              <a:rPr lang="en-US" dirty="0"/>
              <a:t>‘...[N]</a:t>
            </a:r>
            <a:r>
              <a:rPr lang="en-US" dirty="0" err="1"/>
              <a:t>othing</a:t>
            </a:r>
            <a:r>
              <a:rPr lang="en-US" dirty="0"/>
              <a:t> is so gentle as man in his primitive state, when placed by nature at an equal distance from the stupidity of brutes and the fatal enlightenment of civil man…’</a:t>
            </a:r>
          </a:p>
          <a:p>
            <a:endParaRPr lang="en-US" dirty="0"/>
          </a:p>
          <a:p>
            <a:r>
              <a:rPr lang="en-US" dirty="0"/>
              <a:t>The figure of the ‘</a:t>
            </a:r>
            <a:r>
              <a:rPr lang="en-US" dirty="0" err="1"/>
              <a:t>nobel</a:t>
            </a:r>
            <a:r>
              <a:rPr lang="en-US" dirty="0"/>
              <a:t> savages’ symbolizes the original goodness of all humans before they got corrupted by civilization. </a:t>
            </a:r>
          </a:p>
          <a:p>
            <a:endParaRPr lang="en-US" dirty="0"/>
          </a:p>
          <a:p>
            <a:r>
              <a:rPr lang="en-US" i="1" dirty="0"/>
              <a:t>Discourse on the Origin of Inequality </a:t>
            </a:r>
            <a:r>
              <a:rPr lang="en-US" dirty="0"/>
              <a:t>(1754)</a:t>
            </a:r>
          </a:p>
        </p:txBody>
      </p:sp>
    </p:spTree>
    <p:extLst>
      <p:ext uri="{BB962C8B-B14F-4D97-AF65-F5344CB8AC3E}">
        <p14:creationId xmlns:p14="http://schemas.microsoft.com/office/powerpoint/2010/main" val="1574607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77329" y="834145"/>
            <a:ext cx="4208278" cy="5909310"/>
          </a:xfrm>
          <a:prstGeom prst="rect">
            <a:avLst/>
          </a:prstGeom>
          <a:noFill/>
        </p:spPr>
        <p:txBody>
          <a:bodyPr wrap="square" rtlCol="0">
            <a:spAutoFit/>
          </a:bodyPr>
          <a:lstStyle/>
          <a:p>
            <a:r>
              <a:rPr lang="en-US" b="1" dirty="0"/>
              <a:t>Rousseau direct enemy is the English Thomas Hobbes </a:t>
            </a:r>
          </a:p>
          <a:p>
            <a:endParaRPr lang="en-US" b="1" dirty="0"/>
          </a:p>
          <a:p>
            <a:r>
              <a:rPr lang="en-US" dirty="0"/>
              <a:t>According to Hobbes </a:t>
            </a:r>
            <a:r>
              <a:rPr lang="en-GB" dirty="0"/>
              <a:t>man needs a strong controlling government, because he is incapable of living a moral life without one. </a:t>
            </a:r>
            <a:br>
              <a:rPr lang="en-GB" dirty="0"/>
            </a:br>
            <a:endParaRPr lang="en-US" dirty="0"/>
          </a:p>
          <a:p>
            <a:r>
              <a:rPr lang="en-GB" dirty="0"/>
              <a:t>Man….’in the state of nature . . . has no idea of goodness and he (mankind) must be naturally wicked; that he is vicious because he does not know virtue’ </a:t>
            </a:r>
          </a:p>
          <a:p>
            <a:endParaRPr lang="en-GB" dirty="0"/>
          </a:p>
          <a:p>
            <a:endParaRPr lang="en-GB" dirty="0"/>
          </a:p>
          <a:p>
            <a:r>
              <a:rPr lang="en-GB" dirty="0"/>
              <a:t>In contrast to Hobbes, Rousseau believed </a:t>
            </a:r>
          </a:p>
          <a:p>
            <a:r>
              <a:rPr lang="en-GB" dirty="0"/>
              <a:t>in the natural goodness of man, and that</a:t>
            </a:r>
          </a:p>
          <a:p>
            <a:r>
              <a:rPr lang="en-GB" dirty="0"/>
              <a:t>man's morality was not a societal construct, but rather ‘natural’ or innate. </a:t>
            </a:r>
            <a:br>
              <a:rPr lang="en-GB" dirty="0"/>
            </a:br>
            <a:endParaRPr lang="en-US" dirty="0"/>
          </a:p>
          <a:p>
            <a:endParaRPr lang="en-US" dirty="0"/>
          </a:p>
        </p:txBody>
      </p:sp>
      <p:pic>
        <p:nvPicPr>
          <p:cNvPr id="3" name="Picture 2" descr="220px-Thomas_Hobbes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5068" y="436033"/>
            <a:ext cx="3208963" cy="3383997"/>
          </a:xfrm>
          <a:prstGeom prst="rect">
            <a:avLst/>
          </a:prstGeom>
        </p:spPr>
      </p:pic>
      <p:sp>
        <p:nvSpPr>
          <p:cNvPr id="4" name="Rectangle 3"/>
          <p:cNvSpPr/>
          <p:nvPr/>
        </p:nvSpPr>
        <p:spPr>
          <a:xfrm>
            <a:off x="1479550" y="4642535"/>
            <a:ext cx="3494480" cy="1477328"/>
          </a:xfrm>
          <a:prstGeom prst="rect">
            <a:avLst/>
          </a:prstGeom>
        </p:spPr>
        <p:txBody>
          <a:bodyPr wrap="square">
            <a:spAutoFit/>
          </a:bodyPr>
          <a:lstStyle/>
          <a:p>
            <a:pPr lvl="0"/>
            <a:r>
              <a:rPr lang="en-US" b="1" dirty="0">
                <a:solidFill>
                  <a:prstClr val="black"/>
                </a:solidFill>
              </a:rPr>
              <a:t>Thomas Hobbes</a:t>
            </a:r>
            <a:r>
              <a:rPr lang="en-US" dirty="0">
                <a:solidFill>
                  <a:prstClr val="black"/>
                </a:solidFill>
              </a:rPr>
              <a:t>, 1588 – 1679</a:t>
            </a:r>
          </a:p>
          <a:p>
            <a:pPr lvl="0"/>
            <a:endParaRPr lang="en-US" dirty="0">
              <a:solidFill>
                <a:prstClr val="black"/>
              </a:solidFill>
            </a:endParaRPr>
          </a:p>
          <a:p>
            <a:pPr lvl="0"/>
            <a:r>
              <a:rPr lang="en-US" b="1" i="1" dirty="0">
                <a:solidFill>
                  <a:prstClr val="black"/>
                </a:solidFill>
              </a:rPr>
              <a:t>Leviathan</a:t>
            </a:r>
            <a:r>
              <a:rPr lang="en-US" b="1" dirty="0">
                <a:solidFill>
                  <a:prstClr val="black"/>
                </a:solidFill>
              </a:rPr>
              <a:t> </a:t>
            </a:r>
            <a:r>
              <a:rPr lang="en-US" dirty="0">
                <a:solidFill>
                  <a:prstClr val="black"/>
                </a:solidFill>
              </a:rPr>
              <a:t>(1651) puts forward the </a:t>
            </a:r>
          </a:p>
          <a:p>
            <a:pPr lvl="0"/>
            <a:r>
              <a:rPr lang="en-US" dirty="0">
                <a:solidFill>
                  <a:prstClr val="black"/>
                </a:solidFill>
              </a:rPr>
              <a:t>idea of a social contract</a:t>
            </a:r>
          </a:p>
        </p:txBody>
      </p:sp>
      <p:sp>
        <p:nvSpPr>
          <p:cNvPr id="5" name="TextBox 4">
            <a:extLst>
              <a:ext uri="{FF2B5EF4-FFF2-40B4-BE49-F238E27FC236}">
                <a16:creationId xmlns:a16="http://schemas.microsoft.com/office/drawing/2014/main" id="{B528FD3E-118C-1043-A883-6D6B6332FC36}"/>
              </a:ext>
            </a:extLst>
          </p:cNvPr>
          <p:cNvSpPr txBox="1"/>
          <p:nvPr/>
        </p:nvSpPr>
        <p:spPr>
          <a:xfrm>
            <a:off x="4974030" y="187569"/>
            <a:ext cx="5952876" cy="369332"/>
          </a:xfrm>
          <a:prstGeom prst="rect">
            <a:avLst/>
          </a:prstGeom>
          <a:noFill/>
        </p:spPr>
        <p:txBody>
          <a:bodyPr wrap="square" rtlCol="0">
            <a:spAutoFit/>
          </a:bodyPr>
          <a:lstStyle/>
          <a:p>
            <a:r>
              <a:rPr lang="en-US" b="1" dirty="0"/>
              <a:t>Major debate: Is human nature inherently bad or good? </a:t>
            </a:r>
          </a:p>
        </p:txBody>
      </p:sp>
    </p:spTree>
    <p:extLst>
      <p:ext uri="{BB962C8B-B14F-4D97-AF65-F5344CB8AC3E}">
        <p14:creationId xmlns:p14="http://schemas.microsoft.com/office/powerpoint/2010/main" val="3334071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DCFB490-C406-CC46-9FD5-65BEFA9555AC}"/>
              </a:ext>
            </a:extLst>
          </p:cNvPr>
          <p:cNvPicPr>
            <a:picLocks noChangeAspect="1"/>
          </p:cNvPicPr>
          <p:nvPr/>
        </p:nvPicPr>
        <p:blipFill>
          <a:blip r:embed="rId2"/>
          <a:stretch>
            <a:fillRect/>
          </a:stretch>
        </p:blipFill>
        <p:spPr>
          <a:xfrm>
            <a:off x="1781908" y="3162890"/>
            <a:ext cx="2844000" cy="2844000"/>
          </a:xfrm>
          <a:prstGeom prst="rect">
            <a:avLst/>
          </a:prstGeom>
        </p:spPr>
      </p:pic>
      <p:sp>
        <p:nvSpPr>
          <p:cNvPr id="6" name="TextBox 5">
            <a:extLst>
              <a:ext uri="{FF2B5EF4-FFF2-40B4-BE49-F238E27FC236}">
                <a16:creationId xmlns:a16="http://schemas.microsoft.com/office/drawing/2014/main" id="{483A638E-B02B-0542-BB47-0975152CF356}"/>
              </a:ext>
            </a:extLst>
          </p:cNvPr>
          <p:cNvSpPr txBox="1"/>
          <p:nvPr/>
        </p:nvSpPr>
        <p:spPr>
          <a:xfrm>
            <a:off x="1781909" y="187570"/>
            <a:ext cx="8030307" cy="2585323"/>
          </a:xfrm>
          <a:prstGeom prst="rect">
            <a:avLst/>
          </a:prstGeom>
          <a:noFill/>
        </p:spPr>
        <p:txBody>
          <a:bodyPr wrap="square" rtlCol="0">
            <a:spAutoFit/>
          </a:bodyPr>
          <a:lstStyle/>
          <a:p>
            <a:r>
              <a:rPr lang="en-US" b="1" dirty="0"/>
              <a:t>		Explanations for human difference </a:t>
            </a:r>
          </a:p>
          <a:p>
            <a:endParaRPr lang="en-US" dirty="0"/>
          </a:p>
          <a:p>
            <a:r>
              <a:rPr lang="en-US" dirty="0"/>
              <a:t>Though these voyages and the expanding enterprise of ‘the Science of Man’ there is rising interest in human differences and its explanation</a:t>
            </a:r>
          </a:p>
          <a:p>
            <a:endParaRPr lang="en-US" dirty="0"/>
          </a:p>
          <a:p>
            <a:r>
              <a:rPr lang="en-US" dirty="0"/>
              <a:t>Earlier ideas which continue to be important in the 18</a:t>
            </a:r>
            <a:r>
              <a:rPr lang="en-US" baseline="30000" dirty="0"/>
              <a:t>th</a:t>
            </a:r>
            <a:r>
              <a:rPr lang="en-US" dirty="0"/>
              <a:t> century but increasingly loose explanatory power on their own. </a:t>
            </a:r>
          </a:p>
          <a:p>
            <a:endParaRPr lang="en-US" b="1" dirty="0"/>
          </a:p>
          <a:p>
            <a:r>
              <a:rPr lang="en-US" b="1" dirty="0"/>
              <a:t>                                                                          1. Christian ideas from the Bible: Genesis</a:t>
            </a:r>
            <a:endParaRPr lang="en-US" dirty="0"/>
          </a:p>
        </p:txBody>
      </p:sp>
      <p:sp>
        <p:nvSpPr>
          <p:cNvPr id="7" name="TextBox 6">
            <a:extLst>
              <a:ext uri="{FF2B5EF4-FFF2-40B4-BE49-F238E27FC236}">
                <a16:creationId xmlns:a16="http://schemas.microsoft.com/office/drawing/2014/main" id="{BE5D88F6-A1DF-B949-A2BE-15E137B403A7}"/>
              </a:ext>
            </a:extLst>
          </p:cNvPr>
          <p:cNvSpPr txBox="1"/>
          <p:nvPr/>
        </p:nvSpPr>
        <p:spPr>
          <a:xfrm>
            <a:off x="5263663" y="3162890"/>
            <a:ext cx="4759569" cy="1754326"/>
          </a:xfrm>
          <a:prstGeom prst="rect">
            <a:avLst/>
          </a:prstGeom>
          <a:noFill/>
        </p:spPr>
        <p:txBody>
          <a:bodyPr wrap="square" rtlCol="0">
            <a:spAutoFit/>
          </a:bodyPr>
          <a:lstStyle/>
          <a:p>
            <a:r>
              <a:rPr lang="en-GB" dirty="0"/>
              <a:t>Noah had three sons Shem, Ham (Cham), Japheth  from whom the whole earth was populated.  They corresponded to three different races the Semitic peoples of Asia, the Hamitic peoples of Africa and the Japhetic peoples of Europe. </a:t>
            </a:r>
            <a:endParaRPr lang="en-US" dirty="0"/>
          </a:p>
        </p:txBody>
      </p:sp>
      <p:sp>
        <p:nvSpPr>
          <p:cNvPr id="8" name="TextBox 7">
            <a:extLst>
              <a:ext uri="{FF2B5EF4-FFF2-40B4-BE49-F238E27FC236}">
                <a16:creationId xmlns:a16="http://schemas.microsoft.com/office/drawing/2014/main" id="{3D52E2C2-B94C-9C4C-8262-F565BEC04C88}"/>
              </a:ext>
            </a:extLst>
          </p:cNvPr>
          <p:cNvSpPr txBox="1"/>
          <p:nvPr/>
        </p:nvSpPr>
        <p:spPr>
          <a:xfrm>
            <a:off x="4911970" y="5509847"/>
            <a:ext cx="4665785" cy="1200329"/>
          </a:xfrm>
          <a:prstGeom prst="rect">
            <a:avLst/>
          </a:prstGeom>
          <a:noFill/>
        </p:spPr>
        <p:txBody>
          <a:bodyPr wrap="square" rtlCol="0">
            <a:spAutoFit/>
          </a:bodyPr>
          <a:lstStyle/>
          <a:p>
            <a:r>
              <a:rPr lang="en-US" dirty="0"/>
              <a:t>The black color of African Hamitic people was linked to a curse of Noah (which is later also used by pro-slavery proponents to explain the ‘natural’ slavery of African people</a:t>
            </a:r>
          </a:p>
        </p:txBody>
      </p:sp>
    </p:spTree>
    <p:extLst>
      <p:ext uri="{BB962C8B-B14F-4D97-AF65-F5344CB8AC3E}">
        <p14:creationId xmlns:p14="http://schemas.microsoft.com/office/powerpoint/2010/main" val="7289207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59994" y="5402987"/>
            <a:ext cx="4018715" cy="646331"/>
          </a:xfrm>
          <a:prstGeom prst="rect">
            <a:avLst/>
          </a:prstGeom>
          <a:noFill/>
        </p:spPr>
        <p:txBody>
          <a:bodyPr wrap="square" rtlCol="0">
            <a:spAutoFit/>
          </a:bodyPr>
          <a:lstStyle/>
          <a:p>
            <a:r>
              <a:rPr lang="en-US" dirty="0"/>
              <a:t>Georges-Louis Leclerc, Comte de Buffon (1707 – 1788)</a:t>
            </a:r>
          </a:p>
        </p:txBody>
      </p:sp>
      <p:pic>
        <p:nvPicPr>
          <p:cNvPr id="4" name="Picture 3" descr="640px-Buffon_1707-178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8519" y="189597"/>
            <a:ext cx="3419985" cy="5071199"/>
          </a:xfrm>
          <a:prstGeom prst="rect">
            <a:avLst/>
          </a:prstGeom>
        </p:spPr>
      </p:pic>
      <p:sp>
        <p:nvSpPr>
          <p:cNvPr id="5" name="TextBox 4"/>
          <p:cNvSpPr txBox="1"/>
          <p:nvPr/>
        </p:nvSpPr>
        <p:spPr>
          <a:xfrm>
            <a:off x="5802923" y="797169"/>
            <a:ext cx="4516756" cy="923330"/>
          </a:xfrm>
          <a:prstGeom prst="rect">
            <a:avLst/>
          </a:prstGeom>
          <a:noFill/>
        </p:spPr>
        <p:txBody>
          <a:bodyPr wrap="square" rtlCol="0">
            <a:spAutoFit/>
          </a:bodyPr>
          <a:lstStyle/>
          <a:p>
            <a:r>
              <a:rPr lang="en-US" i="1" dirty="0"/>
              <a:t>Histoire </a:t>
            </a:r>
            <a:r>
              <a:rPr lang="en-US" i="1" dirty="0" err="1"/>
              <a:t>naturelle</a:t>
            </a:r>
            <a:r>
              <a:rPr lang="en-US" i="1" dirty="0"/>
              <a:t>, </a:t>
            </a:r>
            <a:r>
              <a:rPr lang="en-US" i="1" dirty="0" err="1"/>
              <a:t>générale</a:t>
            </a:r>
            <a:r>
              <a:rPr lang="en-US" i="1" dirty="0"/>
              <a:t> et </a:t>
            </a:r>
            <a:r>
              <a:rPr lang="en-US" i="1" dirty="0" err="1"/>
              <a:t>particulière</a:t>
            </a:r>
            <a:r>
              <a:rPr lang="en-US" i="1" dirty="0"/>
              <a:t> </a:t>
            </a:r>
            <a:r>
              <a:rPr lang="en-US" dirty="0"/>
              <a:t>(1749–1788: in 36 volumes; plus additional volume of his notes in 1789)</a:t>
            </a:r>
          </a:p>
        </p:txBody>
      </p:sp>
      <p:sp>
        <p:nvSpPr>
          <p:cNvPr id="6" name="TextBox 5"/>
          <p:cNvSpPr txBox="1"/>
          <p:nvPr/>
        </p:nvSpPr>
        <p:spPr>
          <a:xfrm>
            <a:off x="5673970" y="3645878"/>
            <a:ext cx="5023902" cy="3139321"/>
          </a:xfrm>
          <a:prstGeom prst="rect">
            <a:avLst/>
          </a:prstGeom>
          <a:noFill/>
        </p:spPr>
        <p:txBody>
          <a:bodyPr wrap="square" rtlCol="0">
            <a:spAutoFit/>
          </a:bodyPr>
          <a:lstStyle/>
          <a:p>
            <a:pPr marL="285750" indent="-285750">
              <a:buFont typeface="Arial" panose="020B0604020202020204" pitchFamily="34" charset="0"/>
              <a:buChar char="•"/>
            </a:pPr>
            <a:r>
              <a:rPr lang="en-US" dirty="0"/>
              <a:t>Human race was a unity</a:t>
            </a:r>
          </a:p>
          <a:p>
            <a:pPr marL="285750" indent="-285750">
              <a:buFont typeface="Arial" panose="020B0604020202020204" pitchFamily="34" charset="0"/>
              <a:buChar char="•"/>
            </a:pPr>
            <a:endParaRPr lang="en-US" dirty="0"/>
          </a:p>
          <a:p>
            <a:pPr marL="285750" indent="-285750">
              <a:buFont typeface="Arial"/>
              <a:buChar char="•"/>
            </a:pPr>
            <a:r>
              <a:rPr lang="en-US" dirty="0"/>
              <a:t>determining factors for human differences is climate and geography</a:t>
            </a:r>
          </a:p>
          <a:p>
            <a:pPr marL="285750" indent="-285750">
              <a:buFont typeface="Arial"/>
              <a:buChar char="•"/>
            </a:pPr>
            <a:endParaRPr lang="en-US" dirty="0"/>
          </a:p>
          <a:p>
            <a:pPr marL="285750" indent="-285750">
              <a:buFont typeface="Arial"/>
              <a:buChar char="•"/>
            </a:pPr>
            <a:r>
              <a:rPr lang="en-US" dirty="0"/>
              <a:t>He believed in a ‘Degeneration theory’ of racial origins: that Adam and Eve were Caucasian and that other races came about by degeneration from environmental factors, like the sun and poor diet. </a:t>
            </a:r>
          </a:p>
          <a:p>
            <a:endParaRPr lang="en-US" dirty="0"/>
          </a:p>
        </p:txBody>
      </p:sp>
      <p:sp>
        <p:nvSpPr>
          <p:cNvPr id="8" name="TextBox 7">
            <a:extLst>
              <a:ext uri="{FF2B5EF4-FFF2-40B4-BE49-F238E27FC236}">
                <a16:creationId xmlns:a16="http://schemas.microsoft.com/office/drawing/2014/main" id="{96F5506C-CC59-744B-A5F3-4AE466775C02}"/>
              </a:ext>
            </a:extLst>
          </p:cNvPr>
          <p:cNvSpPr txBox="1"/>
          <p:nvPr/>
        </p:nvSpPr>
        <p:spPr>
          <a:xfrm>
            <a:off x="5673971" y="192378"/>
            <a:ext cx="2475871" cy="369332"/>
          </a:xfrm>
          <a:prstGeom prst="rect">
            <a:avLst/>
          </a:prstGeom>
          <a:noFill/>
        </p:spPr>
        <p:txBody>
          <a:bodyPr wrap="none" rtlCol="0">
            <a:spAutoFit/>
          </a:bodyPr>
          <a:lstStyle/>
          <a:p>
            <a:r>
              <a:rPr lang="en-US" b="1" dirty="0"/>
              <a:t>2. Climate/Geography</a:t>
            </a:r>
          </a:p>
        </p:txBody>
      </p:sp>
      <p:sp>
        <p:nvSpPr>
          <p:cNvPr id="9" name="TextBox 8">
            <a:extLst>
              <a:ext uri="{FF2B5EF4-FFF2-40B4-BE49-F238E27FC236}">
                <a16:creationId xmlns:a16="http://schemas.microsoft.com/office/drawing/2014/main" id="{0740AEBA-26DC-5A43-8237-C4191FAF7105}"/>
              </a:ext>
            </a:extLst>
          </p:cNvPr>
          <p:cNvSpPr txBox="1"/>
          <p:nvPr/>
        </p:nvSpPr>
        <p:spPr>
          <a:xfrm>
            <a:off x="5673909" y="2318819"/>
            <a:ext cx="5549404" cy="923330"/>
          </a:xfrm>
          <a:prstGeom prst="rect">
            <a:avLst/>
          </a:prstGeom>
          <a:noFill/>
        </p:spPr>
        <p:txBody>
          <a:bodyPr wrap="none" rtlCol="0">
            <a:spAutoFit/>
          </a:bodyPr>
          <a:lstStyle/>
          <a:p>
            <a:r>
              <a:rPr lang="en-US" dirty="0"/>
              <a:t>Overall importance of climate/geography for the </a:t>
            </a:r>
          </a:p>
          <a:p>
            <a:r>
              <a:rPr lang="en-US" dirty="0"/>
              <a:t>explanation of  human complexion. But Enlightenment</a:t>
            </a:r>
          </a:p>
          <a:p>
            <a:r>
              <a:rPr lang="en-US" dirty="0"/>
              <a:t>develops ideas further:</a:t>
            </a:r>
          </a:p>
        </p:txBody>
      </p:sp>
    </p:spTree>
    <p:extLst>
      <p:ext uri="{BB962C8B-B14F-4D97-AF65-F5344CB8AC3E}">
        <p14:creationId xmlns:p14="http://schemas.microsoft.com/office/powerpoint/2010/main" val="2368923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Carl_von_Linné.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6697" y="360215"/>
            <a:ext cx="4319994" cy="5217752"/>
          </a:xfrm>
          <a:prstGeom prst="rect">
            <a:avLst/>
          </a:prstGeom>
        </p:spPr>
      </p:pic>
      <p:sp>
        <p:nvSpPr>
          <p:cNvPr id="3" name="TextBox 2"/>
          <p:cNvSpPr txBox="1"/>
          <p:nvPr/>
        </p:nvSpPr>
        <p:spPr>
          <a:xfrm>
            <a:off x="1959994" y="5990679"/>
            <a:ext cx="4799071" cy="369332"/>
          </a:xfrm>
          <a:prstGeom prst="rect">
            <a:avLst/>
          </a:prstGeom>
          <a:noFill/>
        </p:spPr>
        <p:txBody>
          <a:bodyPr wrap="none" rtlCol="0">
            <a:spAutoFit/>
          </a:bodyPr>
          <a:lstStyle/>
          <a:p>
            <a:r>
              <a:rPr lang="en-US" dirty="0"/>
              <a:t>Carl Linnaeus, 1707 – 1778, Swedish naturalist</a:t>
            </a:r>
          </a:p>
        </p:txBody>
      </p:sp>
      <p:sp>
        <p:nvSpPr>
          <p:cNvPr id="4" name="TextBox 3"/>
          <p:cNvSpPr txBox="1"/>
          <p:nvPr/>
        </p:nvSpPr>
        <p:spPr>
          <a:xfrm>
            <a:off x="6283570" y="1450869"/>
            <a:ext cx="4187760" cy="7294305"/>
          </a:xfrm>
          <a:prstGeom prst="rect">
            <a:avLst/>
          </a:prstGeom>
          <a:noFill/>
        </p:spPr>
        <p:txBody>
          <a:bodyPr wrap="square" rtlCol="0">
            <a:spAutoFit/>
          </a:bodyPr>
          <a:lstStyle/>
          <a:p>
            <a:r>
              <a:rPr lang="en-US" dirty="0"/>
              <a:t> </a:t>
            </a:r>
            <a:r>
              <a:rPr lang="en-US" b="1" dirty="0" err="1"/>
              <a:t>Systema</a:t>
            </a:r>
            <a:r>
              <a:rPr lang="en-US" b="1" dirty="0"/>
              <a:t> </a:t>
            </a:r>
            <a:r>
              <a:rPr lang="en-US" b="1" dirty="0" err="1"/>
              <a:t>Naturae</a:t>
            </a:r>
            <a:r>
              <a:rPr lang="en-US" dirty="0"/>
              <a:t> (many editions since 1835) proposed:</a:t>
            </a:r>
          </a:p>
          <a:p>
            <a:endParaRPr lang="en-US" dirty="0"/>
          </a:p>
          <a:p>
            <a:pPr marL="285750" indent="-285750">
              <a:buFont typeface="Wingdings" charset="2"/>
              <a:buChar char="Ø"/>
            </a:pPr>
            <a:r>
              <a:rPr lang="en-US" dirty="0"/>
              <a:t>Man divided into four different classificatory groups (white Europeans; red American Indians; black Africans; brown Asians; each had specific physiognomic characteristics </a:t>
            </a:r>
            <a:r>
              <a:rPr lang="en-US" i="1" dirty="0"/>
              <a:t>‘varying by culture and place’).</a:t>
            </a:r>
          </a:p>
          <a:p>
            <a:pPr marL="285750" indent="-285750">
              <a:buFont typeface="Wingdings" charset="2"/>
              <a:buChar char="Ø"/>
            </a:pPr>
            <a:endParaRPr lang="en-US" i="1" dirty="0"/>
          </a:p>
          <a:p>
            <a:pPr marL="285750" indent="-285750">
              <a:buFont typeface="Wingdings" charset="2"/>
              <a:buChar char="Ø"/>
            </a:pPr>
            <a:r>
              <a:rPr lang="en-US" dirty="0"/>
              <a:t>Important: The study of man becomes an part of the study of natural history</a:t>
            </a:r>
          </a:p>
          <a:p>
            <a:pPr marL="285750" indent="-285750">
              <a:buFont typeface="Wingdings" charset="2"/>
              <a:buChar char="Ø"/>
            </a:pPr>
            <a:endParaRPr lang="en-US" i="1" dirty="0"/>
          </a:p>
          <a:p>
            <a:pPr marL="285750" indent="-285750">
              <a:buFont typeface="Wingdings" charset="2"/>
              <a:buChar char="Ø"/>
            </a:pPr>
            <a:r>
              <a:rPr lang="en-US" dirty="0"/>
              <a:t>Such discussions raised theological questions related to the </a:t>
            </a:r>
            <a:r>
              <a:rPr lang="en-US" b="1" dirty="0"/>
              <a:t>monogenetic story </a:t>
            </a:r>
            <a:r>
              <a:rPr lang="en-US" dirty="0"/>
              <a:t>of the Bible – which asserts that all humans derive from common ancestors.</a:t>
            </a:r>
            <a:endParaRPr lang="en-GB" dirty="0"/>
          </a:p>
          <a:p>
            <a:pPr marL="285750" indent="-285750">
              <a:buFont typeface="Wingdings" charset="2"/>
              <a:buChar char="Ø"/>
            </a:pPr>
            <a:endParaRPr lang="en-US" dirty="0"/>
          </a:p>
          <a:p>
            <a:pPr marL="742950" lvl="1" indent="-285750">
              <a:buFont typeface="Wingdings" charset="2"/>
              <a:buChar char="Ø"/>
            </a:pPr>
            <a:endParaRPr lang="en-US" i="1" dirty="0"/>
          </a:p>
          <a:p>
            <a:pPr marL="285750" indent="-285750">
              <a:buFont typeface="Wingdings" charset="2"/>
              <a:buChar char="Ø"/>
            </a:pPr>
            <a:endParaRPr lang="en-US" dirty="0"/>
          </a:p>
          <a:p>
            <a:pPr marL="285750" indent="-285750">
              <a:buFont typeface="Wingdings" charset="2"/>
              <a:buChar char="Ø"/>
            </a:pPr>
            <a:endParaRPr lang="en-US" dirty="0"/>
          </a:p>
          <a:p>
            <a:pPr marL="285750" indent="-285750">
              <a:buFont typeface="Wingdings" charset="2"/>
              <a:buChar char="Ø"/>
            </a:pPr>
            <a:endParaRPr lang="en-US" dirty="0"/>
          </a:p>
          <a:p>
            <a:pPr marL="285750" indent="-285750">
              <a:buFont typeface="Wingdings" charset="2"/>
              <a:buChar char="Ø"/>
            </a:pPr>
            <a:endParaRPr lang="en-US" dirty="0"/>
          </a:p>
        </p:txBody>
      </p:sp>
      <p:sp>
        <p:nvSpPr>
          <p:cNvPr id="5" name="TextBox 4">
            <a:extLst>
              <a:ext uri="{FF2B5EF4-FFF2-40B4-BE49-F238E27FC236}">
                <a16:creationId xmlns:a16="http://schemas.microsoft.com/office/drawing/2014/main" id="{55B1E945-ECD3-1345-B917-D608690CC39C}"/>
              </a:ext>
            </a:extLst>
          </p:cNvPr>
          <p:cNvSpPr txBox="1"/>
          <p:nvPr/>
        </p:nvSpPr>
        <p:spPr>
          <a:xfrm>
            <a:off x="6365632" y="527539"/>
            <a:ext cx="4387163" cy="646331"/>
          </a:xfrm>
          <a:prstGeom prst="rect">
            <a:avLst/>
          </a:prstGeom>
          <a:noFill/>
        </p:spPr>
        <p:txBody>
          <a:bodyPr wrap="none" rtlCol="0">
            <a:spAutoFit/>
          </a:bodyPr>
          <a:lstStyle/>
          <a:p>
            <a:r>
              <a:rPr lang="en-US" b="1" dirty="0"/>
              <a:t>Opposition to Buffon’s famous theory of </a:t>
            </a:r>
          </a:p>
          <a:p>
            <a:r>
              <a:rPr lang="en-US" b="1" dirty="0"/>
              <a:t>man’s common ancestry</a:t>
            </a:r>
          </a:p>
        </p:txBody>
      </p:sp>
    </p:spTree>
    <p:extLst>
      <p:ext uri="{BB962C8B-B14F-4D97-AF65-F5344CB8AC3E}">
        <p14:creationId xmlns:p14="http://schemas.microsoft.com/office/powerpoint/2010/main" val="27320958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menbach,_Johann_Friedrich_(1752-184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34470"/>
            <a:ext cx="3071258" cy="3815994"/>
          </a:xfrm>
          <a:prstGeom prst="rect">
            <a:avLst/>
          </a:prstGeom>
        </p:spPr>
      </p:pic>
      <p:sp>
        <p:nvSpPr>
          <p:cNvPr id="3" name="TextBox 2"/>
          <p:cNvSpPr txBox="1"/>
          <p:nvPr/>
        </p:nvSpPr>
        <p:spPr>
          <a:xfrm>
            <a:off x="1524000" y="4266241"/>
            <a:ext cx="4807858" cy="646331"/>
          </a:xfrm>
          <a:prstGeom prst="rect">
            <a:avLst/>
          </a:prstGeom>
          <a:noFill/>
        </p:spPr>
        <p:txBody>
          <a:bodyPr wrap="square" rtlCol="0">
            <a:spAutoFit/>
          </a:bodyPr>
          <a:lstStyle/>
          <a:p>
            <a:r>
              <a:rPr lang="en-US" dirty="0"/>
              <a:t>Johann Friedrich Blumenbach, </a:t>
            </a:r>
          </a:p>
          <a:p>
            <a:r>
              <a:rPr lang="en-US" dirty="0"/>
              <a:t>1752-1834</a:t>
            </a:r>
          </a:p>
        </p:txBody>
      </p:sp>
      <p:pic>
        <p:nvPicPr>
          <p:cNvPr id="4" name="Picture 3" descr="Blumenbach's_five_rac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3163" y="4266241"/>
            <a:ext cx="6479976" cy="2445191"/>
          </a:xfrm>
          <a:prstGeom prst="rect">
            <a:avLst/>
          </a:prstGeom>
        </p:spPr>
      </p:pic>
      <p:sp>
        <p:nvSpPr>
          <p:cNvPr id="5" name="TextBox 4"/>
          <p:cNvSpPr txBox="1"/>
          <p:nvPr/>
        </p:nvSpPr>
        <p:spPr>
          <a:xfrm>
            <a:off x="5025572" y="5128347"/>
            <a:ext cx="5642429" cy="923330"/>
          </a:xfrm>
          <a:prstGeom prst="rect">
            <a:avLst/>
          </a:prstGeom>
          <a:noFill/>
        </p:spPr>
        <p:txBody>
          <a:bodyPr wrap="square" rtlCol="0">
            <a:spAutoFit/>
          </a:bodyPr>
          <a:lstStyle/>
          <a:p>
            <a:pPr marL="285750" indent="-285750">
              <a:buFont typeface="Arial"/>
              <a:buChar char="•"/>
            </a:pPr>
            <a:endParaRPr lang="en-US" dirty="0"/>
          </a:p>
          <a:p>
            <a:pPr marL="285750" indent="-285750">
              <a:buFont typeface="Arial"/>
              <a:buChar char="•"/>
            </a:pPr>
            <a:endParaRPr lang="en-US" dirty="0"/>
          </a:p>
          <a:p>
            <a:pPr marL="285750" indent="-285750">
              <a:buFont typeface="Arial"/>
              <a:buChar char="•"/>
            </a:pPr>
            <a:endParaRPr lang="en-US" dirty="0"/>
          </a:p>
        </p:txBody>
      </p:sp>
      <p:sp>
        <p:nvSpPr>
          <p:cNvPr id="6" name="TextBox 5"/>
          <p:cNvSpPr txBox="1"/>
          <p:nvPr/>
        </p:nvSpPr>
        <p:spPr>
          <a:xfrm>
            <a:off x="4876800" y="1570893"/>
            <a:ext cx="7617158" cy="646331"/>
          </a:xfrm>
          <a:prstGeom prst="rect">
            <a:avLst/>
          </a:prstGeom>
          <a:noFill/>
        </p:spPr>
        <p:txBody>
          <a:bodyPr wrap="square" rtlCol="0">
            <a:spAutoFit/>
          </a:bodyPr>
          <a:lstStyle/>
          <a:p>
            <a:r>
              <a:rPr lang="en-US" i="1" dirty="0"/>
              <a:t>De generis </a:t>
            </a:r>
            <a:r>
              <a:rPr lang="en-US" i="1" dirty="0" err="1"/>
              <a:t>humani</a:t>
            </a:r>
            <a:r>
              <a:rPr lang="en-US" i="1" dirty="0"/>
              <a:t> </a:t>
            </a:r>
            <a:r>
              <a:rPr lang="en-US" i="1" dirty="0" err="1"/>
              <a:t>varietate</a:t>
            </a:r>
            <a:r>
              <a:rPr lang="en-US" i="1" dirty="0"/>
              <a:t> </a:t>
            </a:r>
            <a:r>
              <a:rPr lang="en-US" i="1" dirty="0" err="1"/>
              <a:t>nativa</a:t>
            </a:r>
            <a:r>
              <a:rPr lang="en-US" dirty="0"/>
              <a:t> (</a:t>
            </a:r>
            <a:r>
              <a:rPr lang="en-US" i="1" dirty="0"/>
              <a:t>On the Natural Variety</a:t>
            </a:r>
          </a:p>
          <a:p>
            <a:r>
              <a:rPr lang="en-US" i="1" dirty="0"/>
              <a:t> of Mankind)</a:t>
            </a:r>
            <a:r>
              <a:rPr lang="en-US" dirty="0"/>
              <a:t> (1775)</a:t>
            </a:r>
          </a:p>
        </p:txBody>
      </p:sp>
      <p:sp>
        <p:nvSpPr>
          <p:cNvPr id="7" name="TextBox 6">
            <a:extLst>
              <a:ext uri="{FF2B5EF4-FFF2-40B4-BE49-F238E27FC236}">
                <a16:creationId xmlns:a16="http://schemas.microsoft.com/office/drawing/2014/main" id="{565AC6E8-21EA-5A4F-8EE1-439B1D241B35}"/>
              </a:ext>
            </a:extLst>
          </p:cNvPr>
          <p:cNvSpPr txBox="1"/>
          <p:nvPr/>
        </p:nvSpPr>
        <p:spPr>
          <a:xfrm>
            <a:off x="5416063" y="715108"/>
            <a:ext cx="3501921" cy="369332"/>
          </a:xfrm>
          <a:prstGeom prst="rect">
            <a:avLst/>
          </a:prstGeom>
          <a:noFill/>
        </p:spPr>
        <p:txBody>
          <a:bodyPr wrap="none" rtlCol="0">
            <a:spAutoFit/>
          </a:bodyPr>
          <a:lstStyle/>
          <a:p>
            <a:r>
              <a:rPr lang="en-US" dirty="0"/>
              <a:t>Man becomes part of nature........</a:t>
            </a:r>
          </a:p>
        </p:txBody>
      </p:sp>
      <p:sp>
        <p:nvSpPr>
          <p:cNvPr id="8" name="TextBox 7">
            <a:extLst>
              <a:ext uri="{FF2B5EF4-FFF2-40B4-BE49-F238E27FC236}">
                <a16:creationId xmlns:a16="http://schemas.microsoft.com/office/drawing/2014/main" id="{9F2D83E9-1820-D749-9528-D1F513275FE9}"/>
              </a:ext>
            </a:extLst>
          </p:cNvPr>
          <p:cNvSpPr txBox="1"/>
          <p:nvPr/>
        </p:nvSpPr>
        <p:spPr>
          <a:xfrm>
            <a:off x="4923692" y="2907323"/>
            <a:ext cx="6058646" cy="923330"/>
          </a:xfrm>
          <a:prstGeom prst="rect">
            <a:avLst/>
          </a:prstGeom>
          <a:noFill/>
        </p:spPr>
        <p:txBody>
          <a:bodyPr wrap="none" rtlCol="0">
            <a:spAutoFit/>
          </a:bodyPr>
          <a:lstStyle/>
          <a:p>
            <a:r>
              <a:rPr lang="en-US" dirty="0"/>
              <a:t>His work is based on </a:t>
            </a:r>
            <a:r>
              <a:rPr lang="en-US" b="1" dirty="0"/>
              <a:t>comparative anatomy</a:t>
            </a:r>
            <a:r>
              <a:rPr lang="en-US" dirty="0"/>
              <a:t>, a subject that </a:t>
            </a:r>
          </a:p>
          <a:p>
            <a:r>
              <a:rPr lang="en-US" dirty="0"/>
              <a:t>begins to define human difference via difference </a:t>
            </a:r>
          </a:p>
          <a:p>
            <a:r>
              <a:rPr lang="en-US" dirty="0"/>
              <a:t>in human anatomy </a:t>
            </a:r>
          </a:p>
        </p:txBody>
      </p:sp>
    </p:spTree>
    <p:extLst>
      <p:ext uri="{BB962C8B-B14F-4D97-AF65-F5344CB8AC3E}">
        <p14:creationId xmlns:p14="http://schemas.microsoft.com/office/powerpoint/2010/main" val="4452047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33427" y="1840456"/>
            <a:ext cx="5559110" cy="2985433"/>
          </a:xfrm>
          <a:prstGeom prst="rect">
            <a:avLst/>
          </a:prstGeom>
          <a:noFill/>
        </p:spPr>
        <p:txBody>
          <a:bodyPr wrap="square" rtlCol="0">
            <a:spAutoFit/>
          </a:bodyPr>
          <a:lstStyle/>
          <a:p>
            <a:pPr algn="ctr"/>
            <a:r>
              <a:rPr lang="en-US" b="1" dirty="0"/>
              <a:t>Lecture 3, term II 2025</a:t>
            </a:r>
          </a:p>
          <a:p>
            <a:pPr algn="ctr"/>
            <a:endParaRPr lang="en-US" b="1" dirty="0"/>
          </a:p>
          <a:p>
            <a:pPr algn="ctr"/>
            <a:r>
              <a:rPr lang="en-US" sz="3200" b="1" dirty="0"/>
              <a:t>All Men are Equal!</a:t>
            </a:r>
          </a:p>
          <a:p>
            <a:pPr algn="ctr"/>
            <a:endParaRPr lang="en-US" sz="3200" b="1" dirty="0"/>
          </a:p>
          <a:p>
            <a:pPr algn="ctr"/>
            <a:r>
              <a:rPr lang="en-US" sz="3200" b="1" dirty="0"/>
              <a:t> Women are NOT?</a:t>
            </a:r>
          </a:p>
          <a:p>
            <a:pPr algn="ctr"/>
            <a:endParaRPr lang="en-US" sz="3200" b="1" dirty="0"/>
          </a:p>
          <a:p>
            <a:pPr algn="ctr"/>
            <a:r>
              <a:rPr lang="en-US" sz="2400" b="1" dirty="0"/>
              <a:t>Dr Claudia Stein  </a:t>
            </a:r>
          </a:p>
        </p:txBody>
      </p:sp>
    </p:spTree>
    <p:extLst>
      <p:ext uri="{BB962C8B-B14F-4D97-AF65-F5344CB8AC3E}">
        <p14:creationId xmlns:p14="http://schemas.microsoft.com/office/powerpoint/2010/main" val="18196816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a:t>The Science of Man: What is Nature?</a:t>
            </a:r>
            <a:br>
              <a:rPr lang="en-US" sz="3200" dirty="0"/>
            </a:br>
            <a:br>
              <a:rPr lang="en-US" sz="3200" dirty="0"/>
            </a:br>
            <a:r>
              <a:rPr lang="en-US" sz="2000" dirty="0"/>
              <a:t>The ‘science of man’ aims to understand ‘human nature’. But the concept of ‘nature’ unhinged at the time and new ideas arise as to what it is.  </a:t>
            </a:r>
          </a:p>
        </p:txBody>
      </p:sp>
      <p:sp>
        <p:nvSpPr>
          <p:cNvPr id="3" name="Content Placeholder 2"/>
          <p:cNvSpPr>
            <a:spLocks noGrp="1"/>
          </p:cNvSpPr>
          <p:nvPr>
            <p:ph idx="1"/>
          </p:nvPr>
        </p:nvSpPr>
        <p:spPr>
          <a:xfrm>
            <a:off x="558140" y="2220685"/>
            <a:ext cx="10795660" cy="3956277"/>
          </a:xfrm>
        </p:spPr>
        <p:txBody>
          <a:bodyPr>
            <a:normAutofit fontScale="62500" lnSpcReduction="20000"/>
          </a:bodyPr>
          <a:lstStyle/>
          <a:p>
            <a:pPr marL="0" indent="0">
              <a:buNone/>
            </a:pPr>
            <a:r>
              <a:rPr lang="en-US" sz="2400" dirty="0"/>
              <a:t>The term ‘</a:t>
            </a:r>
            <a:r>
              <a:rPr lang="en-US" sz="2400" i="1" dirty="0"/>
              <a:t>Nature’</a:t>
            </a:r>
            <a:r>
              <a:rPr lang="en-US" sz="2400" dirty="0"/>
              <a:t> becomes the standard against which all human expressions and development is measured during the Enlightenment. </a:t>
            </a:r>
          </a:p>
          <a:p>
            <a:pPr marL="0" indent="0">
              <a:buNone/>
            </a:pPr>
            <a:endParaRPr lang="en-US" sz="2400" dirty="0"/>
          </a:p>
          <a:p>
            <a:pPr marL="0" indent="0">
              <a:buNone/>
            </a:pPr>
            <a:r>
              <a:rPr lang="en-US" sz="2400" dirty="0"/>
              <a:t>What we see emerging in the 18</a:t>
            </a:r>
            <a:r>
              <a:rPr lang="en-US" sz="2400" baseline="30000" dirty="0"/>
              <a:t>th</a:t>
            </a:r>
            <a:r>
              <a:rPr lang="en-US" sz="2400" dirty="0"/>
              <a:t> century is the belief in the ‘natural development’ of things. (we are not talking here of ‘evolution’ though!)</a:t>
            </a:r>
          </a:p>
          <a:p>
            <a:pPr marL="0" indent="0">
              <a:buNone/>
            </a:pPr>
            <a:endParaRPr lang="en-US" sz="2400" dirty="0"/>
          </a:p>
          <a:p>
            <a:pPr marL="0" indent="0">
              <a:buNone/>
            </a:pPr>
            <a:r>
              <a:rPr lang="en-US" sz="2400" dirty="0"/>
              <a:t>The category ‘nature’ is gaining a marked degree of authority. What is ‘natural’ is ‘truthful’, on may say. What ‘nature’ exactly is remains a highly debated issue.  </a:t>
            </a:r>
          </a:p>
          <a:p>
            <a:pPr marL="0" indent="0">
              <a:buNone/>
            </a:pPr>
            <a:endParaRPr lang="en-US" sz="2400" dirty="0"/>
          </a:p>
          <a:p>
            <a:pPr marL="0" indent="0">
              <a:buNone/>
            </a:pPr>
            <a:r>
              <a:rPr lang="en-US" sz="2400" dirty="0"/>
              <a:t>At the same time, the empirical method to investigate ‘human nature’ gains more importance. </a:t>
            </a:r>
          </a:p>
          <a:p>
            <a:pPr marL="0" indent="0">
              <a:buNone/>
            </a:pPr>
            <a:endParaRPr lang="en-US" sz="2400" dirty="0"/>
          </a:p>
          <a:p>
            <a:pPr marL="0" indent="0">
              <a:buNone/>
            </a:pPr>
            <a:r>
              <a:rPr lang="en-US" sz="2400" dirty="0"/>
              <a:t>While the debates remain ‘moral’ debates – let by moral philosophers – the search for understanding ‘difference’ among people and the classification of humans is increasingly supported by reference to the ‘natural’ physical body.</a:t>
            </a:r>
            <a:r>
              <a:rPr lang="en-GB" sz="2400" dirty="0"/>
              <a:t> </a:t>
            </a:r>
          </a:p>
          <a:p>
            <a:pPr marL="0" indent="0">
              <a:buNone/>
            </a:pPr>
            <a:endParaRPr lang="en-GB" sz="2400" dirty="0"/>
          </a:p>
          <a:p>
            <a:pPr marL="0" indent="0">
              <a:buNone/>
            </a:pPr>
            <a:r>
              <a:rPr lang="en-GB" sz="2400" dirty="0"/>
              <a:t>Please review Outram’s article in the importance of the term ‘nature’ and the many definition at the time!</a:t>
            </a:r>
          </a:p>
        </p:txBody>
      </p:sp>
    </p:spTree>
    <p:extLst>
      <p:ext uri="{BB962C8B-B14F-4D97-AF65-F5344CB8AC3E}">
        <p14:creationId xmlns:p14="http://schemas.microsoft.com/office/powerpoint/2010/main" val="41447890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640px-Marywollstonecraf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9907" y="1"/>
            <a:ext cx="4823994" cy="5886785"/>
          </a:xfrm>
          <a:prstGeom prst="rect">
            <a:avLst/>
          </a:prstGeom>
        </p:spPr>
      </p:pic>
      <p:sp>
        <p:nvSpPr>
          <p:cNvPr id="5" name="TextBox 4"/>
          <p:cNvSpPr txBox="1"/>
          <p:nvPr/>
        </p:nvSpPr>
        <p:spPr>
          <a:xfrm>
            <a:off x="1886857" y="6096000"/>
            <a:ext cx="3532634" cy="369332"/>
          </a:xfrm>
          <a:prstGeom prst="rect">
            <a:avLst/>
          </a:prstGeom>
          <a:noFill/>
        </p:spPr>
        <p:txBody>
          <a:bodyPr wrap="none" rtlCol="0">
            <a:spAutoFit/>
          </a:bodyPr>
          <a:lstStyle/>
          <a:p>
            <a:r>
              <a:rPr lang="en-US" dirty="0"/>
              <a:t>Mary Wollstonecraft, 1759 – 1797 </a:t>
            </a:r>
          </a:p>
        </p:txBody>
      </p:sp>
      <p:sp>
        <p:nvSpPr>
          <p:cNvPr id="6" name="TextBox 5"/>
          <p:cNvSpPr txBox="1"/>
          <p:nvPr/>
        </p:nvSpPr>
        <p:spPr>
          <a:xfrm>
            <a:off x="5843902" y="265411"/>
            <a:ext cx="5347657" cy="2308324"/>
          </a:xfrm>
          <a:prstGeom prst="rect">
            <a:avLst/>
          </a:prstGeom>
          <a:noFill/>
        </p:spPr>
        <p:txBody>
          <a:bodyPr wrap="square" rtlCol="0">
            <a:spAutoFit/>
          </a:bodyPr>
          <a:lstStyle/>
          <a:p>
            <a:endParaRPr lang="en-US" i="1" dirty="0"/>
          </a:p>
          <a:p>
            <a:r>
              <a:rPr lang="en-GB" i="1" dirty="0">
                <a:solidFill>
                  <a:srgbClr val="202122"/>
                </a:solidFill>
              </a:rPr>
              <a:t>Thoughts on the education of daughters: with reflections on female conduct, in the more important duties of life</a:t>
            </a:r>
            <a:r>
              <a:rPr lang="en-GB" dirty="0">
                <a:solidFill>
                  <a:srgbClr val="202122"/>
                </a:solidFill>
              </a:rPr>
              <a:t> (1787)</a:t>
            </a:r>
            <a:endParaRPr lang="en-US" i="1" dirty="0"/>
          </a:p>
          <a:p>
            <a:endParaRPr lang="en-US" i="1" dirty="0"/>
          </a:p>
          <a:p>
            <a:r>
              <a:rPr lang="en-US" i="1" dirty="0"/>
              <a:t>A Vindication of the Rights of Men (1790)</a:t>
            </a:r>
          </a:p>
          <a:p>
            <a:endParaRPr lang="en-US" i="1" dirty="0"/>
          </a:p>
          <a:p>
            <a:r>
              <a:rPr lang="en-US" i="1" dirty="0"/>
              <a:t>A Vindication of the Rights of Women</a:t>
            </a:r>
            <a:r>
              <a:rPr lang="en-US" dirty="0"/>
              <a:t> (1792)</a:t>
            </a:r>
          </a:p>
        </p:txBody>
      </p:sp>
      <p:sp>
        <p:nvSpPr>
          <p:cNvPr id="7" name="TextBox 6"/>
          <p:cNvSpPr txBox="1"/>
          <p:nvPr/>
        </p:nvSpPr>
        <p:spPr>
          <a:xfrm>
            <a:off x="6096001" y="2573735"/>
            <a:ext cx="11010001" cy="3416320"/>
          </a:xfrm>
          <a:prstGeom prst="rect">
            <a:avLst/>
          </a:prstGeom>
          <a:noFill/>
        </p:spPr>
        <p:txBody>
          <a:bodyPr wrap="square" rtlCol="0">
            <a:spAutoFit/>
          </a:bodyPr>
          <a:lstStyle/>
          <a:p>
            <a:r>
              <a:rPr lang="en-US" b="1" dirty="0"/>
              <a:t>Importance:</a:t>
            </a:r>
          </a:p>
          <a:p>
            <a:r>
              <a:rPr lang="en-US" dirty="0"/>
              <a:t>1</a:t>
            </a:r>
            <a:r>
              <a:rPr lang="en-US" baseline="30000" dirty="0"/>
              <a:t>st</a:t>
            </a:r>
            <a:r>
              <a:rPr lang="en-US" dirty="0"/>
              <a:t> book that underlines the inherent </a:t>
            </a:r>
          </a:p>
          <a:p>
            <a:r>
              <a:rPr lang="en-US" dirty="0"/>
              <a:t>inconsistencies of Enlightenment ideas/ideals</a:t>
            </a:r>
          </a:p>
          <a:p>
            <a:r>
              <a:rPr lang="en-US" dirty="0"/>
              <a:t>concerning women. </a:t>
            </a:r>
          </a:p>
          <a:p>
            <a:endParaRPr lang="en-US" dirty="0"/>
          </a:p>
          <a:p>
            <a:r>
              <a:rPr lang="en-US" b="1" dirty="0"/>
              <a:t>Claim:</a:t>
            </a:r>
            <a:r>
              <a:rPr lang="en-US" dirty="0"/>
              <a:t> w</a:t>
            </a:r>
            <a:r>
              <a:rPr lang="en-GB" dirty="0"/>
              <a:t>omen are treated</a:t>
            </a:r>
          </a:p>
          <a:p>
            <a:endParaRPr lang="en-GB" dirty="0"/>
          </a:p>
          <a:p>
            <a:r>
              <a:rPr lang="en-GB" dirty="0"/>
              <a:t> ‘as a kind of  subordinate beings, and not </a:t>
            </a:r>
          </a:p>
          <a:p>
            <a:r>
              <a:rPr lang="en-GB" dirty="0"/>
              <a:t>as a part of human species’ </a:t>
            </a:r>
          </a:p>
          <a:p>
            <a:endParaRPr lang="en-GB" dirty="0"/>
          </a:p>
          <a:p>
            <a:r>
              <a:rPr lang="en-GB" dirty="0"/>
              <a:t>They are inferior because they lack education</a:t>
            </a:r>
            <a:endParaRPr lang="en-US" dirty="0"/>
          </a:p>
          <a:p>
            <a:endParaRPr lang="en-US" dirty="0"/>
          </a:p>
        </p:txBody>
      </p:sp>
      <p:sp>
        <p:nvSpPr>
          <p:cNvPr id="2" name="TextBox 1">
            <a:extLst>
              <a:ext uri="{FF2B5EF4-FFF2-40B4-BE49-F238E27FC236}">
                <a16:creationId xmlns:a16="http://schemas.microsoft.com/office/drawing/2014/main" id="{7B712272-F5FF-9640-91CE-784A85228E28}"/>
              </a:ext>
            </a:extLst>
          </p:cNvPr>
          <p:cNvSpPr txBox="1"/>
          <p:nvPr/>
        </p:nvSpPr>
        <p:spPr>
          <a:xfrm>
            <a:off x="5756032" y="56196"/>
            <a:ext cx="6355025" cy="369332"/>
          </a:xfrm>
          <a:prstGeom prst="rect">
            <a:avLst/>
          </a:prstGeom>
          <a:noFill/>
        </p:spPr>
        <p:txBody>
          <a:bodyPr wrap="square" rtlCol="0">
            <a:spAutoFit/>
          </a:bodyPr>
          <a:lstStyle/>
          <a:p>
            <a:r>
              <a:rPr lang="en-US" b="1" dirty="0"/>
              <a:t>Women as intellectuals and political public figures</a:t>
            </a:r>
          </a:p>
        </p:txBody>
      </p:sp>
    </p:spTree>
    <p:extLst>
      <p:ext uri="{BB962C8B-B14F-4D97-AF65-F5344CB8AC3E}">
        <p14:creationId xmlns:p14="http://schemas.microsoft.com/office/powerpoint/2010/main" val="763914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22714" y="925288"/>
            <a:ext cx="7747000" cy="2554545"/>
          </a:xfrm>
          <a:prstGeom prst="rect">
            <a:avLst/>
          </a:prstGeom>
        </p:spPr>
        <p:txBody>
          <a:bodyPr wrap="square">
            <a:spAutoFit/>
          </a:bodyPr>
          <a:lstStyle/>
          <a:p>
            <a:pPr algn="ctr"/>
            <a:r>
              <a:rPr lang="en-GB" sz="3200" b="1" dirty="0"/>
              <a:t>Lecture 1/Term 2 2020</a:t>
            </a:r>
          </a:p>
          <a:p>
            <a:pPr algn="ctr"/>
            <a:endParaRPr lang="en-GB" sz="3200" b="1" dirty="0"/>
          </a:p>
          <a:p>
            <a:pPr algn="ctr"/>
            <a:r>
              <a:rPr lang="en-GB" sz="3200" b="1" dirty="0"/>
              <a:t>What is Man? The Quest for Human Nature and the ‘Science of Man’ in the Enlightenment</a:t>
            </a:r>
            <a:endParaRPr lang="en-GB" sz="3200" dirty="0"/>
          </a:p>
        </p:txBody>
      </p:sp>
      <p:pic>
        <p:nvPicPr>
          <p:cNvPr id="6" name="Picture 5" descr="camper1.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6356" y="3697548"/>
            <a:ext cx="4427994" cy="2747151"/>
          </a:xfrm>
          <a:prstGeom prst="rect">
            <a:avLst/>
          </a:prstGeom>
        </p:spPr>
      </p:pic>
    </p:spTree>
    <p:extLst>
      <p:ext uri="{BB962C8B-B14F-4D97-AF65-F5344CB8AC3E}">
        <p14:creationId xmlns:p14="http://schemas.microsoft.com/office/powerpoint/2010/main" val="26822034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E8EC80-F4E1-B84D-AD36-45DDBA225F57}"/>
              </a:ext>
            </a:extLst>
          </p:cNvPr>
          <p:cNvSpPr txBox="1"/>
          <p:nvPr/>
        </p:nvSpPr>
        <p:spPr>
          <a:xfrm>
            <a:off x="1899139" y="1594338"/>
            <a:ext cx="8760807" cy="3693319"/>
          </a:xfrm>
          <a:prstGeom prst="rect">
            <a:avLst/>
          </a:prstGeom>
          <a:noFill/>
        </p:spPr>
        <p:txBody>
          <a:bodyPr wrap="square" rtlCol="0">
            <a:spAutoFit/>
          </a:bodyPr>
          <a:lstStyle/>
          <a:p>
            <a:r>
              <a:rPr lang="en-US" dirty="0"/>
              <a:t>'Education’ is a key concern in the Enlightenment; everyone is able to</a:t>
            </a:r>
          </a:p>
          <a:p>
            <a:r>
              <a:rPr lang="en-US" dirty="0"/>
              <a:t>		perfect oneself. </a:t>
            </a:r>
          </a:p>
          <a:p>
            <a:endParaRPr lang="en-US" dirty="0"/>
          </a:p>
          <a:p>
            <a:r>
              <a:rPr lang="en-US" dirty="0"/>
              <a:t>But how to educate women?</a:t>
            </a:r>
          </a:p>
          <a:p>
            <a:endParaRPr lang="en-US" dirty="0"/>
          </a:p>
          <a:p>
            <a:r>
              <a:rPr lang="en-US" dirty="0"/>
              <a:t>What is their place in Enlightenment society?  What was their role </a:t>
            </a:r>
            <a:r>
              <a:rPr lang="en-US" dirty="0" err="1"/>
              <a:t>increating</a:t>
            </a:r>
            <a:r>
              <a:rPr lang="en-US" dirty="0"/>
              <a:t> a civilized society? </a:t>
            </a:r>
          </a:p>
          <a:p>
            <a:endParaRPr lang="en-US" dirty="0"/>
          </a:p>
          <a:p>
            <a:r>
              <a:rPr lang="en-US" dirty="0"/>
              <a:t>If Enlightenment is about ‘</a:t>
            </a:r>
            <a:r>
              <a:rPr lang="en-US" dirty="0" err="1"/>
              <a:t>sapere</a:t>
            </a:r>
            <a:r>
              <a:rPr lang="en-US" dirty="0"/>
              <a:t> </a:t>
            </a:r>
            <a:r>
              <a:rPr lang="en-US" dirty="0" err="1"/>
              <a:t>aude</a:t>
            </a:r>
            <a:r>
              <a:rPr lang="en-US" dirty="0"/>
              <a:t>’ (Kant) – should women be allowed  ‘to dare to think’ and actively contribute as rational thinkers to this 				   civilizing process (based on stage theory)? </a:t>
            </a:r>
          </a:p>
          <a:p>
            <a:endParaRPr lang="en-US" dirty="0"/>
          </a:p>
          <a:p>
            <a:r>
              <a:rPr lang="en-US" dirty="0"/>
              <a:t>Are they to be considered as ‘rational’ beings? Or simply pleasing and kept at home? </a:t>
            </a:r>
          </a:p>
        </p:txBody>
      </p:sp>
      <p:sp>
        <p:nvSpPr>
          <p:cNvPr id="3" name="TextBox 2">
            <a:extLst>
              <a:ext uri="{FF2B5EF4-FFF2-40B4-BE49-F238E27FC236}">
                <a16:creationId xmlns:a16="http://schemas.microsoft.com/office/drawing/2014/main" id="{AB72C1A6-775C-5B7B-D073-A18C9BE5E9C6}"/>
              </a:ext>
            </a:extLst>
          </p:cNvPr>
          <p:cNvSpPr txBox="1"/>
          <p:nvPr/>
        </p:nvSpPr>
        <p:spPr>
          <a:xfrm>
            <a:off x="2972790" y="736270"/>
            <a:ext cx="6940874" cy="369332"/>
          </a:xfrm>
          <a:prstGeom prst="rect">
            <a:avLst/>
          </a:prstGeom>
          <a:noFill/>
        </p:spPr>
        <p:txBody>
          <a:bodyPr wrap="none" rtlCol="0">
            <a:spAutoFit/>
          </a:bodyPr>
          <a:lstStyle/>
          <a:p>
            <a:r>
              <a:rPr lang="en-US" b="1" dirty="0"/>
              <a:t>Questions over ‘the equality’ of women and the role of education </a:t>
            </a:r>
          </a:p>
        </p:txBody>
      </p:sp>
    </p:spTree>
    <p:extLst>
      <p:ext uri="{BB962C8B-B14F-4D97-AF65-F5344CB8AC3E}">
        <p14:creationId xmlns:p14="http://schemas.microsoft.com/office/powerpoint/2010/main" val="26153857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88482" y="1418406"/>
            <a:ext cx="7840879" cy="3108544"/>
          </a:xfrm>
          <a:prstGeom prst="rect">
            <a:avLst/>
          </a:prstGeom>
        </p:spPr>
        <p:txBody>
          <a:bodyPr wrap="square">
            <a:spAutoFit/>
          </a:bodyPr>
          <a:lstStyle/>
          <a:p>
            <a:r>
              <a:rPr lang="en-GB" sz="2800" dirty="0"/>
              <a:t>‘I may be accused of ignorance, still I must declare what I firmly believe, that all the writers who have written on the subject of female education and manners from Rousseau to Dr Gregory, have contributed to …degrade one half of the human species, and render women pleasing at the expense of every solid virtue’. </a:t>
            </a:r>
          </a:p>
        </p:txBody>
      </p:sp>
      <p:sp>
        <p:nvSpPr>
          <p:cNvPr id="4" name="TextBox 3"/>
          <p:cNvSpPr txBox="1"/>
          <p:nvPr/>
        </p:nvSpPr>
        <p:spPr>
          <a:xfrm>
            <a:off x="2074985" y="4526952"/>
            <a:ext cx="8146336" cy="646331"/>
          </a:xfrm>
          <a:prstGeom prst="rect">
            <a:avLst/>
          </a:prstGeom>
          <a:noFill/>
        </p:spPr>
        <p:txBody>
          <a:bodyPr wrap="square" rtlCol="0">
            <a:spAutoFit/>
          </a:bodyPr>
          <a:lstStyle/>
          <a:p>
            <a:r>
              <a:rPr lang="en-US" dirty="0"/>
              <a:t>Mary Wollstonecraft, </a:t>
            </a:r>
            <a:r>
              <a:rPr lang="en-US" i="1" dirty="0"/>
              <a:t>A Vindication of the Rights of Women</a:t>
            </a:r>
            <a:r>
              <a:rPr lang="en-US" dirty="0"/>
              <a:t> (1792), chapter 2.</a:t>
            </a:r>
          </a:p>
          <a:p>
            <a:endParaRPr lang="en-US" dirty="0"/>
          </a:p>
        </p:txBody>
      </p:sp>
    </p:spTree>
    <p:extLst>
      <p:ext uri="{BB962C8B-B14F-4D97-AF65-F5344CB8AC3E}">
        <p14:creationId xmlns:p14="http://schemas.microsoft.com/office/powerpoint/2010/main" val="30187126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ean-Jacques_Rousseau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4413504" cy="6144768"/>
          </a:xfrm>
          <a:prstGeom prst="rect">
            <a:avLst/>
          </a:prstGeom>
        </p:spPr>
      </p:pic>
      <p:sp>
        <p:nvSpPr>
          <p:cNvPr id="3" name="TextBox 2"/>
          <p:cNvSpPr txBox="1"/>
          <p:nvPr/>
        </p:nvSpPr>
        <p:spPr>
          <a:xfrm>
            <a:off x="2104572" y="6368143"/>
            <a:ext cx="3773341" cy="369332"/>
          </a:xfrm>
          <a:prstGeom prst="rect">
            <a:avLst/>
          </a:prstGeom>
          <a:noFill/>
        </p:spPr>
        <p:txBody>
          <a:bodyPr wrap="none" rtlCol="0">
            <a:spAutoFit/>
          </a:bodyPr>
          <a:lstStyle/>
          <a:p>
            <a:r>
              <a:rPr lang="en-US" dirty="0"/>
              <a:t>Jean-Jacques Rousseau , 1712-1787</a:t>
            </a:r>
          </a:p>
        </p:txBody>
      </p:sp>
      <p:sp>
        <p:nvSpPr>
          <p:cNvPr id="4" name="TextBox 3"/>
          <p:cNvSpPr txBox="1"/>
          <p:nvPr/>
        </p:nvSpPr>
        <p:spPr>
          <a:xfrm>
            <a:off x="6300964" y="1847061"/>
            <a:ext cx="3973286" cy="369332"/>
          </a:xfrm>
          <a:prstGeom prst="rect">
            <a:avLst/>
          </a:prstGeom>
          <a:noFill/>
        </p:spPr>
        <p:txBody>
          <a:bodyPr wrap="square" rtlCol="0">
            <a:spAutoFit/>
          </a:bodyPr>
          <a:lstStyle/>
          <a:p>
            <a:r>
              <a:rPr lang="en-US" i="1" dirty="0" err="1"/>
              <a:t>Émile</a:t>
            </a:r>
            <a:r>
              <a:rPr lang="en-US" i="1" dirty="0"/>
              <a:t>, or On Educati</a:t>
            </a:r>
            <a:r>
              <a:rPr lang="en-US" dirty="0"/>
              <a:t>on (1762)</a:t>
            </a:r>
          </a:p>
        </p:txBody>
      </p:sp>
      <p:sp>
        <p:nvSpPr>
          <p:cNvPr id="5" name="TextBox 4"/>
          <p:cNvSpPr txBox="1"/>
          <p:nvPr/>
        </p:nvSpPr>
        <p:spPr>
          <a:xfrm>
            <a:off x="6404429" y="671286"/>
            <a:ext cx="3428999" cy="369332"/>
          </a:xfrm>
          <a:prstGeom prst="rect">
            <a:avLst/>
          </a:prstGeom>
          <a:noFill/>
        </p:spPr>
        <p:txBody>
          <a:bodyPr wrap="square" rtlCol="0">
            <a:spAutoFit/>
          </a:bodyPr>
          <a:lstStyle/>
          <a:p>
            <a:endParaRPr lang="en-US" dirty="0"/>
          </a:p>
        </p:txBody>
      </p:sp>
      <p:sp>
        <p:nvSpPr>
          <p:cNvPr id="9" name="Rectangle 8"/>
          <p:cNvSpPr/>
          <p:nvPr/>
        </p:nvSpPr>
        <p:spPr>
          <a:xfrm>
            <a:off x="6300965" y="2807361"/>
            <a:ext cx="3193141" cy="3416320"/>
          </a:xfrm>
          <a:prstGeom prst="rect">
            <a:avLst/>
          </a:prstGeom>
        </p:spPr>
        <p:txBody>
          <a:bodyPr wrap="square">
            <a:spAutoFit/>
          </a:bodyPr>
          <a:lstStyle/>
          <a:p>
            <a:r>
              <a:rPr lang="en-GB" dirty="0"/>
              <a:t>The text concerns itself with developing a pupil's character and moral sense, so he can learn to practice self-mastery and remain virtuous even in the ‘unnatural’ and imperfect society in which he will have to live. </a:t>
            </a:r>
          </a:p>
          <a:p>
            <a:endParaRPr lang="en-GB" dirty="0"/>
          </a:p>
          <a:p>
            <a:r>
              <a:rPr lang="en-GB" dirty="0"/>
              <a:t>Remember: his idea of the ‘noble savage’ and his belief that his society is corrupt</a:t>
            </a:r>
          </a:p>
        </p:txBody>
      </p:sp>
      <p:sp>
        <p:nvSpPr>
          <p:cNvPr id="6" name="TextBox 5"/>
          <p:cNvSpPr txBox="1"/>
          <p:nvPr/>
        </p:nvSpPr>
        <p:spPr>
          <a:xfrm>
            <a:off x="6300964" y="855953"/>
            <a:ext cx="4325800" cy="646331"/>
          </a:xfrm>
          <a:prstGeom prst="rect">
            <a:avLst/>
          </a:prstGeom>
          <a:noFill/>
        </p:spPr>
        <p:txBody>
          <a:bodyPr wrap="none" rtlCol="0">
            <a:spAutoFit/>
          </a:bodyPr>
          <a:lstStyle/>
          <a:p>
            <a:endParaRPr lang="en-US" b="1" dirty="0"/>
          </a:p>
          <a:p>
            <a:r>
              <a:rPr lang="en-US" b="1" dirty="0"/>
              <a:t>1. Rousseau’s view on women’s ‘nature’</a:t>
            </a:r>
          </a:p>
        </p:txBody>
      </p:sp>
      <p:sp>
        <p:nvSpPr>
          <p:cNvPr id="7" name="TextBox 6">
            <a:extLst>
              <a:ext uri="{FF2B5EF4-FFF2-40B4-BE49-F238E27FC236}">
                <a16:creationId xmlns:a16="http://schemas.microsoft.com/office/drawing/2014/main" id="{8C1A9C61-16E6-3D41-A25C-CF309FF4C703}"/>
              </a:ext>
            </a:extLst>
          </p:cNvPr>
          <p:cNvSpPr txBox="1"/>
          <p:nvPr/>
        </p:nvSpPr>
        <p:spPr>
          <a:xfrm>
            <a:off x="6224954" y="351692"/>
            <a:ext cx="4975978" cy="400110"/>
          </a:xfrm>
          <a:prstGeom prst="rect">
            <a:avLst/>
          </a:prstGeom>
          <a:noFill/>
        </p:spPr>
        <p:txBody>
          <a:bodyPr wrap="none" rtlCol="0">
            <a:spAutoFit/>
          </a:bodyPr>
          <a:lstStyle/>
          <a:p>
            <a:r>
              <a:rPr lang="en-US" sz="2000" b="1" dirty="0"/>
              <a:t>Wollstonecraft’s attacks specific writers:</a:t>
            </a:r>
          </a:p>
        </p:txBody>
      </p:sp>
    </p:spTree>
    <p:extLst>
      <p:ext uri="{BB962C8B-B14F-4D97-AF65-F5344CB8AC3E}">
        <p14:creationId xmlns:p14="http://schemas.microsoft.com/office/powerpoint/2010/main" val="15052236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John_Gregory_b172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4" y="4"/>
            <a:ext cx="4497955" cy="5952759"/>
          </a:xfrm>
          <a:prstGeom prst="rect">
            <a:avLst/>
          </a:prstGeom>
        </p:spPr>
      </p:pic>
      <p:sp>
        <p:nvSpPr>
          <p:cNvPr id="3" name="TextBox 2"/>
          <p:cNvSpPr txBox="1"/>
          <p:nvPr/>
        </p:nvSpPr>
        <p:spPr>
          <a:xfrm>
            <a:off x="1796143" y="6277429"/>
            <a:ext cx="2941574" cy="369332"/>
          </a:xfrm>
          <a:prstGeom prst="rect">
            <a:avLst/>
          </a:prstGeom>
          <a:noFill/>
        </p:spPr>
        <p:txBody>
          <a:bodyPr wrap="none" rtlCol="0">
            <a:spAutoFit/>
          </a:bodyPr>
          <a:lstStyle/>
          <a:p>
            <a:r>
              <a:rPr lang="en-US" dirty="0" err="1"/>
              <a:t>Dr</a:t>
            </a:r>
            <a:r>
              <a:rPr lang="en-US" dirty="0"/>
              <a:t> John Gregory, 1724-1773 </a:t>
            </a:r>
          </a:p>
        </p:txBody>
      </p:sp>
      <p:sp>
        <p:nvSpPr>
          <p:cNvPr id="5" name="Rectangle 4"/>
          <p:cNvSpPr/>
          <p:nvPr/>
        </p:nvSpPr>
        <p:spPr>
          <a:xfrm>
            <a:off x="6319920" y="1971303"/>
            <a:ext cx="3742438" cy="1477328"/>
          </a:xfrm>
          <a:prstGeom prst="rect">
            <a:avLst/>
          </a:prstGeom>
        </p:spPr>
        <p:txBody>
          <a:bodyPr wrap="square">
            <a:spAutoFit/>
          </a:bodyPr>
          <a:lstStyle/>
          <a:p>
            <a:r>
              <a:rPr lang="en-GB" i="1" dirty="0"/>
              <a:t>      </a:t>
            </a:r>
          </a:p>
          <a:p>
            <a:endParaRPr lang="en-GB" i="1" dirty="0"/>
          </a:p>
          <a:p>
            <a:endParaRPr lang="en-GB" i="1" dirty="0"/>
          </a:p>
          <a:p>
            <a:r>
              <a:rPr lang="en-GB" i="1" dirty="0"/>
              <a:t>A father’s legacy to His Daughter        </a:t>
            </a:r>
            <a:r>
              <a:rPr lang="en-GB" dirty="0"/>
              <a:t>(1774) </a:t>
            </a:r>
            <a:endParaRPr lang="en-US" dirty="0"/>
          </a:p>
        </p:txBody>
      </p:sp>
      <p:sp>
        <p:nvSpPr>
          <p:cNvPr id="7" name="Rectangle 6"/>
          <p:cNvSpPr/>
          <p:nvPr/>
        </p:nvSpPr>
        <p:spPr>
          <a:xfrm>
            <a:off x="6096000" y="1590455"/>
            <a:ext cx="4408714" cy="923330"/>
          </a:xfrm>
          <a:prstGeom prst="rect">
            <a:avLst/>
          </a:prstGeom>
        </p:spPr>
        <p:txBody>
          <a:bodyPr wrap="square">
            <a:spAutoFit/>
          </a:bodyPr>
          <a:lstStyle/>
          <a:p>
            <a:r>
              <a:rPr lang="en-GB" i="1" dirty="0"/>
              <a:t>Comparative Views of the State and Faculties of Man with Those of the Animal World </a:t>
            </a:r>
            <a:r>
              <a:rPr lang="en-GB" dirty="0"/>
              <a:t>(1765)</a:t>
            </a:r>
            <a:endParaRPr lang="en-US" dirty="0"/>
          </a:p>
        </p:txBody>
      </p:sp>
      <p:sp>
        <p:nvSpPr>
          <p:cNvPr id="9" name="Rectangle 8"/>
          <p:cNvSpPr/>
          <p:nvPr/>
        </p:nvSpPr>
        <p:spPr>
          <a:xfrm>
            <a:off x="6021958" y="3014297"/>
            <a:ext cx="4482756" cy="2862322"/>
          </a:xfrm>
          <a:prstGeom prst="rect">
            <a:avLst/>
          </a:prstGeom>
        </p:spPr>
        <p:txBody>
          <a:bodyPr wrap="square">
            <a:spAutoFit/>
          </a:bodyPr>
          <a:lstStyle/>
          <a:p>
            <a:endParaRPr lang="en-GB" dirty="0"/>
          </a:p>
          <a:p>
            <a:endParaRPr lang="en-GB" dirty="0"/>
          </a:p>
          <a:p>
            <a:r>
              <a:rPr lang="en-GB" dirty="0"/>
              <a:t>‘…your natural character and place in society there arises a certain propriety of conduct peculiar to your sex’</a:t>
            </a:r>
          </a:p>
          <a:p>
            <a:endParaRPr lang="en-GB" dirty="0"/>
          </a:p>
          <a:p>
            <a:r>
              <a:rPr lang="en-US" dirty="0"/>
              <a:t>‘I do not want to make you anything: I want to know what Nature has made you, and to perfect you on her plan’</a:t>
            </a:r>
            <a:endParaRPr lang="en-GB" dirty="0"/>
          </a:p>
          <a:p>
            <a:r>
              <a:rPr lang="en-GB" dirty="0"/>
              <a:t> </a:t>
            </a:r>
            <a:endParaRPr lang="en-US" dirty="0"/>
          </a:p>
        </p:txBody>
      </p:sp>
      <p:sp>
        <p:nvSpPr>
          <p:cNvPr id="4" name="TextBox 3"/>
          <p:cNvSpPr txBox="1"/>
          <p:nvPr/>
        </p:nvSpPr>
        <p:spPr>
          <a:xfrm>
            <a:off x="6319921" y="473946"/>
            <a:ext cx="4519507" cy="923330"/>
          </a:xfrm>
          <a:prstGeom prst="rect">
            <a:avLst/>
          </a:prstGeom>
          <a:noFill/>
        </p:spPr>
        <p:txBody>
          <a:bodyPr wrap="none" rtlCol="0">
            <a:spAutoFit/>
          </a:bodyPr>
          <a:lstStyle/>
          <a:p>
            <a:endParaRPr lang="en-US" b="1" dirty="0"/>
          </a:p>
          <a:p>
            <a:r>
              <a:rPr lang="en-US" b="1" dirty="0"/>
              <a:t>2. The English physician and comparative </a:t>
            </a:r>
          </a:p>
          <a:p>
            <a:r>
              <a:rPr lang="en-US" b="1" dirty="0"/>
              <a:t>Dr John Gregory </a:t>
            </a:r>
          </a:p>
        </p:txBody>
      </p:sp>
      <p:sp>
        <p:nvSpPr>
          <p:cNvPr id="6" name="TextBox 5">
            <a:extLst>
              <a:ext uri="{FF2B5EF4-FFF2-40B4-BE49-F238E27FC236}">
                <a16:creationId xmlns:a16="http://schemas.microsoft.com/office/drawing/2014/main" id="{0CE5B712-F5CC-5F12-B96A-A181CA3E25A4}"/>
              </a:ext>
            </a:extLst>
          </p:cNvPr>
          <p:cNvSpPr txBox="1"/>
          <p:nvPr/>
        </p:nvSpPr>
        <p:spPr>
          <a:xfrm>
            <a:off x="6226630" y="178130"/>
            <a:ext cx="3625223" cy="369332"/>
          </a:xfrm>
          <a:prstGeom prst="rect">
            <a:avLst/>
          </a:prstGeom>
          <a:noFill/>
        </p:spPr>
        <p:txBody>
          <a:bodyPr wrap="none" rtlCol="0">
            <a:spAutoFit/>
          </a:bodyPr>
          <a:lstStyle/>
          <a:p>
            <a:r>
              <a:rPr lang="en-US" b="1" dirty="0"/>
              <a:t>Wollstonecraft’s second ‘enemy’</a:t>
            </a:r>
          </a:p>
        </p:txBody>
      </p:sp>
    </p:spTree>
    <p:extLst>
      <p:ext uri="{BB962C8B-B14F-4D97-AF65-F5344CB8AC3E}">
        <p14:creationId xmlns:p14="http://schemas.microsoft.com/office/powerpoint/2010/main" val="10680573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17517" y="779640"/>
            <a:ext cx="9923483" cy="2031325"/>
          </a:xfrm>
          <a:prstGeom prst="rect">
            <a:avLst/>
          </a:prstGeom>
        </p:spPr>
        <p:txBody>
          <a:bodyPr wrap="square">
            <a:spAutoFit/>
          </a:bodyPr>
          <a:lstStyle/>
          <a:p>
            <a:r>
              <a:rPr lang="en-US" dirty="0"/>
              <a:t>Gallantry enslaves women but women bring it upon themselves, she warns. They feel flattered by men and enslave themselves by liking it and responding to it accordingly. </a:t>
            </a:r>
          </a:p>
          <a:p>
            <a:endParaRPr lang="en-GB" dirty="0"/>
          </a:p>
          <a:p>
            <a:r>
              <a:rPr lang="en-GB" dirty="0"/>
              <a:t>‘Exalted by their inferiority (this sounds like a contradiction), they constantly demand homage as women, though experience should teach them that the men who pride themselves upon paying this arbitrary insolent respect to the sex with the most scrupulous exactness, are most inclined to tyrannise over the despise, the very weakness they cherish.’</a:t>
            </a:r>
          </a:p>
        </p:txBody>
      </p:sp>
      <p:sp>
        <p:nvSpPr>
          <p:cNvPr id="6" name="TextBox 5"/>
          <p:cNvSpPr txBox="1"/>
          <p:nvPr/>
        </p:nvSpPr>
        <p:spPr>
          <a:xfrm>
            <a:off x="261257" y="3004457"/>
            <a:ext cx="10078498" cy="2308324"/>
          </a:xfrm>
          <a:prstGeom prst="rect">
            <a:avLst/>
          </a:prstGeom>
          <a:noFill/>
        </p:spPr>
        <p:txBody>
          <a:bodyPr wrap="square" rtlCol="0">
            <a:spAutoFit/>
          </a:bodyPr>
          <a:lstStyle/>
          <a:p>
            <a:endParaRPr lang="en-GB" dirty="0"/>
          </a:p>
          <a:p>
            <a:r>
              <a:rPr lang="en-GB" dirty="0"/>
              <a:t>‘I wish that elegance is inferior to virtue, (and) that the first object of  laudable </a:t>
            </a:r>
          </a:p>
          <a:p>
            <a:r>
              <a:rPr lang="en-GB" dirty="0"/>
              <a:t> ambition is to obtain a character as a human being, regardless of the distinction of sex.’ </a:t>
            </a:r>
          </a:p>
          <a:p>
            <a:endParaRPr lang="en-GB" dirty="0"/>
          </a:p>
          <a:p>
            <a:r>
              <a:rPr lang="en-GB" dirty="0"/>
              <a:t>Wollstonecraft attacks the socio-cultural treatment of women – and that they are not treated as ‘rational’ beings in the Enlightened public sphere. Note: She does not attack the ‘sexual difference’ that are emerging at the time (presented by scholars such as Gregory).</a:t>
            </a:r>
          </a:p>
          <a:p>
            <a:endParaRPr lang="en-US" dirty="0"/>
          </a:p>
        </p:txBody>
      </p:sp>
      <p:sp>
        <p:nvSpPr>
          <p:cNvPr id="3" name="TextBox 2">
            <a:extLst>
              <a:ext uri="{FF2B5EF4-FFF2-40B4-BE49-F238E27FC236}">
                <a16:creationId xmlns:a16="http://schemas.microsoft.com/office/drawing/2014/main" id="{9DCB57F3-5F08-8A4A-8F1A-0CA094DDD4EA}"/>
              </a:ext>
            </a:extLst>
          </p:cNvPr>
          <p:cNvSpPr txBox="1"/>
          <p:nvPr/>
        </p:nvSpPr>
        <p:spPr>
          <a:xfrm>
            <a:off x="2344616" y="410308"/>
            <a:ext cx="5705473" cy="369332"/>
          </a:xfrm>
          <a:prstGeom prst="rect">
            <a:avLst/>
          </a:prstGeom>
          <a:noFill/>
        </p:spPr>
        <p:txBody>
          <a:bodyPr wrap="none" rtlCol="0">
            <a:spAutoFit/>
          </a:bodyPr>
          <a:lstStyle/>
          <a:p>
            <a:r>
              <a:rPr lang="en-US" b="1" dirty="0"/>
              <a:t>Wollstonecraft: Be aware of gallantry and politeness!</a:t>
            </a:r>
          </a:p>
        </p:txBody>
      </p:sp>
      <p:sp>
        <p:nvSpPr>
          <p:cNvPr id="4" name="TextBox 3">
            <a:extLst>
              <a:ext uri="{FF2B5EF4-FFF2-40B4-BE49-F238E27FC236}">
                <a16:creationId xmlns:a16="http://schemas.microsoft.com/office/drawing/2014/main" id="{BD691426-9C48-5B4F-9453-990BDAAA9C09}"/>
              </a:ext>
            </a:extLst>
          </p:cNvPr>
          <p:cNvSpPr txBox="1"/>
          <p:nvPr/>
        </p:nvSpPr>
        <p:spPr>
          <a:xfrm>
            <a:off x="1056904" y="5312781"/>
            <a:ext cx="8673253" cy="1200329"/>
          </a:xfrm>
          <a:prstGeom prst="rect">
            <a:avLst/>
          </a:prstGeom>
          <a:noFill/>
        </p:spPr>
        <p:txBody>
          <a:bodyPr wrap="square" rtlCol="0">
            <a:spAutoFit/>
          </a:bodyPr>
          <a:lstStyle/>
          <a:p>
            <a:r>
              <a:rPr lang="en-GB" b="1" dirty="0"/>
              <a:t>Consequence:</a:t>
            </a:r>
            <a:r>
              <a:rPr lang="en-GB" dirty="0"/>
              <a:t> Wollstonecraft antagonises many women by accusing them of being complicit in their own treatment as inferiority by men and society. Many women saw gallantry -- the new norm of polite social behaviour -- as an achievement for women’s position in Enlightenment society.</a:t>
            </a:r>
          </a:p>
        </p:txBody>
      </p:sp>
    </p:spTree>
    <p:extLst>
      <p:ext uri="{BB962C8B-B14F-4D97-AF65-F5344CB8AC3E}">
        <p14:creationId xmlns:p14="http://schemas.microsoft.com/office/powerpoint/2010/main" val="25710763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21527" y="190006"/>
            <a:ext cx="7058862" cy="6001643"/>
          </a:xfrm>
          <a:prstGeom prst="rect">
            <a:avLst/>
          </a:prstGeom>
          <a:noFill/>
        </p:spPr>
        <p:txBody>
          <a:bodyPr wrap="square" rtlCol="0">
            <a:spAutoFit/>
          </a:bodyPr>
          <a:lstStyle/>
          <a:p>
            <a:r>
              <a:rPr lang="en-US" sz="1600" b="1" dirty="0"/>
              <a:t>Methodological Excursion:  The Concept of Gender</a:t>
            </a:r>
          </a:p>
          <a:p>
            <a:r>
              <a:rPr lang="en-US" sz="1600" b="1" dirty="0"/>
              <a:t>Gender: </a:t>
            </a:r>
            <a:r>
              <a:rPr lang="en-GB" sz="1600" dirty="0">
                <a:solidFill>
                  <a:srgbClr val="202122"/>
                </a:solidFill>
                <a:latin typeface="Arial" panose="020B0604020202020204" pitchFamily="34" charset="0"/>
              </a:rPr>
              <a:t>includes the social, psychological, cultural and behavioural aspects of being a man, women, or other gender identity. Depending on the context, this may include sex-based social constructs (i.e. gender roles) as well as gender expressions. Most cultures use a gender binary, in which gender is divided into two categories, and people are considered part of one or the other (girls/women and boys/men). Those who are outside these groups may fall under the umbrella term non-binary.  </a:t>
            </a:r>
          </a:p>
          <a:p>
            <a:endParaRPr lang="en-US" sz="1600" dirty="0"/>
          </a:p>
          <a:p>
            <a:r>
              <a:rPr lang="en-US" sz="1600" b="1" dirty="0"/>
              <a:t>History of term ‘gender’:</a:t>
            </a:r>
          </a:p>
          <a:p>
            <a:r>
              <a:rPr lang="en-US" sz="1600" dirty="0"/>
              <a:t>The term is originally a grammatical term. It first appears outside grammar in the 1950s,when ‘gender’ is used to indicate difference between ‘biological sex (then considered as more or less ‘fixed’) and sex-based social-cultural roles. First used in the area of scientific sexology; then it moves into other areas, including feminism and history writing. Note: Most 1960s/70s feminists and historians make a distinction between ‘biological sex’ and socio-cultural constructed ‘gender’.</a:t>
            </a:r>
          </a:p>
          <a:p>
            <a:endParaRPr lang="en-US" sz="1600" dirty="0"/>
          </a:p>
          <a:p>
            <a:r>
              <a:rPr lang="en-US" sz="1600" dirty="0"/>
              <a:t>Postmodern historians since 1980  (such as in your reading of </a:t>
            </a:r>
            <a:r>
              <a:rPr lang="en-US" sz="1600" dirty="0" err="1"/>
              <a:t>Laqueur</a:t>
            </a:r>
            <a:r>
              <a:rPr lang="en-US" sz="1600" dirty="0"/>
              <a:t>!) began to question this ‘fixed’ biological distinction and argued that biology, too, is ‘gendered’. It is not ‘fixed’ but our scientific understandings of our physical reality (as woman, man, diverse etc.) are also  socio-cultural constructed. They are shaped by wider shaped and influenced by societal norms, morals and values about  femininity and masculinity. </a:t>
            </a:r>
          </a:p>
        </p:txBody>
      </p:sp>
    </p:spTree>
    <p:extLst>
      <p:ext uri="{BB962C8B-B14F-4D97-AF65-F5344CB8AC3E}">
        <p14:creationId xmlns:p14="http://schemas.microsoft.com/office/powerpoint/2010/main" val="28298071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183388-91B6-1BDD-C3A4-F144DBF6EEF1}"/>
              </a:ext>
            </a:extLst>
          </p:cNvPr>
          <p:cNvSpPr txBox="1"/>
          <p:nvPr/>
        </p:nvSpPr>
        <p:spPr>
          <a:xfrm>
            <a:off x="3103419" y="1425040"/>
            <a:ext cx="5854535" cy="2585323"/>
          </a:xfrm>
          <a:prstGeom prst="rect">
            <a:avLst/>
          </a:prstGeom>
          <a:noFill/>
        </p:spPr>
        <p:txBody>
          <a:bodyPr wrap="square" rtlCol="0">
            <a:spAutoFit/>
          </a:bodyPr>
          <a:lstStyle/>
          <a:p>
            <a:r>
              <a:rPr lang="en-US" dirty="0"/>
              <a:t>‘Gender’ is a 20</a:t>
            </a:r>
            <a:r>
              <a:rPr lang="en-US" baseline="30000" dirty="0"/>
              <a:t>th</a:t>
            </a:r>
            <a:r>
              <a:rPr lang="en-US" dirty="0"/>
              <a:t> century concept through which historians </a:t>
            </a:r>
            <a:r>
              <a:rPr lang="en-US" dirty="0" err="1"/>
              <a:t>analyse</a:t>
            </a:r>
            <a:r>
              <a:rPr lang="en-US" dirty="0"/>
              <a:t> past documents. Nobody in the 18</a:t>
            </a:r>
            <a:r>
              <a:rPr lang="en-US" baseline="30000" dirty="0"/>
              <a:t>th </a:t>
            </a:r>
            <a:r>
              <a:rPr lang="en-US" dirty="0"/>
              <a:t>century used the concept/term ‘gender’, including  Wollstonecraft. </a:t>
            </a:r>
          </a:p>
          <a:p>
            <a:endParaRPr lang="en-US" b="1" dirty="0"/>
          </a:p>
          <a:p>
            <a:r>
              <a:rPr lang="en-US" dirty="0"/>
              <a:t>The concept of ‘gender’ as been continuously changing since the 1950. Today it is often used as </a:t>
            </a:r>
            <a:r>
              <a:rPr lang="en-GB" dirty="0">
                <a:solidFill>
                  <a:srgbClr val="202122"/>
                </a:solidFill>
                <a:latin typeface="Arial" panose="020B0604020202020204" pitchFamily="34" charset="0"/>
              </a:rPr>
              <a:t>used as a synonym for ‘sex’. </a:t>
            </a:r>
          </a:p>
          <a:p>
            <a:endParaRPr lang="en-GB" dirty="0">
              <a:solidFill>
                <a:srgbClr val="202122"/>
              </a:solidFill>
              <a:latin typeface="Arial" panose="020B0604020202020204" pitchFamily="34" charset="0"/>
            </a:endParaRPr>
          </a:p>
        </p:txBody>
      </p:sp>
    </p:spTree>
    <p:extLst>
      <p:ext uri="{BB962C8B-B14F-4D97-AF65-F5344CB8AC3E}">
        <p14:creationId xmlns:p14="http://schemas.microsoft.com/office/powerpoint/2010/main" val="5489009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78067454355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600" y="953018"/>
            <a:ext cx="3045785" cy="4467195"/>
          </a:xfrm>
          <a:prstGeom prst="rect">
            <a:avLst/>
          </a:prstGeom>
        </p:spPr>
      </p:pic>
      <p:sp>
        <p:nvSpPr>
          <p:cNvPr id="3" name="TextBox 2"/>
          <p:cNvSpPr txBox="1"/>
          <p:nvPr/>
        </p:nvSpPr>
        <p:spPr>
          <a:xfrm>
            <a:off x="4607626" y="866899"/>
            <a:ext cx="6122519" cy="5909310"/>
          </a:xfrm>
          <a:prstGeom prst="rect">
            <a:avLst/>
          </a:prstGeom>
          <a:noFill/>
        </p:spPr>
        <p:txBody>
          <a:bodyPr wrap="square" rtlCol="0">
            <a:spAutoFit/>
          </a:bodyPr>
          <a:lstStyle/>
          <a:p>
            <a:r>
              <a:rPr lang="en-US" dirty="0"/>
              <a:t>From the 1980s postmodern historians (including feminists) began to argue that ‘human biology’ is not neutral but also ‘socio-culturally constructed’ – what we believe ‘male’ and ‘female’ is in terms of physicality is also socio-culturally constructed and therefore ‘gendered’. </a:t>
            </a:r>
          </a:p>
          <a:p>
            <a:r>
              <a:rPr lang="en-US" dirty="0"/>
              <a:t>They began to question the ‘fixity’ of biological (sex) and argued that biology, too, is ‘gendered’. The biological difference of sexes is also  shaped and influenced by societal norms, morals and values about femininity and masculinity at a particular moment in time. Any medical, biological knowledge is not neutral but shot through with power (Foucault knowledge/power).  </a:t>
            </a:r>
          </a:p>
          <a:p>
            <a:r>
              <a:rPr lang="en-US" dirty="0"/>
              <a:t>Physical difference is not given or neutral but </a:t>
            </a:r>
          </a:p>
          <a:p>
            <a:r>
              <a:rPr lang="en-US" dirty="0"/>
              <a:t>shaped by wider socio-cultural discussion on women’s place in society</a:t>
            </a:r>
          </a:p>
          <a:p>
            <a:endParaRPr lang="en-US" b="1" dirty="0"/>
          </a:p>
          <a:p>
            <a:r>
              <a:rPr lang="en-US" b="1" dirty="0"/>
              <a:t>Biological sex is neither universal nor neutral!  </a:t>
            </a:r>
          </a:p>
          <a:p>
            <a:endParaRPr lang="en-US" b="1" dirty="0"/>
          </a:p>
          <a:p>
            <a:r>
              <a:rPr lang="en-US" b="1" dirty="0"/>
              <a:t>Note: The claim might be ‘normal’ to you today but it is a radical new methodological ideas </a:t>
            </a:r>
            <a:r>
              <a:rPr lang="en-US" b="1" dirty="0" err="1"/>
              <a:t>theat</a:t>
            </a:r>
            <a:r>
              <a:rPr lang="en-US" b="1" dirty="0"/>
              <a:t> emerged first during the 1990s</a:t>
            </a:r>
          </a:p>
        </p:txBody>
      </p:sp>
      <p:sp>
        <p:nvSpPr>
          <p:cNvPr id="4" name="TextBox 3">
            <a:extLst>
              <a:ext uri="{FF2B5EF4-FFF2-40B4-BE49-F238E27FC236}">
                <a16:creationId xmlns:a16="http://schemas.microsoft.com/office/drawing/2014/main" id="{9C2FAEFB-4B3E-BF47-A25F-632F10D5B9D4}"/>
              </a:ext>
            </a:extLst>
          </p:cNvPr>
          <p:cNvSpPr txBox="1"/>
          <p:nvPr/>
        </p:nvSpPr>
        <p:spPr>
          <a:xfrm>
            <a:off x="2180493" y="316524"/>
            <a:ext cx="7145595" cy="830997"/>
          </a:xfrm>
          <a:prstGeom prst="rect">
            <a:avLst/>
          </a:prstGeom>
          <a:noFill/>
        </p:spPr>
        <p:txBody>
          <a:bodyPr wrap="square" rtlCol="0">
            <a:spAutoFit/>
          </a:bodyPr>
          <a:lstStyle/>
          <a:p>
            <a:r>
              <a:rPr lang="en-US" sz="2400" b="1" dirty="0"/>
              <a:t>                         The History of Sex as Gendered						</a:t>
            </a:r>
          </a:p>
        </p:txBody>
      </p:sp>
    </p:spTree>
    <p:extLst>
      <p:ext uri="{BB962C8B-B14F-4D97-AF65-F5344CB8AC3E}">
        <p14:creationId xmlns:p14="http://schemas.microsoft.com/office/powerpoint/2010/main" val="38031751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aqueur-making-sex-ii.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7554" y="642815"/>
            <a:ext cx="8432800" cy="5080000"/>
          </a:xfrm>
          <a:prstGeom prst="rect">
            <a:avLst/>
          </a:prstGeom>
        </p:spPr>
      </p:pic>
      <p:sp>
        <p:nvSpPr>
          <p:cNvPr id="3" name="TextBox 2"/>
          <p:cNvSpPr txBox="1"/>
          <p:nvPr/>
        </p:nvSpPr>
        <p:spPr>
          <a:xfrm>
            <a:off x="2218607" y="5516164"/>
            <a:ext cx="8533204" cy="1200329"/>
          </a:xfrm>
          <a:prstGeom prst="rect">
            <a:avLst/>
          </a:prstGeom>
          <a:noFill/>
        </p:spPr>
        <p:txBody>
          <a:bodyPr wrap="square" rtlCol="0">
            <a:spAutoFit/>
          </a:bodyPr>
          <a:lstStyle/>
          <a:p>
            <a:r>
              <a:rPr lang="en-US" dirty="0"/>
              <a:t>Earlier views: Men and women are the same but differ in their humoral complexion; men are the more perfect humans because of their more balanced humoral mixture</a:t>
            </a:r>
          </a:p>
          <a:p>
            <a:r>
              <a:rPr lang="en-US" dirty="0"/>
              <a:t>Visible differences are of course registered but not perceived as central difference. People can change what we consider their ‘sex’ (e.g. hermaphrodites)</a:t>
            </a:r>
          </a:p>
        </p:txBody>
      </p:sp>
      <p:sp>
        <p:nvSpPr>
          <p:cNvPr id="4" name="TextBox 3">
            <a:extLst>
              <a:ext uri="{FF2B5EF4-FFF2-40B4-BE49-F238E27FC236}">
                <a16:creationId xmlns:a16="http://schemas.microsoft.com/office/drawing/2014/main" id="{BC33F8C3-8077-AC47-9BE5-92025862544A}"/>
              </a:ext>
            </a:extLst>
          </p:cNvPr>
          <p:cNvSpPr txBox="1"/>
          <p:nvPr/>
        </p:nvSpPr>
        <p:spPr>
          <a:xfrm>
            <a:off x="1969478" y="211015"/>
            <a:ext cx="8726086" cy="369332"/>
          </a:xfrm>
          <a:prstGeom prst="rect">
            <a:avLst/>
          </a:prstGeom>
          <a:noFill/>
        </p:spPr>
        <p:txBody>
          <a:bodyPr wrap="square" rtlCol="0">
            <a:spAutoFit/>
          </a:bodyPr>
          <a:lstStyle/>
          <a:p>
            <a:r>
              <a:rPr lang="en-US" dirty="0" err="1"/>
              <a:t>Laqueur</a:t>
            </a:r>
            <a:r>
              <a:rPr lang="en-US" dirty="0"/>
              <a:t> tells us the history about ‘the making’ of our understanding of biological sex....</a:t>
            </a:r>
          </a:p>
        </p:txBody>
      </p:sp>
    </p:spTree>
    <p:extLst>
      <p:ext uri="{BB962C8B-B14F-4D97-AF65-F5344CB8AC3E}">
        <p14:creationId xmlns:p14="http://schemas.microsoft.com/office/powerpoint/2010/main" val="38933069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kele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850" y="1112429"/>
            <a:ext cx="2936289" cy="4788000"/>
          </a:xfrm>
          <a:prstGeom prst="rect">
            <a:avLst/>
          </a:prstGeom>
        </p:spPr>
      </p:pic>
      <p:pic>
        <p:nvPicPr>
          <p:cNvPr id="3" name="Picture 2" descr="rymsyk-human-uteru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4463" y="1362160"/>
            <a:ext cx="4114800" cy="4288536"/>
          </a:xfrm>
          <a:prstGeom prst="rect">
            <a:avLst/>
          </a:prstGeom>
        </p:spPr>
      </p:pic>
      <p:sp>
        <p:nvSpPr>
          <p:cNvPr id="4" name="TextBox 3"/>
          <p:cNvSpPr txBox="1"/>
          <p:nvPr/>
        </p:nvSpPr>
        <p:spPr>
          <a:xfrm>
            <a:off x="1761383" y="5718742"/>
            <a:ext cx="9138460" cy="1200329"/>
          </a:xfrm>
          <a:prstGeom prst="rect">
            <a:avLst/>
          </a:prstGeom>
          <a:noFill/>
        </p:spPr>
        <p:txBody>
          <a:bodyPr wrap="square" rtlCol="0">
            <a:spAutoFit/>
          </a:bodyPr>
          <a:lstStyle/>
          <a:p>
            <a:r>
              <a:rPr lang="en-US" dirty="0"/>
              <a:t>In medical discourse women’s body are discussed as  ‘different’ from that of men during 18</a:t>
            </a:r>
            <a:r>
              <a:rPr lang="en-US" baseline="30000" dirty="0"/>
              <a:t>th</a:t>
            </a:r>
            <a:r>
              <a:rPr lang="en-US" dirty="0"/>
              <a:t> century; this, in turn, is used to support women’s position in wider society (oh look they look different...therefore they need to be treated differently....) </a:t>
            </a:r>
            <a:r>
              <a:rPr lang="en-US" dirty="0" err="1"/>
              <a:t>Dr</a:t>
            </a:r>
            <a:r>
              <a:rPr lang="en-US" dirty="0"/>
              <a:t> Gregory is a comparative anatomist!</a:t>
            </a:r>
          </a:p>
        </p:txBody>
      </p:sp>
      <p:sp>
        <p:nvSpPr>
          <p:cNvPr id="5" name="TextBox 4">
            <a:extLst>
              <a:ext uri="{FF2B5EF4-FFF2-40B4-BE49-F238E27FC236}">
                <a16:creationId xmlns:a16="http://schemas.microsoft.com/office/drawing/2014/main" id="{1534DA72-FC09-3947-AD3C-5B702022B16E}"/>
              </a:ext>
            </a:extLst>
          </p:cNvPr>
          <p:cNvSpPr txBox="1"/>
          <p:nvPr/>
        </p:nvSpPr>
        <p:spPr>
          <a:xfrm>
            <a:off x="1761383" y="93786"/>
            <a:ext cx="9520175" cy="923330"/>
          </a:xfrm>
          <a:prstGeom prst="rect">
            <a:avLst/>
          </a:prstGeom>
          <a:noFill/>
        </p:spPr>
        <p:txBody>
          <a:bodyPr wrap="square" rtlCol="0">
            <a:spAutoFit/>
          </a:bodyPr>
          <a:lstStyle/>
          <a:p>
            <a:r>
              <a:rPr lang="en-US" b="1" dirty="0"/>
              <a:t>During the Enlightenment women became physically ‘different’ on the basis of their physicality</a:t>
            </a:r>
          </a:p>
          <a:p>
            <a:r>
              <a:rPr lang="en-US" b="1" dirty="0"/>
              <a:t>Comparative pathology is a key player here, demonstrating women’s ‘natural difference’</a:t>
            </a:r>
          </a:p>
        </p:txBody>
      </p:sp>
    </p:spTree>
    <p:extLst>
      <p:ext uri="{BB962C8B-B14F-4D97-AF65-F5344CB8AC3E}">
        <p14:creationId xmlns:p14="http://schemas.microsoft.com/office/powerpoint/2010/main" val="686986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67905" y="1582951"/>
            <a:ext cx="5114550" cy="2031325"/>
          </a:xfrm>
          <a:prstGeom prst="rect">
            <a:avLst/>
          </a:prstGeom>
          <a:noFill/>
        </p:spPr>
        <p:txBody>
          <a:bodyPr wrap="square" rtlCol="0">
            <a:spAutoFit/>
          </a:bodyPr>
          <a:lstStyle/>
          <a:p>
            <a:r>
              <a:rPr lang="en-GB" dirty="0"/>
              <a:t>‘I noticed that whilst thus wished to think all things false, it was absolutely essential that the ‘I’ who thought this should be somewhat, and remarking that this truth ‘I think, therefore I am’ was so certain and so assured …I could receive it without scruple as the first principle of the philosophy for which I was seeking </a:t>
            </a:r>
            <a:endParaRPr lang="en-US" dirty="0"/>
          </a:p>
        </p:txBody>
      </p:sp>
      <p:sp>
        <p:nvSpPr>
          <p:cNvPr id="3" name="TextBox 2"/>
          <p:cNvSpPr txBox="1"/>
          <p:nvPr/>
        </p:nvSpPr>
        <p:spPr>
          <a:xfrm>
            <a:off x="2028498" y="539248"/>
            <a:ext cx="7915376" cy="1015663"/>
          </a:xfrm>
          <a:prstGeom prst="rect">
            <a:avLst/>
          </a:prstGeom>
          <a:noFill/>
        </p:spPr>
        <p:txBody>
          <a:bodyPr wrap="square" rtlCol="0">
            <a:spAutoFit/>
          </a:bodyPr>
          <a:lstStyle/>
          <a:p>
            <a:r>
              <a:rPr lang="en-US" sz="2000" b="1" dirty="0"/>
              <a:t>Descartes’ importance for what our overall question in this module ‘what it means to be human’ or ‘what is human nature’:</a:t>
            </a:r>
          </a:p>
          <a:p>
            <a:endParaRPr lang="en-US" sz="2000" dirty="0"/>
          </a:p>
        </p:txBody>
      </p:sp>
      <p:sp>
        <p:nvSpPr>
          <p:cNvPr id="5" name="Rectangle 4"/>
          <p:cNvSpPr/>
          <p:nvPr/>
        </p:nvSpPr>
        <p:spPr>
          <a:xfrm>
            <a:off x="2515597" y="4261789"/>
            <a:ext cx="6541058" cy="2031325"/>
          </a:xfrm>
          <a:prstGeom prst="rect">
            <a:avLst/>
          </a:prstGeom>
        </p:spPr>
        <p:txBody>
          <a:bodyPr wrap="square">
            <a:spAutoFit/>
          </a:bodyPr>
          <a:lstStyle/>
          <a:p>
            <a:r>
              <a:rPr lang="en-GB" b="1" dirty="0"/>
              <a:t>Consequences:</a:t>
            </a:r>
            <a:r>
              <a:rPr lang="en-GB" dirty="0"/>
              <a:t> Human thinking and knowledge that derives from it were increasingly no longer understood as properties ordained by God. They were believed to happen in the ‘heads’ of individual human beings</a:t>
            </a:r>
          </a:p>
          <a:p>
            <a:endParaRPr lang="en-GB" dirty="0"/>
          </a:p>
          <a:p>
            <a:r>
              <a:rPr lang="en-GB" dirty="0"/>
              <a:t>Note: Ideas become no longer ‘</a:t>
            </a:r>
            <a:r>
              <a:rPr lang="en-GB" b="1" dirty="0"/>
              <a:t>innate</a:t>
            </a:r>
            <a:r>
              <a:rPr lang="en-GB" dirty="0"/>
              <a:t>’ – ordained by God to each individual at the moment of conception. </a:t>
            </a:r>
            <a:endParaRPr lang="en-US" dirty="0"/>
          </a:p>
        </p:txBody>
      </p:sp>
    </p:spTree>
    <p:extLst>
      <p:ext uri="{BB962C8B-B14F-4D97-AF65-F5344CB8AC3E}">
        <p14:creationId xmlns:p14="http://schemas.microsoft.com/office/powerpoint/2010/main" val="39547899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84481" y="2232845"/>
            <a:ext cx="6397521" cy="2308324"/>
          </a:xfrm>
          <a:prstGeom prst="rect">
            <a:avLst/>
          </a:prstGeom>
        </p:spPr>
        <p:txBody>
          <a:bodyPr wrap="square">
            <a:spAutoFit/>
          </a:bodyPr>
          <a:lstStyle/>
          <a:p>
            <a:endParaRPr lang="en-GB" dirty="0"/>
          </a:p>
          <a:p>
            <a:r>
              <a:rPr lang="en-GB" dirty="0"/>
              <a:t>‘It cannot, I think, be truly asserted, that the intellectual powers know no difference of sex. Nature certainly intended a distinction…In general, and almost universally, the feminine intellect has less strength and more acuteness. Consequently, in our experience of it, we show less perseverance more vivacity.</a:t>
            </a:r>
          </a:p>
          <a:p>
            <a:r>
              <a:rPr lang="en-GB" dirty="0"/>
              <a:t>(</a:t>
            </a:r>
            <a:r>
              <a:rPr lang="en-GB" dirty="0" err="1"/>
              <a:t>Laetitia</a:t>
            </a:r>
            <a:r>
              <a:rPr lang="en-GB" dirty="0"/>
              <a:t> Hawkins, Letters on the Female Mind, 1792)</a:t>
            </a:r>
          </a:p>
        </p:txBody>
      </p:sp>
      <p:sp>
        <p:nvSpPr>
          <p:cNvPr id="7" name="Rectangle 6"/>
          <p:cNvSpPr/>
          <p:nvPr/>
        </p:nvSpPr>
        <p:spPr>
          <a:xfrm>
            <a:off x="2830288" y="3556001"/>
            <a:ext cx="5551713" cy="3416320"/>
          </a:xfrm>
          <a:prstGeom prst="rect">
            <a:avLst/>
          </a:prstGeom>
        </p:spPr>
        <p:txBody>
          <a:bodyPr wrap="square">
            <a:spAutoFit/>
          </a:bodyPr>
          <a:lstStyle/>
          <a:p>
            <a:endParaRPr lang="en-GB" dirty="0"/>
          </a:p>
          <a:p>
            <a:endParaRPr lang="en-GB" dirty="0"/>
          </a:p>
          <a:p>
            <a:endParaRPr lang="en-GB" dirty="0"/>
          </a:p>
          <a:p>
            <a:endParaRPr lang="en-GB" dirty="0"/>
          </a:p>
          <a:p>
            <a:r>
              <a:rPr lang="en-GB" dirty="0"/>
              <a:t>‘The male is male only at certain moments; the female is female her whole life…everything constantly recalls her sex to her…and to fulfil its functions, and appropriate physical constitution is necessary to her…she needs a soft sedentary life to suckle her babies. How much care and does she need to hold her family together.’</a:t>
            </a:r>
          </a:p>
          <a:p>
            <a:r>
              <a:rPr lang="en-GB" dirty="0"/>
              <a:t>(Rousseau, </a:t>
            </a:r>
            <a:r>
              <a:rPr lang="en-GB" i="1" dirty="0"/>
              <a:t>Emile</a:t>
            </a:r>
            <a:r>
              <a:rPr lang="en-GB" dirty="0"/>
              <a:t>)</a:t>
            </a:r>
          </a:p>
        </p:txBody>
      </p:sp>
      <p:sp>
        <p:nvSpPr>
          <p:cNvPr id="2" name="TextBox 1"/>
          <p:cNvSpPr txBox="1"/>
          <p:nvPr/>
        </p:nvSpPr>
        <p:spPr>
          <a:xfrm>
            <a:off x="510640" y="919464"/>
            <a:ext cx="9388332" cy="2308324"/>
          </a:xfrm>
          <a:prstGeom prst="rect">
            <a:avLst/>
          </a:prstGeom>
          <a:noFill/>
        </p:spPr>
        <p:txBody>
          <a:bodyPr wrap="square" rtlCol="0">
            <a:spAutoFit/>
          </a:bodyPr>
          <a:lstStyle/>
          <a:p>
            <a:r>
              <a:rPr lang="en-US" b="1" dirty="0"/>
              <a:t>Are Women makers of their own enslavement by buying into their physical difference by believing in </a:t>
            </a:r>
            <a:r>
              <a:rPr lang="en-US" b="1" dirty="0" err="1"/>
              <a:t>sciene</a:t>
            </a:r>
            <a:r>
              <a:rPr lang="en-US" b="1" dirty="0"/>
              <a:t> and medicine to tell them so? </a:t>
            </a:r>
          </a:p>
          <a:p>
            <a:r>
              <a:rPr lang="en-US" dirty="0"/>
              <a:t> Since the 18</a:t>
            </a:r>
            <a:r>
              <a:rPr lang="en-US" baseline="30000" dirty="0"/>
              <a:t>th</a:t>
            </a:r>
            <a:r>
              <a:rPr lang="en-US" dirty="0"/>
              <a:t> century medicine (e.g. comparative anatomy)’ constructs’ women’s biological differences and is used as support to is used to    support the claims of women’s difference </a:t>
            </a:r>
          </a:p>
          <a:p>
            <a:endParaRPr lang="en-US" dirty="0"/>
          </a:p>
          <a:p>
            <a:r>
              <a:rPr lang="en-US" dirty="0"/>
              <a:t>Many 18</a:t>
            </a:r>
            <a:r>
              <a:rPr lang="en-US" baseline="30000" dirty="0"/>
              <a:t>th  -</a:t>
            </a:r>
            <a:r>
              <a:rPr lang="en-US" dirty="0"/>
              <a:t>century women embrace these ideas – and critique Wollstonecraft</a:t>
            </a:r>
          </a:p>
          <a:p>
            <a:endParaRPr lang="en-US" dirty="0"/>
          </a:p>
          <a:p>
            <a:endParaRPr lang="en-US" dirty="0"/>
          </a:p>
        </p:txBody>
      </p:sp>
      <p:sp>
        <p:nvSpPr>
          <p:cNvPr id="4" name="TextBox 3">
            <a:extLst>
              <a:ext uri="{FF2B5EF4-FFF2-40B4-BE49-F238E27FC236}">
                <a16:creationId xmlns:a16="http://schemas.microsoft.com/office/drawing/2014/main" id="{35F4D93F-86EF-E8B1-7CAD-9CB0CBFD127C}"/>
              </a:ext>
            </a:extLst>
          </p:cNvPr>
          <p:cNvSpPr txBox="1"/>
          <p:nvPr/>
        </p:nvSpPr>
        <p:spPr>
          <a:xfrm>
            <a:off x="261257" y="273133"/>
            <a:ext cx="10129652" cy="646331"/>
          </a:xfrm>
          <a:prstGeom prst="rect">
            <a:avLst/>
          </a:prstGeom>
          <a:noFill/>
        </p:spPr>
        <p:txBody>
          <a:bodyPr wrap="square" rtlCol="0">
            <a:spAutoFit/>
          </a:bodyPr>
          <a:lstStyle/>
          <a:p>
            <a:r>
              <a:rPr lang="en-US" b="1" dirty="0"/>
              <a:t>A question that is pertinent until today for any form of feminism today: </a:t>
            </a:r>
          </a:p>
          <a:p>
            <a:endParaRPr lang="en-US" dirty="0"/>
          </a:p>
        </p:txBody>
      </p:sp>
    </p:spTree>
    <p:extLst>
      <p:ext uri="{BB962C8B-B14F-4D97-AF65-F5344CB8AC3E}">
        <p14:creationId xmlns:p14="http://schemas.microsoft.com/office/powerpoint/2010/main" val="38085468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05560" y="1851727"/>
            <a:ext cx="6323084" cy="2739211"/>
          </a:xfrm>
          <a:prstGeom prst="rect">
            <a:avLst/>
          </a:prstGeom>
          <a:noFill/>
        </p:spPr>
        <p:txBody>
          <a:bodyPr wrap="square" rtlCol="0">
            <a:spAutoFit/>
          </a:bodyPr>
          <a:lstStyle/>
          <a:p>
            <a:endParaRPr lang="en-US" dirty="0"/>
          </a:p>
          <a:p>
            <a:pPr algn="ctr"/>
            <a:r>
              <a:rPr lang="en-US" sz="2400" b="1" dirty="0"/>
              <a:t>Term 2/lecture 4</a:t>
            </a:r>
          </a:p>
          <a:p>
            <a:pPr algn="ctr"/>
            <a:endParaRPr lang="en-US" dirty="0"/>
          </a:p>
          <a:p>
            <a:pPr algn="ctr"/>
            <a:r>
              <a:rPr lang="en-US" sz="2800" b="1" dirty="0"/>
              <a:t>Human Nature, Commerce and Corruption: The Invention of the </a:t>
            </a:r>
          </a:p>
          <a:p>
            <a:pPr algn="ctr"/>
            <a:r>
              <a:rPr lang="en-US" sz="2800" b="1" dirty="0"/>
              <a:t>'Homo </a:t>
            </a:r>
            <a:r>
              <a:rPr lang="en-US" sz="2800" b="1" dirty="0" err="1"/>
              <a:t>Economicus</a:t>
            </a:r>
            <a:r>
              <a:rPr lang="en-US" sz="2800" b="1" dirty="0"/>
              <a:t>’ in the Eighteenth-Century?</a:t>
            </a:r>
          </a:p>
        </p:txBody>
      </p:sp>
    </p:spTree>
    <p:extLst>
      <p:ext uri="{BB962C8B-B14F-4D97-AF65-F5344CB8AC3E}">
        <p14:creationId xmlns:p14="http://schemas.microsoft.com/office/powerpoint/2010/main" val="20195194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0CD0017-C02E-77D9-FC80-55A668941759}"/>
              </a:ext>
            </a:extLst>
          </p:cNvPr>
          <p:cNvSpPr txBox="1"/>
          <p:nvPr/>
        </p:nvSpPr>
        <p:spPr>
          <a:xfrm>
            <a:off x="1921043" y="806116"/>
            <a:ext cx="8277935" cy="3693319"/>
          </a:xfrm>
          <a:prstGeom prst="rect">
            <a:avLst/>
          </a:prstGeom>
          <a:noFill/>
        </p:spPr>
        <p:txBody>
          <a:bodyPr wrap="square" rtlCol="0">
            <a:spAutoFit/>
          </a:bodyPr>
          <a:lstStyle/>
          <a:p>
            <a:endParaRPr lang="en-US" dirty="0"/>
          </a:p>
          <a:p>
            <a:endParaRPr lang="en-US" dirty="0"/>
          </a:p>
          <a:p>
            <a:endParaRPr lang="en-US" dirty="0"/>
          </a:p>
          <a:p>
            <a:endParaRPr lang="en-US" dirty="0"/>
          </a:p>
          <a:p>
            <a:r>
              <a:rPr lang="en-US" dirty="0"/>
              <a:t>How does the Enlightenment celebration of ‘nature’ and the ‘natural’ affected</a:t>
            </a:r>
          </a:p>
          <a:p>
            <a:r>
              <a:rPr lang="en-US" dirty="0"/>
              <a:t>the thinking about trade and commerce? What was considered ‘natural’ behavior of humans engaged in economic considerations and transactions?</a:t>
            </a:r>
          </a:p>
          <a:p>
            <a:endParaRPr lang="en-US" dirty="0"/>
          </a:p>
          <a:p>
            <a:r>
              <a:rPr lang="en-US" dirty="0"/>
              <a:t>How did moral philosophers, interested in ‘political economy’, understood human nature in these matters? </a:t>
            </a:r>
          </a:p>
          <a:p>
            <a:endParaRPr lang="en-US" dirty="0"/>
          </a:p>
          <a:p>
            <a:endParaRPr lang="en-US" dirty="0"/>
          </a:p>
          <a:p>
            <a:endParaRPr lang="en-US" dirty="0"/>
          </a:p>
        </p:txBody>
      </p:sp>
      <p:sp>
        <p:nvSpPr>
          <p:cNvPr id="4" name="TextBox 3">
            <a:extLst>
              <a:ext uri="{FF2B5EF4-FFF2-40B4-BE49-F238E27FC236}">
                <a16:creationId xmlns:a16="http://schemas.microsoft.com/office/drawing/2014/main" id="{2969EE23-C482-D090-5CD8-7E94BBF709D5}"/>
              </a:ext>
            </a:extLst>
          </p:cNvPr>
          <p:cNvSpPr txBox="1"/>
          <p:nvPr/>
        </p:nvSpPr>
        <p:spPr>
          <a:xfrm>
            <a:off x="3740727" y="570016"/>
            <a:ext cx="3108415" cy="369332"/>
          </a:xfrm>
          <a:prstGeom prst="rect">
            <a:avLst/>
          </a:prstGeom>
          <a:noFill/>
        </p:spPr>
        <p:txBody>
          <a:bodyPr wrap="none" rtlCol="0">
            <a:spAutoFit/>
          </a:bodyPr>
          <a:lstStyle/>
          <a:p>
            <a:r>
              <a:rPr lang="en-US" b="1" dirty="0"/>
              <a:t>Central questions of lecture</a:t>
            </a:r>
          </a:p>
        </p:txBody>
      </p:sp>
    </p:spTree>
    <p:extLst>
      <p:ext uri="{BB962C8B-B14F-4D97-AF65-F5344CB8AC3E}">
        <p14:creationId xmlns:p14="http://schemas.microsoft.com/office/powerpoint/2010/main" val="9134272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ACADB2-E114-C94E-07EC-80B09F3CFBAD}"/>
              </a:ext>
            </a:extLst>
          </p:cNvPr>
          <p:cNvSpPr txBox="1"/>
          <p:nvPr/>
        </p:nvSpPr>
        <p:spPr>
          <a:xfrm>
            <a:off x="2390274" y="1058779"/>
            <a:ext cx="7315200" cy="5909310"/>
          </a:xfrm>
          <a:prstGeom prst="rect">
            <a:avLst/>
          </a:prstGeom>
          <a:noFill/>
        </p:spPr>
        <p:txBody>
          <a:bodyPr wrap="square" rtlCol="0">
            <a:spAutoFit/>
          </a:bodyPr>
          <a:lstStyle/>
          <a:p>
            <a:r>
              <a:rPr lang="en-GB" b="1" dirty="0">
                <a:solidFill>
                  <a:srgbClr val="202122"/>
                </a:solidFill>
                <a:latin typeface="Arial" panose="020B0604020202020204" pitchFamily="34" charset="0"/>
              </a:rPr>
              <a:t>What does ‘political economy’ mean in the 18</a:t>
            </a:r>
            <a:r>
              <a:rPr lang="en-GB" b="1" baseline="30000" dirty="0">
                <a:solidFill>
                  <a:srgbClr val="202122"/>
                </a:solidFill>
                <a:latin typeface="Arial" panose="020B0604020202020204" pitchFamily="34" charset="0"/>
              </a:rPr>
              <a:t>th</a:t>
            </a:r>
            <a:r>
              <a:rPr lang="en-GB" b="1" dirty="0">
                <a:solidFill>
                  <a:srgbClr val="202122"/>
                </a:solidFill>
                <a:latin typeface="Arial" panose="020B0604020202020204" pitchFamily="34" charset="0"/>
              </a:rPr>
              <a:t> century? </a:t>
            </a:r>
          </a:p>
          <a:p>
            <a:r>
              <a:rPr lang="en-GB" dirty="0">
                <a:solidFill>
                  <a:srgbClr val="202122"/>
                </a:solidFill>
                <a:latin typeface="Arial" panose="020B0604020202020204" pitchFamily="34" charset="0"/>
              </a:rPr>
              <a:t>The term emerges in the course of the 16</a:t>
            </a:r>
            <a:r>
              <a:rPr lang="en-GB" baseline="30000" dirty="0">
                <a:solidFill>
                  <a:srgbClr val="202122"/>
                </a:solidFill>
                <a:latin typeface="Arial" panose="020B0604020202020204" pitchFamily="34" charset="0"/>
              </a:rPr>
              <a:t>th</a:t>
            </a:r>
            <a:r>
              <a:rPr lang="en-GB" dirty="0">
                <a:solidFill>
                  <a:srgbClr val="202122"/>
                </a:solidFill>
                <a:latin typeface="Arial" panose="020B0604020202020204" pitchFamily="34" charset="0"/>
              </a:rPr>
              <a:t> century and meant the study of the conditions under which production or consumption was organized at the level of the state. (remember: absolutism). In that way, political economy emphasised the original meaning of ‘economics’, which comes from the Greek </a:t>
            </a:r>
            <a:r>
              <a:rPr lang="en-GB" i="1" dirty="0">
                <a:solidFill>
                  <a:srgbClr val="202122"/>
                </a:solidFill>
                <a:latin typeface="Arial" panose="020B0604020202020204" pitchFamily="34" charset="0"/>
              </a:rPr>
              <a:t>oikos</a:t>
            </a:r>
            <a:r>
              <a:rPr lang="en-GB" dirty="0">
                <a:solidFill>
                  <a:srgbClr val="202122"/>
                </a:solidFill>
                <a:latin typeface="Arial" panose="020B0604020202020204" pitchFamily="34" charset="0"/>
              </a:rPr>
              <a:t> (meaning "home") and </a:t>
            </a:r>
            <a:r>
              <a:rPr lang="en-GB" i="1" dirty="0">
                <a:solidFill>
                  <a:srgbClr val="202122"/>
                </a:solidFill>
                <a:latin typeface="Arial" panose="020B0604020202020204" pitchFamily="34" charset="0"/>
              </a:rPr>
              <a:t>nomos</a:t>
            </a:r>
            <a:r>
              <a:rPr lang="en-GB" dirty="0">
                <a:solidFill>
                  <a:srgbClr val="202122"/>
                </a:solidFill>
                <a:latin typeface="Arial" panose="020B0604020202020204" pitchFamily="34" charset="0"/>
              </a:rPr>
              <a:t> (meaning "law" or "order"). Political economy was thus meant to express the laws of production of wealth at the state level, quite like economics concerns putting home to order. In absolutism that meant the ‘coffers’ of the absolute ruler. </a:t>
            </a:r>
          </a:p>
          <a:p>
            <a:endParaRPr lang="en-GB" dirty="0">
              <a:solidFill>
                <a:srgbClr val="202122"/>
              </a:solidFill>
              <a:latin typeface="Arial" panose="020B0604020202020204" pitchFamily="34" charset="0"/>
            </a:endParaRPr>
          </a:p>
          <a:p>
            <a:r>
              <a:rPr lang="en-GB" b="1" dirty="0">
                <a:solidFill>
                  <a:srgbClr val="202122"/>
                </a:solidFill>
                <a:latin typeface="Arial" panose="020B0604020202020204" pitchFamily="34" charset="0"/>
              </a:rPr>
              <a:t>Note:</a:t>
            </a:r>
            <a:r>
              <a:rPr lang="en-GB" dirty="0">
                <a:solidFill>
                  <a:srgbClr val="202122"/>
                </a:solidFill>
                <a:latin typeface="Arial" panose="020B0604020202020204" pitchFamily="34" charset="0"/>
              </a:rPr>
              <a:t> the term ‘economics’, and an academic discipline carrying this name only emerges in the 1930. </a:t>
            </a:r>
          </a:p>
          <a:p>
            <a:endParaRPr lang="en-GB" dirty="0">
              <a:solidFill>
                <a:srgbClr val="202122"/>
              </a:solidFill>
              <a:latin typeface="Arial" panose="020B0604020202020204" pitchFamily="34" charset="0"/>
            </a:endParaRPr>
          </a:p>
          <a:p>
            <a:r>
              <a:rPr lang="en-GB" b="1" dirty="0">
                <a:solidFill>
                  <a:srgbClr val="202122"/>
                </a:solidFill>
                <a:latin typeface="Arial" panose="020B0604020202020204" pitchFamily="34" charset="0"/>
              </a:rPr>
              <a:t>Definition ‘economics’</a:t>
            </a:r>
            <a:r>
              <a:rPr lang="en-GB" dirty="0">
                <a:solidFill>
                  <a:srgbClr val="202122"/>
                </a:solidFill>
                <a:latin typeface="Arial" panose="020B0604020202020204" pitchFamily="34" charset="0"/>
              </a:rPr>
              <a:t>: economics is a social sciences that studies the production, distribution, consumption of goods and services (e.g. microeconomics, macroeconomics). It is largely mathematical-driven and in recent years there is a strong emphasis on the cognitive-neurosciences of the brain. </a:t>
            </a:r>
          </a:p>
          <a:p>
            <a:endParaRPr lang="en-GB" dirty="0">
              <a:solidFill>
                <a:srgbClr val="202122"/>
              </a:solidFill>
              <a:latin typeface="Arial" panose="020B0604020202020204" pitchFamily="34" charset="0"/>
            </a:endParaRPr>
          </a:p>
          <a:p>
            <a:endParaRPr lang="en-US" dirty="0"/>
          </a:p>
        </p:txBody>
      </p:sp>
    </p:spTree>
    <p:extLst>
      <p:ext uri="{BB962C8B-B14F-4D97-AF65-F5344CB8AC3E}">
        <p14:creationId xmlns:p14="http://schemas.microsoft.com/office/powerpoint/2010/main" val="22983587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9E7FC5-0508-3688-0041-B39CD3EF1156}"/>
              </a:ext>
            </a:extLst>
          </p:cNvPr>
          <p:cNvSpPr txBox="1"/>
          <p:nvPr/>
        </p:nvSpPr>
        <p:spPr>
          <a:xfrm>
            <a:off x="2402305" y="1299412"/>
            <a:ext cx="8381944" cy="4524315"/>
          </a:xfrm>
          <a:prstGeom prst="rect">
            <a:avLst/>
          </a:prstGeom>
          <a:noFill/>
        </p:spPr>
        <p:txBody>
          <a:bodyPr wrap="square" rtlCol="0">
            <a:spAutoFit/>
          </a:bodyPr>
          <a:lstStyle/>
          <a:p>
            <a:r>
              <a:rPr lang="en-US" b="1" dirty="0"/>
              <a:t>Central for us here is: </a:t>
            </a:r>
          </a:p>
          <a:p>
            <a:endParaRPr lang="en-US" dirty="0"/>
          </a:p>
          <a:p>
            <a:r>
              <a:rPr lang="en-US" dirty="0"/>
              <a:t>Although political economy was a different exercise in the 18</a:t>
            </a:r>
            <a:r>
              <a:rPr lang="en-US" baseline="30000" dirty="0"/>
              <a:t>th</a:t>
            </a:r>
            <a:r>
              <a:rPr lang="en-US" dirty="0"/>
              <a:t> than today, </a:t>
            </a:r>
          </a:p>
          <a:p>
            <a:r>
              <a:rPr lang="en-US" dirty="0"/>
              <a:t>new ideas emerged that considered the </a:t>
            </a:r>
            <a:r>
              <a:rPr lang="en-US" dirty="0" err="1"/>
              <a:t>behaviour</a:t>
            </a:r>
            <a:r>
              <a:rPr lang="en-US" dirty="0"/>
              <a:t> and interactions of humans in economic exchanges as important </a:t>
            </a:r>
          </a:p>
          <a:p>
            <a:endParaRPr lang="en-US" dirty="0"/>
          </a:p>
          <a:p>
            <a:r>
              <a:rPr lang="en-US" dirty="0"/>
              <a:t>We will focus here on Adam Smith whose ideas became famous and are in economics considered to be foundational for today’s neoliberal economies. </a:t>
            </a:r>
          </a:p>
          <a:p>
            <a:endParaRPr lang="en-US" dirty="0"/>
          </a:p>
          <a:p>
            <a:r>
              <a:rPr lang="en-US" dirty="0"/>
              <a:t>But is that really so simple? </a:t>
            </a:r>
          </a:p>
          <a:p>
            <a:endParaRPr lang="en-US" dirty="0"/>
          </a:p>
          <a:p>
            <a:r>
              <a:rPr lang="en-US" dirty="0"/>
              <a:t>Did Adam Smith’s understanding of human nature (what he considered ‘the natural’ </a:t>
            </a:r>
            <a:r>
              <a:rPr lang="en-US" dirty="0" err="1"/>
              <a:t>behaviour</a:t>
            </a:r>
            <a:r>
              <a:rPr lang="en-US" dirty="0"/>
              <a:t> of humans engaged in economic exchange) is really the same as his neoliberal admirers today claim?</a:t>
            </a:r>
          </a:p>
          <a:p>
            <a:endParaRPr lang="en-US" dirty="0"/>
          </a:p>
          <a:p>
            <a:r>
              <a:rPr lang="en-US" b="1" dirty="0"/>
              <a:t>The simple answer is: NO!</a:t>
            </a:r>
          </a:p>
        </p:txBody>
      </p:sp>
    </p:spTree>
    <p:extLst>
      <p:ext uri="{BB962C8B-B14F-4D97-AF65-F5344CB8AC3E}">
        <p14:creationId xmlns:p14="http://schemas.microsoft.com/office/powerpoint/2010/main" val="19292188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amsmithmoralsentiments176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791" y="958089"/>
            <a:ext cx="3567165" cy="5688732"/>
          </a:xfrm>
          <a:prstGeom prst="rect">
            <a:avLst/>
          </a:prstGeom>
        </p:spPr>
      </p:pic>
      <p:sp>
        <p:nvSpPr>
          <p:cNvPr id="4" name="Rectangle 3"/>
          <p:cNvSpPr/>
          <p:nvPr/>
        </p:nvSpPr>
        <p:spPr>
          <a:xfrm>
            <a:off x="5941738" y="958090"/>
            <a:ext cx="4012967" cy="3139321"/>
          </a:xfrm>
          <a:prstGeom prst="rect">
            <a:avLst/>
          </a:prstGeom>
        </p:spPr>
        <p:txBody>
          <a:bodyPr wrap="square">
            <a:spAutoFit/>
          </a:bodyPr>
          <a:lstStyle/>
          <a:p>
            <a:r>
              <a:rPr lang="en-GB" i="1" dirty="0"/>
              <a:t>The Theory of Moral Sentiment (1759): </a:t>
            </a:r>
            <a:endParaRPr lang="en-GB" dirty="0"/>
          </a:p>
          <a:p>
            <a:endParaRPr lang="en-GB" dirty="0"/>
          </a:p>
          <a:p>
            <a:r>
              <a:rPr lang="en-GB" dirty="0"/>
              <a:t>	attempt to develop a coherent 	and plausible account by which 	humans learn the principles of 	morality from their experience 	of common life without 	descending 	into wanton religious scepticism like  	Mandeville or Rousseau’s sentiment 	of despair </a:t>
            </a:r>
            <a:endParaRPr lang="en-US" dirty="0"/>
          </a:p>
        </p:txBody>
      </p:sp>
      <p:sp>
        <p:nvSpPr>
          <p:cNvPr id="7" name="Rectangle 6"/>
          <p:cNvSpPr/>
          <p:nvPr/>
        </p:nvSpPr>
        <p:spPr>
          <a:xfrm>
            <a:off x="5715956" y="4398496"/>
            <a:ext cx="4952045" cy="1477328"/>
          </a:xfrm>
          <a:prstGeom prst="rect">
            <a:avLst/>
          </a:prstGeom>
        </p:spPr>
        <p:txBody>
          <a:bodyPr wrap="square">
            <a:spAutoFit/>
          </a:bodyPr>
          <a:lstStyle/>
          <a:p>
            <a:r>
              <a:rPr lang="en-GB" b="1" dirty="0"/>
              <a:t>Central concept is ‘sympathy’:</a:t>
            </a:r>
          </a:p>
          <a:p>
            <a:r>
              <a:rPr lang="en-GB" dirty="0"/>
              <a:t>Smith achievement is that he turned sympathy into the governing principle of a theory of sociability on which a theory of commerce could be based. </a:t>
            </a:r>
          </a:p>
        </p:txBody>
      </p:sp>
    </p:spTree>
    <p:extLst>
      <p:ext uri="{BB962C8B-B14F-4D97-AF65-F5344CB8AC3E}">
        <p14:creationId xmlns:p14="http://schemas.microsoft.com/office/powerpoint/2010/main" val="21508457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25617" y="2005590"/>
            <a:ext cx="7865565" cy="2769989"/>
          </a:xfrm>
          <a:prstGeom prst="rect">
            <a:avLst/>
          </a:prstGeom>
          <a:noFill/>
        </p:spPr>
        <p:txBody>
          <a:bodyPr wrap="square" rtlCol="0">
            <a:spAutoFit/>
          </a:bodyPr>
          <a:lstStyle/>
          <a:p>
            <a:endParaRPr lang="en-US" dirty="0"/>
          </a:p>
          <a:p>
            <a:pPr algn="ctr"/>
            <a:r>
              <a:rPr lang="en-US" b="1" dirty="0"/>
              <a:t>Week 8, Term II    </a:t>
            </a:r>
          </a:p>
          <a:p>
            <a:pPr algn="ctr"/>
            <a:r>
              <a:rPr lang="en-US" b="1" dirty="0"/>
              <a:t>           </a:t>
            </a:r>
          </a:p>
          <a:p>
            <a:pPr algn="ctr"/>
            <a:r>
              <a:rPr lang="en-US" sz="2400" b="1" dirty="0"/>
              <a:t>Bringing the Psyche into Focus (</a:t>
            </a:r>
            <a:r>
              <a:rPr lang="en-US" sz="2400" b="1"/>
              <a:t>II):</a:t>
            </a:r>
          </a:p>
          <a:p>
            <a:pPr algn="ctr"/>
            <a:r>
              <a:rPr lang="en-US" sz="2400" b="1"/>
              <a:t> </a:t>
            </a:r>
            <a:endParaRPr lang="en-US" sz="2400" b="1" dirty="0"/>
          </a:p>
          <a:p>
            <a:pPr algn="ctr"/>
            <a:r>
              <a:rPr lang="en-US" sz="2400" b="1" dirty="0"/>
              <a:t>The Problem of the Individual Self and Its Relationship to Society</a:t>
            </a:r>
          </a:p>
          <a:p>
            <a:endParaRPr lang="en-US" sz="2400" dirty="0"/>
          </a:p>
        </p:txBody>
      </p:sp>
    </p:spTree>
    <p:extLst>
      <p:ext uri="{BB962C8B-B14F-4D97-AF65-F5344CB8AC3E}">
        <p14:creationId xmlns:p14="http://schemas.microsoft.com/office/powerpoint/2010/main" val="34639810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90092" y="3962400"/>
            <a:ext cx="5591908" cy="923330"/>
          </a:xfrm>
          <a:prstGeom prst="rect">
            <a:avLst/>
          </a:prstGeom>
        </p:spPr>
        <p:txBody>
          <a:bodyPr wrap="square">
            <a:spAutoFit/>
          </a:bodyPr>
          <a:lstStyle/>
          <a:p>
            <a:endParaRPr lang="en-GB" dirty="0"/>
          </a:p>
          <a:p>
            <a:endParaRPr lang="en-GB" dirty="0"/>
          </a:p>
          <a:p>
            <a:endParaRPr lang="en-GB" dirty="0"/>
          </a:p>
        </p:txBody>
      </p:sp>
      <p:sp>
        <p:nvSpPr>
          <p:cNvPr id="4" name="TextBox 3"/>
          <p:cNvSpPr txBox="1"/>
          <p:nvPr/>
        </p:nvSpPr>
        <p:spPr>
          <a:xfrm>
            <a:off x="2121878" y="904203"/>
            <a:ext cx="8635813" cy="646331"/>
          </a:xfrm>
          <a:prstGeom prst="rect">
            <a:avLst/>
          </a:prstGeom>
          <a:noFill/>
        </p:spPr>
        <p:txBody>
          <a:bodyPr wrap="square" rtlCol="0">
            <a:spAutoFit/>
          </a:bodyPr>
          <a:lstStyle/>
          <a:p>
            <a:r>
              <a:rPr lang="en-US" b="1" dirty="0"/>
              <a:t>Sympathy stands at the core of all human action, including  the accumulation and distribution of wealth</a:t>
            </a:r>
            <a:endParaRPr lang="en-US" dirty="0"/>
          </a:p>
        </p:txBody>
      </p:sp>
      <p:sp>
        <p:nvSpPr>
          <p:cNvPr id="2" name="TextBox 1"/>
          <p:cNvSpPr txBox="1"/>
          <p:nvPr/>
        </p:nvSpPr>
        <p:spPr>
          <a:xfrm>
            <a:off x="2121877" y="504092"/>
            <a:ext cx="7592078" cy="400110"/>
          </a:xfrm>
          <a:prstGeom prst="rect">
            <a:avLst/>
          </a:prstGeom>
          <a:noFill/>
        </p:spPr>
        <p:txBody>
          <a:bodyPr wrap="none" rtlCol="0">
            <a:spAutoFit/>
          </a:bodyPr>
          <a:lstStyle/>
          <a:p>
            <a:r>
              <a:rPr lang="en-US" dirty="0"/>
              <a:t>					</a:t>
            </a:r>
            <a:r>
              <a:rPr lang="en-US" sz="2000" b="1" dirty="0"/>
              <a:t>Smith line of Argument: </a:t>
            </a:r>
          </a:p>
        </p:txBody>
      </p:sp>
      <p:sp>
        <p:nvSpPr>
          <p:cNvPr id="7" name="TextBox 6"/>
          <p:cNvSpPr txBox="1"/>
          <p:nvPr/>
        </p:nvSpPr>
        <p:spPr>
          <a:xfrm>
            <a:off x="2121878" y="1550534"/>
            <a:ext cx="7549662" cy="6001643"/>
          </a:xfrm>
          <a:prstGeom prst="rect">
            <a:avLst/>
          </a:prstGeom>
          <a:noFill/>
        </p:spPr>
        <p:txBody>
          <a:bodyPr wrap="square" rtlCol="0">
            <a:spAutoFit/>
          </a:bodyPr>
          <a:lstStyle/>
          <a:p>
            <a:pPr marL="285750" indent="-285750">
              <a:buFont typeface="Arial" charset="0"/>
              <a:buChar char="•"/>
            </a:pPr>
            <a:r>
              <a:rPr lang="en-GB" sz="1600" dirty="0"/>
              <a:t>humans are anxious animals – but we naturally want to know each other </a:t>
            </a:r>
          </a:p>
          <a:p>
            <a:pPr marL="285750" indent="-285750">
              <a:buFont typeface="Arial" charset="0"/>
              <a:buChar char="•"/>
            </a:pPr>
            <a:endParaRPr lang="en-GB" sz="1600" dirty="0"/>
          </a:p>
          <a:p>
            <a:pPr marL="285750" indent="-285750">
              <a:buFont typeface="Arial" charset="0"/>
              <a:buChar char="•"/>
            </a:pPr>
            <a:r>
              <a:rPr lang="en-GB" sz="1600" dirty="0"/>
              <a:t>why? Because humans have an innate curiosity concerning the business of all human beings. Satisfying our natural curiosity involves a process of evaluating the conduct of another person. We are attracted by our curiosity and we always tacitly or overtly rewarding that person with our approval or disapproval and expressions of affection or dislike. We judge and we want to be liked!</a:t>
            </a:r>
          </a:p>
          <a:p>
            <a:pPr marL="285750" indent="-285750">
              <a:buFont typeface="Arial" charset="0"/>
              <a:buChar char="•"/>
            </a:pPr>
            <a:endParaRPr lang="en-GB" sz="1600" dirty="0"/>
          </a:p>
          <a:p>
            <a:pPr marL="285750" indent="-285750">
              <a:buFont typeface="Arial" charset="0"/>
              <a:buChar char="•"/>
            </a:pPr>
            <a:r>
              <a:rPr lang="en-GB" sz="1600" dirty="0"/>
              <a:t>We thus learn to temper our passions vis-a-vis others to the point where any typical, disinterested person – an </a:t>
            </a:r>
            <a:r>
              <a:rPr lang="en-GB" sz="1600" i="1" dirty="0"/>
              <a:t>impartial spectator </a:t>
            </a:r>
            <a:r>
              <a:rPr lang="en-GB" sz="1600" dirty="0"/>
              <a:t>– says Smith would emphasize with us. Likewise when we show concern for other people, we know that an ‘impartial spectator’ would approve and we take pleasure from it being ‘liked’ by this ‘impartial spectator’;</a:t>
            </a:r>
          </a:p>
          <a:p>
            <a:pPr marL="285750" indent="-285750">
              <a:buFont typeface="Arial" charset="0"/>
              <a:buChar char="•"/>
            </a:pPr>
            <a:endParaRPr lang="en-GB" sz="1600" dirty="0"/>
          </a:p>
          <a:p>
            <a:pPr marL="285750" indent="-285750">
              <a:buFont typeface="Arial" charset="0"/>
              <a:buChar char="•"/>
            </a:pPr>
            <a:r>
              <a:rPr lang="en-GB" sz="1600" dirty="0"/>
              <a:t>and through experience with others, guided by the impartial spectator (in us), we gradually built up a system of behavioural norms – or morality. This is the glue of society and the foundation of its progress, Smith argues.</a:t>
            </a:r>
          </a:p>
          <a:p>
            <a:pPr marL="285750" indent="-285750">
              <a:buFont typeface="Arial" charset="0"/>
              <a:buChar char="•"/>
            </a:pPr>
            <a:endParaRPr lang="en-GB" sz="1600" dirty="0"/>
          </a:p>
          <a:p>
            <a:pPr marL="285750" indent="-285750">
              <a:buFont typeface="Arial" charset="0"/>
              <a:buChar char="•"/>
            </a:pPr>
            <a:r>
              <a:rPr lang="en-GB" sz="1600" dirty="0"/>
              <a:t>Smith believes that ‘</a:t>
            </a:r>
            <a:r>
              <a:rPr lang="en-GB" sz="1600" b="1" dirty="0"/>
              <a:t>greatest human happiness arises from the consciousness of being beloved’ – </a:t>
            </a:r>
            <a:r>
              <a:rPr lang="en-GB" sz="1600" dirty="0"/>
              <a:t>personal gain and greed is NOT his aim but our innate urge to being loved!</a:t>
            </a:r>
            <a:endParaRPr lang="en-US" sz="1600" dirty="0"/>
          </a:p>
          <a:p>
            <a:pPr marL="285750" indent="-285750">
              <a:buFont typeface="Arial" charset="0"/>
              <a:buChar char="•"/>
            </a:pPr>
            <a:endParaRPr lang="en-US" sz="1600" dirty="0"/>
          </a:p>
          <a:p>
            <a:pPr marL="285750" indent="-285750">
              <a:buFont typeface="Arial" charset="0"/>
              <a:buChar char="•"/>
            </a:pPr>
            <a:endParaRPr lang="en-GB" sz="1600" dirty="0"/>
          </a:p>
          <a:p>
            <a:pPr marL="285750" indent="-285750">
              <a:buFont typeface="Arial" charset="0"/>
              <a:buChar char="•"/>
            </a:pPr>
            <a:endParaRPr lang="en-US" sz="1600" dirty="0"/>
          </a:p>
        </p:txBody>
      </p:sp>
    </p:spTree>
    <p:extLst>
      <p:ext uri="{BB962C8B-B14F-4D97-AF65-F5344CB8AC3E}">
        <p14:creationId xmlns:p14="http://schemas.microsoft.com/office/powerpoint/2010/main" val="5462419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mith_adam_an_inquiry_into_the_nature_and_causes_of_the_wealth_of_nati_d5382781h.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4332" y="218792"/>
            <a:ext cx="8158496" cy="4895098"/>
          </a:xfrm>
          <a:prstGeom prst="rect">
            <a:avLst/>
          </a:prstGeom>
        </p:spPr>
      </p:pic>
      <p:sp>
        <p:nvSpPr>
          <p:cNvPr id="2" name="TextBox 1"/>
          <p:cNvSpPr txBox="1"/>
          <p:nvPr/>
        </p:nvSpPr>
        <p:spPr>
          <a:xfrm>
            <a:off x="2972733" y="5616986"/>
            <a:ext cx="9159046" cy="1200329"/>
          </a:xfrm>
          <a:prstGeom prst="rect">
            <a:avLst/>
          </a:prstGeom>
          <a:noFill/>
        </p:spPr>
        <p:txBody>
          <a:bodyPr wrap="none" rtlCol="0">
            <a:spAutoFit/>
          </a:bodyPr>
          <a:lstStyle/>
          <a:p>
            <a:r>
              <a:rPr lang="en-US" b="1" dirty="0"/>
              <a:t>The Wealth of Nations, 1776</a:t>
            </a:r>
          </a:p>
          <a:p>
            <a:endParaRPr lang="en-US" b="1" dirty="0"/>
          </a:p>
          <a:p>
            <a:r>
              <a:rPr lang="en-US" dirty="0"/>
              <a:t>The basis of this famous books is Smith’s idea of human sympathy as the glue of all human </a:t>
            </a:r>
          </a:p>
          <a:p>
            <a:r>
              <a:rPr lang="en-US" dirty="0"/>
              <a:t>social activity</a:t>
            </a:r>
          </a:p>
        </p:txBody>
      </p:sp>
    </p:spTree>
    <p:extLst>
      <p:ext uri="{BB962C8B-B14F-4D97-AF65-F5344CB8AC3E}">
        <p14:creationId xmlns:p14="http://schemas.microsoft.com/office/powerpoint/2010/main" val="4439981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03169" y="1116281"/>
            <a:ext cx="8848263" cy="2947538"/>
          </a:xfrm>
          <a:prstGeom prst="rect">
            <a:avLst/>
          </a:prstGeom>
        </p:spPr>
        <p:txBody>
          <a:bodyPr wrap="square">
            <a:spAutoFit/>
          </a:bodyPr>
          <a:lstStyle/>
          <a:p>
            <a:r>
              <a:rPr lang="en-GB" b="1" dirty="0"/>
              <a:t>                                            	Term II, lecture 5</a:t>
            </a:r>
          </a:p>
          <a:p>
            <a:pPr algn="just">
              <a:lnSpc>
                <a:spcPct val="150000"/>
              </a:lnSpc>
            </a:pPr>
            <a:endParaRPr lang="en-GB" b="1" dirty="0"/>
          </a:p>
          <a:p>
            <a:pPr algn="ctr">
              <a:lnSpc>
                <a:spcPct val="150000"/>
              </a:lnSpc>
            </a:pPr>
            <a:r>
              <a:rPr lang="en-GB" sz="2400" b="1" dirty="0"/>
              <a:t>The Invention of Pornography: </a:t>
            </a:r>
          </a:p>
          <a:p>
            <a:pPr algn="ctr">
              <a:lnSpc>
                <a:spcPct val="150000"/>
              </a:lnSpc>
            </a:pPr>
            <a:r>
              <a:rPr lang="en-GB" sz="2400" b="1" dirty="0"/>
              <a:t>Human Nature and Sex in the Eighteenth Century</a:t>
            </a:r>
          </a:p>
          <a:p>
            <a:pPr algn="ctr">
              <a:lnSpc>
                <a:spcPct val="150000"/>
              </a:lnSpc>
            </a:pPr>
            <a:endParaRPr lang="en-GB" sz="2400" b="1" dirty="0"/>
          </a:p>
          <a:p>
            <a:pPr algn="just">
              <a:lnSpc>
                <a:spcPct val="150000"/>
              </a:lnSpc>
            </a:pPr>
            <a:r>
              <a:rPr lang="en-GB" sz="2400" b="1" dirty="0"/>
              <a:t>			</a:t>
            </a:r>
            <a:r>
              <a:rPr lang="en-GB" sz="2000" b="1" dirty="0"/>
              <a:t>Dr Claudia Stein </a:t>
            </a:r>
            <a:endParaRPr lang="en-GB" sz="2000" dirty="0"/>
          </a:p>
        </p:txBody>
      </p:sp>
    </p:spTree>
    <p:extLst>
      <p:ext uri="{BB962C8B-B14F-4D97-AF65-F5344CB8AC3E}">
        <p14:creationId xmlns:p14="http://schemas.microsoft.com/office/powerpoint/2010/main" val="882525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22765" y="118753"/>
            <a:ext cx="3838774" cy="7017306"/>
          </a:xfrm>
          <a:prstGeom prst="rect">
            <a:avLst/>
          </a:prstGeom>
          <a:noFill/>
        </p:spPr>
        <p:txBody>
          <a:bodyPr wrap="square" rtlCol="0">
            <a:spAutoFit/>
          </a:bodyPr>
          <a:lstStyle/>
          <a:p>
            <a:r>
              <a:rPr lang="en-US" dirty="0"/>
              <a:t>A period in Western history from the 1650s to the 1780s. It is a period in which Western European culture began to emphasized </a:t>
            </a:r>
            <a:r>
              <a:rPr lang="en-US" b="1" dirty="0"/>
              <a:t>reason</a:t>
            </a:r>
            <a:r>
              <a:rPr lang="en-US" dirty="0"/>
              <a:t> and </a:t>
            </a:r>
            <a:r>
              <a:rPr lang="en-US" b="1" dirty="0"/>
              <a:t>empirically-based analysis (empiricism) </a:t>
            </a:r>
            <a:r>
              <a:rPr lang="en-US" dirty="0"/>
              <a:t>in the investigation of humans and nature rather then following traditional lines of authority (e.g. Church, the ancient authorities). </a:t>
            </a:r>
          </a:p>
          <a:p>
            <a:endParaRPr lang="en-US" dirty="0"/>
          </a:p>
          <a:p>
            <a:r>
              <a:rPr lang="en-US" dirty="0"/>
              <a:t>It was a movement that aimed at reforming individuals and society at large and was initiated mainly by moral philosophers. </a:t>
            </a:r>
          </a:p>
          <a:p>
            <a:endParaRPr lang="en-US" dirty="0"/>
          </a:p>
          <a:p>
            <a:r>
              <a:rPr lang="en-US" dirty="0"/>
              <a:t>However,  due to the emergence of a </a:t>
            </a:r>
            <a:r>
              <a:rPr lang="en-US" b="1" dirty="0"/>
              <a:t>‘public sphere</a:t>
            </a:r>
            <a:r>
              <a:rPr lang="en-US" dirty="0"/>
              <a:t>’ during the 18</a:t>
            </a:r>
            <a:r>
              <a:rPr lang="en-US" baseline="30000" dirty="0"/>
              <a:t>th</a:t>
            </a:r>
            <a:r>
              <a:rPr lang="en-US" dirty="0"/>
              <a:t> century, these ideas --promoting human progress, tolerance, and skepticism-- reached a wide public and were discussed in many new public spaces such as urban coffeehouses and salons. Women became part of it.</a:t>
            </a:r>
          </a:p>
        </p:txBody>
      </p:sp>
      <p:pic>
        <p:nvPicPr>
          <p:cNvPr id="3" name="Picture 2" descr="Salon_de_Madame_Geoffrin-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1538" y="1350499"/>
            <a:ext cx="5001768" cy="3291840"/>
          </a:xfrm>
          <a:prstGeom prst="rect">
            <a:avLst/>
          </a:prstGeom>
        </p:spPr>
      </p:pic>
      <p:sp>
        <p:nvSpPr>
          <p:cNvPr id="4" name="TextBox 3">
            <a:extLst>
              <a:ext uri="{FF2B5EF4-FFF2-40B4-BE49-F238E27FC236}">
                <a16:creationId xmlns:a16="http://schemas.microsoft.com/office/drawing/2014/main" id="{7DB47630-64A8-986A-E30F-D96DA2366BE2}"/>
              </a:ext>
            </a:extLst>
          </p:cNvPr>
          <p:cNvSpPr txBox="1"/>
          <p:nvPr/>
        </p:nvSpPr>
        <p:spPr>
          <a:xfrm>
            <a:off x="5958490" y="303328"/>
            <a:ext cx="4709510" cy="646331"/>
          </a:xfrm>
          <a:prstGeom prst="rect">
            <a:avLst/>
          </a:prstGeom>
          <a:noFill/>
        </p:spPr>
        <p:txBody>
          <a:bodyPr wrap="square" rtlCol="0">
            <a:spAutoFit/>
          </a:bodyPr>
          <a:lstStyle/>
          <a:p>
            <a:r>
              <a:rPr lang="en-US" b="1" dirty="0"/>
              <a:t>The Age of Enlightenment (also called ‘the Enlightenment’ or ‘Age of Reason’ </a:t>
            </a:r>
            <a:endParaRPr lang="en-US" dirty="0"/>
          </a:p>
        </p:txBody>
      </p:sp>
      <p:sp>
        <p:nvSpPr>
          <p:cNvPr id="5" name="TextBox 4">
            <a:extLst>
              <a:ext uri="{FF2B5EF4-FFF2-40B4-BE49-F238E27FC236}">
                <a16:creationId xmlns:a16="http://schemas.microsoft.com/office/drawing/2014/main" id="{B1E8186D-2EEF-FFA4-F1E3-AB15594C7F2A}"/>
              </a:ext>
            </a:extLst>
          </p:cNvPr>
          <p:cNvSpPr txBox="1"/>
          <p:nvPr/>
        </p:nvSpPr>
        <p:spPr>
          <a:xfrm>
            <a:off x="6096000" y="5248895"/>
            <a:ext cx="4287362" cy="923330"/>
          </a:xfrm>
          <a:prstGeom prst="rect">
            <a:avLst/>
          </a:prstGeom>
          <a:noFill/>
        </p:spPr>
        <p:txBody>
          <a:bodyPr wrap="square" rtlCol="0">
            <a:spAutoFit/>
          </a:bodyPr>
          <a:lstStyle/>
          <a:p>
            <a:r>
              <a:rPr lang="en-US" dirty="0"/>
              <a:t>The term Enlightenment is already used </a:t>
            </a:r>
          </a:p>
          <a:p>
            <a:r>
              <a:rPr lang="en-US" dirty="0"/>
              <a:t>by contemporaries. They felt that they lived in a different age.</a:t>
            </a:r>
          </a:p>
        </p:txBody>
      </p:sp>
    </p:spTree>
    <p:extLst>
      <p:ext uri="{BB962C8B-B14F-4D97-AF65-F5344CB8AC3E}">
        <p14:creationId xmlns:p14="http://schemas.microsoft.com/office/powerpoint/2010/main" val="27917399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8873" y="876536"/>
            <a:ext cx="7370521" cy="5078313"/>
          </a:xfrm>
          <a:prstGeom prst="rect">
            <a:avLst/>
          </a:prstGeom>
          <a:noFill/>
        </p:spPr>
        <p:txBody>
          <a:bodyPr wrap="square" rtlCol="0">
            <a:spAutoFit/>
          </a:bodyPr>
          <a:lstStyle/>
          <a:p>
            <a:r>
              <a:rPr lang="en-US" b="1" dirty="0"/>
              <a:t>	What is ‘pornography’? </a:t>
            </a:r>
          </a:p>
          <a:p>
            <a:endParaRPr lang="en-US" b="1" dirty="0"/>
          </a:p>
          <a:p>
            <a:r>
              <a:rPr lang="en-US" b="1" dirty="0"/>
              <a:t>Definitions, definitions, definitions…</a:t>
            </a:r>
          </a:p>
          <a:p>
            <a:endParaRPr lang="en-US" dirty="0"/>
          </a:p>
          <a:p>
            <a:r>
              <a:rPr lang="en-GB" dirty="0"/>
              <a:t>‘…the written or visual presentation in a realistic form of any genital or sexual behaviour with a deliberate violation of existing and widely accepted moral and social taboos.’ </a:t>
            </a:r>
          </a:p>
          <a:p>
            <a:endParaRPr lang="en-GB" dirty="0"/>
          </a:p>
          <a:p>
            <a:r>
              <a:rPr lang="en-GB" dirty="0"/>
              <a:t>The word derives from the Greek ‘</a:t>
            </a:r>
            <a:r>
              <a:rPr lang="en-GB" dirty="0" err="1"/>
              <a:t>pornographia</a:t>
            </a:r>
            <a:r>
              <a:rPr lang="en-GB" dirty="0"/>
              <a:t>’ which means ‘a written description or illustration of prostitutes or prostitution.’ </a:t>
            </a:r>
          </a:p>
          <a:p>
            <a:endParaRPr lang="en-GB" dirty="0"/>
          </a:p>
          <a:p>
            <a:r>
              <a:rPr lang="en-GB" b="1" dirty="0"/>
              <a:t>First mentioned</a:t>
            </a:r>
            <a:r>
              <a:rPr lang="en-GB" dirty="0"/>
              <a:t>: Term first appears in Oxford dictionary in 1856 as the description of a ‘special’ genre in ‘special collections’: 1836 the ‘Collection de </a:t>
            </a:r>
            <a:r>
              <a:rPr lang="en-GB" dirty="0" err="1"/>
              <a:t>l’Enfer</a:t>
            </a:r>
            <a:r>
              <a:rPr lang="en-GB" dirty="0"/>
              <a:t>’ at the national library in Paris; British Library has its  ‘Private Case’. </a:t>
            </a:r>
          </a:p>
          <a:p>
            <a:endParaRPr lang="en-GB" dirty="0"/>
          </a:p>
          <a:p>
            <a:endParaRPr lang="en-GB" dirty="0"/>
          </a:p>
          <a:p>
            <a:endParaRPr lang="en-GB" dirty="0"/>
          </a:p>
        </p:txBody>
      </p:sp>
    </p:spTree>
    <p:extLst>
      <p:ext uri="{BB962C8B-B14F-4D97-AF65-F5344CB8AC3E}">
        <p14:creationId xmlns:p14="http://schemas.microsoft.com/office/powerpoint/2010/main" val="22483034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02857" y="5552031"/>
            <a:ext cx="4775448" cy="646332"/>
          </a:xfrm>
          <a:prstGeom prst="rect">
            <a:avLst/>
          </a:prstGeom>
          <a:noFill/>
        </p:spPr>
        <p:txBody>
          <a:bodyPr wrap="square" rtlCol="0">
            <a:spAutoFit/>
          </a:bodyPr>
          <a:lstStyle/>
          <a:p>
            <a:r>
              <a:rPr lang="en-US" dirty="0" err="1"/>
              <a:t>Donatien</a:t>
            </a:r>
            <a:r>
              <a:rPr lang="en-US" dirty="0"/>
              <a:t> Alphonse François, Marquis de Sade (1740-1814) </a:t>
            </a:r>
          </a:p>
        </p:txBody>
      </p:sp>
      <p:pic>
        <p:nvPicPr>
          <p:cNvPr id="3" name="Picture 2" descr="Marquis_de_Sade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7463" y="606631"/>
            <a:ext cx="4896000" cy="4817664"/>
          </a:xfrm>
          <a:prstGeom prst="rect">
            <a:avLst/>
          </a:prstGeom>
        </p:spPr>
      </p:pic>
      <p:sp>
        <p:nvSpPr>
          <p:cNvPr id="7" name="Rectangle 6"/>
          <p:cNvSpPr/>
          <p:nvPr/>
        </p:nvSpPr>
        <p:spPr>
          <a:xfrm>
            <a:off x="6072555" y="950639"/>
            <a:ext cx="4837636" cy="1754326"/>
          </a:xfrm>
          <a:prstGeom prst="rect">
            <a:avLst/>
          </a:prstGeom>
        </p:spPr>
        <p:txBody>
          <a:bodyPr wrap="square">
            <a:spAutoFit/>
          </a:bodyPr>
          <a:lstStyle/>
          <a:p>
            <a:r>
              <a:rPr lang="en-GB" i="1" dirty="0"/>
              <a:t>The 120 Days of Sodom, or the School of Libertinism </a:t>
            </a:r>
            <a:r>
              <a:rPr lang="en-GB" dirty="0"/>
              <a:t>(1785) </a:t>
            </a:r>
          </a:p>
          <a:p>
            <a:endParaRPr lang="en-GB" dirty="0"/>
          </a:p>
          <a:p>
            <a:r>
              <a:rPr lang="en-GB" i="1" dirty="0"/>
              <a:t>Justine </a:t>
            </a:r>
            <a:r>
              <a:rPr lang="en-GB" dirty="0"/>
              <a:t>(1791)</a:t>
            </a:r>
          </a:p>
          <a:p>
            <a:endParaRPr lang="en-GB" dirty="0"/>
          </a:p>
          <a:p>
            <a:r>
              <a:rPr lang="en-GB" i="1" dirty="0"/>
              <a:t>Philosophy in the Bedroom </a:t>
            </a:r>
            <a:r>
              <a:rPr lang="en-GB" dirty="0"/>
              <a:t>(1795)</a:t>
            </a:r>
            <a:endParaRPr lang="en-US" dirty="0"/>
          </a:p>
        </p:txBody>
      </p:sp>
      <p:sp>
        <p:nvSpPr>
          <p:cNvPr id="9" name="Rectangle 8"/>
          <p:cNvSpPr/>
          <p:nvPr/>
        </p:nvSpPr>
        <p:spPr>
          <a:xfrm>
            <a:off x="6072556" y="2919046"/>
            <a:ext cx="4595445" cy="369332"/>
          </a:xfrm>
          <a:prstGeom prst="rect">
            <a:avLst/>
          </a:prstGeom>
        </p:spPr>
        <p:txBody>
          <a:bodyPr wrap="square">
            <a:spAutoFit/>
          </a:bodyPr>
          <a:lstStyle/>
          <a:p>
            <a:r>
              <a:rPr lang="en-GB" i="1" dirty="0"/>
              <a:t>Juliette </a:t>
            </a:r>
            <a:r>
              <a:rPr lang="en-GB" dirty="0"/>
              <a:t>(written between 1797–1801)</a:t>
            </a:r>
            <a:endParaRPr lang="en-US" dirty="0"/>
          </a:p>
        </p:txBody>
      </p:sp>
      <p:sp>
        <p:nvSpPr>
          <p:cNvPr id="4" name="TextBox 3"/>
          <p:cNvSpPr txBox="1"/>
          <p:nvPr/>
        </p:nvSpPr>
        <p:spPr>
          <a:xfrm>
            <a:off x="6236677" y="422793"/>
            <a:ext cx="4370204" cy="707886"/>
          </a:xfrm>
          <a:prstGeom prst="rect">
            <a:avLst/>
          </a:prstGeom>
          <a:noFill/>
        </p:spPr>
        <p:txBody>
          <a:bodyPr wrap="square" rtlCol="0">
            <a:spAutoFit/>
          </a:bodyPr>
          <a:lstStyle/>
          <a:p>
            <a:r>
              <a:rPr lang="en-US" sz="2000" b="1" dirty="0"/>
              <a:t>Daring? Depraved? Or, a philosophy? </a:t>
            </a:r>
          </a:p>
        </p:txBody>
      </p:sp>
      <p:sp>
        <p:nvSpPr>
          <p:cNvPr id="6" name="TextBox 5"/>
          <p:cNvSpPr txBox="1"/>
          <p:nvPr/>
        </p:nvSpPr>
        <p:spPr>
          <a:xfrm>
            <a:off x="6478306" y="4900247"/>
            <a:ext cx="4189695" cy="646331"/>
          </a:xfrm>
          <a:prstGeom prst="rect">
            <a:avLst/>
          </a:prstGeom>
          <a:noFill/>
        </p:spPr>
        <p:txBody>
          <a:bodyPr wrap="square" rtlCol="0">
            <a:spAutoFit/>
          </a:bodyPr>
          <a:lstStyle/>
          <a:p>
            <a:endParaRPr lang="en-US" b="1" dirty="0"/>
          </a:p>
          <a:p>
            <a:endParaRPr lang="en-US" b="1" dirty="0"/>
          </a:p>
        </p:txBody>
      </p:sp>
      <p:sp>
        <p:nvSpPr>
          <p:cNvPr id="5" name="TextBox 4">
            <a:extLst>
              <a:ext uri="{FF2B5EF4-FFF2-40B4-BE49-F238E27FC236}">
                <a16:creationId xmlns:a16="http://schemas.microsoft.com/office/drawing/2014/main" id="{5B32A46C-D961-0447-AE22-7184E919C43B}"/>
              </a:ext>
            </a:extLst>
          </p:cNvPr>
          <p:cNvSpPr txBox="1"/>
          <p:nvPr/>
        </p:nvSpPr>
        <p:spPr>
          <a:xfrm>
            <a:off x="1702858" y="173251"/>
            <a:ext cx="9336161" cy="383651"/>
          </a:xfrm>
          <a:prstGeom prst="rect">
            <a:avLst/>
          </a:prstGeom>
          <a:noFill/>
        </p:spPr>
        <p:txBody>
          <a:bodyPr wrap="square" rtlCol="0">
            <a:spAutoFit/>
          </a:bodyPr>
          <a:lstStyle/>
          <a:p>
            <a:r>
              <a:rPr lang="en-US" dirty="0"/>
              <a:t>But a new dimension arise in print during 18</a:t>
            </a:r>
            <a:r>
              <a:rPr lang="en-US" baseline="30000" dirty="0"/>
              <a:t>th</a:t>
            </a:r>
            <a:r>
              <a:rPr lang="en-US" dirty="0"/>
              <a:t> century?</a:t>
            </a:r>
          </a:p>
        </p:txBody>
      </p:sp>
      <p:sp>
        <p:nvSpPr>
          <p:cNvPr id="8" name="TextBox 7">
            <a:extLst>
              <a:ext uri="{FF2B5EF4-FFF2-40B4-BE49-F238E27FC236}">
                <a16:creationId xmlns:a16="http://schemas.microsoft.com/office/drawing/2014/main" id="{341985D0-4A11-F748-8D0D-B8EE00FD967C}"/>
              </a:ext>
            </a:extLst>
          </p:cNvPr>
          <p:cNvSpPr txBox="1"/>
          <p:nvPr/>
        </p:nvSpPr>
        <p:spPr>
          <a:xfrm>
            <a:off x="6705601" y="4232032"/>
            <a:ext cx="184731" cy="646331"/>
          </a:xfrm>
          <a:prstGeom prst="rect">
            <a:avLst/>
          </a:prstGeom>
          <a:noFill/>
        </p:spPr>
        <p:txBody>
          <a:bodyPr wrap="none" rtlCol="0">
            <a:spAutoFit/>
          </a:bodyPr>
          <a:lstStyle/>
          <a:p>
            <a:endParaRPr lang="en-US" dirty="0"/>
          </a:p>
          <a:p>
            <a:endParaRPr lang="en-US" dirty="0"/>
          </a:p>
        </p:txBody>
      </p:sp>
      <p:sp>
        <p:nvSpPr>
          <p:cNvPr id="11" name="TextBox 10">
            <a:extLst>
              <a:ext uri="{FF2B5EF4-FFF2-40B4-BE49-F238E27FC236}">
                <a16:creationId xmlns:a16="http://schemas.microsoft.com/office/drawing/2014/main" id="{1EC50021-DA66-EA4A-B8E3-D92F0106F379}"/>
              </a:ext>
            </a:extLst>
          </p:cNvPr>
          <p:cNvSpPr txBox="1"/>
          <p:nvPr/>
        </p:nvSpPr>
        <p:spPr>
          <a:xfrm>
            <a:off x="1758463" y="6295293"/>
            <a:ext cx="4708725" cy="646331"/>
          </a:xfrm>
          <a:prstGeom prst="rect">
            <a:avLst/>
          </a:prstGeom>
          <a:noFill/>
        </p:spPr>
        <p:txBody>
          <a:bodyPr wrap="none" rtlCol="0">
            <a:spAutoFit/>
          </a:bodyPr>
          <a:lstStyle/>
          <a:p>
            <a:r>
              <a:rPr lang="en-US" dirty="0"/>
              <a:t>Sadism: persons who derive (sexual) pleasure</a:t>
            </a:r>
          </a:p>
          <a:p>
            <a:r>
              <a:rPr lang="en-US" dirty="0"/>
              <a:t>from suffering of other</a:t>
            </a:r>
          </a:p>
        </p:txBody>
      </p:sp>
      <p:sp>
        <p:nvSpPr>
          <p:cNvPr id="12" name="TextBox 11">
            <a:extLst>
              <a:ext uri="{FF2B5EF4-FFF2-40B4-BE49-F238E27FC236}">
                <a16:creationId xmlns:a16="http://schemas.microsoft.com/office/drawing/2014/main" id="{4E303445-D0EA-4246-94E0-9B5B184A5BC8}"/>
              </a:ext>
            </a:extLst>
          </p:cNvPr>
          <p:cNvSpPr txBox="1"/>
          <p:nvPr/>
        </p:nvSpPr>
        <p:spPr>
          <a:xfrm>
            <a:off x="6236678" y="3598985"/>
            <a:ext cx="4067908" cy="3416320"/>
          </a:xfrm>
          <a:prstGeom prst="rect">
            <a:avLst/>
          </a:prstGeom>
          <a:noFill/>
        </p:spPr>
        <p:txBody>
          <a:bodyPr wrap="square" rtlCol="0">
            <a:spAutoFit/>
          </a:bodyPr>
          <a:lstStyle/>
          <a:p>
            <a:r>
              <a:rPr lang="en-GB" dirty="0"/>
              <a:t>Sade is best known for his erotic works. They combine philosophical discourse with pornography</a:t>
            </a:r>
            <a:r>
              <a:rPr lang="en-GB"/>
              <a:t>, depicting sexual </a:t>
            </a:r>
            <a:r>
              <a:rPr lang="en-GB" dirty="0"/>
              <a:t>fantasies with an emphasis violence, suffering, anal sex (which he calls sodomy), child rape, crime, and blasphemy against Christianity. Many of the characters in his works are teenagers or adolescents. His work is a depiction of extreme absolute freedom, unrestrained by morality, religion, or law.</a:t>
            </a:r>
            <a:endParaRPr lang="en-US" dirty="0"/>
          </a:p>
        </p:txBody>
      </p:sp>
    </p:spTree>
    <p:extLst>
      <p:ext uri="{BB962C8B-B14F-4D97-AF65-F5344CB8AC3E}">
        <p14:creationId xmlns:p14="http://schemas.microsoft.com/office/powerpoint/2010/main" val="17720251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D2EDABB-943A-974E-8985-DEC62232053F}"/>
              </a:ext>
            </a:extLst>
          </p:cNvPr>
          <p:cNvSpPr txBox="1"/>
          <p:nvPr/>
        </p:nvSpPr>
        <p:spPr>
          <a:xfrm>
            <a:off x="1739190" y="222738"/>
            <a:ext cx="9108514" cy="923330"/>
          </a:xfrm>
          <a:prstGeom prst="rect">
            <a:avLst/>
          </a:prstGeom>
          <a:noFill/>
        </p:spPr>
        <p:txBody>
          <a:bodyPr wrap="square" rtlCol="0">
            <a:spAutoFit/>
          </a:bodyPr>
          <a:lstStyle/>
          <a:p>
            <a:r>
              <a:rPr lang="en-US" b="1" dirty="0"/>
              <a:t>Let’s remind ourselves of the historical context of de Sade’s Work: 18</a:t>
            </a:r>
            <a:r>
              <a:rPr lang="en-US" b="1" baseline="30000" dirty="0"/>
              <a:t>th</a:t>
            </a:r>
            <a:r>
              <a:rPr lang="en-US" b="1" dirty="0"/>
              <a:t> century society  </a:t>
            </a:r>
          </a:p>
          <a:p>
            <a:endParaRPr lang="en-US" b="1" dirty="0"/>
          </a:p>
          <a:p>
            <a:r>
              <a:rPr lang="en-US" b="1" dirty="0"/>
              <a:t>Polite and Gallant Enlightened Society </a:t>
            </a:r>
          </a:p>
        </p:txBody>
      </p:sp>
      <p:pic>
        <p:nvPicPr>
          <p:cNvPr id="1026" name="Picture 2" descr="https://i1.wp.com/www.hisour.com/wp-content/uploads/2018/01/Fete-galante.jpg?fit=960%2C750&amp;ssl=1">
            <a:extLst>
              <a:ext uri="{FF2B5EF4-FFF2-40B4-BE49-F238E27FC236}">
                <a16:creationId xmlns:a16="http://schemas.microsoft.com/office/drawing/2014/main" id="{ED47AC43-59D7-8841-8934-3E42CAF37B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9189" y="1426259"/>
            <a:ext cx="6192000" cy="483714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22B5BCC-8AD5-4349-B304-DD667703402A}"/>
              </a:ext>
            </a:extLst>
          </p:cNvPr>
          <p:cNvSpPr txBox="1"/>
          <p:nvPr/>
        </p:nvSpPr>
        <p:spPr>
          <a:xfrm>
            <a:off x="8159263" y="2110155"/>
            <a:ext cx="2309446" cy="2031325"/>
          </a:xfrm>
          <a:prstGeom prst="rect">
            <a:avLst/>
          </a:prstGeom>
          <a:noFill/>
        </p:spPr>
        <p:txBody>
          <a:bodyPr wrap="square" rtlCol="0">
            <a:spAutoFit/>
          </a:bodyPr>
          <a:lstStyle/>
          <a:p>
            <a:r>
              <a:rPr lang="en-US" u="sng" dirty="0"/>
              <a:t>Differences</a:t>
            </a:r>
            <a:r>
              <a:rPr lang="en-US" dirty="0"/>
              <a:t> between the sexes are accentuated in the public sphere</a:t>
            </a:r>
          </a:p>
          <a:p>
            <a:endParaRPr lang="en-US" dirty="0"/>
          </a:p>
          <a:p>
            <a:r>
              <a:rPr lang="en-US" dirty="0"/>
              <a:t>(note: go back to lecture on women)</a:t>
            </a:r>
          </a:p>
        </p:txBody>
      </p:sp>
    </p:spTree>
    <p:extLst>
      <p:ext uri="{BB962C8B-B14F-4D97-AF65-F5344CB8AC3E}">
        <p14:creationId xmlns:p14="http://schemas.microsoft.com/office/powerpoint/2010/main" val="25313676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65662" y="154379"/>
            <a:ext cx="7250800" cy="6463308"/>
          </a:xfrm>
          <a:prstGeom prst="rect">
            <a:avLst/>
          </a:prstGeom>
          <a:noFill/>
        </p:spPr>
        <p:txBody>
          <a:bodyPr wrap="square" rtlCol="0">
            <a:spAutoFit/>
          </a:bodyPr>
          <a:lstStyle/>
          <a:p>
            <a:r>
              <a:rPr lang="en-US" b="1" dirty="0"/>
              <a:t>The rise of a new genre of literature: The ‘birth’ of the novel</a:t>
            </a:r>
          </a:p>
          <a:p>
            <a:endParaRPr lang="en-US" dirty="0"/>
          </a:p>
          <a:p>
            <a:r>
              <a:rPr lang="en-GB" dirty="0"/>
              <a:t>“Novel”, derives from the Italian </a:t>
            </a:r>
            <a:r>
              <a:rPr lang="en-GB" i="1" dirty="0"/>
              <a:t>novella</a:t>
            </a:r>
            <a:r>
              <a:rPr lang="en-GB" dirty="0"/>
              <a:t> for "new", "news", or "short story of something new", itself from the Latin </a:t>
            </a:r>
            <a:r>
              <a:rPr lang="en-GB" i="1" dirty="0"/>
              <a:t>novella</a:t>
            </a:r>
            <a:r>
              <a:rPr lang="en-GB" dirty="0"/>
              <a:t>. </a:t>
            </a:r>
          </a:p>
          <a:p>
            <a:endParaRPr lang="en-GB" dirty="0"/>
          </a:p>
          <a:p>
            <a:r>
              <a:rPr lang="en-US" dirty="0"/>
              <a:t>In contrast with lengthy heroic romances which --- narrated in an exalted poetic language -- the fatal deeds of aristocratic heroes fighting for ‘the big cause’ in faraway historical settings (which had nothing to do with with the reality of the reader), the novel </a:t>
            </a:r>
            <a:r>
              <a:rPr lang="en-US" u="sng" dirty="0"/>
              <a:t>represented fictionalized reality</a:t>
            </a:r>
            <a:r>
              <a:rPr lang="en-US" dirty="0"/>
              <a:t>, an image of everyday life of the ordinary people. </a:t>
            </a:r>
          </a:p>
          <a:p>
            <a:endParaRPr lang="en-US" dirty="0"/>
          </a:p>
          <a:p>
            <a:r>
              <a:rPr lang="en-US" dirty="0"/>
              <a:t>Instead of traditional epic plots, abstract universality and stylized (either good or bad) characters mainly of noble background, they introduced simple colloquial prose of the middling and even lower class heroes, placed in contemporary society</a:t>
            </a:r>
            <a:r>
              <a:rPr lang="en-GB" dirty="0"/>
              <a:t>.</a:t>
            </a:r>
            <a:r>
              <a:rPr lang="en-US" dirty="0"/>
              <a:t> </a:t>
            </a:r>
          </a:p>
          <a:p>
            <a:endParaRPr lang="en-US" u="sng" dirty="0"/>
          </a:p>
          <a:p>
            <a:r>
              <a:rPr lang="en-US" u="sng" dirty="0"/>
              <a:t>They founded their stories on credibility and realism </a:t>
            </a:r>
            <a:r>
              <a:rPr lang="en-US" dirty="0"/>
              <a:t>in content. </a:t>
            </a:r>
          </a:p>
          <a:p>
            <a:endParaRPr lang="en-US" dirty="0"/>
          </a:p>
          <a:p>
            <a:r>
              <a:rPr lang="en-US" u="sng" dirty="0"/>
              <a:t>Effect on the reader</a:t>
            </a:r>
            <a:r>
              <a:rPr lang="en-US" dirty="0"/>
              <a:t>: The reader could ‘</a:t>
            </a:r>
            <a:r>
              <a:rPr lang="en-US" dirty="0" err="1"/>
              <a:t>sympathise</a:t>
            </a:r>
            <a:r>
              <a:rPr lang="en-US" dirty="0"/>
              <a:t>’ with the novel characters and locate her/himself in the novel (remember: the </a:t>
            </a:r>
          </a:p>
          <a:p>
            <a:r>
              <a:rPr lang="en-US" dirty="0"/>
              <a:t>Importance of ‘sympathy’ as the glue between </a:t>
            </a:r>
            <a:r>
              <a:rPr lang="en-US" dirty="0" err="1"/>
              <a:t>individiuals</a:t>
            </a:r>
            <a:r>
              <a:rPr lang="en-US" dirty="0"/>
              <a:t> in 18</a:t>
            </a:r>
            <a:r>
              <a:rPr lang="en-US" baseline="30000" dirty="0"/>
              <a:t>th-</a:t>
            </a:r>
            <a:r>
              <a:rPr lang="en-US" dirty="0"/>
              <a:t> -century society, e.g. Hume, Smith)</a:t>
            </a:r>
            <a:endParaRPr lang="en-GB" dirty="0"/>
          </a:p>
          <a:p>
            <a:endParaRPr lang="en-US" dirty="0"/>
          </a:p>
        </p:txBody>
      </p:sp>
    </p:spTree>
    <p:extLst>
      <p:ext uri="{BB962C8B-B14F-4D97-AF65-F5344CB8AC3E}">
        <p14:creationId xmlns:p14="http://schemas.microsoft.com/office/powerpoint/2010/main" val="31687947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0px-Richardson_pamela_174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7106" y="778303"/>
            <a:ext cx="3802805" cy="5399996"/>
          </a:xfrm>
          <a:prstGeom prst="rect">
            <a:avLst/>
          </a:prstGeom>
        </p:spPr>
      </p:pic>
      <p:pic>
        <p:nvPicPr>
          <p:cNvPr id="4" name="Picture 3" descr="Highmore_Joseph-Pamela_and_Mr_B._in_the_summer_hous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4714" y="679963"/>
            <a:ext cx="5039969" cy="4164624"/>
          </a:xfrm>
          <a:prstGeom prst="rect">
            <a:avLst/>
          </a:prstGeom>
        </p:spPr>
      </p:pic>
      <p:sp>
        <p:nvSpPr>
          <p:cNvPr id="6" name="TextBox 5"/>
          <p:cNvSpPr txBox="1"/>
          <p:nvPr/>
        </p:nvSpPr>
        <p:spPr>
          <a:xfrm>
            <a:off x="1674713" y="5488553"/>
            <a:ext cx="4752392" cy="1200329"/>
          </a:xfrm>
          <a:prstGeom prst="rect">
            <a:avLst/>
          </a:prstGeom>
          <a:noFill/>
        </p:spPr>
        <p:txBody>
          <a:bodyPr wrap="square" rtlCol="0">
            <a:spAutoFit/>
          </a:bodyPr>
          <a:lstStyle/>
          <a:p>
            <a:r>
              <a:rPr lang="en-GB" dirty="0"/>
              <a:t>A huge scandal all over Europe which Invites several satires, the most famous being </a:t>
            </a:r>
            <a:r>
              <a:rPr lang="en-GB" i="1" dirty="0"/>
              <a:t>An Apology for the Life of Mrs. </a:t>
            </a:r>
            <a:r>
              <a:rPr lang="en-GB" i="1" dirty="0" err="1"/>
              <a:t>Shamela</a:t>
            </a:r>
            <a:r>
              <a:rPr lang="en-GB" i="1" dirty="0"/>
              <a:t> Andrews</a:t>
            </a:r>
            <a:r>
              <a:rPr lang="en-GB" dirty="0"/>
              <a:t> by Henry Fielding, </a:t>
            </a:r>
            <a:endParaRPr lang="en-US" dirty="0"/>
          </a:p>
        </p:txBody>
      </p:sp>
      <p:sp>
        <p:nvSpPr>
          <p:cNvPr id="2" name="TextBox 1">
            <a:extLst>
              <a:ext uri="{FF2B5EF4-FFF2-40B4-BE49-F238E27FC236}">
                <a16:creationId xmlns:a16="http://schemas.microsoft.com/office/drawing/2014/main" id="{D821AA3A-622C-A34B-B640-E50A71CF1AE7}"/>
              </a:ext>
            </a:extLst>
          </p:cNvPr>
          <p:cNvSpPr txBox="1"/>
          <p:nvPr/>
        </p:nvSpPr>
        <p:spPr>
          <a:xfrm>
            <a:off x="1674714" y="35998"/>
            <a:ext cx="8735379" cy="646331"/>
          </a:xfrm>
          <a:prstGeom prst="rect">
            <a:avLst/>
          </a:prstGeom>
          <a:noFill/>
        </p:spPr>
        <p:txBody>
          <a:bodyPr wrap="square" rtlCol="0">
            <a:spAutoFit/>
          </a:bodyPr>
          <a:lstStyle/>
          <a:p>
            <a:r>
              <a:rPr lang="en-US" b="1" dirty="0"/>
              <a:t>Another international bestselling novel: the sad romantic story of a country girl whose virtues are threatened in depraved London</a:t>
            </a:r>
          </a:p>
        </p:txBody>
      </p:sp>
      <p:sp>
        <p:nvSpPr>
          <p:cNvPr id="7" name="TextBox 6">
            <a:extLst>
              <a:ext uri="{FF2B5EF4-FFF2-40B4-BE49-F238E27FC236}">
                <a16:creationId xmlns:a16="http://schemas.microsoft.com/office/drawing/2014/main" id="{4BD32D8B-7B41-4642-B8B8-CBB498BD39CA}"/>
              </a:ext>
            </a:extLst>
          </p:cNvPr>
          <p:cNvSpPr txBox="1"/>
          <p:nvPr/>
        </p:nvSpPr>
        <p:spPr>
          <a:xfrm>
            <a:off x="6775939" y="6178300"/>
            <a:ext cx="3341077" cy="369332"/>
          </a:xfrm>
          <a:prstGeom prst="rect">
            <a:avLst/>
          </a:prstGeom>
          <a:noFill/>
        </p:spPr>
        <p:txBody>
          <a:bodyPr wrap="square" rtlCol="0">
            <a:spAutoFit/>
          </a:bodyPr>
          <a:lstStyle/>
          <a:p>
            <a:r>
              <a:rPr lang="en-US" dirty="0"/>
              <a:t>....by Samuel Richardson</a:t>
            </a:r>
          </a:p>
        </p:txBody>
      </p:sp>
    </p:spTree>
    <p:extLst>
      <p:ext uri="{BB962C8B-B14F-4D97-AF65-F5344CB8AC3E}">
        <p14:creationId xmlns:p14="http://schemas.microsoft.com/office/powerpoint/2010/main" val="9236935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29509" y="328247"/>
            <a:ext cx="3868615" cy="2031325"/>
          </a:xfrm>
          <a:prstGeom prst="rect">
            <a:avLst/>
          </a:prstGeom>
        </p:spPr>
        <p:txBody>
          <a:bodyPr wrap="square">
            <a:spAutoFit/>
          </a:bodyPr>
          <a:lstStyle/>
          <a:p>
            <a:r>
              <a:rPr lang="en-GB" dirty="0"/>
              <a:t>‘O! for a warning voice to prevent those, at least, in whom age has not yet destroyed the capabilities of improvement, from dreaming away their hours in turning over publications like these.’</a:t>
            </a:r>
          </a:p>
          <a:p>
            <a:r>
              <a:rPr lang="en-US" dirty="0"/>
              <a:t> </a:t>
            </a:r>
            <a:endParaRPr lang="en-GB" dirty="0"/>
          </a:p>
        </p:txBody>
      </p:sp>
      <p:pic>
        <p:nvPicPr>
          <p:cNvPr id="6" name="Picture 5" descr="1286caabd45d3fd90802f9de37b68be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4565" y="2156026"/>
            <a:ext cx="2997200" cy="3467100"/>
          </a:xfrm>
          <a:prstGeom prst="rect">
            <a:avLst/>
          </a:prstGeom>
        </p:spPr>
      </p:pic>
      <p:pic>
        <p:nvPicPr>
          <p:cNvPr id="7" name="Picture 6" descr="marquise-de-pompadour-4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0714" y="1436243"/>
            <a:ext cx="4247994" cy="4651554"/>
          </a:xfrm>
          <a:prstGeom prst="rect">
            <a:avLst/>
          </a:prstGeom>
        </p:spPr>
      </p:pic>
      <p:sp>
        <p:nvSpPr>
          <p:cNvPr id="8" name="TextBox 7"/>
          <p:cNvSpPr txBox="1"/>
          <p:nvPr/>
        </p:nvSpPr>
        <p:spPr>
          <a:xfrm>
            <a:off x="5377505" y="6063251"/>
            <a:ext cx="4693095" cy="646331"/>
          </a:xfrm>
          <a:prstGeom prst="rect">
            <a:avLst/>
          </a:prstGeom>
          <a:noFill/>
        </p:spPr>
        <p:txBody>
          <a:bodyPr wrap="square" rtlCol="0">
            <a:spAutoFit/>
          </a:bodyPr>
          <a:lstStyle/>
          <a:p>
            <a:r>
              <a:rPr lang="en-US" dirty="0"/>
              <a:t>Marquise de Pompadour, mistress to Louis XV of France</a:t>
            </a:r>
          </a:p>
        </p:txBody>
      </p:sp>
      <p:sp>
        <p:nvSpPr>
          <p:cNvPr id="2" name="TextBox 1"/>
          <p:cNvSpPr txBox="1"/>
          <p:nvPr/>
        </p:nvSpPr>
        <p:spPr>
          <a:xfrm>
            <a:off x="1972175" y="5952109"/>
            <a:ext cx="3459601" cy="923330"/>
          </a:xfrm>
          <a:prstGeom prst="rect">
            <a:avLst/>
          </a:prstGeom>
          <a:noFill/>
        </p:spPr>
        <p:txBody>
          <a:bodyPr wrap="none" rtlCol="0">
            <a:spAutoFit/>
          </a:bodyPr>
          <a:lstStyle/>
          <a:p>
            <a:r>
              <a:rPr lang="en-US" dirty="0"/>
              <a:t>Female novel readers accused of</a:t>
            </a:r>
          </a:p>
          <a:p>
            <a:r>
              <a:rPr lang="en-US" dirty="0"/>
              <a:t>being distracted from their ‘real’ </a:t>
            </a:r>
          </a:p>
          <a:p>
            <a:r>
              <a:rPr lang="en-US" dirty="0"/>
              <a:t>duties as women in society</a:t>
            </a:r>
          </a:p>
        </p:txBody>
      </p:sp>
      <p:sp>
        <p:nvSpPr>
          <p:cNvPr id="4" name="TextBox 3">
            <a:extLst>
              <a:ext uri="{FF2B5EF4-FFF2-40B4-BE49-F238E27FC236}">
                <a16:creationId xmlns:a16="http://schemas.microsoft.com/office/drawing/2014/main" id="{FA89D6C1-62A1-4F43-9E48-667C530EE11A}"/>
              </a:ext>
            </a:extLst>
          </p:cNvPr>
          <p:cNvSpPr txBox="1"/>
          <p:nvPr/>
        </p:nvSpPr>
        <p:spPr>
          <a:xfrm>
            <a:off x="5498123" y="328247"/>
            <a:ext cx="5617118" cy="646331"/>
          </a:xfrm>
          <a:prstGeom prst="rect">
            <a:avLst/>
          </a:prstGeom>
          <a:noFill/>
        </p:spPr>
        <p:txBody>
          <a:bodyPr wrap="square" rtlCol="0">
            <a:spAutoFit/>
          </a:bodyPr>
          <a:lstStyle/>
          <a:p>
            <a:r>
              <a:rPr lang="en-US" b="1" dirty="0"/>
              <a:t>The dangers of reading ALONE....especially for women</a:t>
            </a:r>
          </a:p>
        </p:txBody>
      </p:sp>
      <p:sp>
        <p:nvSpPr>
          <p:cNvPr id="9" name="TextBox 8">
            <a:extLst>
              <a:ext uri="{FF2B5EF4-FFF2-40B4-BE49-F238E27FC236}">
                <a16:creationId xmlns:a16="http://schemas.microsoft.com/office/drawing/2014/main" id="{3805949D-392B-67B3-3AC2-A40CFB46E9D4}"/>
              </a:ext>
            </a:extLst>
          </p:cNvPr>
          <p:cNvSpPr txBox="1"/>
          <p:nvPr/>
        </p:nvSpPr>
        <p:spPr>
          <a:xfrm>
            <a:off x="9488708" y="1840675"/>
            <a:ext cx="2703292" cy="1477328"/>
          </a:xfrm>
          <a:prstGeom prst="rect">
            <a:avLst/>
          </a:prstGeom>
          <a:noFill/>
        </p:spPr>
        <p:txBody>
          <a:bodyPr wrap="square" rtlCol="0">
            <a:spAutoFit/>
          </a:bodyPr>
          <a:lstStyle/>
          <a:p>
            <a:r>
              <a:rPr lang="en-US" dirty="0"/>
              <a:t>The female ‘imagination’ might go out of  control...because they are not as ‘reasonable’ as men </a:t>
            </a:r>
          </a:p>
        </p:txBody>
      </p:sp>
    </p:spTree>
    <p:extLst>
      <p:ext uri="{BB962C8B-B14F-4D97-AF65-F5344CB8AC3E}">
        <p14:creationId xmlns:p14="http://schemas.microsoft.com/office/powerpoint/2010/main" val="20650007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594D3EF-C6A6-5745-A611-CE860963C419}"/>
              </a:ext>
            </a:extLst>
          </p:cNvPr>
          <p:cNvSpPr txBox="1"/>
          <p:nvPr/>
        </p:nvSpPr>
        <p:spPr>
          <a:xfrm>
            <a:off x="1993233" y="1167064"/>
            <a:ext cx="7103876" cy="4801314"/>
          </a:xfrm>
          <a:prstGeom prst="rect">
            <a:avLst/>
          </a:prstGeom>
          <a:noFill/>
        </p:spPr>
        <p:txBody>
          <a:bodyPr wrap="square" rtlCol="0">
            <a:spAutoFit/>
          </a:bodyPr>
          <a:lstStyle/>
          <a:p>
            <a:r>
              <a:rPr lang="en-US" b="1" dirty="0"/>
              <a:t>Claim: He had a philosophical point which involves – once again -- NATURE</a:t>
            </a:r>
          </a:p>
          <a:p>
            <a:endParaRPr lang="en-US" b="1" dirty="0"/>
          </a:p>
          <a:p>
            <a:r>
              <a:rPr lang="en-US" dirty="0"/>
              <a:t>For de Sade, all sexual desires are ‘natural’.</a:t>
            </a:r>
          </a:p>
          <a:p>
            <a:endParaRPr lang="en-US" b="1" u="sng" dirty="0"/>
          </a:p>
          <a:p>
            <a:r>
              <a:rPr lang="en-GB" dirty="0"/>
              <a:t>Sexual desire is an intrinsically natural phenomenon. Because sexual desire is ‘natural’, it is wholly justifiable, no matter how violent or depraved. </a:t>
            </a:r>
          </a:p>
          <a:p>
            <a:endParaRPr lang="en-GB" dirty="0"/>
          </a:p>
          <a:p>
            <a:r>
              <a:rPr lang="en-GB" dirty="0"/>
              <a:t>By establishing rules such as morality, politics, and law which prevent humans from exercising their natural desires, humans are actually </a:t>
            </a:r>
            <a:r>
              <a:rPr lang="en-GB" u="sng" dirty="0"/>
              <a:t>offending </a:t>
            </a:r>
            <a:r>
              <a:rPr lang="en-GB" dirty="0"/>
              <a:t>nature. </a:t>
            </a:r>
          </a:p>
          <a:p>
            <a:endParaRPr lang="en-GB" dirty="0"/>
          </a:p>
          <a:p>
            <a:r>
              <a:rPr lang="en-GB" dirty="0"/>
              <a:t>	(note: Rousseau said that humans are naturally good! De Sade said 	that they are following societal rules that are contrary to nature.)</a:t>
            </a:r>
          </a:p>
          <a:p>
            <a:endParaRPr lang="en-US" dirty="0"/>
          </a:p>
        </p:txBody>
      </p:sp>
      <p:sp>
        <p:nvSpPr>
          <p:cNvPr id="4" name="TextBox 3">
            <a:extLst>
              <a:ext uri="{FF2B5EF4-FFF2-40B4-BE49-F238E27FC236}">
                <a16:creationId xmlns:a16="http://schemas.microsoft.com/office/drawing/2014/main" id="{A2713F39-9D79-3D4A-8DB4-0554AD578C6E}"/>
              </a:ext>
            </a:extLst>
          </p:cNvPr>
          <p:cNvSpPr txBox="1"/>
          <p:nvPr/>
        </p:nvSpPr>
        <p:spPr>
          <a:xfrm>
            <a:off x="2098431" y="422031"/>
            <a:ext cx="8193986" cy="923330"/>
          </a:xfrm>
          <a:prstGeom prst="rect">
            <a:avLst/>
          </a:prstGeom>
          <a:noFill/>
        </p:spPr>
        <p:txBody>
          <a:bodyPr wrap="square" rtlCol="0">
            <a:spAutoFit/>
          </a:bodyPr>
          <a:lstStyle/>
          <a:p>
            <a:r>
              <a:rPr lang="en-US" b="1" dirty="0"/>
              <a:t>Why all this horror? Why did de Sade write what the did? What was the point? </a:t>
            </a:r>
          </a:p>
          <a:p>
            <a:endParaRPr lang="en-US" b="1" dirty="0"/>
          </a:p>
          <a:p>
            <a:endParaRPr lang="en-US" b="1" dirty="0"/>
          </a:p>
        </p:txBody>
      </p:sp>
    </p:spTree>
    <p:extLst>
      <p:ext uri="{BB962C8B-B14F-4D97-AF65-F5344CB8AC3E}">
        <p14:creationId xmlns:p14="http://schemas.microsoft.com/office/powerpoint/2010/main" val="23615351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32001" y="1100669"/>
            <a:ext cx="8636001" cy="4524315"/>
          </a:xfrm>
          <a:prstGeom prst="rect">
            <a:avLst/>
          </a:prstGeom>
          <a:noFill/>
        </p:spPr>
        <p:txBody>
          <a:bodyPr wrap="square" rtlCol="0">
            <a:spAutoFit/>
          </a:bodyPr>
          <a:lstStyle/>
          <a:p>
            <a:endParaRPr lang="en-US" dirty="0"/>
          </a:p>
          <a:p>
            <a:endParaRPr lang="en-US" b="1" dirty="0"/>
          </a:p>
          <a:p>
            <a:endParaRPr lang="en-US" b="1" dirty="0"/>
          </a:p>
          <a:p>
            <a:endParaRPr lang="en-US" b="1" dirty="0"/>
          </a:p>
          <a:p>
            <a:endParaRPr lang="en-US" b="1" dirty="0"/>
          </a:p>
          <a:p>
            <a:r>
              <a:rPr lang="en-US" b="1" dirty="0"/>
              <a:t>Atheism: </a:t>
            </a:r>
            <a:r>
              <a:rPr lang="en-US" dirty="0"/>
              <a:t>the rejection of belief in the existence of deities</a:t>
            </a:r>
          </a:p>
          <a:p>
            <a:endParaRPr lang="en-US" b="1" dirty="0"/>
          </a:p>
          <a:p>
            <a:endParaRPr lang="en-US" b="1" dirty="0"/>
          </a:p>
          <a:p>
            <a:r>
              <a:rPr lang="en-US" b="1" dirty="0"/>
              <a:t>Deism</a:t>
            </a:r>
            <a:r>
              <a:rPr lang="en-US" dirty="0"/>
              <a:t>: </a:t>
            </a:r>
            <a:r>
              <a:rPr lang="en-GB" dirty="0"/>
              <a:t>is a philosophical belief that posits that God exists as an uncaused First Cause and is therefore ultimately responsible for the creation of the universe but </a:t>
            </a:r>
            <a:r>
              <a:rPr lang="en-GB" u="sng" dirty="0"/>
              <a:t>does not interfere </a:t>
            </a:r>
            <a:r>
              <a:rPr lang="en-GB" dirty="0"/>
              <a:t>directly with the created world (see Descartes’ mechanical universe)</a:t>
            </a:r>
          </a:p>
          <a:p>
            <a:endParaRPr lang="en-GB" dirty="0"/>
          </a:p>
          <a:p>
            <a:r>
              <a:rPr lang="en-GB" dirty="0"/>
              <a:t>From these more general positions new philosophies began to emerge….</a:t>
            </a:r>
            <a:endParaRPr lang="en-US" dirty="0"/>
          </a:p>
          <a:p>
            <a:endParaRPr lang="en-US" dirty="0"/>
          </a:p>
          <a:p>
            <a:endParaRPr lang="en-US" dirty="0"/>
          </a:p>
          <a:p>
            <a:r>
              <a:rPr lang="en-US" dirty="0"/>
              <a:t> </a:t>
            </a:r>
          </a:p>
        </p:txBody>
      </p:sp>
      <p:sp>
        <p:nvSpPr>
          <p:cNvPr id="4" name="TextBox 3">
            <a:extLst>
              <a:ext uri="{FF2B5EF4-FFF2-40B4-BE49-F238E27FC236}">
                <a16:creationId xmlns:a16="http://schemas.microsoft.com/office/drawing/2014/main" id="{40593670-5892-D645-BAAE-7D4DA7785FAE}"/>
              </a:ext>
            </a:extLst>
          </p:cNvPr>
          <p:cNvSpPr txBox="1"/>
          <p:nvPr/>
        </p:nvSpPr>
        <p:spPr>
          <a:xfrm>
            <a:off x="973778" y="445477"/>
            <a:ext cx="7766918" cy="1446550"/>
          </a:xfrm>
          <a:prstGeom prst="rect">
            <a:avLst/>
          </a:prstGeom>
          <a:noFill/>
        </p:spPr>
        <p:txBody>
          <a:bodyPr wrap="square" rtlCol="0">
            <a:spAutoFit/>
          </a:bodyPr>
          <a:lstStyle/>
          <a:p>
            <a:r>
              <a:rPr lang="en-US" sz="2400" b="1" dirty="0"/>
              <a:t>The historical context of his thinking on ‘nature’: </a:t>
            </a:r>
          </a:p>
          <a:p>
            <a:endParaRPr lang="en-US" sz="2000" b="1" dirty="0"/>
          </a:p>
          <a:p>
            <a:r>
              <a:rPr lang="en-US" sz="2000" b="1" dirty="0"/>
              <a:t>Rising debates on the influence of God on human moral nature </a:t>
            </a:r>
          </a:p>
          <a:p>
            <a:endParaRPr lang="en-US" sz="2400" b="1" dirty="0"/>
          </a:p>
        </p:txBody>
      </p:sp>
    </p:spTree>
    <p:extLst>
      <p:ext uri="{BB962C8B-B14F-4D97-AF65-F5344CB8AC3E}">
        <p14:creationId xmlns:p14="http://schemas.microsoft.com/office/powerpoint/2010/main" val="27966209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82109" y="727169"/>
            <a:ext cx="4068000" cy="5901259"/>
          </a:xfrm>
          <a:prstGeom prst="rect">
            <a:avLst/>
          </a:prstGeom>
        </p:spPr>
      </p:pic>
      <p:sp>
        <p:nvSpPr>
          <p:cNvPr id="4" name="Rectangle 3"/>
          <p:cNvSpPr/>
          <p:nvPr/>
        </p:nvSpPr>
        <p:spPr>
          <a:xfrm>
            <a:off x="6898916" y="664583"/>
            <a:ext cx="3617731" cy="646331"/>
          </a:xfrm>
          <a:prstGeom prst="rect">
            <a:avLst/>
          </a:prstGeom>
        </p:spPr>
        <p:txBody>
          <a:bodyPr wrap="square">
            <a:spAutoFit/>
          </a:bodyPr>
          <a:lstStyle/>
          <a:p>
            <a:r>
              <a:rPr lang="en-GB" b="1" dirty="0"/>
              <a:t>Paul-Henri </a:t>
            </a:r>
            <a:r>
              <a:rPr lang="en-GB" b="1" dirty="0" err="1"/>
              <a:t>Thiry</a:t>
            </a:r>
            <a:r>
              <a:rPr lang="en-GB" b="1" dirty="0"/>
              <a:t>, Baron </a:t>
            </a:r>
            <a:r>
              <a:rPr lang="en-GB" b="1" dirty="0" err="1"/>
              <a:t>d'Holbach</a:t>
            </a:r>
            <a:r>
              <a:rPr lang="en-GB" dirty="0"/>
              <a:t> (1723-1789) </a:t>
            </a:r>
            <a:endParaRPr lang="en-US" dirty="0"/>
          </a:p>
        </p:txBody>
      </p:sp>
      <p:sp>
        <p:nvSpPr>
          <p:cNvPr id="5" name="TextBox 4"/>
          <p:cNvSpPr txBox="1"/>
          <p:nvPr/>
        </p:nvSpPr>
        <p:spPr>
          <a:xfrm>
            <a:off x="6898916" y="1705676"/>
            <a:ext cx="3532825" cy="923330"/>
          </a:xfrm>
          <a:prstGeom prst="rect">
            <a:avLst/>
          </a:prstGeom>
          <a:noFill/>
        </p:spPr>
        <p:txBody>
          <a:bodyPr wrap="square" rtlCol="0">
            <a:spAutoFit/>
          </a:bodyPr>
          <a:lstStyle/>
          <a:p>
            <a:r>
              <a:rPr lang="en-GB" i="1" dirty="0"/>
              <a:t>System of Nature: </a:t>
            </a:r>
            <a:r>
              <a:rPr lang="en-US" i="1" dirty="0"/>
              <a:t>or, the Laws of the Moral and Physical World </a:t>
            </a:r>
            <a:r>
              <a:rPr lang="en-US" b="1" i="1" dirty="0"/>
              <a:t>(</a:t>
            </a:r>
            <a:r>
              <a:rPr lang="en-GB" i="1" dirty="0"/>
              <a:t>1770) </a:t>
            </a:r>
            <a:endParaRPr lang="en-US" dirty="0"/>
          </a:p>
        </p:txBody>
      </p:sp>
      <p:sp>
        <p:nvSpPr>
          <p:cNvPr id="6" name="TextBox 5"/>
          <p:cNvSpPr txBox="1"/>
          <p:nvPr/>
        </p:nvSpPr>
        <p:spPr>
          <a:xfrm>
            <a:off x="6924758" y="2939134"/>
            <a:ext cx="3532825" cy="1477328"/>
          </a:xfrm>
          <a:prstGeom prst="rect">
            <a:avLst/>
          </a:prstGeom>
          <a:noFill/>
        </p:spPr>
        <p:txBody>
          <a:bodyPr wrap="square" rtlCol="0">
            <a:spAutoFit/>
          </a:bodyPr>
          <a:lstStyle/>
          <a:p>
            <a:r>
              <a:rPr lang="en-GB" dirty="0"/>
              <a:t>There is, he wrote </a:t>
            </a:r>
            <a:r>
              <a:rPr lang="en-GB" b="1" dirty="0"/>
              <a:t>‘no necessity to have recourse to supernatural powers to account for the formation of things’.</a:t>
            </a:r>
          </a:p>
          <a:p>
            <a:endParaRPr lang="en-US" dirty="0"/>
          </a:p>
        </p:txBody>
      </p:sp>
      <p:sp>
        <p:nvSpPr>
          <p:cNvPr id="7" name="TextBox 6"/>
          <p:cNvSpPr txBox="1"/>
          <p:nvPr/>
        </p:nvSpPr>
        <p:spPr>
          <a:xfrm>
            <a:off x="6969056" y="4504313"/>
            <a:ext cx="3145211" cy="2308324"/>
          </a:xfrm>
          <a:prstGeom prst="rect">
            <a:avLst/>
          </a:prstGeom>
          <a:noFill/>
        </p:spPr>
        <p:txBody>
          <a:bodyPr wrap="square" rtlCol="0">
            <a:spAutoFit/>
          </a:bodyPr>
          <a:lstStyle/>
          <a:p>
            <a:r>
              <a:rPr lang="en-GB" dirty="0"/>
              <a:t>‘It would be useless and almost unjust to insist upon a man's being virtuous if he cannot be so without being unhappy. </a:t>
            </a:r>
            <a:r>
              <a:rPr lang="en-GB" b="1" dirty="0"/>
              <a:t>So long as vice renders him happy, he should love vice.’</a:t>
            </a:r>
          </a:p>
          <a:p>
            <a:endParaRPr lang="en-US" dirty="0"/>
          </a:p>
        </p:txBody>
      </p:sp>
      <p:sp>
        <p:nvSpPr>
          <p:cNvPr id="3" name="TextBox 2">
            <a:extLst>
              <a:ext uri="{FF2B5EF4-FFF2-40B4-BE49-F238E27FC236}">
                <a16:creationId xmlns:a16="http://schemas.microsoft.com/office/drawing/2014/main" id="{5B6F60D2-D26A-CA41-9830-74C4C543CDE9}"/>
              </a:ext>
            </a:extLst>
          </p:cNvPr>
          <p:cNvSpPr txBox="1"/>
          <p:nvPr/>
        </p:nvSpPr>
        <p:spPr>
          <a:xfrm>
            <a:off x="2274278" y="128955"/>
            <a:ext cx="5665782" cy="461665"/>
          </a:xfrm>
          <a:prstGeom prst="rect">
            <a:avLst/>
          </a:prstGeom>
          <a:noFill/>
        </p:spPr>
        <p:txBody>
          <a:bodyPr wrap="none" rtlCol="0">
            <a:spAutoFit/>
          </a:bodyPr>
          <a:lstStyle/>
          <a:p>
            <a:r>
              <a:rPr lang="en-US" sz="2400" b="1" dirty="0"/>
              <a:t>The rise of materialism (fed by atheism)</a:t>
            </a:r>
          </a:p>
        </p:txBody>
      </p:sp>
    </p:spTree>
    <p:extLst>
      <p:ext uri="{BB962C8B-B14F-4D97-AF65-F5344CB8AC3E}">
        <p14:creationId xmlns:p14="http://schemas.microsoft.com/office/powerpoint/2010/main" val="41195836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ustine-or-the-misfortunes-sade-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6245" y="0"/>
            <a:ext cx="4376974" cy="6858000"/>
          </a:xfrm>
          <a:prstGeom prst="rect">
            <a:avLst/>
          </a:prstGeom>
        </p:spPr>
      </p:pic>
      <p:sp>
        <p:nvSpPr>
          <p:cNvPr id="4" name="Rectangle 3"/>
          <p:cNvSpPr/>
          <p:nvPr/>
        </p:nvSpPr>
        <p:spPr>
          <a:xfrm>
            <a:off x="6365632" y="3277590"/>
            <a:ext cx="4302369" cy="3970318"/>
          </a:xfrm>
          <a:prstGeom prst="rect">
            <a:avLst/>
          </a:prstGeom>
        </p:spPr>
        <p:txBody>
          <a:bodyPr wrap="square">
            <a:spAutoFit/>
          </a:bodyPr>
          <a:lstStyle/>
          <a:p>
            <a:r>
              <a:rPr lang="en-GB" dirty="0"/>
              <a:t>De Sade believes that "nature” is the prime mover of all human experience, and through implanting sexual appetites and desires in humans it has thereby also justified all sexual expressions. Sade argues that desire is an intrinsically ‘natural’ phenomenon and therefore is wholly justifiable, no matter how violent or depraved, for it has come from nature, and to establish rules such as morality and political law which prevent one from exercising one's desires, mankind is offending nature.</a:t>
            </a:r>
          </a:p>
          <a:p>
            <a:endParaRPr lang="en-GB" dirty="0"/>
          </a:p>
        </p:txBody>
      </p:sp>
      <p:sp>
        <p:nvSpPr>
          <p:cNvPr id="5" name="TextBox 4"/>
          <p:cNvSpPr txBox="1"/>
          <p:nvPr/>
        </p:nvSpPr>
        <p:spPr>
          <a:xfrm>
            <a:off x="6365632" y="582018"/>
            <a:ext cx="4589165" cy="646331"/>
          </a:xfrm>
          <a:prstGeom prst="rect">
            <a:avLst/>
          </a:prstGeom>
          <a:noFill/>
        </p:spPr>
        <p:txBody>
          <a:bodyPr wrap="square" rtlCol="0">
            <a:spAutoFit/>
          </a:bodyPr>
          <a:lstStyle/>
          <a:p>
            <a:r>
              <a:rPr lang="en-US" b="1" dirty="0"/>
              <a:t>Is de Sade a materialist philosopher? Or simply a mad man</a:t>
            </a:r>
            <a:r>
              <a:rPr lang="en-US" dirty="0"/>
              <a:t>? </a:t>
            </a:r>
          </a:p>
        </p:txBody>
      </p:sp>
      <p:sp>
        <p:nvSpPr>
          <p:cNvPr id="3" name="Rectangle 2">
            <a:extLst>
              <a:ext uri="{FF2B5EF4-FFF2-40B4-BE49-F238E27FC236}">
                <a16:creationId xmlns:a16="http://schemas.microsoft.com/office/drawing/2014/main" id="{28DF1FA2-2332-AB40-BDE9-40D5834B0C4A}"/>
              </a:ext>
            </a:extLst>
          </p:cNvPr>
          <p:cNvSpPr/>
          <p:nvPr/>
        </p:nvSpPr>
        <p:spPr>
          <a:xfrm>
            <a:off x="6653105" y="1160585"/>
            <a:ext cx="3346680" cy="2031325"/>
          </a:xfrm>
          <a:prstGeom prst="rect">
            <a:avLst/>
          </a:prstGeom>
        </p:spPr>
        <p:txBody>
          <a:bodyPr wrap="square">
            <a:spAutoFit/>
          </a:bodyPr>
          <a:lstStyle/>
          <a:p>
            <a:endParaRPr lang="en-GB" b="1" dirty="0"/>
          </a:p>
          <a:p>
            <a:r>
              <a:rPr lang="en-GB" b="1" dirty="0"/>
              <a:t>Materialism</a:t>
            </a:r>
            <a:r>
              <a:rPr lang="en-GB" dirty="0"/>
              <a:t> holds that matter is the fundamental substance in nature, and that all phenomena, including mental phenomena and consciousness, are the result of material interactions.</a:t>
            </a:r>
          </a:p>
        </p:txBody>
      </p:sp>
    </p:spTree>
    <p:extLst>
      <p:ext uri="{BB962C8B-B14F-4D97-AF65-F5344CB8AC3E}">
        <p14:creationId xmlns:p14="http://schemas.microsoft.com/office/powerpoint/2010/main" val="1280066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0" y="1166842"/>
            <a:ext cx="4572000" cy="5016758"/>
          </a:xfrm>
          <a:prstGeom prst="rect">
            <a:avLst/>
          </a:prstGeom>
        </p:spPr>
        <p:txBody>
          <a:bodyPr>
            <a:spAutoFit/>
          </a:bodyPr>
          <a:lstStyle/>
          <a:p>
            <a:r>
              <a:rPr lang="en-GB" dirty="0"/>
              <a:t>‘</a:t>
            </a:r>
            <a:r>
              <a:rPr lang="en-GB" b="1" i="1" dirty="0"/>
              <a:t>Enlightenment is mankind’s exit from self-incurred immaturity</a:t>
            </a:r>
            <a:r>
              <a:rPr lang="en-GB" dirty="0"/>
              <a:t>. </a:t>
            </a:r>
            <a:r>
              <a:rPr lang="en-GB" i="1" dirty="0"/>
              <a:t>Immaturity</a:t>
            </a:r>
            <a:r>
              <a:rPr lang="en-GB" dirty="0"/>
              <a:t> is the inability to make use of one’s own understanding without the guidance of another. </a:t>
            </a:r>
          </a:p>
          <a:p>
            <a:endParaRPr lang="en-GB" dirty="0"/>
          </a:p>
          <a:p>
            <a:r>
              <a:rPr lang="en-GB" dirty="0"/>
              <a:t>Self-incurred is the inability if its cause lies not in the lack of understanding but rather in the lack of the resolution and the courage to use it without the guidance of another. </a:t>
            </a:r>
          </a:p>
          <a:p>
            <a:endParaRPr lang="en-GB" b="1" i="1" dirty="0"/>
          </a:p>
          <a:p>
            <a:r>
              <a:rPr lang="en-GB" b="1" i="1" dirty="0" err="1"/>
              <a:t>Sapere</a:t>
            </a:r>
            <a:r>
              <a:rPr lang="en-GB" b="1" i="1" dirty="0"/>
              <a:t> </a:t>
            </a:r>
            <a:r>
              <a:rPr lang="en-GB" b="1" i="1" dirty="0" err="1"/>
              <a:t>aude</a:t>
            </a:r>
            <a:r>
              <a:rPr lang="en-GB" dirty="0"/>
              <a:t>! </a:t>
            </a:r>
            <a:r>
              <a:rPr lang="en-GB" b="1" dirty="0"/>
              <a:t>Have the courage to use your own understanding! It is thus the motto of the Enlightenment.’</a:t>
            </a:r>
          </a:p>
          <a:p>
            <a:r>
              <a:rPr lang="en-GB" dirty="0"/>
              <a:t> </a:t>
            </a:r>
          </a:p>
          <a:p>
            <a:r>
              <a:rPr lang="en-GB" dirty="0"/>
              <a:t>(</a:t>
            </a:r>
            <a:r>
              <a:rPr lang="en-GB" sz="1600" dirty="0"/>
              <a:t>Immanuel Kant, ‘An Answer to the Question: What is Enlightenment?’ </a:t>
            </a:r>
            <a:r>
              <a:rPr lang="en-GB" sz="1600" i="1" dirty="0" err="1"/>
              <a:t>Berlinerische</a:t>
            </a:r>
            <a:r>
              <a:rPr lang="en-GB" sz="1600" i="1" dirty="0"/>
              <a:t> </a:t>
            </a:r>
            <a:r>
              <a:rPr lang="en-GB" sz="1600" i="1" dirty="0" err="1"/>
              <a:t>Monatsschrift</a:t>
            </a:r>
            <a:r>
              <a:rPr lang="en-GB" sz="1600" dirty="0"/>
              <a:t> (1784): 481-494, 481.)</a:t>
            </a:r>
          </a:p>
        </p:txBody>
      </p:sp>
      <p:sp>
        <p:nvSpPr>
          <p:cNvPr id="2" name="TextBox 1">
            <a:extLst>
              <a:ext uri="{FF2B5EF4-FFF2-40B4-BE49-F238E27FC236}">
                <a16:creationId xmlns:a16="http://schemas.microsoft.com/office/drawing/2014/main" id="{8C21AA7E-533C-3DD3-DCFE-53CAD3B88DF2}"/>
              </a:ext>
            </a:extLst>
          </p:cNvPr>
          <p:cNvSpPr txBox="1"/>
          <p:nvPr/>
        </p:nvSpPr>
        <p:spPr>
          <a:xfrm>
            <a:off x="2735283" y="368136"/>
            <a:ext cx="6026586" cy="646331"/>
          </a:xfrm>
          <a:prstGeom prst="rect">
            <a:avLst/>
          </a:prstGeom>
          <a:noFill/>
        </p:spPr>
        <p:txBody>
          <a:bodyPr wrap="none" rtlCol="0">
            <a:spAutoFit/>
          </a:bodyPr>
          <a:lstStyle/>
          <a:p>
            <a:r>
              <a:rPr lang="en-US" b="1" dirty="0"/>
              <a:t>Kant offers the most celebrated answer to the question: </a:t>
            </a:r>
          </a:p>
          <a:p>
            <a:r>
              <a:rPr lang="en-US" b="1" dirty="0"/>
              <a:t>                               ‘What is Enlightenment’</a:t>
            </a:r>
          </a:p>
        </p:txBody>
      </p:sp>
    </p:spTree>
    <p:extLst>
      <p:ext uri="{BB962C8B-B14F-4D97-AF65-F5344CB8AC3E}">
        <p14:creationId xmlns:p14="http://schemas.microsoft.com/office/powerpoint/2010/main" val="9934657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th_Century_pornographic_cartoon._Marie_Antoinette_and_the_great_French_General_and_politician_Lafeyett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938" y="1758315"/>
            <a:ext cx="3210703" cy="4677311"/>
          </a:xfrm>
          <a:prstGeom prst="rect">
            <a:avLst/>
          </a:prstGeom>
        </p:spPr>
      </p:pic>
      <p:pic>
        <p:nvPicPr>
          <p:cNvPr id="3" name="Picture 2" descr="Marie-Antoinette-410x6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0765" y="1"/>
            <a:ext cx="4716000" cy="6901463"/>
          </a:xfrm>
          <a:prstGeom prst="rect">
            <a:avLst/>
          </a:prstGeom>
        </p:spPr>
      </p:pic>
      <p:sp>
        <p:nvSpPr>
          <p:cNvPr id="4" name="TextBox 3"/>
          <p:cNvSpPr txBox="1"/>
          <p:nvPr/>
        </p:nvSpPr>
        <p:spPr>
          <a:xfrm>
            <a:off x="486889" y="118753"/>
            <a:ext cx="5265826" cy="1200329"/>
          </a:xfrm>
          <a:prstGeom prst="rect">
            <a:avLst/>
          </a:prstGeom>
          <a:noFill/>
        </p:spPr>
        <p:txBody>
          <a:bodyPr wrap="square" rtlCol="0">
            <a:spAutoFit/>
          </a:bodyPr>
          <a:lstStyle/>
          <a:p>
            <a:r>
              <a:rPr lang="en-US" b="1" dirty="0"/>
              <a:t>Pornography beyond materialist philosophical discussions in revolutionary France</a:t>
            </a:r>
          </a:p>
          <a:p>
            <a:r>
              <a:rPr lang="en-US" dirty="0"/>
              <a:t>Pornography as a political critique of the ruling elites</a:t>
            </a:r>
          </a:p>
        </p:txBody>
      </p:sp>
      <p:sp>
        <p:nvSpPr>
          <p:cNvPr id="6" name="TextBox 5"/>
          <p:cNvSpPr txBox="1"/>
          <p:nvPr/>
        </p:nvSpPr>
        <p:spPr>
          <a:xfrm>
            <a:off x="1698290" y="6250960"/>
            <a:ext cx="3581686" cy="646331"/>
          </a:xfrm>
          <a:prstGeom prst="rect">
            <a:avLst/>
          </a:prstGeom>
          <a:noFill/>
        </p:spPr>
        <p:txBody>
          <a:bodyPr wrap="none" rtlCol="0">
            <a:spAutoFit/>
          </a:bodyPr>
          <a:lstStyle/>
          <a:p>
            <a:endParaRPr lang="en-US" dirty="0"/>
          </a:p>
          <a:p>
            <a:r>
              <a:rPr lang="en-US" dirty="0"/>
              <a:t>Marie Antoinette is a central target</a:t>
            </a:r>
          </a:p>
        </p:txBody>
      </p:sp>
    </p:spTree>
    <p:extLst>
      <p:ext uri="{BB962C8B-B14F-4D97-AF65-F5344CB8AC3E}">
        <p14:creationId xmlns:p14="http://schemas.microsoft.com/office/powerpoint/2010/main" val="27075282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ustine-or-the-misfortunes-sade-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6245" y="0"/>
            <a:ext cx="4376974" cy="6858000"/>
          </a:xfrm>
          <a:prstGeom prst="rect">
            <a:avLst/>
          </a:prstGeom>
        </p:spPr>
      </p:pic>
      <p:sp>
        <p:nvSpPr>
          <p:cNvPr id="5" name="TextBox 4"/>
          <p:cNvSpPr txBox="1"/>
          <p:nvPr/>
        </p:nvSpPr>
        <p:spPr>
          <a:xfrm>
            <a:off x="6263220" y="586153"/>
            <a:ext cx="4554722" cy="6463308"/>
          </a:xfrm>
          <a:prstGeom prst="rect">
            <a:avLst/>
          </a:prstGeom>
          <a:noFill/>
        </p:spPr>
        <p:txBody>
          <a:bodyPr wrap="square" rtlCol="0">
            <a:spAutoFit/>
          </a:bodyPr>
          <a:lstStyle/>
          <a:p>
            <a:endParaRPr lang="en-US" dirty="0"/>
          </a:p>
          <a:p>
            <a:r>
              <a:rPr lang="en-US" dirty="0"/>
              <a:t>Sexual activity is part of human physiology, but ‘pornography’ is an invention of the 18</a:t>
            </a:r>
            <a:r>
              <a:rPr lang="en-US" baseline="30000" dirty="0"/>
              <a:t>th</a:t>
            </a:r>
            <a:r>
              <a:rPr lang="en-US" dirty="0"/>
              <a:t>/19</a:t>
            </a:r>
            <a:r>
              <a:rPr lang="en-US" baseline="30000" dirty="0"/>
              <a:t>th</a:t>
            </a:r>
            <a:r>
              <a:rPr lang="en-US" dirty="0"/>
              <a:t> century. </a:t>
            </a:r>
          </a:p>
          <a:p>
            <a:endParaRPr lang="en-US" dirty="0"/>
          </a:p>
          <a:p>
            <a:r>
              <a:rPr lang="en-US" dirty="0"/>
              <a:t>The eighteenth century begins to </a:t>
            </a:r>
          </a:p>
          <a:p>
            <a:r>
              <a:rPr lang="en-US" dirty="0"/>
              <a:t>considered and discuss sexual activity outside of the religious context of marriage and procreation (good) and outside of it (sin)</a:t>
            </a:r>
          </a:p>
          <a:p>
            <a:endParaRPr lang="en-US" dirty="0"/>
          </a:p>
          <a:p>
            <a:r>
              <a:rPr lang="en-US" dirty="0"/>
              <a:t>Is it good? Is it bad? Are women allowed to have it in the same ways as men? Can it be controlled in an enlightened society? How much sex is to allowed in a society? How much is allowed before it turns into ‘disease’?</a:t>
            </a:r>
          </a:p>
          <a:p>
            <a:endParaRPr lang="en-US" dirty="0"/>
          </a:p>
          <a:p>
            <a:r>
              <a:rPr lang="en-US" dirty="0"/>
              <a:t>By allowing their sexual urges free reign, do humans turn into animals? How is human ‘reason’ and sexual desires related? </a:t>
            </a:r>
          </a:p>
          <a:p>
            <a:endParaRPr lang="en-US" dirty="0"/>
          </a:p>
          <a:p>
            <a:endParaRPr lang="en-US" dirty="0"/>
          </a:p>
          <a:p>
            <a:r>
              <a:rPr lang="en-US" dirty="0"/>
              <a:t> </a:t>
            </a:r>
          </a:p>
        </p:txBody>
      </p:sp>
      <p:sp>
        <p:nvSpPr>
          <p:cNvPr id="6" name="TextBox 5">
            <a:extLst>
              <a:ext uri="{FF2B5EF4-FFF2-40B4-BE49-F238E27FC236}">
                <a16:creationId xmlns:a16="http://schemas.microsoft.com/office/drawing/2014/main" id="{4D6ED98B-5A07-5445-A627-441BBCB33724}"/>
              </a:ext>
            </a:extLst>
          </p:cNvPr>
          <p:cNvSpPr txBox="1"/>
          <p:nvPr/>
        </p:nvSpPr>
        <p:spPr>
          <a:xfrm>
            <a:off x="6506308" y="246185"/>
            <a:ext cx="1100814" cy="369332"/>
          </a:xfrm>
          <a:prstGeom prst="rect">
            <a:avLst/>
          </a:prstGeom>
          <a:noFill/>
        </p:spPr>
        <p:txBody>
          <a:bodyPr wrap="none" rtlCol="0">
            <a:spAutoFit/>
          </a:bodyPr>
          <a:lstStyle/>
          <a:p>
            <a:r>
              <a:rPr lang="en-US" b="1" dirty="0"/>
              <a:t>Wrap up </a:t>
            </a:r>
          </a:p>
        </p:txBody>
      </p:sp>
    </p:spTree>
    <p:extLst>
      <p:ext uri="{BB962C8B-B14F-4D97-AF65-F5344CB8AC3E}">
        <p14:creationId xmlns:p14="http://schemas.microsoft.com/office/powerpoint/2010/main" val="7565060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72334" y="1983304"/>
            <a:ext cx="5561086" cy="1569660"/>
          </a:xfrm>
          <a:prstGeom prst="rect">
            <a:avLst/>
          </a:prstGeom>
          <a:noFill/>
        </p:spPr>
        <p:txBody>
          <a:bodyPr wrap="square" rtlCol="0">
            <a:spAutoFit/>
          </a:bodyPr>
          <a:lstStyle/>
          <a:p>
            <a:pPr algn="ctr"/>
            <a:r>
              <a:rPr lang="en-US" sz="2000" b="1" dirty="0"/>
              <a:t>term II, </a:t>
            </a:r>
            <a:r>
              <a:rPr lang="en-US" sz="2000" b="1"/>
              <a:t>week 7:</a:t>
            </a:r>
            <a:endParaRPr lang="en-US" sz="2000" b="1" dirty="0"/>
          </a:p>
          <a:p>
            <a:pPr algn="ctr"/>
            <a:endParaRPr lang="en-US" sz="2000" b="1" dirty="0"/>
          </a:p>
          <a:p>
            <a:pPr algn="ctr"/>
            <a:r>
              <a:rPr lang="en-US" sz="2800" b="1" dirty="0"/>
              <a:t>Bringing the Psyche into Focus –</a:t>
            </a:r>
          </a:p>
          <a:p>
            <a:pPr algn="ctr"/>
            <a:r>
              <a:rPr lang="en-US" sz="2800" b="1" dirty="0"/>
              <a:t> an Introduction</a:t>
            </a:r>
          </a:p>
        </p:txBody>
      </p:sp>
    </p:spTree>
    <p:extLst>
      <p:ext uri="{BB962C8B-B14F-4D97-AF65-F5344CB8AC3E}">
        <p14:creationId xmlns:p14="http://schemas.microsoft.com/office/powerpoint/2010/main" val="9791660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68BDE31-B2D5-DF83-2C3A-07FC594CA780}"/>
              </a:ext>
            </a:extLst>
          </p:cNvPr>
          <p:cNvSpPr txBox="1"/>
          <p:nvPr/>
        </p:nvSpPr>
        <p:spPr>
          <a:xfrm>
            <a:off x="2390274" y="1359569"/>
            <a:ext cx="6605338" cy="4247317"/>
          </a:xfrm>
          <a:prstGeom prst="rect">
            <a:avLst/>
          </a:prstGeom>
          <a:noFill/>
        </p:spPr>
        <p:txBody>
          <a:bodyPr wrap="square">
            <a:spAutoFit/>
          </a:bodyPr>
          <a:lstStyle/>
          <a:p>
            <a:r>
              <a:rPr lang="en-GB" b="1" dirty="0"/>
              <a:t>Locke is engaging with two very pressing and animating issues at his time, discussed by many intellectuals.</a:t>
            </a:r>
          </a:p>
          <a:p>
            <a:endParaRPr lang="en-GB" b="1" dirty="0"/>
          </a:p>
          <a:p>
            <a:pPr marL="342900" indent="-342900">
              <a:buAutoNum type="arabicPeriod"/>
            </a:pPr>
            <a:r>
              <a:rPr lang="en-GB" dirty="0"/>
              <a:t> Unresolved relationship between mind and body – thrown up by Descartes’s theories about their relationship  (body-mind split)</a:t>
            </a:r>
          </a:p>
          <a:p>
            <a:endParaRPr lang="en-GB" dirty="0"/>
          </a:p>
          <a:p>
            <a:pPr marL="342900" indent="-342900">
              <a:buAutoNum type="arabicPeriod" startAt="2"/>
            </a:pPr>
            <a:r>
              <a:rPr lang="en-GB" dirty="0"/>
              <a:t>Developing consensus that  human ‘knowledge is gained through individual sense  experience </a:t>
            </a:r>
            <a:r>
              <a:rPr lang="en-GB" u="sng" dirty="0"/>
              <a:t>only </a:t>
            </a:r>
            <a:r>
              <a:rPr lang="en-GB" dirty="0"/>
              <a:t>(based on the popularity of Newton’s empirical and experimental method). </a:t>
            </a:r>
          </a:p>
          <a:p>
            <a:pPr marL="342900" indent="-342900">
              <a:buAutoNum type="arabicPeriod" startAt="2"/>
            </a:pPr>
            <a:endParaRPr lang="en-GB" dirty="0"/>
          </a:p>
          <a:p>
            <a:pPr marL="342900" indent="-342900">
              <a:buAutoNum type="arabicPeriod" startAt="2"/>
            </a:pPr>
            <a:endParaRPr lang="en-GB" dirty="0"/>
          </a:p>
          <a:p>
            <a:r>
              <a:rPr lang="en-GB" dirty="0"/>
              <a:t>The issue becomes: what is human knowledge and how it is gained! </a:t>
            </a:r>
          </a:p>
          <a:p>
            <a:endParaRPr lang="en-GB" dirty="0"/>
          </a:p>
        </p:txBody>
      </p:sp>
    </p:spTree>
    <p:extLst>
      <p:ext uri="{BB962C8B-B14F-4D97-AF65-F5344CB8AC3E}">
        <p14:creationId xmlns:p14="http://schemas.microsoft.com/office/powerpoint/2010/main" val="23944215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20px-JohnLock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9323" y="917536"/>
            <a:ext cx="4156452" cy="5365653"/>
          </a:xfrm>
          <a:prstGeom prst="rect">
            <a:avLst/>
          </a:prstGeom>
        </p:spPr>
      </p:pic>
      <p:sp>
        <p:nvSpPr>
          <p:cNvPr id="5" name="TextBox 4"/>
          <p:cNvSpPr txBox="1"/>
          <p:nvPr/>
        </p:nvSpPr>
        <p:spPr>
          <a:xfrm>
            <a:off x="2170181" y="6217327"/>
            <a:ext cx="2439257" cy="646331"/>
          </a:xfrm>
          <a:prstGeom prst="rect">
            <a:avLst/>
          </a:prstGeom>
          <a:noFill/>
        </p:spPr>
        <p:txBody>
          <a:bodyPr wrap="none" rtlCol="0">
            <a:spAutoFit/>
          </a:bodyPr>
          <a:lstStyle/>
          <a:p>
            <a:r>
              <a:rPr lang="en-US" b="1" dirty="0"/>
              <a:t>John Locke 1632-1704</a:t>
            </a:r>
          </a:p>
          <a:p>
            <a:r>
              <a:rPr lang="en-US" b="1"/>
              <a:t> </a:t>
            </a:r>
            <a:endParaRPr lang="en-US" b="1" dirty="0"/>
          </a:p>
        </p:txBody>
      </p:sp>
      <p:sp>
        <p:nvSpPr>
          <p:cNvPr id="6" name="TextBox 5"/>
          <p:cNvSpPr txBox="1"/>
          <p:nvPr/>
        </p:nvSpPr>
        <p:spPr>
          <a:xfrm>
            <a:off x="7049951" y="2495844"/>
            <a:ext cx="184666" cy="369332"/>
          </a:xfrm>
          <a:prstGeom prst="rect">
            <a:avLst/>
          </a:prstGeom>
          <a:noFill/>
        </p:spPr>
        <p:txBody>
          <a:bodyPr wrap="none" rtlCol="0">
            <a:spAutoFit/>
          </a:bodyPr>
          <a:lstStyle/>
          <a:p>
            <a:endParaRPr lang="en-US" dirty="0"/>
          </a:p>
        </p:txBody>
      </p:sp>
      <p:sp>
        <p:nvSpPr>
          <p:cNvPr id="7" name="TextBox 6"/>
          <p:cNvSpPr txBox="1"/>
          <p:nvPr/>
        </p:nvSpPr>
        <p:spPr>
          <a:xfrm>
            <a:off x="6037384" y="674132"/>
            <a:ext cx="4264092" cy="923330"/>
          </a:xfrm>
          <a:prstGeom prst="rect">
            <a:avLst/>
          </a:prstGeom>
          <a:noFill/>
        </p:spPr>
        <p:txBody>
          <a:bodyPr wrap="square" rtlCol="0">
            <a:spAutoFit/>
          </a:bodyPr>
          <a:lstStyle/>
          <a:p>
            <a:endParaRPr lang="en-US" b="1" dirty="0"/>
          </a:p>
          <a:p>
            <a:r>
              <a:rPr lang="en-US" b="1" dirty="0"/>
              <a:t>Essay Concerning Human Understanding </a:t>
            </a:r>
            <a:r>
              <a:rPr lang="en-US" dirty="0"/>
              <a:t>(1690; 1694)</a:t>
            </a:r>
          </a:p>
        </p:txBody>
      </p:sp>
      <p:sp>
        <p:nvSpPr>
          <p:cNvPr id="8" name="TextBox 7"/>
          <p:cNvSpPr txBox="1"/>
          <p:nvPr/>
        </p:nvSpPr>
        <p:spPr>
          <a:xfrm>
            <a:off x="6037385" y="1336430"/>
            <a:ext cx="4398771" cy="3970318"/>
          </a:xfrm>
          <a:prstGeom prst="rect">
            <a:avLst/>
          </a:prstGeom>
          <a:noFill/>
        </p:spPr>
        <p:txBody>
          <a:bodyPr wrap="square" rtlCol="0">
            <a:spAutoFit/>
          </a:bodyPr>
          <a:lstStyle/>
          <a:p>
            <a:endParaRPr lang="en-US" dirty="0"/>
          </a:p>
          <a:p>
            <a:r>
              <a:rPr lang="en-US" dirty="0"/>
              <a:t>Presents a new idea about human nature which becomes the basis for all thinking about ‘the self’ and ‘the mind’ during the 18</a:t>
            </a:r>
            <a:r>
              <a:rPr lang="en-US" baseline="30000" dirty="0"/>
              <a:t>th</a:t>
            </a:r>
            <a:r>
              <a:rPr lang="en-US" dirty="0"/>
              <a:t> century</a:t>
            </a:r>
          </a:p>
          <a:p>
            <a:endParaRPr lang="en-US" dirty="0"/>
          </a:p>
          <a:p>
            <a:r>
              <a:rPr lang="en-US" b="1" dirty="0"/>
              <a:t>Thesis</a:t>
            </a:r>
            <a:r>
              <a:rPr lang="en-US" dirty="0"/>
              <a:t>: all is based on the working of the 5 senses (vision, hearing, touching, smelling, tasting). </a:t>
            </a:r>
          </a:p>
          <a:p>
            <a:endParaRPr lang="en-US" dirty="0"/>
          </a:p>
          <a:p>
            <a:r>
              <a:rPr lang="en-US" dirty="0"/>
              <a:t>Humans are what they receive from their external senses. </a:t>
            </a:r>
          </a:p>
          <a:p>
            <a:endParaRPr lang="en-GB" dirty="0"/>
          </a:p>
          <a:p>
            <a:endParaRPr lang="en-US" dirty="0"/>
          </a:p>
        </p:txBody>
      </p:sp>
      <p:sp>
        <p:nvSpPr>
          <p:cNvPr id="2" name="TextBox 1">
            <a:extLst>
              <a:ext uri="{FF2B5EF4-FFF2-40B4-BE49-F238E27FC236}">
                <a16:creationId xmlns:a16="http://schemas.microsoft.com/office/drawing/2014/main" id="{A55688A8-8EF9-D643-B6A8-CD3F675476DD}"/>
              </a:ext>
            </a:extLst>
          </p:cNvPr>
          <p:cNvSpPr txBox="1"/>
          <p:nvPr/>
        </p:nvSpPr>
        <p:spPr>
          <a:xfrm>
            <a:off x="2170181" y="152401"/>
            <a:ext cx="6305604" cy="830997"/>
          </a:xfrm>
          <a:prstGeom prst="rect">
            <a:avLst/>
          </a:prstGeom>
          <a:noFill/>
        </p:spPr>
        <p:txBody>
          <a:bodyPr wrap="square" rtlCol="0">
            <a:spAutoFit/>
          </a:bodyPr>
          <a:lstStyle/>
          <a:p>
            <a:r>
              <a:rPr lang="en-US" sz="2400" b="1" dirty="0"/>
              <a:t>How do humans ‘think’? What is an idea? How does an idea, a thought emerge?  </a:t>
            </a:r>
          </a:p>
        </p:txBody>
      </p:sp>
    </p:spTree>
    <p:extLst>
      <p:ext uri="{BB962C8B-B14F-4D97-AF65-F5344CB8AC3E}">
        <p14:creationId xmlns:p14="http://schemas.microsoft.com/office/powerpoint/2010/main" val="41240110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12857" y="307901"/>
            <a:ext cx="6296839" cy="5909310"/>
          </a:xfrm>
          <a:prstGeom prst="rect">
            <a:avLst/>
          </a:prstGeom>
          <a:noFill/>
        </p:spPr>
        <p:txBody>
          <a:bodyPr wrap="square" rtlCol="0">
            <a:spAutoFit/>
          </a:bodyPr>
          <a:lstStyle/>
          <a:p>
            <a:endParaRPr lang="en-US" sz="2000" b="1" dirty="0"/>
          </a:p>
          <a:p>
            <a:endParaRPr lang="en-US" sz="2000" b="1" dirty="0"/>
          </a:p>
          <a:p>
            <a:endParaRPr lang="en-US" sz="2000" b="1" dirty="0"/>
          </a:p>
          <a:p>
            <a:r>
              <a:rPr lang="en-US" sz="2000" b="1" dirty="0"/>
              <a:t>        Locke’s famous central claim</a:t>
            </a:r>
          </a:p>
          <a:p>
            <a:endParaRPr lang="en-US" sz="2000" dirty="0"/>
          </a:p>
          <a:p>
            <a:r>
              <a:rPr lang="en-US" sz="2000" dirty="0"/>
              <a:t>Human mind is a </a:t>
            </a:r>
            <a:r>
              <a:rPr lang="en-US" sz="2000" b="1" dirty="0"/>
              <a:t>‘blank slate’ </a:t>
            </a:r>
            <a:r>
              <a:rPr lang="en-US" sz="2000" dirty="0"/>
              <a:t>at  birth. </a:t>
            </a:r>
            <a:r>
              <a:rPr lang="en-US" sz="2000" b="1" dirty="0"/>
              <a:t>The mind is filled by external sense perception throughout life. These sense perceptions are printed on the </a:t>
            </a:r>
            <a:r>
              <a:rPr lang="en-US" sz="2000" b="1" dirty="0" err="1"/>
              <a:t>slade</a:t>
            </a:r>
            <a:r>
              <a:rPr lang="en-US" sz="2000" b="1" dirty="0"/>
              <a:t> (like a wax tablet).</a:t>
            </a:r>
            <a:endParaRPr lang="en-US" sz="2000" dirty="0"/>
          </a:p>
          <a:p>
            <a:endParaRPr lang="en-US" sz="2000" dirty="0"/>
          </a:p>
          <a:p>
            <a:endParaRPr lang="en-US" sz="2000" b="1" dirty="0"/>
          </a:p>
          <a:p>
            <a:r>
              <a:rPr lang="en-US" sz="2000" dirty="0"/>
              <a:t>Any person’s character is therefore not innate (given by God) </a:t>
            </a:r>
            <a:r>
              <a:rPr lang="en-US" sz="2000" b="1" dirty="0"/>
              <a:t>but ‘made’ throughout life in response to ongoing sense perception; human mind is in constant development; the ‘blank slate’ is thus slowly filled by an individual’s lifestyle. </a:t>
            </a:r>
          </a:p>
          <a:p>
            <a:endParaRPr lang="en-US" sz="2000" b="1" dirty="0"/>
          </a:p>
          <a:p>
            <a:endParaRPr lang="en-US" sz="2000" dirty="0"/>
          </a:p>
          <a:p>
            <a:pPr marL="285750" indent="-285750">
              <a:buFont typeface="Arial"/>
              <a:buChar char="•"/>
            </a:pPr>
            <a:endParaRPr lang="en-US" dirty="0"/>
          </a:p>
        </p:txBody>
      </p:sp>
    </p:spTree>
    <p:extLst>
      <p:ext uri="{BB962C8B-B14F-4D97-AF65-F5344CB8AC3E}">
        <p14:creationId xmlns:p14="http://schemas.microsoft.com/office/powerpoint/2010/main" val="11701457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99140" y="26926"/>
            <a:ext cx="6839926" cy="4955203"/>
          </a:xfrm>
          <a:prstGeom prst="rect">
            <a:avLst/>
          </a:prstGeom>
          <a:noFill/>
        </p:spPr>
        <p:txBody>
          <a:bodyPr wrap="square" rtlCol="0">
            <a:spAutoFit/>
          </a:bodyPr>
          <a:lstStyle/>
          <a:p>
            <a:endParaRPr lang="en-US" b="1" dirty="0"/>
          </a:p>
          <a:p>
            <a:endParaRPr lang="en-US" sz="2000" b="1" dirty="0"/>
          </a:p>
          <a:p>
            <a:r>
              <a:rPr lang="en-US" sz="2000" b="1" dirty="0"/>
              <a:t>Locke invents what is then called ‘sensationalism’</a:t>
            </a:r>
          </a:p>
          <a:p>
            <a:endParaRPr lang="en-US" sz="2000" b="1" dirty="0"/>
          </a:p>
          <a:p>
            <a:endParaRPr lang="en-US" sz="2000" b="1" dirty="0"/>
          </a:p>
          <a:p>
            <a:r>
              <a:rPr lang="en-US" sz="2000" b="1" dirty="0"/>
              <a:t>Sensationalism definition:</a:t>
            </a:r>
          </a:p>
          <a:p>
            <a:r>
              <a:rPr lang="en-US" sz="2000" dirty="0"/>
              <a:t>a form of empirical understanding of human knowledge (epistemology) that limits human experience to sensation or sense perceptions (no longer innate metaphysical ideas).</a:t>
            </a:r>
          </a:p>
          <a:p>
            <a:endParaRPr lang="en-US" sz="2000" dirty="0"/>
          </a:p>
          <a:p>
            <a:r>
              <a:rPr lang="en-US" sz="2000" dirty="0"/>
              <a:t>It imagines ‘the mind’ as a tabula rasa, or “clean slate at birth, only to be filled subsequently by thought/ideas through sense perception. </a:t>
            </a:r>
          </a:p>
          <a:p>
            <a:r>
              <a:rPr lang="en-US" sz="2000" dirty="0"/>
              <a:t>(note: this is the basis on which we still operated today in the area of brain sciences) </a:t>
            </a:r>
          </a:p>
          <a:p>
            <a:endParaRPr lang="en-US" dirty="0"/>
          </a:p>
        </p:txBody>
      </p:sp>
      <p:sp>
        <p:nvSpPr>
          <p:cNvPr id="4" name="TextBox 3"/>
          <p:cNvSpPr txBox="1"/>
          <p:nvPr/>
        </p:nvSpPr>
        <p:spPr>
          <a:xfrm>
            <a:off x="1740568" y="4764506"/>
            <a:ext cx="8827598" cy="1815882"/>
          </a:xfrm>
          <a:prstGeom prst="rect">
            <a:avLst/>
          </a:prstGeom>
          <a:noFill/>
        </p:spPr>
        <p:txBody>
          <a:bodyPr wrap="square" rtlCol="0">
            <a:spAutoFit/>
          </a:bodyPr>
          <a:lstStyle/>
          <a:p>
            <a:r>
              <a:rPr lang="en-US" dirty="0"/>
              <a:t>	</a:t>
            </a:r>
          </a:p>
          <a:p>
            <a:r>
              <a:rPr lang="en-US" dirty="0"/>
              <a:t>It aims to understand how human ‘reasoning’ works via empirical investigation (today’s brain science assume that human reasoning is actually emotional!)  </a:t>
            </a:r>
          </a:p>
          <a:p>
            <a:endParaRPr lang="en-US" sz="2000" dirty="0"/>
          </a:p>
          <a:p>
            <a:endParaRPr lang="en-US" sz="2000" dirty="0"/>
          </a:p>
          <a:p>
            <a:endParaRPr lang="en-US" dirty="0"/>
          </a:p>
        </p:txBody>
      </p:sp>
    </p:spTree>
    <p:extLst>
      <p:ext uri="{BB962C8B-B14F-4D97-AF65-F5344CB8AC3E}">
        <p14:creationId xmlns:p14="http://schemas.microsoft.com/office/powerpoint/2010/main" val="14440458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0374-004-47E5ED41-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6820" y="0"/>
            <a:ext cx="5067300" cy="5715000"/>
          </a:xfrm>
          <a:prstGeom prst="rect">
            <a:avLst/>
          </a:prstGeom>
        </p:spPr>
      </p:pic>
      <p:sp>
        <p:nvSpPr>
          <p:cNvPr id="3" name="TextBox 2"/>
          <p:cNvSpPr txBox="1"/>
          <p:nvPr/>
        </p:nvSpPr>
        <p:spPr>
          <a:xfrm>
            <a:off x="2237026" y="6039051"/>
            <a:ext cx="3363998" cy="369332"/>
          </a:xfrm>
          <a:prstGeom prst="rect">
            <a:avLst/>
          </a:prstGeom>
          <a:noFill/>
        </p:spPr>
        <p:txBody>
          <a:bodyPr wrap="none" rtlCol="0">
            <a:spAutoFit/>
          </a:bodyPr>
          <a:lstStyle/>
          <a:p>
            <a:r>
              <a:rPr lang="en-US" dirty="0"/>
              <a:t>Franz Anton Mesmer, 1743-1815</a:t>
            </a:r>
          </a:p>
        </p:txBody>
      </p:sp>
      <p:sp>
        <p:nvSpPr>
          <p:cNvPr id="4" name="TextBox 3"/>
          <p:cNvSpPr txBox="1"/>
          <p:nvPr/>
        </p:nvSpPr>
        <p:spPr>
          <a:xfrm>
            <a:off x="6814120" y="429601"/>
            <a:ext cx="3853880" cy="6463308"/>
          </a:xfrm>
          <a:prstGeom prst="rect">
            <a:avLst/>
          </a:prstGeom>
          <a:noFill/>
        </p:spPr>
        <p:txBody>
          <a:bodyPr wrap="square" rtlCol="0">
            <a:spAutoFit/>
          </a:bodyPr>
          <a:lstStyle/>
          <a:p>
            <a:r>
              <a:rPr lang="en-US" b="1" dirty="0"/>
              <a:t>Sensationalism going crazy? </a:t>
            </a:r>
          </a:p>
          <a:p>
            <a:endParaRPr lang="en-US" dirty="0"/>
          </a:p>
          <a:p>
            <a:endParaRPr lang="en-US" dirty="0"/>
          </a:p>
          <a:p>
            <a:r>
              <a:rPr lang="en-US" dirty="0"/>
              <a:t>He proclaimed to have discovered a superfine fluid of sensation and feeling that penetrated and surrounded all bodies…. It was a disequilibrium of this fluid within the body that lead to disease.</a:t>
            </a:r>
          </a:p>
          <a:p>
            <a:endParaRPr lang="en-US" dirty="0"/>
          </a:p>
          <a:p>
            <a:r>
              <a:rPr lang="en-US" dirty="0"/>
              <a:t>Luckily the fluid was </a:t>
            </a:r>
            <a:r>
              <a:rPr lang="en-US" dirty="0" err="1"/>
              <a:t>polarised</a:t>
            </a:r>
            <a:r>
              <a:rPr lang="en-US" dirty="0"/>
              <a:t>, like a magnet. The fluid could be manipulated and redirected by a </a:t>
            </a:r>
            <a:r>
              <a:rPr lang="en-US" dirty="0" err="1">
                <a:latin typeface="+mj-lt"/>
              </a:rPr>
              <a:t>specialised</a:t>
            </a:r>
            <a:r>
              <a:rPr lang="en-US" dirty="0">
                <a:latin typeface="+mj-lt"/>
              </a:rPr>
              <a:t> physician in order to cure the disease in a process that Mesmer called ‘animal magnetism’. </a:t>
            </a:r>
            <a:endParaRPr lang="en-GB" dirty="0">
              <a:latin typeface="+mj-lt"/>
            </a:endParaRPr>
          </a:p>
          <a:p>
            <a:endParaRPr lang="en-US" dirty="0">
              <a:latin typeface="+mj-lt"/>
            </a:endParaRPr>
          </a:p>
          <a:p>
            <a:r>
              <a:rPr lang="en-US" dirty="0">
                <a:latin typeface="+mj-lt"/>
              </a:rPr>
              <a:t>His theory attracted a wide following between about 1780 and 1850 all over Europe, </a:t>
            </a:r>
            <a:r>
              <a:rPr lang="en-GB" dirty="0">
                <a:solidFill>
                  <a:srgbClr val="202122"/>
                </a:solidFill>
                <a:latin typeface="+mj-lt"/>
              </a:rPr>
              <a:t>and even continued to have some influence until the end of the 19th century.</a:t>
            </a:r>
            <a:endParaRPr lang="en-US" dirty="0">
              <a:latin typeface="+mj-lt"/>
            </a:endParaRPr>
          </a:p>
          <a:p>
            <a:endParaRPr lang="en-US" dirty="0"/>
          </a:p>
        </p:txBody>
      </p:sp>
    </p:spTree>
    <p:extLst>
      <p:ext uri="{BB962C8B-B14F-4D97-AF65-F5344CB8AC3E}">
        <p14:creationId xmlns:p14="http://schemas.microsoft.com/office/powerpoint/2010/main" val="25758861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25617" y="2005590"/>
            <a:ext cx="7865565" cy="2769989"/>
          </a:xfrm>
          <a:prstGeom prst="rect">
            <a:avLst/>
          </a:prstGeom>
          <a:noFill/>
        </p:spPr>
        <p:txBody>
          <a:bodyPr wrap="square" rtlCol="0">
            <a:spAutoFit/>
          </a:bodyPr>
          <a:lstStyle/>
          <a:p>
            <a:endParaRPr lang="en-US" dirty="0"/>
          </a:p>
          <a:p>
            <a:pPr algn="ctr"/>
            <a:r>
              <a:rPr lang="en-US" b="1" dirty="0"/>
              <a:t>Week 8, Term II    </a:t>
            </a:r>
          </a:p>
          <a:p>
            <a:pPr algn="ctr"/>
            <a:r>
              <a:rPr lang="en-US" b="1" dirty="0"/>
              <a:t>           </a:t>
            </a:r>
          </a:p>
          <a:p>
            <a:pPr algn="ctr"/>
            <a:r>
              <a:rPr lang="en-US" sz="2400" b="1" dirty="0"/>
              <a:t>Bringing the Psyche into Focus (</a:t>
            </a:r>
            <a:r>
              <a:rPr lang="en-US" sz="2400" b="1"/>
              <a:t>II):</a:t>
            </a:r>
          </a:p>
          <a:p>
            <a:pPr algn="ctr"/>
            <a:r>
              <a:rPr lang="en-US" sz="2400" b="1"/>
              <a:t> </a:t>
            </a:r>
            <a:endParaRPr lang="en-US" sz="2400" b="1" dirty="0"/>
          </a:p>
          <a:p>
            <a:pPr algn="ctr"/>
            <a:r>
              <a:rPr lang="en-US" sz="2400" b="1" dirty="0"/>
              <a:t>The Problem of the Individual Self and Its Relationship to Society</a:t>
            </a:r>
          </a:p>
          <a:p>
            <a:endParaRPr lang="en-US" sz="2400" dirty="0"/>
          </a:p>
        </p:txBody>
      </p:sp>
    </p:spTree>
    <p:extLst>
      <p:ext uri="{BB962C8B-B14F-4D97-AF65-F5344CB8AC3E}">
        <p14:creationId xmlns:p14="http://schemas.microsoft.com/office/powerpoint/2010/main" val="174782770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E9935C3-15BE-2F49-B6FF-5A5F46F51DF7}"/>
              </a:ext>
            </a:extLst>
          </p:cNvPr>
          <p:cNvSpPr txBox="1"/>
          <p:nvPr/>
        </p:nvSpPr>
        <p:spPr>
          <a:xfrm>
            <a:off x="2133601" y="2180493"/>
            <a:ext cx="8276492" cy="3693319"/>
          </a:xfrm>
          <a:prstGeom prst="rect">
            <a:avLst/>
          </a:prstGeom>
          <a:noFill/>
        </p:spPr>
        <p:txBody>
          <a:bodyPr wrap="square" rtlCol="0">
            <a:spAutoFit/>
          </a:bodyPr>
          <a:lstStyle/>
          <a:p>
            <a:r>
              <a:rPr lang="en-US" dirty="0"/>
              <a:t>The moral philosophical discussions about ‘making of 'the self’ and sentiments/sensations are considered more important in the eighteenth century than physiological and anatomical investigations. </a:t>
            </a:r>
          </a:p>
          <a:p>
            <a:endParaRPr lang="en-US" dirty="0"/>
          </a:p>
          <a:p>
            <a:endParaRPr lang="en-US" dirty="0"/>
          </a:p>
          <a:p>
            <a:r>
              <a:rPr lang="en-US" dirty="0"/>
              <a:t>‘Natural sciences’ do not lead the way! Moral concerns dominate the discussions (although physicians are involved as we have seen, e.g. Gregory or Blumenbach). </a:t>
            </a:r>
          </a:p>
          <a:p>
            <a:endParaRPr lang="en-US" dirty="0"/>
          </a:p>
          <a:p>
            <a:endParaRPr lang="en-US" dirty="0"/>
          </a:p>
          <a:p>
            <a:endParaRPr lang="en-US" dirty="0"/>
          </a:p>
          <a:p>
            <a:r>
              <a:rPr lang="en-US" dirty="0"/>
              <a:t>BUT this will change dramatically during the 19</a:t>
            </a:r>
            <a:r>
              <a:rPr lang="en-US" baseline="30000" dirty="0"/>
              <a:t>th</a:t>
            </a:r>
            <a:r>
              <a:rPr lang="en-US" dirty="0"/>
              <a:t> century: phrenology is one of the first examples in which ‘scientists’ take the lead in defining human nature</a:t>
            </a:r>
          </a:p>
          <a:p>
            <a:endParaRPr lang="en-US" dirty="0"/>
          </a:p>
        </p:txBody>
      </p:sp>
      <p:sp>
        <p:nvSpPr>
          <p:cNvPr id="3" name="TextBox 2">
            <a:extLst>
              <a:ext uri="{FF2B5EF4-FFF2-40B4-BE49-F238E27FC236}">
                <a16:creationId xmlns:a16="http://schemas.microsoft.com/office/drawing/2014/main" id="{774E634E-49CB-5641-AAEF-A273D896E94B}"/>
              </a:ext>
            </a:extLst>
          </p:cNvPr>
          <p:cNvSpPr txBox="1"/>
          <p:nvPr/>
        </p:nvSpPr>
        <p:spPr>
          <a:xfrm>
            <a:off x="2414954" y="691663"/>
            <a:ext cx="2598212" cy="461665"/>
          </a:xfrm>
          <a:prstGeom prst="rect">
            <a:avLst/>
          </a:prstGeom>
          <a:noFill/>
        </p:spPr>
        <p:txBody>
          <a:bodyPr wrap="none" rtlCol="0">
            <a:spAutoFit/>
          </a:bodyPr>
          <a:lstStyle/>
          <a:p>
            <a:r>
              <a:rPr lang="en-US" sz="2400" b="1" dirty="0"/>
              <a:t>Very important... </a:t>
            </a:r>
          </a:p>
        </p:txBody>
      </p:sp>
    </p:spTree>
    <p:extLst>
      <p:ext uri="{BB962C8B-B14F-4D97-AF65-F5344CB8AC3E}">
        <p14:creationId xmlns:p14="http://schemas.microsoft.com/office/powerpoint/2010/main" val="2366437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00289" y="557273"/>
            <a:ext cx="6825570" cy="5909310"/>
          </a:xfrm>
          <a:prstGeom prst="rect">
            <a:avLst/>
          </a:prstGeom>
          <a:noFill/>
        </p:spPr>
        <p:txBody>
          <a:bodyPr wrap="square" rtlCol="0">
            <a:spAutoFit/>
          </a:bodyPr>
          <a:lstStyle/>
          <a:p>
            <a:endParaRPr lang="en-GB" dirty="0"/>
          </a:p>
          <a:p>
            <a:r>
              <a:rPr lang="en-GB" b="1" dirty="0"/>
              <a:t>What fuelled this search for ,man’s true nature? </a:t>
            </a:r>
          </a:p>
          <a:p>
            <a:endParaRPr lang="en-GB" dirty="0"/>
          </a:p>
          <a:p>
            <a:r>
              <a:rPr lang="en-GB" dirty="0"/>
              <a:t>The belief that the ‘true’ history and destiny of the human race, one could no longer blindly rely on the authority of the Greek and Roman thinkers (the Ancients’) or on the stories of the Bible. (note: chain of being!)</a:t>
            </a:r>
          </a:p>
          <a:p>
            <a:endParaRPr lang="en-GB" dirty="0"/>
          </a:p>
          <a:p>
            <a:r>
              <a:rPr lang="en-GB" b="1" dirty="0"/>
              <a:t>Man’s ‘nature’ – so they began to believe—was not yet properly known; it must become the subject of ‘rational’ inquiry. </a:t>
            </a:r>
          </a:p>
          <a:p>
            <a:endParaRPr lang="en-GB" dirty="0"/>
          </a:p>
          <a:p>
            <a:r>
              <a:rPr lang="en-GB" dirty="0"/>
              <a:t>		</a:t>
            </a:r>
          </a:p>
          <a:p>
            <a:r>
              <a:rPr lang="en-GB" dirty="0"/>
              <a:t>NOTE: </a:t>
            </a:r>
          </a:p>
          <a:p>
            <a:r>
              <a:rPr lang="en-GB" dirty="0"/>
              <a:t>‘science’ is not understood as ‘natural science’ only – as we tend to do today. The Enlightenment understood the term it in a much broader sense as a general ‘inquiry following a rational method’. </a:t>
            </a:r>
          </a:p>
          <a:p>
            <a:r>
              <a:rPr lang="en-GB" dirty="0"/>
              <a:t>	</a:t>
            </a:r>
          </a:p>
          <a:p>
            <a:r>
              <a:rPr lang="en-GB" dirty="0"/>
              <a:t>So, ‘history writing’, ‘theology’ or ‘moral philosophy’ were also part of this ‘science of man’ as well as medicine or political economy (if undertaken by a rationally reasoning mind, of course!</a:t>
            </a:r>
          </a:p>
          <a:p>
            <a:endParaRPr lang="en-GB" dirty="0"/>
          </a:p>
        </p:txBody>
      </p:sp>
      <p:sp>
        <p:nvSpPr>
          <p:cNvPr id="3" name="TextBox 2">
            <a:extLst>
              <a:ext uri="{FF2B5EF4-FFF2-40B4-BE49-F238E27FC236}">
                <a16:creationId xmlns:a16="http://schemas.microsoft.com/office/drawing/2014/main" id="{14CB1842-4937-0146-8EC4-2D34BCA7BC16}"/>
              </a:ext>
            </a:extLst>
          </p:cNvPr>
          <p:cNvSpPr txBox="1"/>
          <p:nvPr/>
        </p:nvSpPr>
        <p:spPr>
          <a:xfrm>
            <a:off x="3543300" y="157163"/>
            <a:ext cx="3334821" cy="400110"/>
          </a:xfrm>
          <a:prstGeom prst="rect">
            <a:avLst/>
          </a:prstGeom>
          <a:noFill/>
        </p:spPr>
        <p:txBody>
          <a:bodyPr wrap="square" rtlCol="0">
            <a:spAutoFit/>
          </a:bodyPr>
          <a:lstStyle/>
          <a:p>
            <a:r>
              <a:rPr lang="en-US" sz="2000" b="1" dirty="0"/>
              <a:t>              The ‘Science of Man’</a:t>
            </a:r>
          </a:p>
        </p:txBody>
      </p:sp>
    </p:spTree>
    <p:extLst>
      <p:ext uri="{BB962C8B-B14F-4D97-AF65-F5344CB8AC3E}">
        <p14:creationId xmlns:p14="http://schemas.microsoft.com/office/powerpoint/2010/main" val="10341754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ête_de_l'Etre_suprême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4855" y="1832115"/>
            <a:ext cx="7199985" cy="5140709"/>
          </a:xfrm>
          <a:prstGeom prst="rect">
            <a:avLst/>
          </a:prstGeom>
        </p:spPr>
      </p:pic>
      <p:sp>
        <p:nvSpPr>
          <p:cNvPr id="5" name="TextBox 4"/>
          <p:cNvSpPr txBox="1"/>
          <p:nvPr/>
        </p:nvSpPr>
        <p:spPr>
          <a:xfrm>
            <a:off x="1364855" y="257137"/>
            <a:ext cx="9303145" cy="1754326"/>
          </a:xfrm>
          <a:prstGeom prst="rect">
            <a:avLst/>
          </a:prstGeom>
          <a:noFill/>
        </p:spPr>
        <p:txBody>
          <a:bodyPr wrap="square" rtlCol="0">
            <a:spAutoFit/>
          </a:bodyPr>
          <a:lstStyle/>
          <a:p>
            <a:r>
              <a:rPr lang="en-US" b="1" dirty="0"/>
              <a:t>	Excursion: How to understand ‘the self’ and Its Relation to Society in 18</a:t>
            </a:r>
            <a:r>
              <a:rPr lang="en-US" b="1" baseline="30000" dirty="0"/>
              <a:t>th</a:t>
            </a:r>
            <a:r>
              <a:rPr lang="en-US" b="1" dirty="0"/>
              <a:t> century? </a:t>
            </a:r>
          </a:p>
          <a:p>
            <a:endParaRPr lang="en-US" dirty="0"/>
          </a:p>
          <a:p>
            <a:r>
              <a:rPr lang="en-US" dirty="0"/>
              <a:t>Sensational theory stands at the core of understanding and shaping individual and collective action during the French Revolution; how can individual sensations be ‘useful’ for wider society?</a:t>
            </a:r>
          </a:p>
        </p:txBody>
      </p:sp>
      <p:sp>
        <p:nvSpPr>
          <p:cNvPr id="7" name="TextBox 6"/>
          <p:cNvSpPr txBox="1"/>
          <p:nvPr/>
        </p:nvSpPr>
        <p:spPr>
          <a:xfrm>
            <a:off x="2838642" y="6484738"/>
            <a:ext cx="5076839" cy="369332"/>
          </a:xfrm>
          <a:prstGeom prst="rect">
            <a:avLst/>
          </a:prstGeom>
          <a:noFill/>
        </p:spPr>
        <p:txBody>
          <a:bodyPr wrap="none" rtlCol="0">
            <a:spAutoFit/>
          </a:bodyPr>
          <a:lstStyle/>
          <a:p>
            <a:r>
              <a:rPr lang="en-US" dirty="0"/>
              <a:t>The Festival of the Supreme Being on 8 June 1794 </a:t>
            </a:r>
          </a:p>
        </p:txBody>
      </p:sp>
      <p:sp>
        <p:nvSpPr>
          <p:cNvPr id="4" name="TextBox 3"/>
          <p:cNvSpPr txBox="1"/>
          <p:nvPr/>
        </p:nvSpPr>
        <p:spPr>
          <a:xfrm>
            <a:off x="8847117" y="2755075"/>
            <a:ext cx="2363189" cy="2308324"/>
          </a:xfrm>
          <a:prstGeom prst="rect">
            <a:avLst/>
          </a:prstGeom>
          <a:noFill/>
        </p:spPr>
        <p:txBody>
          <a:bodyPr wrap="square" rtlCol="0">
            <a:spAutoFit/>
          </a:bodyPr>
          <a:lstStyle/>
          <a:p>
            <a:r>
              <a:rPr lang="en-US" dirty="0"/>
              <a:t>Careful engineering of social events to stimulate the senses and feelings of participant to create the ‘new revolutionary citizen’</a:t>
            </a:r>
          </a:p>
          <a:p>
            <a:endParaRPr lang="en-US" dirty="0"/>
          </a:p>
        </p:txBody>
      </p:sp>
    </p:spTree>
    <p:extLst>
      <p:ext uri="{BB962C8B-B14F-4D97-AF65-F5344CB8AC3E}">
        <p14:creationId xmlns:p14="http://schemas.microsoft.com/office/powerpoint/2010/main" val="381023186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9104" y="5637933"/>
            <a:ext cx="4122180" cy="369332"/>
          </a:xfrm>
          <a:prstGeom prst="rect">
            <a:avLst/>
          </a:prstGeom>
          <a:noFill/>
        </p:spPr>
        <p:txBody>
          <a:bodyPr wrap="square" rtlCol="0">
            <a:spAutoFit/>
          </a:bodyPr>
          <a:lstStyle/>
          <a:p>
            <a:r>
              <a:rPr lang="en-US" dirty="0"/>
              <a:t>Jeremy Bentham  1748 – 1832</a:t>
            </a:r>
          </a:p>
        </p:txBody>
      </p:sp>
      <p:pic>
        <p:nvPicPr>
          <p:cNvPr id="3" name="Picture 2" descr="Jeremy_Bentham_by_Henry_William_Pickersgill_detai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0150" y="222855"/>
            <a:ext cx="3851988" cy="5231802"/>
          </a:xfrm>
          <a:prstGeom prst="rect">
            <a:avLst/>
          </a:prstGeom>
        </p:spPr>
      </p:pic>
      <p:sp>
        <p:nvSpPr>
          <p:cNvPr id="6" name="TextBox 5"/>
          <p:cNvSpPr txBox="1"/>
          <p:nvPr/>
        </p:nvSpPr>
        <p:spPr>
          <a:xfrm>
            <a:off x="5621092" y="775465"/>
            <a:ext cx="4777276" cy="5078313"/>
          </a:xfrm>
          <a:prstGeom prst="rect">
            <a:avLst/>
          </a:prstGeom>
          <a:noFill/>
        </p:spPr>
        <p:txBody>
          <a:bodyPr wrap="square" rtlCol="0">
            <a:spAutoFit/>
          </a:bodyPr>
          <a:lstStyle/>
          <a:p>
            <a:endParaRPr lang="en-GB" dirty="0"/>
          </a:p>
          <a:p>
            <a:endParaRPr lang="en-GB" b="1" dirty="0"/>
          </a:p>
          <a:p>
            <a:r>
              <a:rPr lang="en-GB" sz="1600" b="1" dirty="0"/>
              <a:t>Utilitarianism:</a:t>
            </a:r>
            <a:r>
              <a:rPr lang="en-GB" sz="1600" dirty="0"/>
              <a:t> an ethical theory holding that the proper course of action is the one that maximizes the overall good of a society” (note: lecture on Adam Smith sympathy as the glue between humans who think first about their own happiness)</a:t>
            </a:r>
            <a:endParaRPr lang="en-US" sz="1600" dirty="0"/>
          </a:p>
          <a:p>
            <a:endParaRPr lang="en-US" sz="1600" dirty="0"/>
          </a:p>
          <a:p>
            <a:r>
              <a:rPr lang="en-US" sz="1600" b="1" dirty="0"/>
              <a:t>Motto of utilitarianism: ‘The pursuit of happiness and greatest happiness of all.’</a:t>
            </a:r>
          </a:p>
          <a:p>
            <a:endParaRPr lang="en-US" sz="1600" b="1" dirty="0"/>
          </a:p>
          <a:p>
            <a:r>
              <a:rPr lang="en-US" sz="1600" dirty="0"/>
              <a:t>‘Nature has placed mankind under the governance of two sovereign masters, pain and pleasure. It is for them alone to point out what we ought to do, as well as to determine what we shall do. On the one hand the standard of right and wrong, on the other the chain of causes and effects, are fastened to their throne. They govern us in all we do, in all we say, in all we think ..’</a:t>
            </a:r>
          </a:p>
          <a:p>
            <a:r>
              <a:rPr lang="en-US" sz="1600" i="1" dirty="0"/>
              <a:t>(The Principles of Morals and Legislation)</a:t>
            </a:r>
            <a:endParaRPr lang="en-US" sz="1600" dirty="0"/>
          </a:p>
        </p:txBody>
      </p:sp>
      <p:sp>
        <p:nvSpPr>
          <p:cNvPr id="5" name="TextBox 4"/>
          <p:cNvSpPr txBox="1"/>
          <p:nvPr/>
        </p:nvSpPr>
        <p:spPr>
          <a:xfrm>
            <a:off x="5891285" y="222855"/>
            <a:ext cx="4776716" cy="923330"/>
          </a:xfrm>
          <a:prstGeom prst="rect">
            <a:avLst/>
          </a:prstGeom>
          <a:noFill/>
        </p:spPr>
        <p:txBody>
          <a:bodyPr wrap="square" rtlCol="0">
            <a:spAutoFit/>
          </a:bodyPr>
          <a:lstStyle/>
          <a:p>
            <a:r>
              <a:rPr lang="en-US" b="1" dirty="0"/>
              <a:t>In 18</a:t>
            </a:r>
            <a:r>
              <a:rPr lang="en-US" b="1" baseline="30000" dirty="0"/>
              <a:t>th</a:t>
            </a:r>
            <a:r>
              <a:rPr lang="en-US" b="1" dirty="0"/>
              <a:t>/early 19</a:t>
            </a:r>
            <a:r>
              <a:rPr lang="en-US" b="1" baseline="30000" dirty="0"/>
              <a:t>th</a:t>
            </a:r>
            <a:r>
              <a:rPr lang="en-US" b="1" dirty="0"/>
              <a:t>-century Britain we see another theory about the relationship between ’the self’ and society emerging:</a:t>
            </a:r>
          </a:p>
        </p:txBody>
      </p:sp>
      <p:sp>
        <p:nvSpPr>
          <p:cNvPr id="7" name="TextBox 6">
            <a:extLst>
              <a:ext uri="{FF2B5EF4-FFF2-40B4-BE49-F238E27FC236}">
                <a16:creationId xmlns:a16="http://schemas.microsoft.com/office/drawing/2014/main" id="{FE7C1D6C-8A2D-CA45-A5B5-DF6D562E0427}"/>
              </a:ext>
            </a:extLst>
          </p:cNvPr>
          <p:cNvSpPr txBox="1"/>
          <p:nvPr/>
        </p:nvSpPr>
        <p:spPr>
          <a:xfrm>
            <a:off x="5492139" y="5637933"/>
            <a:ext cx="5057876" cy="1323439"/>
          </a:xfrm>
          <a:prstGeom prst="rect">
            <a:avLst/>
          </a:prstGeom>
          <a:noFill/>
        </p:spPr>
        <p:txBody>
          <a:bodyPr wrap="square" rtlCol="0">
            <a:spAutoFit/>
          </a:bodyPr>
          <a:lstStyle/>
          <a:p>
            <a:endParaRPr lang="en-US" sz="1600" b="1" dirty="0"/>
          </a:p>
          <a:p>
            <a:r>
              <a:rPr lang="en-US" sz="1600" b="1" dirty="0"/>
              <a:t>Hedonistic calculus</a:t>
            </a:r>
            <a:r>
              <a:rPr lang="en-US" sz="1600" dirty="0"/>
              <a:t>: the appropriate mode of action is the one that maximizes utility --  maximizing total benefit and reducing suffering or the negatives effects of human action.  </a:t>
            </a:r>
          </a:p>
        </p:txBody>
      </p:sp>
    </p:spTree>
    <p:extLst>
      <p:ext uri="{BB962C8B-B14F-4D97-AF65-F5344CB8AC3E}">
        <p14:creationId xmlns:p14="http://schemas.microsoft.com/office/powerpoint/2010/main" val="21542252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48472" y="102904"/>
            <a:ext cx="4334935" cy="5825065"/>
          </a:xfrm>
          <a:prstGeom prst="rect">
            <a:avLst/>
          </a:prstGeom>
        </p:spPr>
      </p:pic>
      <p:sp>
        <p:nvSpPr>
          <p:cNvPr id="3" name="TextBox 2"/>
          <p:cNvSpPr txBox="1"/>
          <p:nvPr/>
        </p:nvSpPr>
        <p:spPr>
          <a:xfrm>
            <a:off x="1875693" y="6178062"/>
            <a:ext cx="7877909" cy="369332"/>
          </a:xfrm>
          <a:prstGeom prst="rect">
            <a:avLst/>
          </a:prstGeom>
          <a:noFill/>
        </p:spPr>
        <p:txBody>
          <a:bodyPr wrap="square" rtlCol="0">
            <a:spAutoFit/>
          </a:bodyPr>
          <a:lstStyle/>
          <a:p>
            <a:r>
              <a:rPr lang="en-US" dirty="0"/>
              <a:t>Phrenology Chart of the Faculties, 1883</a:t>
            </a:r>
          </a:p>
        </p:txBody>
      </p:sp>
      <p:sp>
        <p:nvSpPr>
          <p:cNvPr id="4" name="TextBox 3">
            <a:extLst>
              <a:ext uri="{FF2B5EF4-FFF2-40B4-BE49-F238E27FC236}">
                <a16:creationId xmlns:a16="http://schemas.microsoft.com/office/drawing/2014/main" id="{6BF39DC2-F1BA-0248-BC93-F5192D5C52EC}"/>
              </a:ext>
            </a:extLst>
          </p:cNvPr>
          <p:cNvSpPr txBox="1"/>
          <p:nvPr/>
        </p:nvSpPr>
        <p:spPr>
          <a:xfrm>
            <a:off x="6518032" y="984738"/>
            <a:ext cx="4310101" cy="1754326"/>
          </a:xfrm>
          <a:prstGeom prst="rect">
            <a:avLst/>
          </a:prstGeom>
          <a:noFill/>
        </p:spPr>
        <p:txBody>
          <a:bodyPr wrap="square" rtlCol="0">
            <a:spAutoFit/>
          </a:bodyPr>
          <a:lstStyle/>
          <a:p>
            <a:endParaRPr lang="en-US" dirty="0"/>
          </a:p>
          <a:p>
            <a:endParaRPr lang="en-US" dirty="0"/>
          </a:p>
          <a:p>
            <a:r>
              <a:rPr lang="en-US" dirty="0"/>
              <a:t>Phrenology leads a new way of understanding the place</a:t>
            </a:r>
          </a:p>
          <a:p>
            <a:r>
              <a:rPr lang="en-US" dirty="0"/>
              <a:t>of sensation which ‘solves’ the search </a:t>
            </a:r>
          </a:p>
          <a:p>
            <a:r>
              <a:rPr lang="en-US" dirty="0"/>
              <a:t>for the place of sensations and utility </a:t>
            </a:r>
          </a:p>
        </p:txBody>
      </p:sp>
      <p:sp>
        <p:nvSpPr>
          <p:cNvPr id="5" name="TextBox 4">
            <a:extLst>
              <a:ext uri="{FF2B5EF4-FFF2-40B4-BE49-F238E27FC236}">
                <a16:creationId xmlns:a16="http://schemas.microsoft.com/office/drawing/2014/main" id="{A2E03FE3-99FC-A74E-A0DB-9DBCD2A3CCCB}"/>
              </a:ext>
            </a:extLst>
          </p:cNvPr>
          <p:cNvSpPr txBox="1"/>
          <p:nvPr/>
        </p:nvSpPr>
        <p:spPr>
          <a:xfrm>
            <a:off x="6096001" y="102904"/>
            <a:ext cx="4572000" cy="1569660"/>
          </a:xfrm>
          <a:prstGeom prst="rect">
            <a:avLst/>
          </a:prstGeom>
          <a:noFill/>
        </p:spPr>
        <p:txBody>
          <a:bodyPr wrap="square" rtlCol="0">
            <a:spAutoFit/>
          </a:bodyPr>
          <a:lstStyle/>
          <a:p>
            <a:r>
              <a:rPr lang="en-US" sz="2400" b="1" dirty="0"/>
              <a:t>Phrenology is a new bodily practice that reflects </a:t>
            </a:r>
            <a:r>
              <a:rPr lang="en-US" sz="2400" b="1" dirty="0" err="1"/>
              <a:t>utilitarianism..most</a:t>
            </a:r>
            <a:r>
              <a:rPr lang="en-US" sz="2400" b="1" dirty="0"/>
              <a:t> successful in Britain</a:t>
            </a:r>
          </a:p>
        </p:txBody>
      </p:sp>
      <p:sp>
        <p:nvSpPr>
          <p:cNvPr id="6" name="TextBox 5">
            <a:extLst>
              <a:ext uri="{FF2B5EF4-FFF2-40B4-BE49-F238E27FC236}">
                <a16:creationId xmlns:a16="http://schemas.microsoft.com/office/drawing/2014/main" id="{000FACC5-4508-F54E-B8A0-983F1F29A040}"/>
              </a:ext>
            </a:extLst>
          </p:cNvPr>
          <p:cNvSpPr txBox="1"/>
          <p:nvPr/>
        </p:nvSpPr>
        <p:spPr>
          <a:xfrm>
            <a:off x="6717324" y="3059724"/>
            <a:ext cx="3411415" cy="1200329"/>
          </a:xfrm>
          <a:prstGeom prst="rect">
            <a:avLst/>
          </a:prstGeom>
          <a:noFill/>
        </p:spPr>
        <p:txBody>
          <a:bodyPr wrap="square" rtlCol="0">
            <a:spAutoFit/>
          </a:bodyPr>
          <a:lstStyle/>
          <a:p>
            <a:r>
              <a:rPr lang="en-US" dirty="0"/>
              <a:t>The beginning of our ‘obsession’ with the brain as the material organ that holds the human self</a:t>
            </a:r>
          </a:p>
          <a:p>
            <a:endParaRPr lang="en-US" dirty="0"/>
          </a:p>
        </p:txBody>
      </p:sp>
    </p:spTree>
    <p:extLst>
      <p:ext uri="{BB962C8B-B14F-4D97-AF65-F5344CB8AC3E}">
        <p14:creationId xmlns:p14="http://schemas.microsoft.com/office/powerpoint/2010/main" val="173013597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25617" y="2005590"/>
            <a:ext cx="7865565" cy="2769989"/>
          </a:xfrm>
          <a:prstGeom prst="rect">
            <a:avLst/>
          </a:prstGeom>
          <a:noFill/>
        </p:spPr>
        <p:txBody>
          <a:bodyPr wrap="square" rtlCol="0">
            <a:spAutoFit/>
          </a:bodyPr>
          <a:lstStyle/>
          <a:p>
            <a:endParaRPr lang="en-US" dirty="0"/>
          </a:p>
          <a:p>
            <a:pPr algn="ctr"/>
            <a:r>
              <a:rPr lang="en-US" b="1" dirty="0"/>
              <a:t>Week 8, Term II    </a:t>
            </a:r>
          </a:p>
          <a:p>
            <a:pPr algn="ctr"/>
            <a:r>
              <a:rPr lang="en-US" b="1" dirty="0"/>
              <a:t>           </a:t>
            </a:r>
          </a:p>
          <a:p>
            <a:pPr algn="ctr"/>
            <a:r>
              <a:rPr lang="en-US" sz="2400" b="1" dirty="0"/>
              <a:t>Bringing the Psyche into Focus (</a:t>
            </a:r>
            <a:r>
              <a:rPr lang="en-US" sz="2400" b="1"/>
              <a:t>II):</a:t>
            </a:r>
          </a:p>
          <a:p>
            <a:pPr algn="ctr"/>
            <a:r>
              <a:rPr lang="en-US" sz="2400" b="1"/>
              <a:t> </a:t>
            </a:r>
            <a:endParaRPr lang="en-US" sz="2400" b="1" dirty="0"/>
          </a:p>
          <a:p>
            <a:pPr algn="ctr"/>
            <a:r>
              <a:rPr lang="en-US" sz="2400" b="1" dirty="0"/>
              <a:t>The Problem of the Individual Self and Its Relationship to Society</a:t>
            </a:r>
          </a:p>
          <a:p>
            <a:endParaRPr lang="en-US" sz="2400" dirty="0"/>
          </a:p>
        </p:txBody>
      </p:sp>
    </p:spTree>
    <p:extLst>
      <p:ext uri="{BB962C8B-B14F-4D97-AF65-F5344CB8AC3E}">
        <p14:creationId xmlns:p14="http://schemas.microsoft.com/office/powerpoint/2010/main" val="382347910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79873" y="2027873"/>
            <a:ext cx="3787951" cy="2585323"/>
          </a:xfrm>
          <a:prstGeom prst="rect">
            <a:avLst/>
          </a:prstGeom>
          <a:noFill/>
        </p:spPr>
        <p:txBody>
          <a:bodyPr wrap="square" rtlCol="0">
            <a:spAutoFit/>
          </a:bodyPr>
          <a:lstStyle/>
          <a:p>
            <a:r>
              <a:rPr lang="en-GB" b="1" dirty="0"/>
              <a:t>Def. phrenology:</a:t>
            </a:r>
            <a:r>
              <a:rPr lang="en-GB" dirty="0"/>
              <a:t> a science that was primarily focused on measurements of the human skull and based on the concept that the brain is the organ of the mind, and that certain brain areas have localized, specific functions or modules.</a:t>
            </a:r>
          </a:p>
          <a:p>
            <a:r>
              <a:rPr lang="en-GB" dirty="0"/>
              <a:t> </a:t>
            </a:r>
          </a:p>
          <a:p>
            <a:endParaRPr lang="en-US" b="1" dirty="0"/>
          </a:p>
        </p:txBody>
      </p:sp>
      <p:pic>
        <p:nvPicPr>
          <p:cNvPr id="4" name="Picture 3" descr="frenmap6.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8230" y="1131780"/>
            <a:ext cx="3517900" cy="3619500"/>
          </a:xfrm>
          <a:prstGeom prst="rect">
            <a:avLst/>
          </a:prstGeom>
        </p:spPr>
      </p:pic>
      <p:sp>
        <p:nvSpPr>
          <p:cNvPr id="5" name="TextBox 4"/>
          <p:cNvSpPr txBox="1"/>
          <p:nvPr/>
        </p:nvSpPr>
        <p:spPr>
          <a:xfrm>
            <a:off x="2192462" y="5080825"/>
            <a:ext cx="3743386" cy="1477328"/>
          </a:xfrm>
          <a:prstGeom prst="rect">
            <a:avLst/>
          </a:prstGeom>
          <a:noFill/>
        </p:spPr>
        <p:txBody>
          <a:bodyPr wrap="square" rtlCol="0">
            <a:spAutoFit/>
          </a:bodyPr>
          <a:lstStyle/>
          <a:p>
            <a:r>
              <a:rPr lang="en-US" dirty="0"/>
              <a:t>Phrenology claims that the brain is composed of many particular "organs", each one of them related or responsible for a given mental faculty.</a:t>
            </a:r>
          </a:p>
        </p:txBody>
      </p:sp>
      <p:sp>
        <p:nvSpPr>
          <p:cNvPr id="3" name="TextBox 2"/>
          <p:cNvSpPr txBox="1"/>
          <p:nvPr/>
        </p:nvSpPr>
        <p:spPr>
          <a:xfrm>
            <a:off x="2854037" y="344385"/>
            <a:ext cx="7703960" cy="646331"/>
          </a:xfrm>
          <a:prstGeom prst="rect">
            <a:avLst/>
          </a:prstGeom>
          <a:noFill/>
        </p:spPr>
        <p:txBody>
          <a:bodyPr wrap="square" rtlCol="0">
            <a:spAutoFit/>
          </a:bodyPr>
          <a:lstStyle/>
          <a:p>
            <a:r>
              <a:rPr lang="en-US" b="1" dirty="0"/>
              <a:t>The 19</a:t>
            </a:r>
            <a:r>
              <a:rPr lang="en-US" b="1" baseline="30000" dirty="0"/>
              <a:t>th</a:t>
            </a:r>
            <a:r>
              <a:rPr lang="en-US" b="1" dirty="0"/>
              <a:t> century ‘self’ and its relation to society: Part I</a:t>
            </a:r>
          </a:p>
          <a:p>
            <a:r>
              <a:rPr lang="en-US" b="1" dirty="0"/>
              <a:t>			</a:t>
            </a:r>
          </a:p>
        </p:txBody>
      </p:sp>
    </p:spTree>
    <p:extLst>
      <p:ext uri="{BB962C8B-B14F-4D97-AF65-F5344CB8AC3E}">
        <p14:creationId xmlns:p14="http://schemas.microsoft.com/office/powerpoint/2010/main" val="307122172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0px-1895-Dictionary-Phrenolo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9425" y="892069"/>
            <a:ext cx="2794000" cy="4724400"/>
          </a:xfrm>
          <a:prstGeom prst="rect">
            <a:avLst/>
          </a:prstGeom>
        </p:spPr>
      </p:pic>
      <p:sp>
        <p:nvSpPr>
          <p:cNvPr id="3" name="TextBox 2"/>
          <p:cNvSpPr txBox="1"/>
          <p:nvPr/>
        </p:nvSpPr>
        <p:spPr>
          <a:xfrm>
            <a:off x="1976412" y="5704788"/>
            <a:ext cx="3090437" cy="1200329"/>
          </a:xfrm>
          <a:prstGeom prst="rect">
            <a:avLst/>
          </a:prstGeom>
          <a:noFill/>
        </p:spPr>
        <p:txBody>
          <a:bodyPr wrap="square" rtlCol="0">
            <a:spAutoFit/>
          </a:bodyPr>
          <a:lstStyle/>
          <a:p>
            <a:r>
              <a:rPr lang="en-US" dirty="0"/>
              <a:t>A definition of phrenology with chart from Webster's Academic Dictionary, circa 1895</a:t>
            </a:r>
          </a:p>
        </p:txBody>
      </p:sp>
      <p:pic>
        <p:nvPicPr>
          <p:cNvPr id="4" name="Picture 3" descr="1028738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1" y="924726"/>
            <a:ext cx="5363985" cy="4391443"/>
          </a:xfrm>
          <a:prstGeom prst="rect">
            <a:avLst/>
          </a:prstGeom>
        </p:spPr>
      </p:pic>
      <p:sp>
        <p:nvSpPr>
          <p:cNvPr id="5" name="TextBox 4"/>
          <p:cNvSpPr txBox="1"/>
          <p:nvPr/>
        </p:nvSpPr>
        <p:spPr>
          <a:xfrm>
            <a:off x="5334001" y="5537200"/>
            <a:ext cx="5334001" cy="923330"/>
          </a:xfrm>
          <a:prstGeom prst="rect">
            <a:avLst/>
          </a:prstGeom>
          <a:noFill/>
        </p:spPr>
        <p:txBody>
          <a:bodyPr wrap="square" rtlCol="0">
            <a:spAutoFit/>
          </a:bodyPr>
          <a:lstStyle/>
          <a:p>
            <a:r>
              <a:rPr lang="en-US" dirty="0"/>
              <a:t>According to Gall’s cerebral physiology there were 27</a:t>
            </a:r>
            <a:r>
              <a:rPr lang="en-US" baseline="30000" dirty="0"/>
              <a:t>  </a:t>
            </a:r>
            <a:r>
              <a:rPr lang="en-US" dirty="0"/>
              <a:t> faculties of the mind, lodged in the brain that could be ‘felt’ from touching the skull</a:t>
            </a:r>
          </a:p>
        </p:txBody>
      </p:sp>
      <p:sp>
        <p:nvSpPr>
          <p:cNvPr id="6" name="TextBox 5">
            <a:extLst>
              <a:ext uri="{FF2B5EF4-FFF2-40B4-BE49-F238E27FC236}">
                <a16:creationId xmlns:a16="http://schemas.microsoft.com/office/drawing/2014/main" id="{828D9ABB-4CAB-B60F-B863-12134EA07F99}"/>
              </a:ext>
            </a:extLst>
          </p:cNvPr>
          <p:cNvSpPr txBox="1"/>
          <p:nvPr/>
        </p:nvSpPr>
        <p:spPr>
          <a:xfrm>
            <a:off x="2972790" y="157420"/>
            <a:ext cx="6871854" cy="646331"/>
          </a:xfrm>
          <a:prstGeom prst="rect">
            <a:avLst/>
          </a:prstGeom>
          <a:noFill/>
        </p:spPr>
        <p:txBody>
          <a:bodyPr wrap="square" rtlCol="0">
            <a:spAutoFit/>
          </a:bodyPr>
          <a:lstStyle/>
          <a:p>
            <a:r>
              <a:rPr lang="en-US" b="1" dirty="0" err="1"/>
              <a:t>Commercialisation</a:t>
            </a:r>
            <a:r>
              <a:rPr lang="en-US" b="1" dirty="0"/>
              <a:t> of phrenology to help everyone to identify one’s own self and that of others at home…</a:t>
            </a:r>
          </a:p>
        </p:txBody>
      </p:sp>
    </p:spTree>
    <p:extLst>
      <p:ext uri="{BB962C8B-B14F-4D97-AF65-F5344CB8AC3E}">
        <p14:creationId xmlns:p14="http://schemas.microsoft.com/office/powerpoint/2010/main" val="36695122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EA7AF97-32E4-654D-BBD6-03FD6BE24536}"/>
              </a:ext>
            </a:extLst>
          </p:cNvPr>
          <p:cNvSpPr txBox="1"/>
          <p:nvPr/>
        </p:nvSpPr>
        <p:spPr>
          <a:xfrm>
            <a:off x="2579077" y="1582616"/>
            <a:ext cx="7139354" cy="3139321"/>
          </a:xfrm>
          <a:prstGeom prst="rect">
            <a:avLst/>
          </a:prstGeom>
          <a:noFill/>
        </p:spPr>
        <p:txBody>
          <a:bodyPr wrap="square" rtlCol="0">
            <a:spAutoFit/>
          </a:bodyPr>
          <a:lstStyle/>
          <a:p>
            <a:r>
              <a:rPr lang="en-GB" dirty="0"/>
              <a:t>‘The instinct of reproduction, love of offspring, friendship, self-defence and courage, carnivorous instinct and tendency to murder, cunning and cleverness, ownership, covetousness and tendency to steal, pride, arrogance, haughtiness and love of authority, vanity, ambition and love of glory, caution and forethought, memory of things and facts, sense of place and space, memory and sense of people, memory of words, language and speech, sense of colour, sense of sound and music, numbers and mathematics, sense of mechanics and architecture, wisdom, sense of metaphysics, satire and witticisms, poetical talent, kindness, compassion and morality, mimicry, religion, firmness of purpose, obstinacy and constancy.’ </a:t>
            </a:r>
            <a:endParaRPr lang="en-US" dirty="0"/>
          </a:p>
        </p:txBody>
      </p:sp>
      <p:sp>
        <p:nvSpPr>
          <p:cNvPr id="3" name="TextBox 2">
            <a:extLst>
              <a:ext uri="{FF2B5EF4-FFF2-40B4-BE49-F238E27FC236}">
                <a16:creationId xmlns:a16="http://schemas.microsoft.com/office/drawing/2014/main" id="{73045B38-6F29-E24F-B03A-2C033A5F9C60}"/>
              </a:ext>
            </a:extLst>
          </p:cNvPr>
          <p:cNvSpPr txBox="1"/>
          <p:nvPr/>
        </p:nvSpPr>
        <p:spPr>
          <a:xfrm>
            <a:off x="2708031" y="949569"/>
            <a:ext cx="4333750" cy="369332"/>
          </a:xfrm>
          <a:prstGeom prst="rect">
            <a:avLst/>
          </a:prstGeom>
          <a:noFill/>
        </p:spPr>
        <p:txBody>
          <a:bodyPr wrap="none" rtlCol="0">
            <a:spAutoFit/>
          </a:bodyPr>
          <a:lstStyle/>
          <a:p>
            <a:r>
              <a:rPr lang="en-US" b="1" dirty="0"/>
              <a:t>The 27 faculties of the mind in the brain:</a:t>
            </a:r>
          </a:p>
        </p:txBody>
      </p:sp>
      <p:sp>
        <p:nvSpPr>
          <p:cNvPr id="4" name="TextBox 3">
            <a:extLst>
              <a:ext uri="{FF2B5EF4-FFF2-40B4-BE49-F238E27FC236}">
                <a16:creationId xmlns:a16="http://schemas.microsoft.com/office/drawing/2014/main" id="{FA57E517-3AF7-626A-4867-68C43D7C9203}"/>
              </a:ext>
            </a:extLst>
          </p:cNvPr>
          <p:cNvSpPr txBox="1"/>
          <p:nvPr/>
        </p:nvSpPr>
        <p:spPr>
          <a:xfrm>
            <a:off x="1888177" y="5545777"/>
            <a:ext cx="10224659" cy="646331"/>
          </a:xfrm>
          <a:prstGeom prst="rect">
            <a:avLst/>
          </a:prstGeom>
          <a:noFill/>
        </p:spPr>
        <p:txBody>
          <a:bodyPr wrap="none" rtlCol="0">
            <a:spAutoFit/>
          </a:bodyPr>
          <a:lstStyle/>
          <a:p>
            <a:r>
              <a:rPr lang="en-US" dirty="0"/>
              <a:t>Transfer of social values and morals into the materiality of the brain…the brain then becomes the truth</a:t>
            </a:r>
          </a:p>
          <a:p>
            <a:r>
              <a:rPr lang="en-US" dirty="0"/>
              <a:t>of such values because it is a natural object.</a:t>
            </a:r>
          </a:p>
        </p:txBody>
      </p:sp>
    </p:spTree>
    <p:extLst>
      <p:ext uri="{BB962C8B-B14F-4D97-AF65-F5344CB8AC3E}">
        <p14:creationId xmlns:p14="http://schemas.microsoft.com/office/powerpoint/2010/main" val="408632115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20884" y="0"/>
            <a:ext cx="8166264" cy="6740307"/>
          </a:xfrm>
          <a:prstGeom prst="rect">
            <a:avLst/>
          </a:prstGeom>
        </p:spPr>
        <p:txBody>
          <a:bodyPr wrap="square">
            <a:spAutoFit/>
          </a:bodyPr>
          <a:lstStyle/>
          <a:p>
            <a:r>
              <a:rPr lang="en-GB" b="1" dirty="0"/>
              <a:t>Major changes in regard to the understanding of mind/self during the 19</a:t>
            </a:r>
            <a:r>
              <a:rPr lang="en-GB" b="1" baseline="30000" dirty="0"/>
              <a:t>th</a:t>
            </a:r>
            <a:r>
              <a:rPr lang="en-GB" b="1" dirty="0"/>
              <a:t> century: </a:t>
            </a:r>
          </a:p>
          <a:p>
            <a:endParaRPr lang="en-GB" dirty="0"/>
          </a:p>
          <a:p>
            <a:pPr marL="285750" indent="-285750">
              <a:buFont typeface="Arial"/>
              <a:buChar char="•"/>
            </a:pPr>
            <a:r>
              <a:rPr lang="en-GB" b="1" dirty="0"/>
              <a:t>Phrenology suggested that human nature is the human mind and that it was materially embodied in the organs of the brain</a:t>
            </a:r>
            <a:r>
              <a:rPr lang="en-GB" dirty="0"/>
              <a:t>. As a consequence, physiology (the brain functioning), rather than philosophy, was increasingly viewed as ‘the true’ and only  route to an understanding of human nature (now understood as the human ‘self’). The brain is the place of ‘the self’. </a:t>
            </a:r>
          </a:p>
          <a:p>
            <a:pPr marL="285750" indent="-285750">
              <a:buFont typeface="Arial"/>
              <a:buChar char="•"/>
            </a:pPr>
            <a:endParaRPr lang="en-GB" dirty="0"/>
          </a:p>
          <a:p>
            <a:pPr marL="285750" indent="-285750">
              <a:buFont typeface="Arial"/>
              <a:buChar char="•"/>
            </a:pPr>
            <a:r>
              <a:rPr lang="en-GB" dirty="0"/>
              <a:t>The term ‘science’ – in our understand of ‘natural science was first used in 1833 in Britain. It replaces the older term ‘natural philosophy’. The beginning of our modern division between ‘natural science’ and ‘the arts and humanities’. </a:t>
            </a:r>
          </a:p>
          <a:p>
            <a:endParaRPr lang="en-GB" dirty="0"/>
          </a:p>
          <a:p>
            <a:pPr marL="285750" indent="-285750">
              <a:buFont typeface="Arial"/>
              <a:buChar char="•"/>
            </a:pPr>
            <a:r>
              <a:rPr lang="en-GB" dirty="0"/>
              <a:t>Phrenology and the mass enthusiasm for it in 19</a:t>
            </a:r>
            <a:r>
              <a:rPr lang="en-GB" baseline="30000" dirty="0"/>
              <a:t>th-</a:t>
            </a:r>
            <a:r>
              <a:rPr lang="en-GB" dirty="0"/>
              <a:t>century culture – particularly in Victorian Britain --  prepared people for the idea that humans are a ‘natural species’ and that the species develop through time. It pushed the understanding of human nature as a pursuit of natural science. </a:t>
            </a:r>
            <a:r>
              <a:rPr lang="en-GB" b="1" dirty="0"/>
              <a:t>Without phrenology there would be no evolutionary theory! </a:t>
            </a:r>
          </a:p>
          <a:p>
            <a:pPr marL="285750" indent="-285750">
              <a:buFont typeface="Arial"/>
              <a:buChar char="•"/>
            </a:pPr>
            <a:endParaRPr lang="en-GB" dirty="0"/>
          </a:p>
          <a:p>
            <a:pPr marL="285750" indent="-285750">
              <a:buFont typeface="Arial"/>
              <a:buChar char="•"/>
            </a:pPr>
            <a:r>
              <a:rPr lang="en-GB" dirty="0"/>
              <a:t>The belief that the mind consists of distinct faculties, and that these faculties are materially located in different parts of the brain, have become central tenets of evolutionary psychology and neuroscience until today.</a:t>
            </a:r>
          </a:p>
          <a:p>
            <a:pPr marL="285750" indent="-285750">
              <a:buFont typeface="Arial"/>
              <a:buChar char="•"/>
            </a:pPr>
            <a:endParaRPr lang="en-GB" dirty="0"/>
          </a:p>
          <a:p>
            <a:pPr marL="285750" indent="-285750">
              <a:buFont typeface="Arial"/>
              <a:buChar char="•"/>
            </a:pPr>
            <a:endParaRPr lang="en-GB" dirty="0"/>
          </a:p>
        </p:txBody>
      </p:sp>
    </p:spTree>
    <p:extLst>
      <p:ext uri="{BB962C8B-B14F-4D97-AF65-F5344CB8AC3E}">
        <p14:creationId xmlns:p14="http://schemas.microsoft.com/office/powerpoint/2010/main" val="27623999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09800" y="1845734"/>
            <a:ext cx="7772400" cy="1754717"/>
          </a:xfrm>
        </p:spPr>
        <p:txBody>
          <a:bodyPr>
            <a:normAutofit fontScale="90000"/>
          </a:bodyPr>
          <a:lstStyle/>
          <a:p>
            <a:br>
              <a:rPr lang="en-GB" b="1" dirty="0"/>
            </a:br>
            <a:r>
              <a:rPr lang="en-GB" b="1" dirty="0"/>
              <a:t>Evolutionary Theory and Its Problems</a:t>
            </a:r>
            <a:br>
              <a:rPr lang="en-GB" dirty="0"/>
            </a:br>
            <a:endParaRPr lang="en-US" dirty="0"/>
          </a:p>
        </p:txBody>
      </p:sp>
      <p:sp>
        <p:nvSpPr>
          <p:cNvPr id="5" name="Subtitle 4"/>
          <p:cNvSpPr>
            <a:spLocks noGrp="1"/>
          </p:cNvSpPr>
          <p:nvPr>
            <p:ph type="subTitle" idx="1"/>
          </p:nvPr>
        </p:nvSpPr>
        <p:spPr/>
        <p:txBody>
          <a:bodyPr/>
          <a:lstStyle/>
          <a:p>
            <a:r>
              <a:rPr lang="en-GB" b="1" dirty="0"/>
              <a:t>The Lasting Implications of the Idea of Evolution for the Understanding of Human Nature</a:t>
            </a:r>
            <a:endParaRPr lang="en-US" dirty="0"/>
          </a:p>
        </p:txBody>
      </p:sp>
      <p:sp>
        <p:nvSpPr>
          <p:cNvPr id="2" name="TextBox 1"/>
          <p:cNvSpPr txBox="1"/>
          <p:nvPr/>
        </p:nvSpPr>
        <p:spPr>
          <a:xfrm>
            <a:off x="4592564" y="914400"/>
            <a:ext cx="1970412" cy="400110"/>
          </a:xfrm>
          <a:prstGeom prst="rect">
            <a:avLst/>
          </a:prstGeom>
          <a:noFill/>
        </p:spPr>
        <p:txBody>
          <a:bodyPr wrap="none" rtlCol="0">
            <a:spAutoFit/>
          </a:bodyPr>
          <a:lstStyle/>
          <a:p>
            <a:pPr algn="ctr"/>
            <a:r>
              <a:rPr lang="en-US" sz="2000" dirty="0"/>
              <a:t>Term II/lecture 9</a:t>
            </a:r>
          </a:p>
        </p:txBody>
      </p:sp>
    </p:spTree>
    <p:extLst>
      <p:ext uri="{BB962C8B-B14F-4D97-AF65-F5344CB8AC3E}">
        <p14:creationId xmlns:p14="http://schemas.microsoft.com/office/powerpoint/2010/main" val="57180979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73528" y="608209"/>
            <a:ext cx="5526642" cy="461665"/>
          </a:xfrm>
          <a:prstGeom prst="rect">
            <a:avLst/>
          </a:prstGeom>
          <a:noFill/>
        </p:spPr>
        <p:txBody>
          <a:bodyPr wrap="square" rtlCol="0">
            <a:spAutoFit/>
          </a:bodyPr>
          <a:lstStyle/>
          <a:p>
            <a:r>
              <a:rPr lang="en-US" b="1" dirty="0"/>
              <a:t>               </a:t>
            </a:r>
            <a:r>
              <a:rPr lang="en-US" sz="2400" b="1" dirty="0"/>
              <a:t>Theory of Evolution </a:t>
            </a:r>
            <a:r>
              <a:rPr lang="en-US" b="1" dirty="0"/>
              <a:t>‘co-discovered’ by  </a:t>
            </a:r>
          </a:p>
        </p:txBody>
      </p:sp>
      <p:pic>
        <p:nvPicPr>
          <p:cNvPr id="4" name="Picture 3" descr="220px-Charles_Darwin_seated_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4308" y="1734207"/>
            <a:ext cx="2794000" cy="3683000"/>
          </a:xfrm>
          <a:prstGeom prst="rect">
            <a:avLst/>
          </a:prstGeom>
        </p:spPr>
      </p:pic>
      <p:sp>
        <p:nvSpPr>
          <p:cNvPr id="5" name="TextBox 4"/>
          <p:cNvSpPr txBox="1"/>
          <p:nvPr/>
        </p:nvSpPr>
        <p:spPr>
          <a:xfrm>
            <a:off x="1864308" y="5527543"/>
            <a:ext cx="3241398" cy="369332"/>
          </a:xfrm>
          <a:prstGeom prst="rect">
            <a:avLst/>
          </a:prstGeom>
          <a:noFill/>
        </p:spPr>
        <p:txBody>
          <a:bodyPr wrap="square" rtlCol="0">
            <a:spAutoFit/>
          </a:bodyPr>
          <a:lstStyle/>
          <a:p>
            <a:r>
              <a:rPr lang="en-US" dirty="0"/>
              <a:t>Charles Darwin, 1809 – 1882</a:t>
            </a:r>
          </a:p>
        </p:txBody>
      </p:sp>
      <p:pic>
        <p:nvPicPr>
          <p:cNvPr id="6" name="Picture 5" descr="wallac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839" y="1847710"/>
            <a:ext cx="3206588" cy="3455994"/>
          </a:xfrm>
          <a:prstGeom prst="rect">
            <a:avLst/>
          </a:prstGeom>
        </p:spPr>
      </p:pic>
      <p:sp>
        <p:nvSpPr>
          <p:cNvPr id="7" name="TextBox 6"/>
          <p:cNvSpPr txBox="1"/>
          <p:nvPr/>
        </p:nvSpPr>
        <p:spPr>
          <a:xfrm>
            <a:off x="7032758" y="5527544"/>
            <a:ext cx="3605539" cy="369332"/>
          </a:xfrm>
          <a:prstGeom prst="rect">
            <a:avLst/>
          </a:prstGeom>
          <a:noFill/>
        </p:spPr>
        <p:txBody>
          <a:bodyPr wrap="none" rtlCol="0">
            <a:spAutoFit/>
          </a:bodyPr>
          <a:lstStyle/>
          <a:p>
            <a:r>
              <a:rPr lang="en-US" dirty="0"/>
              <a:t>Alfred Russell Wallace, 1823-1913 </a:t>
            </a:r>
          </a:p>
        </p:txBody>
      </p:sp>
      <p:sp>
        <p:nvSpPr>
          <p:cNvPr id="3" name="TextBox 2">
            <a:extLst>
              <a:ext uri="{FF2B5EF4-FFF2-40B4-BE49-F238E27FC236}">
                <a16:creationId xmlns:a16="http://schemas.microsoft.com/office/drawing/2014/main" id="{FAE69808-8000-4520-9A51-E665C52204E9}"/>
              </a:ext>
            </a:extLst>
          </p:cNvPr>
          <p:cNvSpPr txBox="1"/>
          <p:nvPr/>
        </p:nvSpPr>
        <p:spPr>
          <a:xfrm>
            <a:off x="5320145" y="3586348"/>
            <a:ext cx="611065" cy="369332"/>
          </a:xfrm>
          <a:prstGeom prst="rect">
            <a:avLst/>
          </a:prstGeom>
          <a:noFill/>
        </p:spPr>
        <p:txBody>
          <a:bodyPr wrap="none" rtlCol="0">
            <a:spAutoFit/>
          </a:bodyPr>
          <a:lstStyle/>
          <a:p>
            <a:r>
              <a:rPr lang="en-US" dirty="0"/>
              <a:t>and </a:t>
            </a:r>
          </a:p>
        </p:txBody>
      </p:sp>
    </p:spTree>
    <p:extLst>
      <p:ext uri="{BB962C8B-B14F-4D97-AF65-F5344CB8AC3E}">
        <p14:creationId xmlns:p14="http://schemas.microsoft.com/office/powerpoint/2010/main" val="2875778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7231"/>
            <a:ext cx="10051473" cy="1534869"/>
          </a:xfrm>
        </p:spPr>
        <p:txBody>
          <a:bodyPr>
            <a:normAutofit/>
          </a:bodyPr>
          <a:lstStyle/>
          <a:p>
            <a:r>
              <a:rPr lang="en-US" sz="2400" b="1" dirty="0"/>
              <a:t>Key assumptions about human nature that animates the Science of Man</a:t>
            </a:r>
          </a:p>
        </p:txBody>
      </p:sp>
      <p:sp>
        <p:nvSpPr>
          <p:cNvPr id="3" name="Content Placeholder 2"/>
          <p:cNvSpPr>
            <a:spLocks noGrp="1"/>
          </p:cNvSpPr>
          <p:nvPr>
            <p:ph idx="1"/>
          </p:nvPr>
        </p:nvSpPr>
        <p:spPr/>
        <p:txBody>
          <a:bodyPr>
            <a:normAutofit fontScale="92500" lnSpcReduction="10000"/>
          </a:bodyPr>
          <a:lstStyle/>
          <a:p>
            <a:pPr marL="514350" indent="-514350">
              <a:buAutoNum type="arabicPeriod"/>
            </a:pPr>
            <a:endParaRPr lang="en-US" sz="2100" dirty="0"/>
          </a:p>
          <a:p>
            <a:pPr marL="0" indent="0">
              <a:buNone/>
            </a:pPr>
            <a:r>
              <a:rPr lang="en-US" sz="2100" dirty="0"/>
              <a:t>1. Human nature follows </a:t>
            </a:r>
            <a:r>
              <a:rPr lang="en-US" sz="2100" b="1" dirty="0"/>
              <a:t>universal laws (</a:t>
            </a:r>
            <a:r>
              <a:rPr lang="en-US" sz="2100" dirty="0"/>
              <a:t>see David Hume relying on Newton)</a:t>
            </a:r>
          </a:p>
          <a:p>
            <a:pPr marL="0" indent="0">
              <a:buNone/>
            </a:pPr>
            <a:endParaRPr lang="en-US" sz="2100" dirty="0"/>
          </a:p>
          <a:p>
            <a:pPr marL="0" indent="0">
              <a:buNone/>
            </a:pPr>
            <a:r>
              <a:rPr lang="en-US" sz="2100" dirty="0"/>
              <a:t>2. Human nature is </a:t>
            </a:r>
            <a:r>
              <a:rPr lang="en-US" sz="2100" b="1" dirty="0"/>
              <a:t>universal </a:t>
            </a:r>
          </a:p>
          <a:p>
            <a:pPr marL="0" indent="0">
              <a:buNone/>
            </a:pPr>
            <a:endParaRPr lang="en-US" sz="2100" b="1" dirty="0"/>
          </a:p>
          <a:p>
            <a:pPr marL="0" indent="0">
              <a:buNone/>
            </a:pPr>
            <a:r>
              <a:rPr lang="en-US" sz="2100" dirty="0"/>
              <a:t>3. </a:t>
            </a:r>
            <a:r>
              <a:rPr lang="en-GB" sz="2100" dirty="0"/>
              <a:t>Human nature </a:t>
            </a:r>
            <a:r>
              <a:rPr lang="en-GB" sz="2100" b="1" dirty="0"/>
              <a:t>develops in stages </a:t>
            </a:r>
            <a:r>
              <a:rPr lang="en-GB" sz="2100" dirty="0"/>
              <a:t>and this development is universal (stage history of human development). Highest stage is European commercial society in the Enlightenment</a:t>
            </a:r>
            <a:endParaRPr lang="en-US" sz="2100" dirty="0"/>
          </a:p>
          <a:p>
            <a:pPr marL="0" indent="0">
              <a:buNone/>
            </a:pPr>
            <a:endParaRPr lang="en-US" sz="2100" dirty="0"/>
          </a:p>
          <a:p>
            <a:pPr marL="0" indent="0">
              <a:buNone/>
            </a:pPr>
            <a:r>
              <a:rPr lang="en-US" sz="2100" dirty="0"/>
              <a:t>4. All human nature is </a:t>
            </a:r>
            <a:r>
              <a:rPr lang="en-US" sz="2100" b="1" dirty="0"/>
              <a:t>perfectible through proper education</a:t>
            </a:r>
            <a:r>
              <a:rPr lang="en-US" sz="2100" dirty="0"/>
              <a:t>. So, lesser civilized humans could be ‘educated’ to be more civilized, that is more ‘rational’.</a:t>
            </a:r>
          </a:p>
          <a:p>
            <a:pPr marL="0" indent="0">
              <a:buNone/>
            </a:pPr>
            <a:endParaRPr lang="en-GB" sz="2100" dirty="0"/>
          </a:p>
          <a:p>
            <a:pPr marL="0" indent="0">
              <a:buNone/>
            </a:pPr>
            <a:r>
              <a:rPr lang="en-GB" sz="2100" dirty="0"/>
              <a:t>5. Human nature is </a:t>
            </a:r>
            <a:r>
              <a:rPr lang="en-GB" sz="2100" b="1" dirty="0"/>
              <a:t>no longer innately sinful</a:t>
            </a:r>
            <a:r>
              <a:rPr lang="en-GB" sz="2100" dirty="0"/>
              <a:t>. In fact, its potentially ‘sinful’ characteristics could be trained and turned into useful ones, contributing to the ‘common good’ and ‘happiness’ of all.</a:t>
            </a:r>
          </a:p>
          <a:p>
            <a:endParaRPr lang="en-US" sz="2100" b="1" dirty="0"/>
          </a:p>
          <a:p>
            <a:pPr lvl="0"/>
            <a:endParaRPr lang="en-GB" dirty="0"/>
          </a:p>
          <a:p>
            <a:endParaRPr lang="en-US" dirty="0"/>
          </a:p>
        </p:txBody>
      </p:sp>
    </p:spTree>
    <p:extLst>
      <p:ext uri="{BB962C8B-B14F-4D97-AF65-F5344CB8AC3E}">
        <p14:creationId xmlns:p14="http://schemas.microsoft.com/office/powerpoint/2010/main" val="50834736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A4CE4E-FF24-B746-82B7-97D5AC651D99}"/>
              </a:ext>
            </a:extLst>
          </p:cNvPr>
          <p:cNvSpPr txBox="1"/>
          <p:nvPr/>
        </p:nvSpPr>
        <p:spPr>
          <a:xfrm>
            <a:off x="1852526" y="289680"/>
            <a:ext cx="8815475" cy="7109639"/>
          </a:xfrm>
          <a:prstGeom prst="rect">
            <a:avLst/>
          </a:prstGeom>
          <a:noFill/>
        </p:spPr>
        <p:txBody>
          <a:bodyPr wrap="square" rtlCol="0">
            <a:spAutoFit/>
          </a:bodyPr>
          <a:lstStyle/>
          <a:p>
            <a:r>
              <a:rPr lang="en-US" sz="2800" b="1" dirty="0"/>
              <a:t>What makes this ‘co-discovery ‘possible’?</a:t>
            </a:r>
          </a:p>
          <a:p>
            <a:r>
              <a:rPr lang="en-US" sz="2800" b="1" dirty="0"/>
              <a:t>		Answer: It was no ‘discovery’ at all!</a:t>
            </a:r>
          </a:p>
          <a:p>
            <a:endParaRPr lang="en-US" sz="2800" b="1" dirty="0"/>
          </a:p>
          <a:p>
            <a:r>
              <a:rPr lang="en-US" dirty="0"/>
              <a:t>The idea of evolution was ‘in the air’ of 18</a:t>
            </a:r>
            <a:r>
              <a:rPr lang="en-US" baseline="30000" dirty="0"/>
              <a:t>th</a:t>
            </a:r>
            <a:r>
              <a:rPr lang="en-US" dirty="0"/>
              <a:t> and 19</a:t>
            </a:r>
            <a:r>
              <a:rPr lang="en-US" baseline="30000" dirty="0"/>
              <a:t>th-</a:t>
            </a:r>
            <a:r>
              <a:rPr lang="en-US" dirty="0"/>
              <a:t>century Britain and was widely discussed in British society. Neither Darwin nor Wallace ‘discovered’ it, they were part of </a:t>
            </a:r>
          </a:p>
          <a:p>
            <a:r>
              <a:rPr lang="en-US" dirty="0"/>
              <a:t>These wider debates. </a:t>
            </a:r>
          </a:p>
          <a:p>
            <a:endParaRPr lang="en-US" b="1" dirty="0"/>
          </a:p>
          <a:p>
            <a:r>
              <a:rPr lang="en-US" dirty="0"/>
              <a:t>General def. evolution: the gradual development of something. Discussed already during the Enlightenment</a:t>
            </a:r>
          </a:p>
          <a:p>
            <a:endParaRPr lang="en-US" b="1" dirty="0"/>
          </a:p>
          <a:p>
            <a:r>
              <a:rPr lang="en-GB" dirty="0">
                <a:solidFill>
                  <a:srgbClr val="1F1F1F"/>
                </a:solidFill>
                <a:latin typeface="Arial" panose="020B0604020202020204" pitchFamily="34" charset="0"/>
              </a:rPr>
              <a:t>Today’s understanding of ‘evolution’ only develops in the early 19th century. </a:t>
            </a:r>
          </a:p>
          <a:p>
            <a:endParaRPr lang="en-GB" dirty="0">
              <a:solidFill>
                <a:srgbClr val="1F1F1F"/>
              </a:solidFill>
              <a:latin typeface="Arial" panose="020B0604020202020204" pitchFamily="34" charset="0"/>
            </a:endParaRPr>
          </a:p>
          <a:p>
            <a:r>
              <a:rPr lang="en-GB" dirty="0">
                <a:solidFill>
                  <a:srgbClr val="1F1F1F"/>
                </a:solidFill>
                <a:latin typeface="Arial" panose="020B0604020202020204" pitchFamily="34" charset="0"/>
              </a:rPr>
              <a:t>Def.: the process by which different kinds of living organisms are believed to have developed from earlier forms during the history of the earth.</a:t>
            </a:r>
          </a:p>
          <a:p>
            <a:endParaRPr lang="en-GB" dirty="0">
              <a:solidFill>
                <a:srgbClr val="1F1F1F"/>
              </a:solidFill>
              <a:latin typeface="Arial" panose="020B0604020202020204" pitchFamily="34" charset="0"/>
            </a:endParaRPr>
          </a:p>
          <a:p>
            <a:endParaRPr lang="en-GB" b="1" dirty="0">
              <a:solidFill>
                <a:srgbClr val="1F1F1F"/>
              </a:solidFill>
              <a:latin typeface="Arial" panose="020B0604020202020204" pitchFamily="34" charset="0"/>
            </a:endParaRPr>
          </a:p>
          <a:p>
            <a:endParaRPr lang="en-US" b="1" dirty="0"/>
          </a:p>
          <a:p>
            <a:endParaRPr lang="en-US" sz="2800" b="1" dirty="0"/>
          </a:p>
          <a:p>
            <a:endParaRPr lang="en-US" sz="2800" b="1" dirty="0"/>
          </a:p>
          <a:p>
            <a:r>
              <a:rPr lang="en-US" sz="2800" b="1" dirty="0"/>
              <a:t> </a:t>
            </a:r>
          </a:p>
          <a:p>
            <a:endParaRPr lang="en-US" dirty="0"/>
          </a:p>
          <a:p>
            <a:endParaRPr lang="en-US" dirty="0"/>
          </a:p>
        </p:txBody>
      </p:sp>
    </p:spTree>
    <p:extLst>
      <p:ext uri="{BB962C8B-B14F-4D97-AF65-F5344CB8AC3E}">
        <p14:creationId xmlns:p14="http://schemas.microsoft.com/office/powerpoint/2010/main" val="244534102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00px-Darwin's_finches_by_Goul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6538" y="522006"/>
            <a:ext cx="8392049" cy="6335994"/>
          </a:xfrm>
          <a:prstGeom prst="rect">
            <a:avLst/>
          </a:prstGeom>
        </p:spPr>
      </p:pic>
      <p:sp>
        <p:nvSpPr>
          <p:cNvPr id="4" name="TextBox 3"/>
          <p:cNvSpPr txBox="1"/>
          <p:nvPr/>
        </p:nvSpPr>
        <p:spPr>
          <a:xfrm>
            <a:off x="2844801" y="254000"/>
            <a:ext cx="4465005" cy="369332"/>
          </a:xfrm>
          <a:prstGeom prst="rect">
            <a:avLst/>
          </a:prstGeom>
          <a:noFill/>
        </p:spPr>
        <p:txBody>
          <a:bodyPr wrap="none" rtlCol="0">
            <a:spAutoFit/>
          </a:bodyPr>
          <a:lstStyle/>
          <a:p>
            <a:r>
              <a:rPr lang="en-US" b="1" dirty="0"/>
              <a:t>The Mystery of Darwin’s Famous Finches </a:t>
            </a:r>
          </a:p>
        </p:txBody>
      </p:sp>
    </p:spTree>
    <p:extLst>
      <p:ext uri="{BB962C8B-B14F-4D97-AF65-F5344CB8AC3E}">
        <p14:creationId xmlns:p14="http://schemas.microsoft.com/office/powerpoint/2010/main" val="202162478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1AE26FF-3FC2-3D42-8A56-12151F21DCB1}"/>
              </a:ext>
            </a:extLst>
          </p:cNvPr>
          <p:cNvSpPr txBox="1"/>
          <p:nvPr/>
        </p:nvSpPr>
        <p:spPr>
          <a:xfrm>
            <a:off x="1781910" y="855785"/>
            <a:ext cx="7666891" cy="3139321"/>
          </a:xfrm>
          <a:prstGeom prst="rect">
            <a:avLst/>
          </a:prstGeom>
          <a:noFill/>
        </p:spPr>
        <p:txBody>
          <a:bodyPr wrap="square" rtlCol="0">
            <a:spAutoFit/>
          </a:bodyPr>
          <a:lstStyle/>
          <a:p>
            <a:r>
              <a:rPr lang="en-US" b="1" dirty="0"/>
              <a:t>He is searching for a theory that helps him to understand this ‘mechanism’ of species evolution</a:t>
            </a:r>
          </a:p>
          <a:p>
            <a:endParaRPr lang="en-US" dirty="0"/>
          </a:p>
          <a:p>
            <a:endParaRPr lang="en-US" dirty="0"/>
          </a:p>
          <a:p>
            <a:r>
              <a:rPr lang="en-US" dirty="0"/>
              <a:t>Empiricism alone – the collection of natural ‘facts’ (e.g. different finches)-- does not offer an explanation for their development over time. </a:t>
            </a:r>
          </a:p>
          <a:p>
            <a:endParaRPr lang="en-US" dirty="0"/>
          </a:p>
          <a:p>
            <a:r>
              <a:rPr lang="en-US" dirty="0"/>
              <a:t>So, what is the mechanism which explains this long biological evolution over time? </a:t>
            </a:r>
          </a:p>
          <a:p>
            <a:endParaRPr lang="en-US" b="1" dirty="0"/>
          </a:p>
          <a:p>
            <a:endParaRPr lang="en-US" b="1" dirty="0"/>
          </a:p>
        </p:txBody>
      </p:sp>
    </p:spTree>
    <p:extLst>
      <p:ext uri="{BB962C8B-B14F-4D97-AF65-F5344CB8AC3E}">
        <p14:creationId xmlns:p14="http://schemas.microsoft.com/office/powerpoint/2010/main" val="329744464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px-An_Essay_on_the_Principle_of_Population.jpg">
            <a:extLst>
              <a:ext uri="{FF2B5EF4-FFF2-40B4-BE49-F238E27FC236}">
                <a16:creationId xmlns:a16="http://schemas.microsoft.com/office/drawing/2014/main" id="{EA97BC56-4C0E-10AD-C3EE-28FF051364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3329" y="715825"/>
            <a:ext cx="2998034" cy="5426351"/>
          </a:xfrm>
          <a:prstGeom prst="rect">
            <a:avLst/>
          </a:prstGeom>
        </p:spPr>
      </p:pic>
      <p:sp>
        <p:nvSpPr>
          <p:cNvPr id="3" name="TextBox 2">
            <a:extLst>
              <a:ext uri="{FF2B5EF4-FFF2-40B4-BE49-F238E27FC236}">
                <a16:creationId xmlns:a16="http://schemas.microsoft.com/office/drawing/2014/main" id="{10FA6059-F9D8-FB5E-24EC-9E9480550122}"/>
              </a:ext>
            </a:extLst>
          </p:cNvPr>
          <p:cNvSpPr txBox="1"/>
          <p:nvPr/>
        </p:nvSpPr>
        <p:spPr>
          <a:xfrm>
            <a:off x="2272145" y="282015"/>
            <a:ext cx="6261812" cy="369332"/>
          </a:xfrm>
          <a:prstGeom prst="rect">
            <a:avLst/>
          </a:prstGeom>
          <a:noFill/>
        </p:spPr>
        <p:txBody>
          <a:bodyPr wrap="square" rtlCol="0">
            <a:spAutoFit/>
          </a:bodyPr>
          <a:lstStyle/>
          <a:p>
            <a:r>
              <a:rPr lang="en-US" dirty="0"/>
              <a:t>And it comes from a bestselling book he reads on his journey  </a:t>
            </a:r>
          </a:p>
        </p:txBody>
      </p:sp>
      <p:pic>
        <p:nvPicPr>
          <p:cNvPr id="5" name="Picture 4" descr="220px-Thomas_Robert_Malthus_Wellcome_L0069037_-crop.jpg">
            <a:extLst>
              <a:ext uri="{FF2B5EF4-FFF2-40B4-BE49-F238E27FC236}">
                <a16:creationId xmlns:a16="http://schemas.microsoft.com/office/drawing/2014/main" id="{DC5B181F-A4B0-80BA-828B-E30BF45925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7166" y="832471"/>
            <a:ext cx="3562489" cy="4355987"/>
          </a:xfrm>
          <a:prstGeom prst="rect">
            <a:avLst/>
          </a:prstGeom>
        </p:spPr>
      </p:pic>
      <p:sp>
        <p:nvSpPr>
          <p:cNvPr id="6" name="TextBox 5">
            <a:extLst>
              <a:ext uri="{FF2B5EF4-FFF2-40B4-BE49-F238E27FC236}">
                <a16:creationId xmlns:a16="http://schemas.microsoft.com/office/drawing/2014/main" id="{3684F88B-876B-167D-AA1F-F1D4FCF87614}"/>
              </a:ext>
            </a:extLst>
          </p:cNvPr>
          <p:cNvSpPr txBox="1"/>
          <p:nvPr/>
        </p:nvSpPr>
        <p:spPr>
          <a:xfrm>
            <a:off x="5205352" y="5652655"/>
            <a:ext cx="4370119" cy="923330"/>
          </a:xfrm>
          <a:prstGeom prst="rect">
            <a:avLst/>
          </a:prstGeom>
          <a:noFill/>
        </p:spPr>
        <p:txBody>
          <a:bodyPr wrap="square" rtlCol="0">
            <a:spAutoFit/>
          </a:bodyPr>
          <a:lstStyle/>
          <a:p>
            <a:r>
              <a:rPr lang="en-US" dirty="0"/>
              <a:t>Reverend and political economist Thomas Robert Malthus, 1766 – 1834 </a:t>
            </a:r>
          </a:p>
          <a:p>
            <a:endParaRPr lang="en-US" dirty="0"/>
          </a:p>
        </p:txBody>
      </p:sp>
      <p:sp>
        <p:nvSpPr>
          <p:cNvPr id="7" name="TextBox 6">
            <a:extLst>
              <a:ext uri="{FF2B5EF4-FFF2-40B4-BE49-F238E27FC236}">
                <a16:creationId xmlns:a16="http://schemas.microsoft.com/office/drawing/2014/main" id="{1194A39F-A5B9-1F41-4C09-9E4DB5CAD1E9}"/>
              </a:ext>
            </a:extLst>
          </p:cNvPr>
          <p:cNvSpPr txBox="1"/>
          <p:nvPr/>
        </p:nvSpPr>
        <p:spPr>
          <a:xfrm>
            <a:off x="1607130" y="6323298"/>
            <a:ext cx="4370118" cy="923330"/>
          </a:xfrm>
          <a:prstGeom prst="rect">
            <a:avLst/>
          </a:prstGeom>
          <a:noFill/>
        </p:spPr>
        <p:txBody>
          <a:bodyPr wrap="square" rtlCol="0">
            <a:spAutoFit/>
          </a:bodyPr>
          <a:lstStyle/>
          <a:p>
            <a:r>
              <a:rPr lang="en-US" dirty="0"/>
              <a:t>1798; 1803 edition read by Darwin on the Beagle for entertainment</a:t>
            </a:r>
          </a:p>
          <a:p>
            <a:endParaRPr lang="en-US" dirty="0"/>
          </a:p>
        </p:txBody>
      </p:sp>
    </p:spTree>
    <p:extLst>
      <p:ext uri="{BB962C8B-B14F-4D97-AF65-F5344CB8AC3E}">
        <p14:creationId xmlns:p14="http://schemas.microsoft.com/office/powerpoint/2010/main" val="26235906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20px-Thomas_Robert_Malthus_Wellcome_L0069037_-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8308" y="870698"/>
            <a:ext cx="3562489" cy="4355987"/>
          </a:xfrm>
          <a:prstGeom prst="rect">
            <a:avLst/>
          </a:prstGeom>
        </p:spPr>
      </p:pic>
      <p:sp>
        <p:nvSpPr>
          <p:cNvPr id="4" name="TextBox 3"/>
          <p:cNvSpPr txBox="1"/>
          <p:nvPr/>
        </p:nvSpPr>
        <p:spPr>
          <a:xfrm>
            <a:off x="1658307" y="5226684"/>
            <a:ext cx="3429508" cy="1754326"/>
          </a:xfrm>
          <a:prstGeom prst="rect">
            <a:avLst/>
          </a:prstGeom>
          <a:noFill/>
        </p:spPr>
        <p:txBody>
          <a:bodyPr wrap="square" rtlCol="0">
            <a:spAutoFit/>
          </a:bodyPr>
          <a:lstStyle/>
          <a:p>
            <a:r>
              <a:rPr lang="en-US" dirty="0"/>
              <a:t>Reverend and political economist, interested in the new science of demography (study of population)</a:t>
            </a:r>
          </a:p>
          <a:p>
            <a:r>
              <a:rPr lang="en-US" dirty="0"/>
              <a:t>Thomas Robert Malthus, 1766 – 1834 </a:t>
            </a:r>
          </a:p>
        </p:txBody>
      </p:sp>
      <p:sp>
        <p:nvSpPr>
          <p:cNvPr id="7" name="TextBox 6"/>
          <p:cNvSpPr txBox="1"/>
          <p:nvPr/>
        </p:nvSpPr>
        <p:spPr>
          <a:xfrm>
            <a:off x="7740248" y="574432"/>
            <a:ext cx="2873677" cy="1200329"/>
          </a:xfrm>
          <a:prstGeom prst="rect">
            <a:avLst/>
          </a:prstGeom>
          <a:noFill/>
        </p:spPr>
        <p:txBody>
          <a:bodyPr wrap="square" rtlCol="0">
            <a:spAutoFit/>
          </a:bodyPr>
          <a:lstStyle/>
          <a:p>
            <a:endParaRPr lang="en-US" dirty="0"/>
          </a:p>
          <a:p>
            <a:endParaRPr lang="en-US" dirty="0"/>
          </a:p>
          <a:p>
            <a:endParaRPr lang="en-US" dirty="0"/>
          </a:p>
          <a:p>
            <a:endParaRPr lang="en-US" dirty="0"/>
          </a:p>
        </p:txBody>
      </p:sp>
      <p:sp>
        <p:nvSpPr>
          <p:cNvPr id="9" name="TextBox 8"/>
          <p:cNvSpPr txBox="1"/>
          <p:nvPr/>
        </p:nvSpPr>
        <p:spPr>
          <a:xfrm>
            <a:off x="5715990" y="3140472"/>
            <a:ext cx="4697141" cy="3416320"/>
          </a:xfrm>
          <a:prstGeom prst="rect">
            <a:avLst/>
          </a:prstGeom>
          <a:noFill/>
        </p:spPr>
        <p:txBody>
          <a:bodyPr wrap="square" rtlCol="0">
            <a:spAutoFit/>
          </a:bodyPr>
          <a:lstStyle/>
          <a:p>
            <a:r>
              <a:rPr lang="en-US" dirty="0"/>
              <a:t>‘The power of population is so superior to the power of the earth to produce subsistence for man…’</a:t>
            </a:r>
          </a:p>
          <a:p>
            <a:endParaRPr lang="en-US" dirty="0"/>
          </a:p>
          <a:p>
            <a:r>
              <a:rPr lang="en-US" dirty="0"/>
              <a:t>‘ongoing </a:t>
            </a:r>
            <a:r>
              <a:rPr lang="en-US" b="1" dirty="0"/>
              <a:t>struggle of existen</a:t>
            </a:r>
            <a:r>
              <a:rPr lang="en-US" dirty="0"/>
              <a:t>ce over subsistence ’  (according to Malthus God directed this struggle)</a:t>
            </a:r>
          </a:p>
          <a:p>
            <a:endParaRPr lang="en-US" u="sng" dirty="0"/>
          </a:p>
          <a:p>
            <a:r>
              <a:rPr lang="en-US" u="sng" dirty="0"/>
              <a:t>Note</a:t>
            </a:r>
            <a:r>
              <a:rPr lang="en-US" dirty="0"/>
              <a:t>: term </a:t>
            </a:r>
            <a:r>
              <a:rPr lang="en-US" b="1" dirty="0"/>
              <a:t>’survival of the fittest</a:t>
            </a:r>
            <a:r>
              <a:rPr lang="en-US" dirty="0"/>
              <a:t>’ is not from Malthus but Herbert Spencer via Darwin’s book. Darwin adopted the term in late ed. of book.</a:t>
            </a:r>
          </a:p>
        </p:txBody>
      </p:sp>
      <p:sp>
        <p:nvSpPr>
          <p:cNvPr id="2" name="TextBox 1">
            <a:extLst>
              <a:ext uri="{FF2B5EF4-FFF2-40B4-BE49-F238E27FC236}">
                <a16:creationId xmlns:a16="http://schemas.microsoft.com/office/drawing/2014/main" id="{F9A0B5E5-BC6D-0D4D-ACC9-B41B088B1908}"/>
              </a:ext>
            </a:extLst>
          </p:cNvPr>
          <p:cNvSpPr txBox="1"/>
          <p:nvPr/>
        </p:nvSpPr>
        <p:spPr>
          <a:xfrm>
            <a:off x="1658308" y="155699"/>
            <a:ext cx="7738859" cy="646331"/>
          </a:xfrm>
          <a:prstGeom prst="rect">
            <a:avLst/>
          </a:prstGeom>
          <a:noFill/>
        </p:spPr>
        <p:txBody>
          <a:bodyPr wrap="square" rtlCol="0">
            <a:spAutoFit/>
          </a:bodyPr>
          <a:lstStyle/>
          <a:p>
            <a:r>
              <a:rPr lang="en-US" b="1" dirty="0"/>
              <a:t>Darwin’s finds in Malthus’ work the missing mechanism for species evolution…</a:t>
            </a:r>
          </a:p>
        </p:txBody>
      </p:sp>
      <p:sp>
        <p:nvSpPr>
          <p:cNvPr id="8" name="TextBox 7">
            <a:extLst>
              <a:ext uri="{FF2B5EF4-FFF2-40B4-BE49-F238E27FC236}">
                <a16:creationId xmlns:a16="http://schemas.microsoft.com/office/drawing/2014/main" id="{7FAF462D-EA51-E2A3-8FFE-2A4D85053177}"/>
              </a:ext>
            </a:extLst>
          </p:cNvPr>
          <p:cNvSpPr txBox="1"/>
          <p:nvPr/>
        </p:nvSpPr>
        <p:spPr>
          <a:xfrm>
            <a:off x="5380144" y="1774761"/>
            <a:ext cx="4789092" cy="1200329"/>
          </a:xfrm>
          <a:prstGeom prst="rect">
            <a:avLst/>
          </a:prstGeom>
          <a:noFill/>
        </p:spPr>
        <p:txBody>
          <a:bodyPr wrap="square" rtlCol="0">
            <a:spAutoFit/>
          </a:bodyPr>
          <a:lstStyle/>
          <a:p>
            <a:endParaRPr lang="en-US" dirty="0"/>
          </a:p>
          <a:p>
            <a:r>
              <a:rPr lang="en-US" b="1" dirty="0"/>
              <a:t>Main idea</a:t>
            </a:r>
            <a:r>
              <a:rPr lang="en-US" dirty="0"/>
              <a:t>: society is a struggle and only the strongest survive in the competition over available resources (mainly food).</a:t>
            </a:r>
          </a:p>
        </p:txBody>
      </p:sp>
      <p:sp>
        <p:nvSpPr>
          <p:cNvPr id="10" name="TextBox 9">
            <a:extLst>
              <a:ext uri="{FF2B5EF4-FFF2-40B4-BE49-F238E27FC236}">
                <a16:creationId xmlns:a16="http://schemas.microsoft.com/office/drawing/2014/main" id="{A04A24DC-0E45-5DC6-7075-1C7BBCBC9105}"/>
              </a:ext>
            </a:extLst>
          </p:cNvPr>
          <p:cNvSpPr txBox="1"/>
          <p:nvPr/>
        </p:nvSpPr>
        <p:spPr>
          <a:xfrm>
            <a:off x="5380144" y="462815"/>
            <a:ext cx="8292139" cy="1477328"/>
          </a:xfrm>
          <a:prstGeom prst="rect">
            <a:avLst/>
          </a:prstGeom>
          <a:noFill/>
        </p:spPr>
        <p:txBody>
          <a:bodyPr wrap="square" rtlCol="0">
            <a:spAutoFit/>
          </a:bodyPr>
          <a:lstStyle/>
          <a:p>
            <a:r>
              <a:rPr lang="en-US" dirty="0"/>
              <a:t>Malthus writes against the optimism of the </a:t>
            </a:r>
          </a:p>
          <a:p>
            <a:r>
              <a:rPr lang="en-US" dirty="0"/>
              <a:t>Enlightenment that everything will work out in harmony </a:t>
            </a:r>
          </a:p>
          <a:p>
            <a:r>
              <a:rPr lang="en-US" dirty="0"/>
              <a:t>according to God’s will and benevolent human action </a:t>
            </a:r>
          </a:p>
          <a:p>
            <a:r>
              <a:rPr lang="en-US" dirty="0"/>
              <a:t>in society (Jean-Jacques Rousseau and social reformers </a:t>
            </a:r>
          </a:p>
          <a:p>
            <a:r>
              <a:rPr lang="en-US" dirty="0"/>
              <a:t>such as William Godwin)</a:t>
            </a:r>
          </a:p>
        </p:txBody>
      </p:sp>
    </p:spTree>
    <p:extLst>
      <p:ext uri="{BB962C8B-B14F-4D97-AF65-F5344CB8AC3E}">
        <p14:creationId xmlns:p14="http://schemas.microsoft.com/office/powerpoint/2010/main" val="269030018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79BFA9-F90F-997E-8181-46E26A42C1A2}"/>
              </a:ext>
            </a:extLst>
          </p:cNvPr>
          <p:cNvSpPr txBox="1"/>
          <p:nvPr/>
        </p:nvSpPr>
        <p:spPr>
          <a:xfrm>
            <a:off x="1975263" y="1246910"/>
            <a:ext cx="8187090" cy="6186309"/>
          </a:xfrm>
          <a:prstGeom prst="rect">
            <a:avLst/>
          </a:prstGeom>
          <a:noFill/>
        </p:spPr>
        <p:txBody>
          <a:bodyPr wrap="square" rtlCol="0">
            <a:spAutoFit/>
          </a:bodyPr>
          <a:lstStyle/>
          <a:p>
            <a:r>
              <a:rPr lang="en-US" dirty="0"/>
              <a:t>‘In October 1838, that is, fifteen months after I had begun my systematic</a:t>
            </a:r>
          </a:p>
          <a:p>
            <a:r>
              <a:rPr lang="en-US" dirty="0"/>
              <a:t>Inquiry, I happened to read for amusement Malthus on </a:t>
            </a:r>
            <a:r>
              <a:rPr lang="en-US" i="1" dirty="0"/>
              <a:t>Population, </a:t>
            </a:r>
            <a:r>
              <a:rPr lang="en-US" dirty="0"/>
              <a:t>and being very well prepared to appreciate the struggle for existence which everywhere goes on from long-continued observation of the habits of animals and plants, it at once struck me that under these circumstances </a:t>
            </a:r>
            <a:r>
              <a:rPr lang="en-US" dirty="0" err="1"/>
              <a:t>favourable</a:t>
            </a:r>
            <a:r>
              <a:rPr lang="en-US" dirty="0"/>
              <a:t> variations would tend to be preserved, and unfavorable ones to be destroyed. The result of this would be formation of new species.’ </a:t>
            </a:r>
          </a:p>
          <a:p>
            <a:endParaRPr lang="en-US" dirty="0"/>
          </a:p>
          <a:p>
            <a:endParaRPr lang="en-US" dirty="0"/>
          </a:p>
          <a:p>
            <a:r>
              <a:rPr lang="en-US" i="1" dirty="0"/>
              <a:t>On the Origin of Species </a:t>
            </a:r>
            <a:r>
              <a:rPr lang="en-US" dirty="0"/>
              <a:t>(1859): </a:t>
            </a:r>
          </a:p>
          <a:p>
            <a:r>
              <a:rPr lang="en-US" dirty="0"/>
              <a:t>‘This is the doctrine of Malthus, applied to the whole animal and vegetable kingdom’. </a:t>
            </a:r>
          </a:p>
          <a:p>
            <a:endParaRPr lang="en-US" dirty="0"/>
          </a:p>
          <a:p>
            <a:r>
              <a:rPr lang="en-US" dirty="0"/>
              <a:t>That means: More are born than can survive. This leads to struggle of existence; any slight variation will lead to a better chance of survival and be naturally selected; and this new form will be propagated to future generations. </a:t>
            </a:r>
          </a:p>
          <a:p>
            <a:endParaRPr lang="en-US" dirty="0"/>
          </a:p>
          <a:p>
            <a:r>
              <a:rPr lang="en-US" dirty="0"/>
              <a:t>Malthus theory becomes Darwin’s theory</a:t>
            </a:r>
          </a:p>
          <a:p>
            <a:endParaRPr lang="en-US" dirty="0"/>
          </a:p>
          <a:p>
            <a:r>
              <a:rPr lang="en-US" dirty="0"/>
              <a:t>But he is keen to remove the moral constraints in Malthus’ theory</a:t>
            </a:r>
          </a:p>
          <a:p>
            <a:endParaRPr lang="en-US" dirty="0"/>
          </a:p>
          <a:p>
            <a:endParaRPr lang="en-US" dirty="0"/>
          </a:p>
        </p:txBody>
      </p:sp>
      <p:sp>
        <p:nvSpPr>
          <p:cNvPr id="3" name="TextBox 2">
            <a:extLst>
              <a:ext uri="{FF2B5EF4-FFF2-40B4-BE49-F238E27FC236}">
                <a16:creationId xmlns:a16="http://schemas.microsoft.com/office/drawing/2014/main" id="{9C55DB1E-618C-0503-F6E5-9AA35263F98D}"/>
              </a:ext>
            </a:extLst>
          </p:cNvPr>
          <p:cNvSpPr txBox="1"/>
          <p:nvPr/>
        </p:nvSpPr>
        <p:spPr>
          <a:xfrm>
            <a:off x="2058391" y="534391"/>
            <a:ext cx="7065990" cy="646331"/>
          </a:xfrm>
          <a:prstGeom prst="rect">
            <a:avLst/>
          </a:prstGeom>
          <a:noFill/>
        </p:spPr>
        <p:txBody>
          <a:bodyPr wrap="square" rtlCol="0">
            <a:spAutoFit/>
          </a:bodyPr>
          <a:lstStyle/>
          <a:p>
            <a:r>
              <a:rPr lang="en-US" dirty="0"/>
              <a:t>He writes in his autobiography about reliance on Malthus social theory:</a:t>
            </a:r>
          </a:p>
        </p:txBody>
      </p:sp>
    </p:spTree>
    <p:extLst>
      <p:ext uri="{BB962C8B-B14F-4D97-AF65-F5344CB8AC3E}">
        <p14:creationId xmlns:p14="http://schemas.microsoft.com/office/powerpoint/2010/main" val="41877751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876336763_890bfb9c3d_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86280" y="495545"/>
            <a:ext cx="5143500" cy="5162550"/>
          </a:xfrm>
          <a:prstGeom prst="rect">
            <a:avLst/>
          </a:prstGeom>
        </p:spPr>
      </p:pic>
      <p:sp>
        <p:nvSpPr>
          <p:cNvPr id="3" name="TextBox 2"/>
          <p:cNvSpPr txBox="1"/>
          <p:nvPr/>
        </p:nvSpPr>
        <p:spPr>
          <a:xfrm>
            <a:off x="7972303" y="1508166"/>
            <a:ext cx="2720677" cy="6740307"/>
          </a:xfrm>
          <a:prstGeom prst="rect">
            <a:avLst/>
          </a:prstGeom>
          <a:noFill/>
        </p:spPr>
        <p:txBody>
          <a:bodyPr wrap="square" rtlCol="0">
            <a:spAutoFit/>
          </a:bodyPr>
          <a:lstStyle/>
          <a:p>
            <a:endParaRPr lang="en-US" b="1" dirty="0"/>
          </a:p>
          <a:p>
            <a:r>
              <a:rPr lang="en-US" b="1" dirty="0"/>
              <a:t>Mechanisms:</a:t>
            </a:r>
          </a:p>
          <a:p>
            <a:endParaRPr lang="en-US" b="1" dirty="0"/>
          </a:p>
          <a:p>
            <a:r>
              <a:rPr lang="en-US" b="1" dirty="0"/>
              <a:t>Adaptation and </a:t>
            </a:r>
          </a:p>
          <a:p>
            <a:r>
              <a:rPr lang="en-US" b="1" dirty="0"/>
              <a:t>‘natural selection’ (</a:t>
            </a:r>
            <a:r>
              <a:rPr lang="en-US" dirty="0"/>
              <a:t>taken from Malthus social theory)</a:t>
            </a:r>
          </a:p>
          <a:p>
            <a:endParaRPr lang="en-US" dirty="0"/>
          </a:p>
          <a:p>
            <a:endParaRPr lang="en-US" b="1" dirty="0"/>
          </a:p>
          <a:p>
            <a:endParaRPr lang="en-US" b="1" dirty="0"/>
          </a:p>
          <a:p>
            <a:r>
              <a:rPr lang="en-US" b="1" dirty="0"/>
              <a:t>Struggle of survival: </a:t>
            </a:r>
            <a:r>
              <a:rPr lang="en-US" dirty="0"/>
              <a:t>species against each other and against the natural environment’ only those who adapt best will survive (exactly what Malthus claims for capitalist 19</a:t>
            </a:r>
            <a:r>
              <a:rPr lang="en-US" baseline="30000" dirty="0"/>
              <a:t>th</a:t>
            </a:r>
            <a:r>
              <a:rPr lang="en-US" dirty="0"/>
              <a:t> century Britain.)</a:t>
            </a:r>
          </a:p>
          <a:p>
            <a:endParaRPr lang="en-US" b="1" dirty="0"/>
          </a:p>
          <a:p>
            <a:endParaRPr lang="en-US" b="1" dirty="0"/>
          </a:p>
          <a:p>
            <a:endParaRPr lang="en-US" dirty="0"/>
          </a:p>
          <a:p>
            <a:r>
              <a:rPr lang="en-US" dirty="0"/>
              <a:t>At the core stands the principle of ‘utility’</a:t>
            </a:r>
          </a:p>
        </p:txBody>
      </p:sp>
      <p:sp>
        <p:nvSpPr>
          <p:cNvPr id="4" name="TextBox 3">
            <a:extLst>
              <a:ext uri="{FF2B5EF4-FFF2-40B4-BE49-F238E27FC236}">
                <a16:creationId xmlns:a16="http://schemas.microsoft.com/office/drawing/2014/main" id="{F8DB34BF-993B-B34D-8115-24FF7F7C1E39}"/>
              </a:ext>
            </a:extLst>
          </p:cNvPr>
          <p:cNvSpPr txBox="1"/>
          <p:nvPr/>
        </p:nvSpPr>
        <p:spPr>
          <a:xfrm>
            <a:off x="2543909" y="6060831"/>
            <a:ext cx="2628155" cy="369332"/>
          </a:xfrm>
          <a:prstGeom prst="rect">
            <a:avLst/>
          </a:prstGeom>
          <a:noFill/>
        </p:spPr>
        <p:txBody>
          <a:bodyPr wrap="none" rtlCol="0">
            <a:spAutoFit/>
          </a:bodyPr>
          <a:lstStyle/>
          <a:p>
            <a:r>
              <a:rPr lang="en-US" dirty="0"/>
              <a:t>Page from Darwin’s diary</a:t>
            </a:r>
          </a:p>
        </p:txBody>
      </p:sp>
      <p:sp>
        <p:nvSpPr>
          <p:cNvPr id="5" name="TextBox 4">
            <a:extLst>
              <a:ext uri="{FF2B5EF4-FFF2-40B4-BE49-F238E27FC236}">
                <a16:creationId xmlns:a16="http://schemas.microsoft.com/office/drawing/2014/main" id="{CDB47F1A-3F67-0DCF-F8AF-5171A6C6E4C8}"/>
              </a:ext>
            </a:extLst>
          </p:cNvPr>
          <p:cNvSpPr txBox="1"/>
          <p:nvPr/>
        </p:nvSpPr>
        <p:spPr>
          <a:xfrm>
            <a:off x="7711045" y="285010"/>
            <a:ext cx="2761468" cy="646331"/>
          </a:xfrm>
          <a:prstGeom prst="rect">
            <a:avLst/>
          </a:prstGeom>
          <a:noFill/>
        </p:spPr>
        <p:txBody>
          <a:bodyPr wrap="square" rtlCol="0">
            <a:spAutoFit/>
          </a:bodyPr>
          <a:lstStyle/>
          <a:p>
            <a:r>
              <a:rPr lang="en-US" dirty="0"/>
              <a:t>In Malthus he finds the </a:t>
            </a:r>
          </a:p>
          <a:p>
            <a:r>
              <a:rPr lang="en-US" dirty="0"/>
              <a:t>solution to his question</a:t>
            </a:r>
          </a:p>
        </p:txBody>
      </p:sp>
    </p:spTree>
    <p:extLst>
      <p:ext uri="{BB962C8B-B14F-4D97-AF65-F5344CB8AC3E}">
        <p14:creationId xmlns:p14="http://schemas.microsoft.com/office/powerpoint/2010/main" val="410820079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8564DB-DAD4-7945-A02D-4624D3B2BF80}"/>
              </a:ext>
            </a:extLst>
          </p:cNvPr>
          <p:cNvSpPr txBox="1"/>
          <p:nvPr/>
        </p:nvSpPr>
        <p:spPr>
          <a:xfrm>
            <a:off x="1844635" y="2161308"/>
            <a:ext cx="7404874" cy="4524315"/>
          </a:xfrm>
          <a:prstGeom prst="rect">
            <a:avLst/>
          </a:prstGeom>
          <a:noFill/>
        </p:spPr>
        <p:txBody>
          <a:bodyPr wrap="square" rtlCol="0">
            <a:spAutoFit/>
          </a:bodyPr>
          <a:lstStyle/>
          <a:p>
            <a:r>
              <a:rPr lang="en-GB" dirty="0"/>
              <a:t>His idea of human ‘nature’ is based on his observation of the psychic state of humans in his own British society (note: same as phrenology)  </a:t>
            </a:r>
          </a:p>
          <a:p>
            <a:endParaRPr lang="en-GB" dirty="0"/>
          </a:p>
          <a:p>
            <a:r>
              <a:rPr lang="en-GB" dirty="0"/>
              <a:t>He simply </a:t>
            </a:r>
            <a:r>
              <a:rPr lang="en-GB" u="sng" dirty="0"/>
              <a:t>anthropomorphized</a:t>
            </a:r>
            <a:r>
              <a:rPr lang="en-GB" dirty="0"/>
              <a:t> the animal world, that is, he extended what were then described as human qualities and character traits to the animal world (including ‘hope’! Dogs feel hope he claims!</a:t>
            </a:r>
          </a:p>
          <a:p>
            <a:r>
              <a:rPr lang="en-GB" dirty="0"/>
              <a:t>(Remember: phrenology that did it too!)</a:t>
            </a:r>
          </a:p>
          <a:p>
            <a:r>
              <a:rPr lang="en-GB" dirty="0"/>
              <a:t>	</a:t>
            </a:r>
          </a:p>
          <a:p>
            <a:r>
              <a:rPr lang="en-GB" dirty="0"/>
              <a:t>Anthropomorphism is what the evolutionary neuroscience continues to do today. </a:t>
            </a:r>
          </a:p>
          <a:p>
            <a:r>
              <a:rPr lang="en-GB" dirty="0"/>
              <a:t>(see the very clever and fun critique by Raymond Tallis, himself a famous neuroscientist, in his ‘</a:t>
            </a:r>
            <a:r>
              <a:rPr lang="en-GB" i="1" dirty="0"/>
              <a:t>Aping Mankind: </a:t>
            </a:r>
            <a:r>
              <a:rPr lang="en-GB" i="1" dirty="0" err="1"/>
              <a:t>Neuromania</a:t>
            </a:r>
            <a:r>
              <a:rPr lang="en-GB" i="1" dirty="0"/>
              <a:t>, </a:t>
            </a:r>
            <a:r>
              <a:rPr lang="en-GB" i="1" dirty="0" err="1"/>
              <a:t>Darwinitis</a:t>
            </a:r>
            <a:r>
              <a:rPr lang="en-GB" i="1" dirty="0"/>
              <a:t> and the Misrepresentation of Humanity</a:t>
            </a:r>
            <a:r>
              <a:rPr lang="en-GB" dirty="0"/>
              <a:t>’ (2011) – a brilliant read</a:t>
            </a:r>
          </a:p>
          <a:p>
            <a:endParaRPr lang="en-GB" dirty="0"/>
          </a:p>
          <a:p>
            <a:r>
              <a:rPr lang="en-GB" b="1" dirty="0"/>
              <a:t>So, the idea of evolution is from its beginning inherently capitalistic and also racists! </a:t>
            </a:r>
            <a:endParaRPr lang="en-US" b="1" dirty="0"/>
          </a:p>
        </p:txBody>
      </p:sp>
      <p:sp>
        <p:nvSpPr>
          <p:cNvPr id="3" name="TextBox 2">
            <a:extLst>
              <a:ext uri="{FF2B5EF4-FFF2-40B4-BE49-F238E27FC236}">
                <a16:creationId xmlns:a16="http://schemas.microsoft.com/office/drawing/2014/main" id="{7D0236F0-1FB6-924E-A882-BA768318FC1F}"/>
              </a:ext>
            </a:extLst>
          </p:cNvPr>
          <p:cNvSpPr txBox="1"/>
          <p:nvPr/>
        </p:nvSpPr>
        <p:spPr>
          <a:xfrm>
            <a:off x="866900" y="368134"/>
            <a:ext cx="8570180" cy="1481195"/>
          </a:xfrm>
          <a:prstGeom prst="rect">
            <a:avLst/>
          </a:prstGeom>
          <a:noFill/>
        </p:spPr>
        <p:txBody>
          <a:bodyPr wrap="square" rtlCol="0">
            <a:spAutoFit/>
          </a:bodyPr>
          <a:lstStyle/>
          <a:p>
            <a:r>
              <a:rPr lang="en-US" b="1" dirty="0"/>
              <a:t>The Big Problem of Darwin’s Evolution of Man: Anthropomorphizing Nature</a:t>
            </a:r>
          </a:p>
          <a:p>
            <a:endParaRPr lang="en-US" b="1" dirty="0"/>
          </a:p>
          <a:p>
            <a:r>
              <a:rPr lang="en-US" b="1" dirty="0"/>
              <a:t>Def. anthropomorphism: </a:t>
            </a:r>
            <a:r>
              <a:rPr lang="en-GB" dirty="0">
                <a:solidFill>
                  <a:srgbClr val="1F1F1F"/>
                </a:solidFill>
                <a:latin typeface="Arial" panose="020B0604020202020204" pitchFamily="34" charset="0"/>
              </a:rPr>
              <a:t>the attribution of human characteristics or behaviour to a god, animal, or object.</a:t>
            </a:r>
          </a:p>
          <a:p>
            <a:endParaRPr lang="en-US" b="1" dirty="0"/>
          </a:p>
        </p:txBody>
      </p:sp>
    </p:spTree>
    <p:extLst>
      <p:ext uri="{BB962C8B-B14F-4D97-AF65-F5344CB8AC3E}">
        <p14:creationId xmlns:p14="http://schemas.microsoft.com/office/powerpoint/2010/main" val="246547386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1" y="1603169"/>
            <a:ext cx="9274629" cy="2523768"/>
          </a:xfrm>
          <a:prstGeom prst="rect">
            <a:avLst/>
          </a:prstGeom>
          <a:noFill/>
        </p:spPr>
        <p:txBody>
          <a:bodyPr wrap="square" rtlCol="0">
            <a:spAutoFit/>
          </a:bodyPr>
          <a:lstStyle/>
          <a:p>
            <a:r>
              <a:rPr lang="en-US" dirty="0"/>
              <a:t>					</a:t>
            </a:r>
            <a:r>
              <a:rPr lang="en-US" sz="2800" dirty="0"/>
              <a:t>Lecture 9 Term 2, 2025</a:t>
            </a:r>
          </a:p>
          <a:p>
            <a:endParaRPr lang="en-US" dirty="0"/>
          </a:p>
          <a:p>
            <a:r>
              <a:rPr lang="en-US" sz="2800" dirty="0"/>
              <a:t>‘</a:t>
            </a:r>
            <a:r>
              <a:rPr lang="en-US" sz="2800" b="1" dirty="0"/>
              <a:t>Penis Envy’, ‘Castration Anxiety’, ‘Oedipus Complex’ and ‘Sexual Perversion’: </a:t>
            </a:r>
          </a:p>
          <a:p>
            <a:endParaRPr lang="en-US" sz="2800" b="1" dirty="0"/>
          </a:p>
          <a:p>
            <a:r>
              <a:rPr lang="en-US" sz="2800" b="1" dirty="0"/>
              <a:t>     The Invention of an Unconscious Human Nature </a:t>
            </a:r>
          </a:p>
        </p:txBody>
      </p:sp>
    </p:spTree>
    <p:extLst>
      <p:ext uri="{BB962C8B-B14F-4D97-AF65-F5344CB8AC3E}">
        <p14:creationId xmlns:p14="http://schemas.microsoft.com/office/powerpoint/2010/main" val="164128606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px-Sigmund_Freud_LIF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98956"/>
            <a:ext cx="3151604" cy="4427997"/>
          </a:xfrm>
          <a:prstGeom prst="rect">
            <a:avLst/>
          </a:prstGeom>
        </p:spPr>
      </p:pic>
      <p:sp>
        <p:nvSpPr>
          <p:cNvPr id="3" name="TextBox 2"/>
          <p:cNvSpPr txBox="1"/>
          <p:nvPr/>
        </p:nvSpPr>
        <p:spPr>
          <a:xfrm>
            <a:off x="1835950" y="5281384"/>
            <a:ext cx="2839655" cy="369332"/>
          </a:xfrm>
          <a:prstGeom prst="rect">
            <a:avLst/>
          </a:prstGeom>
          <a:noFill/>
        </p:spPr>
        <p:txBody>
          <a:bodyPr wrap="square" rtlCol="0">
            <a:spAutoFit/>
          </a:bodyPr>
          <a:lstStyle/>
          <a:p>
            <a:r>
              <a:rPr lang="en-US" dirty="0"/>
              <a:t>Sigmund Freud, 1856-1939</a:t>
            </a:r>
          </a:p>
        </p:txBody>
      </p:sp>
      <p:pic>
        <p:nvPicPr>
          <p:cNvPr id="4" name="Picture 3" descr="img_184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0034" y="1734546"/>
            <a:ext cx="5687967" cy="3791967"/>
          </a:xfrm>
          <a:prstGeom prst="rect">
            <a:avLst/>
          </a:prstGeom>
        </p:spPr>
      </p:pic>
      <p:sp>
        <p:nvSpPr>
          <p:cNvPr id="5" name="TextBox 4"/>
          <p:cNvSpPr txBox="1"/>
          <p:nvPr/>
        </p:nvSpPr>
        <p:spPr>
          <a:xfrm>
            <a:off x="5779874" y="5816208"/>
            <a:ext cx="4909229" cy="369332"/>
          </a:xfrm>
          <a:prstGeom prst="rect">
            <a:avLst/>
          </a:prstGeom>
          <a:noFill/>
        </p:spPr>
        <p:txBody>
          <a:bodyPr wrap="none" rtlCol="0">
            <a:spAutoFit/>
          </a:bodyPr>
          <a:lstStyle/>
          <a:p>
            <a:r>
              <a:rPr lang="en-US" dirty="0"/>
              <a:t>His home in London, after he left Vienna in 1938</a:t>
            </a:r>
          </a:p>
        </p:txBody>
      </p:sp>
    </p:spTree>
    <p:extLst>
      <p:ext uri="{BB962C8B-B14F-4D97-AF65-F5344CB8AC3E}">
        <p14:creationId xmlns:p14="http://schemas.microsoft.com/office/powerpoint/2010/main" val="1906889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69815" y="1648217"/>
            <a:ext cx="7269260" cy="2646878"/>
          </a:xfrm>
          <a:prstGeom prst="rect">
            <a:avLst/>
          </a:prstGeom>
          <a:noFill/>
        </p:spPr>
        <p:txBody>
          <a:bodyPr wrap="square" rtlCol="0">
            <a:spAutoFit/>
          </a:bodyPr>
          <a:lstStyle/>
          <a:p>
            <a:pPr algn="ctr"/>
            <a:r>
              <a:rPr lang="en-US" b="1" dirty="0"/>
              <a:t>Term II; Lecture 2</a:t>
            </a:r>
            <a:endParaRPr lang="en-US" dirty="0"/>
          </a:p>
          <a:p>
            <a:pPr algn="ctr"/>
            <a:endParaRPr lang="en-US" dirty="0"/>
          </a:p>
          <a:p>
            <a:pPr algn="ctr"/>
            <a:r>
              <a:rPr lang="en-GB" sz="2800" b="1" dirty="0"/>
              <a:t>The Nobel Savage?</a:t>
            </a:r>
          </a:p>
          <a:p>
            <a:pPr algn="ctr"/>
            <a:r>
              <a:rPr lang="en-GB" sz="2800" b="1" dirty="0"/>
              <a:t>Exploration, Cross-Cultural Encounter and the Question of the Origin and Development of Humankind </a:t>
            </a:r>
          </a:p>
          <a:p>
            <a:pPr algn="ctr"/>
            <a:endParaRPr lang="en-US" dirty="0"/>
          </a:p>
        </p:txBody>
      </p:sp>
    </p:spTree>
    <p:extLst>
      <p:ext uri="{BB962C8B-B14F-4D97-AF65-F5344CB8AC3E}">
        <p14:creationId xmlns:p14="http://schemas.microsoft.com/office/powerpoint/2010/main" val="349219590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1e8d89dd72a951f09d0a727373cf09e_650x.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2686" y="789296"/>
            <a:ext cx="4127500" cy="4616450"/>
          </a:xfrm>
          <a:prstGeom prst="rect">
            <a:avLst/>
          </a:prstGeom>
        </p:spPr>
      </p:pic>
      <p:sp>
        <p:nvSpPr>
          <p:cNvPr id="4" name="Rectangle 3"/>
          <p:cNvSpPr/>
          <p:nvPr/>
        </p:nvSpPr>
        <p:spPr>
          <a:xfrm>
            <a:off x="6760284" y="2139295"/>
            <a:ext cx="3364590" cy="3693319"/>
          </a:xfrm>
          <a:prstGeom prst="rect">
            <a:avLst/>
          </a:prstGeom>
        </p:spPr>
        <p:txBody>
          <a:bodyPr wrap="square">
            <a:spAutoFit/>
          </a:bodyPr>
          <a:lstStyle/>
          <a:p>
            <a:r>
              <a:rPr lang="en-GB" dirty="0"/>
              <a:t>‘This is how the society of those days wished young girls to be: silly and untaught, well-educated and ignorant, curious and shy, uncertain and unprotected and predisposed by this education, without knowledge of the world’ from the beginning, to be led and formed by a man in marriage without any will of their own.’</a:t>
            </a:r>
          </a:p>
          <a:p>
            <a:r>
              <a:rPr lang="en-GB" dirty="0"/>
              <a:t>(Stefan Zweig, </a:t>
            </a:r>
            <a:r>
              <a:rPr lang="en-GB" i="1" dirty="0"/>
              <a:t>The World of Yesterday</a:t>
            </a:r>
            <a:r>
              <a:rPr lang="en-GB" dirty="0"/>
              <a:t>).</a:t>
            </a:r>
          </a:p>
        </p:txBody>
      </p:sp>
      <p:sp>
        <p:nvSpPr>
          <p:cNvPr id="3" name="TextBox 2"/>
          <p:cNvSpPr txBox="1"/>
          <p:nvPr/>
        </p:nvSpPr>
        <p:spPr>
          <a:xfrm>
            <a:off x="6362700" y="977901"/>
            <a:ext cx="3213100" cy="646331"/>
          </a:xfrm>
          <a:prstGeom prst="rect">
            <a:avLst/>
          </a:prstGeom>
          <a:noFill/>
        </p:spPr>
        <p:txBody>
          <a:bodyPr wrap="square" rtlCol="0">
            <a:spAutoFit/>
          </a:bodyPr>
          <a:lstStyle/>
          <a:p>
            <a:r>
              <a:rPr lang="en-US" dirty="0"/>
              <a:t>Affected the way young women were educated:</a:t>
            </a:r>
          </a:p>
        </p:txBody>
      </p:sp>
      <p:sp>
        <p:nvSpPr>
          <p:cNvPr id="5" name="TextBox 4">
            <a:extLst>
              <a:ext uri="{FF2B5EF4-FFF2-40B4-BE49-F238E27FC236}">
                <a16:creationId xmlns:a16="http://schemas.microsoft.com/office/drawing/2014/main" id="{E52FD4E0-AB7D-8F45-BC92-DBFF6870E479}"/>
              </a:ext>
            </a:extLst>
          </p:cNvPr>
          <p:cNvSpPr txBox="1"/>
          <p:nvPr/>
        </p:nvSpPr>
        <p:spPr>
          <a:xfrm>
            <a:off x="2236519" y="190006"/>
            <a:ext cx="6157204" cy="646331"/>
          </a:xfrm>
          <a:prstGeom prst="rect">
            <a:avLst/>
          </a:prstGeom>
          <a:noFill/>
        </p:spPr>
        <p:txBody>
          <a:bodyPr wrap="square" rtlCol="0">
            <a:spAutoFit/>
          </a:bodyPr>
          <a:lstStyle/>
          <a:p>
            <a:pPr marL="342900" indent="-342900">
              <a:buAutoNum type="arabicPeriod"/>
            </a:pPr>
            <a:r>
              <a:rPr lang="en-GB" b="1" dirty="0"/>
              <a:t>An overt inhibition and ignorance of sexual matter, particularly for young women</a:t>
            </a:r>
          </a:p>
        </p:txBody>
      </p:sp>
    </p:spTree>
    <p:extLst>
      <p:ext uri="{BB962C8B-B14F-4D97-AF65-F5344CB8AC3E}">
        <p14:creationId xmlns:p14="http://schemas.microsoft.com/office/powerpoint/2010/main" val="275974702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7a93a044820bb52b90906ac4087d04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1005" y="1574800"/>
            <a:ext cx="2997200" cy="4191000"/>
          </a:xfrm>
          <a:prstGeom prst="rect">
            <a:avLst/>
          </a:prstGeom>
        </p:spPr>
      </p:pic>
      <p:pic>
        <p:nvPicPr>
          <p:cNvPr id="3" name="Picture 2" descr="423a1d99efd27a3dea3a7232501c74c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307" y="0"/>
            <a:ext cx="2917492" cy="6858000"/>
          </a:xfrm>
          <a:prstGeom prst="rect">
            <a:avLst/>
          </a:prstGeom>
        </p:spPr>
      </p:pic>
      <p:sp>
        <p:nvSpPr>
          <p:cNvPr id="4" name="TextBox 3"/>
          <p:cNvSpPr txBox="1"/>
          <p:nvPr/>
        </p:nvSpPr>
        <p:spPr>
          <a:xfrm>
            <a:off x="1524001" y="5765801"/>
            <a:ext cx="4833257" cy="646331"/>
          </a:xfrm>
          <a:prstGeom prst="rect">
            <a:avLst/>
          </a:prstGeom>
          <a:noFill/>
        </p:spPr>
        <p:txBody>
          <a:bodyPr wrap="square" rtlCol="0">
            <a:spAutoFit/>
          </a:bodyPr>
          <a:lstStyle/>
          <a:p>
            <a:r>
              <a:rPr lang="en-US" dirty="0"/>
              <a:t>Secret pleasures but it was also seen as a great danger…</a:t>
            </a:r>
          </a:p>
        </p:txBody>
      </p:sp>
      <p:sp>
        <p:nvSpPr>
          <p:cNvPr id="5" name="TextBox 4"/>
          <p:cNvSpPr txBox="1"/>
          <p:nvPr/>
        </p:nvSpPr>
        <p:spPr>
          <a:xfrm>
            <a:off x="1930400" y="762001"/>
            <a:ext cx="2874248" cy="646331"/>
          </a:xfrm>
          <a:prstGeom prst="rect">
            <a:avLst/>
          </a:prstGeom>
          <a:noFill/>
        </p:spPr>
        <p:txBody>
          <a:bodyPr wrap="none" rtlCol="0">
            <a:spAutoFit/>
          </a:bodyPr>
          <a:lstStyle/>
          <a:p>
            <a:endParaRPr lang="en-US" dirty="0"/>
          </a:p>
          <a:p>
            <a:r>
              <a:rPr lang="en-US" dirty="0"/>
              <a:t>Men find outlet in illicit sex:</a:t>
            </a:r>
          </a:p>
        </p:txBody>
      </p:sp>
      <p:sp>
        <p:nvSpPr>
          <p:cNvPr id="6" name="TextBox 5">
            <a:extLst>
              <a:ext uri="{FF2B5EF4-FFF2-40B4-BE49-F238E27FC236}">
                <a16:creationId xmlns:a16="http://schemas.microsoft.com/office/drawing/2014/main" id="{278499C6-2493-4B4D-A0A1-E6624A4CBC25}"/>
              </a:ext>
            </a:extLst>
          </p:cNvPr>
          <p:cNvSpPr txBox="1"/>
          <p:nvPr/>
        </p:nvSpPr>
        <p:spPr>
          <a:xfrm>
            <a:off x="1793631" y="246186"/>
            <a:ext cx="4466492" cy="646331"/>
          </a:xfrm>
          <a:prstGeom prst="rect">
            <a:avLst/>
          </a:prstGeom>
          <a:noFill/>
        </p:spPr>
        <p:txBody>
          <a:bodyPr wrap="square" rtlCol="0">
            <a:spAutoFit/>
          </a:bodyPr>
          <a:lstStyle/>
          <a:p>
            <a:pPr marL="342900" indent="-342900">
              <a:buAutoNum type="arabicPeriod"/>
            </a:pPr>
            <a:r>
              <a:rPr lang="en-GB" dirty="0"/>
              <a:t>Suppression leads to a covert emphasis on sex (prostitution etc.) </a:t>
            </a:r>
          </a:p>
        </p:txBody>
      </p:sp>
    </p:spTree>
    <p:extLst>
      <p:ext uri="{BB962C8B-B14F-4D97-AF65-F5344CB8AC3E}">
        <p14:creationId xmlns:p14="http://schemas.microsoft.com/office/powerpoint/2010/main" val="251812899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igmund+Freud+House+Vienna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315743"/>
            <a:ext cx="5687967" cy="3779327"/>
          </a:xfrm>
          <a:prstGeom prst="rect">
            <a:avLst/>
          </a:prstGeom>
        </p:spPr>
      </p:pic>
      <p:sp>
        <p:nvSpPr>
          <p:cNvPr id="3" name="TextBox 2"/>
          <p:cNvSpPr txBox="1"/>
          <p:nvPr/>
        </p:nvSpPr>
        <p:spPr>
          <a:xfrm>
            <a:off x="7502769" y="480647"/>
            <a:ext cx="3158672" cy="1200329"/>
          </a:xfrm>
          <a:prstGeom prst="rect">
            <a:avLst/>
          </a:prstGeom>
          <a:noFill/>
        </p:spPr>
        <p:txBody>
          <a:bodyPr wrap="square" rtlCol="0">
            <a:spAutoFit/>
          </a:bodyPr>
          <a:lstStyle/>
          <a:p>
            <a:r>
              <a:rPr lang="en-US" dirty="0"/>
              <a:t>Feud’s private practice in </a:t>
            </a:r>
          </a:p>
          <a:p>
            <a:r>
              <a:rPr lang="en-US" i="1" dirty="0" err="1"/>
              <a:t>Bergassse</a:t>
            </a:r>
            <a:r>
              <a:rPr lang="en-US" dirty="0"/>
              <a:t>, today a museum; he first works here  with Josef Breuer</a:t>
            </a:r>
          </a:p>
        </p:txBody>
      </p:sp>
      <p:sp>
        <p:nvSpPr>
          <p:cNvPr id="5" name="Rectangle 4"/>
          <p:cNvSpPr/>
          <p:nvPr/>
        </p:nvSpPr>
        <p:spPr>
          <a:xfrm>
            <a:off x="7502769" y="1840525"/>
            <a:ext cx="2956336" cy="4524315"/>
          </a:xfrm>
          <a:prstGeom prst="rect">
            <a:avLst/>
          </a:prstGeom>
        </p:spPr>
        <p:txBody>
          <a:bodyPr wrap="square">
            <a:spAutoFit/>
          </a:bodyPr>
          <a:lstStyle/>
          <a:p>
            <a:r>
              <a:rPr lang="en-GB" dirty="0"/>
              <a:t>‘For we found, to our great surprise that at first, each individual hysterical symptom immediately and permanently disappeared when we had succeeded in bringing clearly to light the memory of the event by which it was provoked. And in arousing the accompanying affect, and when the patient had described that event in the greatest possible detail and had put the affect into words.’</a:t>
            </a:r>
          </a:p>
        </p:txBody>
      </p:sp>
      <p:sp>
        <p:nvSpPr>
          <p:cNvPr id="7" name="Rectangle 6"/>
          <p:cNvSpPr/>
          <p:nvPr/>
        </p:nvSpPr>
        <p:spPr>
          <a:xfrm>
            <a:off x="1606063" y="4976502"/>
            <a:ext cx="5443889" cy="1200329"/>
          </a:xfrm>
          <a:prstGeom prst="rect">
            <a:avLst/>
          </a:prstGeom>
        </p:spPr>
        <p:txBody>
          <a:bodyPr wrap="square">
            <a:spAutoFit/>
          </a:bodyPr>
          <a:lstStyle/>
          <a:p>
            <a:r>
              <a:rPr lang="en-GB" dirty="0"/>
              <a:t>‘Conditions such as hysterical paralysis were the symbolic expressions of something in the mind of which the patient was unaware.’ </a:t>
            </a:r>
          </a:p>
          <a:p>
            <a:endParaRPr lang="en-GB" dirty="0"/>
          </a:p>
        </p:txBody>
      </p:sp>
      <p:sp>
        <p:nvSpPr>
          <p:cNvPr id="6" name="TextBox 5"/>
          <p:cNvSpPr txBox="1"/>
          <p:nvPr/>
        </p:nvSpPr>
        <p:spPr>
          <a:xfrm>
            <a:off x="1689101" y="4607169"/>
            <a:ext cx="2719903" cy="369332"/>
          </a:xfrm>
          <a:prstGeom prst="rect">
            <a:avLst/>
          </a:prstGeom>
          <a:noFill/>
        </p:spPr>
        <p:txBody>
          <a:bodyPr wrap="square" rtlCol="0">
            <a:spAutoFit/>
          </a:bodyPr>
          <a:lstStyle/>
          <a:p>
            <a:r>
              <a:rPr lang="en-US" b="1" dirty="0"/>
              <a:t>Freud’s ‘working’ thesis: </a:t>
            </a:r>
          </a:p>
        </p:txBody>
      </p:sp>
      <p:sp>
        <p:nvSpPr>
          <p:cNvPr id="4" name="TextBox 3">
            <a:extLst>
              <a:ext uri="{FF2B5EF4-FFF2-40B4-BE49-F238E27FC236}">
                <a16:creationId xmlns:a16="http://schemas.microsoft.com/office/drawing/2014/main" id="{40A27BCF-61AB-5749-860F-D07FE96D7262}"/>
              </a:ext>
            </a:extLst>
          </p:cNvPr>
          <p:cNvSpPr txBox="1"/>
          <p:nvPr/>
        </p:nvSpPr>
        <p:spPr>
          <a:xfrm>
            <a:off x="6201509" y="6247390"/>
            <a:ext cx="4257597" cy="923330"/>
          </a:xfrm>
          <a:prstGeom prst="rect">
            <a:avLst/>
          </a:prstGeom>
          <a:noFill/>
        </p:spPr>
        <p:txBody>
          <a:bodyPr wrap="square" rtlCol="0">
            <a:spAutoFit/>
          </a:bodyPr>
          <a:lstStyle/>
          <a:p>
            <a:r>
              <a:rPr lang="en-GB" b="1" dirty="0"/>
              <a:t>Work resulted in famous claim: </a:t>
            </a:r>
          </a:p>
          <a:p>
            <a:r>
              <a:rPr lang="en-GB" dirty="0"/>
              <a:t>‘Hysterics suffer mainly from </a:t>
            </a:r>
            <a:r>
              <a:rPr lang="en-GB" dirty="0" err="1"/>
              <a:t>reminiscenes</a:t>
            </a:r>
            <a:r>
              <a:rPr lang="en-GB" dirty="0"/>
              <a:t>.’</a:t>
            </a:r>
          </a:p>
        </p:txBody>
      </p:sp>
    </p:spTree>
    <p:extLst>
      <p:ext uri="{BB962C8B-B14F-4D97-AF65-F5344CB8AC3E}">
        <p14:creationId xmlns:p14="http://schemas.microsoft.com/office/powerpoint/2010/main" val="191311503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81E0167-B5CB-E145-AEF9-0258D90A80F6}"/>
              </a:ext>
            </a:extLst>
          </p:cNvPr>
          <p:cNvSpPr txBox="1"/>
          <p:nvPr/>
        </p:nvSpPr>
        <p:spPr>
          <a:xfrm>
            <a:off x="3012832" y="1559170"/>
            <a:ext cx="6482861" cy="2031325"/>
          </a:xfrm>
          <a:prstGeom prst="rect">
            <a:avLst/>
          </a:prstGeom>
          <a:noFill/>
        </p:spPr>
        <p:txBody>
          <a:bodyPr wrap="square" rtlCol="0">
            <a:spAutoFit/>
          </a:bodyPr>
          <a:lstStyle/>
          <a:p>
            <a:r>
              <a:rPr lang="en-US" b="1" dirty="0"/>
              <a:t>Diagnostic and therapeutic techniques:</a:t>
            </a:r>
          </a:p>
          <a:p>
            <a:endParaRPr lang="en-US" dirty="0"/>
          </a:p>
          <a:p>
            <a:r>
              <a:rPr lang="en-US" dirty="0"/>
              <a:t>‘Free-association’ and ‘dream interpretation’: </a:t>
            </a:r>
          </a:p>
          <a:p>
            <a:endParaRPr lang="en-US" b="1" dirty="0"/>
          </a:p>
          <a:p>
            <a:r>
              <a:rPr lang="en-GB" b="1" dirty="0"/>
              <a:t>‘</a:t>
            </a:r>
            <a:r>
              <a:rPr lang="en-GB" dirty="0"/>
              <a:t>The interpretation of dreams is the royal road to knowledge of the unconscious activities of the mind.’ </a:t>
            </a:r>
          </a:p>
          <a:p>
            <a:r>
              <a:rPr lang="en-GB" dirty="0"/>
              <a:t>(Freud, </a:t>
            </a:r>
            <a:r>
              <a:rPr lang="en-GB" i="1" dirty="0"/>
              <a:t>The Interpretation of Dreams</a:t>
            </a:r>
            <a:r>
              <a:rPr lang="en-GB" dirty="0"/>
              <a:t>, 1900)</a:t>
            </a:r>
          </a:p>
        </p:txBody>
      </p:sp>
    </p:spTree>
    <p:extLst>
      <p:ext uri="{BB962C8B-B14F-4D97-AF65-F5344CB8AC3E}">
        <p14:creationId xmlns:p14="http://schemas.microsoft.com/office/powerpoint/2010/main" val="307728675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315611_f52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5591" y="1892326"/>
            <a:ext cx="6604000" cy="3390900"/>
          </a:xfrm>
          <a:prstGeom prst="rect">
            <a:avLst/>
          </a:prstGeom>
        </p:spPr>
      </p:pic>
      <p:sp>
        <p:nvSpPr>
          <p:cNvPr id="4" name="TextBox 3">
            <a:extLst>
              <a:ext uri="{FF2B5EF4-FFF2-40B4-BE49-F238E27FC236}">
                <a16:creationId xmlns:a16="http://schemas.microsoft.com/office/drawing/2014/main" id="{D70C42A4-55BF-A24F-A4AD-B8A33451C3E4}"/>
              </a:ext>
            </a:extLst>
          </p:cNvPr>
          <p:cNvSpPr txBox="1"/>
          <p:nvPr/>
        </p:nvSpPr>
        <p:spPr>
          <a:xfrm>
            <a:off x="3481754" y="433754"/>
            <a:ext cx="3513526" cy="369332"/>
          </a:xfrm>
          <a:prstGeom prst="rect">
            <a:avLst/>
          </a:prstGeom>
          <a:noFill/>
        </p:spPr>
        <p:txBody>
          <a:bodyPr wrap="none" rtlCol="0">
            <a:spAutoFit/>
          </a:bodyPr>
          <a:lstStyle/>
          <a:p>
            <a:r>
              <a:rPr lang="en-US" b="1" dirty="0"/>
              <a:t>Freud’s psychoanalytic practice</a:t>
            </a:r>
          </a:p>
        </p:txBody>
      </p:sp>
      <p:sp>
        <p:nvSpPr>
          <p:cNvPr id="5" name="TextBox 4">
            <a:extLst>
              <a:ext uri="{FF2B5EF4-FFF2-40B4-BE49-F238E27FC236}">
                <a16:creationId xmlns:a16="http://schemas.microsoft.com/office/drawing/2014/main" id="{52629F0D-A2F5-4E4B-9737-557ADB8E111D}"/>
              </a:ext>
            </a:extLst>
          </p:cNvPr>
          <p:cNvSpPr txBox="1"/>
          <p:nvPr/>
        </p:nvSpPr>
        <p:spPr>
          <a:xfrm>
            <a:off x="3118338" y="5533292"/>
            <a:ext cx="2060564" cy="369332"/>
          </a:xfrm>
          <a:prstGeom prst="rect">
            <a:avLst/>
          </a:prstGeom>
          <a:noFill/>
        </p:spPr>
        <p:txBody>
          <a:bodyPr wrap="none" rtlCol="0">
            <a:spAutoFit/>
          </a:bodyPr>
          <a:lstStyle/>
          <a:p>
            <a:r>
              <a:rPr lang="en-US" dirty="0"/>
              <a:t>The famous couch </a:t>
            </a:r>
          </a:p>
        </p:txBody>
      </p:sp>
    </p:spTree>
    <p:extLst>
      <p:ext uri="{BB962C8B-B14F-4D97-AF65-F5344CB8AC3E}">
        <p14:creationId xmlns:p14="http://schemas.microsoft.com/office/powerpoint/2010/main" val="337877004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9083" y="1128793"/>
            <a:ext cx="8508919" cy="5078313"/>
          </a:xfrm>
          <a:prstGeom prst="rect">
            <a:avLst/>
          </a:prstGeom>
          <a:noFill/>
        </p:spPr>
        <p:txBody>
          <a:bodyPr wrap="square" rtlCol="0">
            <a:spAutoFit/>
          </a:bodyPr>
          <a:lstStyle/>
          <a:p>
            <a:endParaRPr lang="en-GB" dirty="0"/>
          </a:p>
          <a:p>
            <a:pPr marL="285750" indent="-285750">
              <a:buFont typeface="Arial"/>
              <a:buChar char="•"/>
            </a:pPr>
            <a:r>
              <a:rPr lang="en-GB" b="1" dirty="0"/>
              <a:t>infantile sexual development: </a:t>
            </a:r>
            <a:r>
              <a:rPr lang="en-GB" dirty="0"/>
              <a:t> neurosis is connected with disturbances of the sexual function, originating in the early years of childhood. </a:t>
            </a:r>
          </a:p>
          <a:p>
            <a:pPr marL="285750" indent="-285750">
              <a:buFont typeface="Arial"/>
              <a:buChar char="•"/>
            </a:pPr>
            <a:endParaRPr lang="en-GB" dirty="0"/>
          </a:p>
          <a:p>
            <a:pPr marL="742950" lvl="1" indent="-285750">
              <a:buFont typeface="Arial"/>
              <a:buChar char="•"/>
            </a:pPr>
            <a:r>
              <a:rPr lang="en-GB" dirty="0"/>
              <a:t>There are 5 </a:t>
            </a:r>
            <a:r>
              <a:rPr lang="en-GB" u="sng" dirty="0"/>
              <a:t>psychosexual development</a:t>
            </a:r>
            <a:r>
              <a:rPr lang="en-GB" dirty="0"/>
              <a:t> stages: (</a:t>
            </a:r>
            <a:r>
              <a:rPr lang="en-GB" dirty="0" err="1"/>
              <a:t>i</a:t>
            </a:r>
            <a:r>
              <a:rPr lang="en-GB" dirty="0"/>
              <a:t>) the </a:t>
            </a:r>
            <a:r>
              <a:rPr lang="en-GB" u="sng" dirty="0"/>
              <a:t>oral</a:t>
            </a:r>
            <a:r>
              <a:rPr lang="en-GB" dirty="0"/>
              <a:t>, (ii) the </a:t>
            </a:r>
            <a:r>
              <a:rPr lang="en-GB" u="sng" dirty="0"/>
              <a:t>anal</a:t>
            </a:r>
            <a:r>
              <a:rPr lang="en-GB" dirty="0"/>
              <a:t>, (iii) the </a:t>
            </a:r>
            <a:r>
              <a:rPr lang="en-GB" u="sng" dirty="0"/>
              <a:t>phallic</a:t>
            </a:r>
            <a:r>
              <a:rPr lang="en-GB" dirty="0"/>
              <a:t>, (iv) the </a:t>
            </a:r>
            <a:r>
              <a:rPr lang="en-GB" u="sng" dirty="0"/>
              <a:t>latent</a:t>
            </a:r>
            <a:r>
              <a:rPr lang="en-GB" dirty="0"/>
              <a:t>, and (v) the </a:t>
            </a:r>
            <a:r>
              <a:rPr lang="en-GB" u="sng" dirty="0"/>
              <a:t>genital</a:t>
            </a:r>
            <a:r>
              <a:rPr lang="en-GB" dirty="0"/>
              <a:t> — in which the source of libidinal pleasure is in a different </a:t>
            </a:r>
            <a:r>
              <a:rPr lang="en-GB" u="sng" dirty="0"/>
              <a:t>erogenous zone</a:t>
            </a:r>
            <a:r>
              <a:rPr lang="en-GB" dirty="0"/>
              <a:t> of the infant's body.</a:t>
            </a:r>
          </a:p>
          <a:p>
            <a:pPr marL="742950" lvl="1" indent="-285750">
              <a:buFont typeface="Arial"/>
              <a:buChar char="•"/>
            </a:pPr>
            <a:endParaRPr lang="en-GB" dirty="0"/>
          </a:p>
          <a:p>
            <a:pPr marL="742950" lvl="1" indent="-285750">
              <a:buFont typeface="Arial"/>
              <a:buChar char="•"/>
            </a:pPr>
            <a:r>
              <a:rPr lang="en-GB" dirty="0"/>
              <a:t>Freud pictured the infant’s sexuality as </a:t>
            </a:r>
            <a:r>
              <a:rPr lang="en-GB" b="1" dirty="0"/>
              <a:t>‘</a:t>
            </a:r>
            <a:r>
              <a:rPr lang="en-GB" b="1" dirty="0" err="1"/>
              <a:t>polymorphously</a:t>
            </a:r>
            <a:r>
              <a:rPr lang="en-GB" b="1" dirty="0"/>
              <a:t> perverse’</a:t>
            </a:r>
            <a:r>
              <a:rPr lang="en-GB" dirty="0"/>
              <a:t>, and</a:t>
            </a:r>
            <a:r>
              <a:rPr lang="en-GB" b="1" dirty="0"/>
              <a:t> </a:t>
            </a:r>
            <a:r>
              <a:rPr lang="en-GB" dirty="0"/>
              <a:t>suggested that neurotic symptoms were the consequences of the repression of perverse sexual impulses dating from the earliest years. </a:t>
            </a:r>
          </a:p>
          <a:p>
            <a:pPr marL="742950" lvl="1" indent="-285750">
              <a:buFont typeface="Arial"/>
              <a:buChar char="•"/>
            </a:pPr>
            <a:endParaRPr lang="en-GB" dirty="0"/>
          </a:p>
          <a:p>
            <a:pPr marL="742950" lvl="1" indent="-285750">
              <a:buFont typeface="Arial"/>
              <a:buChar char="•"/>
            </a:pPr>
            <a:r>
              <a:rPr lang="en-GB" dirty="0"/>
              <a:t>Oedipus Complex (or the Electra complex coined by his follower C.G. Jung); result in castration angst (boys) and penis envy (girls)</a:t>
            </a:r>
          </a:p>
          <a:p>
            <a:pPr marL="742950" lvl="1" indent="-285750">
              <a:buFont typeface="Arial"/>
              <a:buChar char="•"/>
            </a:pPr>
            <a:endParaRPr lang="en-GB" dirty="0"/>
          </a:p>
          <a:p>
            <a:pPr lvl="1"/>
            <a:endParaRPr lang="en-GB" dirty="0"/>
          </a:p>
          <a:p>
            <a:pPr marL="742950" lvl="1" indent="-285750">
              <a:buFont typeface="Arial"/>
              <a:buChar char="•"/>
            </a:pPr>
            <a:endParaRPr lang="en-GB" dirty="0"/>
          </a:p>
          <a:p>
            <a:pPr marL="742950" lvl="1" indent="-285750">
              <a:buFont typeface="Arial"/>
              <a:buChar char="•"/>
            </a:pPr>
            <a:endParaRPr lang="en-US" dirty="0"/>
          </a:p>
        </p:txBody>
      </p:sp>
      <p:sp>
        <p:nvSpPr>
          <p:cNvPr id="3" name="TextBox 2">
            <a:extLst>
              <a:ext uri="{FF2B5EF4-FFF2-40B4-BE49-F238E27FC236}">
                <a16:creationId xmlns:a16="http://schemas.microsoft.com/office/drawing/2014/main" id="{E86AC88D-36B9-3840-92D7-7B807D9B6116}"/>
              </a:ext>
            </a:extLst>
          </p:cNvPr>
          <p:cNvSpPr txBox="1"/>
          <p:nvPr/>
        </p:nvSpPr>
        <p:spPr>
          <a:xfrm>
            <a:off x="2980706" y="403762"/>
            <a:ext cx="6602681" cy="461665"/>
          </a:xfrm>
          <a:prstGeom prst="rect">
            <a:avLst/>
          </a:prstGeom>
          <a:noFill/>
        </p:spPr>
        <p:txBody>
          <a:bodyPr wrap="square" rtlCol="0">
            <a:spAutoFit/>
          </a:bodyPr>
          <a:lstStyle/>
          <a:p>
            <a:r>
              <a:rPr lang="en-US" sz="2400" b="1" dirty="0"/>
              <a:t>Freud’s Theories of Sexual Development</a:t>
            </a:r>
          </a:p>
        </p:txBody>
      </p:sp>
    </p:spTree>
    <p:extLst>
      <p:ext uri="{BB962C8B-B14F-4D97-AF65-F5344CB8AC3E}">
        <p14:creationId xmlns:p14="http://schemas.microsoft.com/office/powerpoint/2010/main" val="32569186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73300" y="647700"/>
            <a:ext cx="7302500" cy="6555642"/>
          </a:xfrm>
          <a:prstGeom prst="rect">
            <a:avLst/>
          </a:prstGeom>
          <a:noFill/>
        </p:spPr>
        <p:txBody>
          <a:bodyPr wrap="square" rtlCol="0">
            <a:spAutoFit/>
          </a:bodyPr>
          <a:lstStyle/>
          <a:p>
            <a:r>
              <a:rPr lang="en-GB" b="1" dirty="0"/>
              <a:t>mental apparatus is divided into</a:t>
            </a:r>
            <a:r>
              <a:rPr lang="en-GB" dirty="0"/>
              <a:t>: id, ego (or I), super-ego (or super-I) – moves away from earlier division into </a:t>
            </a:r>
            <a:r>
              <a:rPr lang="en-GB" i="1" dirty="0"/>
              <a:t>conscious</a:t>
            </a:r>
            <a:r>
              <a:rPr lang="en-GB" dirty="0"/>
              <a:t>, </a:t>
            </a:r>
            <a:r>
              <a:rPr lang="en-GB" i="1" dirty="0"/>
              <a:t>preconscious</a:t>
            </a:r>
            <a:r>
              <a:rPr lang="en-GB" dirty="0"/>
              <a:t>, and </a:t>
            </a:r>
            <a:r>
              <a:rPr lang="en-GB" i="1" dirty="0"/>
              <a:t>unconscious </a:t>
            </a:r>
            <a:r>
              <a:rPr lang="en-GB" dirty="0"/>
              <a:t>which was common at the time</a:t>
            </a:r>
          </a:p>
          <a:p>
            <a:endParaRPr lang="en-GB" dirty="0"/>
          </a:p>
          <a:p>
            <a:r>
              <a:rPr lang="en-GB" b="1" dirty="0"/>
              <a:t>Id (Latin for ‘it’):</a:t>
            </a:r>
            <a:r>
              <a:rPr lang="en-GB" dirty="0"/>
              <a:t> is the set of uncoordinated instinctual trends. It is primitive, unorganised, emotional, illogical. “It is the dark, inaccessible part of our personality” </a:t>
            </a:r>
          </a:p>
          <a:p>
            <a:endParaRPr lang="en-GB" dirty="0"/>
          </a:p>
          <a:p>
            <a:r>
              <a:rPr lang="en-GB" b="1" dirty="0"/>
              <a:t>ego</a:t>
            </a:r>
            <a:r>
              <a:rPr lang="en-GB" dirty="0"/>
              <a:t> (Latin for ‘I) is the organized, realistic part of the brain which presents consciousness. It employs secondary processes of reason, common sense, and the power to delay immediate responses to external stimuli or to internal instinctive prompting. The ego mediates between the unstructured desires of the </a:t>
            </a:r>
            <a:r>
              <a:rPr lang="en-GB" b="1" dirty="0"/>
              <a:t>id</a:t>
            </a:r>
            <a:r>
              <a:rPr lang="en-GB" dirty="0"/>
              <a:t> and the moral </a:t>
            </a:r>
            <a:r>
              <a:rPr lang="en-GB" b="1" dirty="0"/>
              <a:t>super-ego</a:t>
            </a:r>
            <a:r>
              <a:rPr lang="en-GB" dirty="0"/>
              <a:t>.</a:t>
            </a:r>
          </a:p>
          <a:p>
            <a:endParaRPr lang="en-GB" baseline="30000" dirty="0"/>
          </a:p>
          <a:p>
            <a:endParaRPr lang="en-GB" baseline="30000" dirty="0"/>
          </a:p>
          <a:p>
            <a:r>
              <a:rPr lang="en-GB" b="1" dirty="0"/>
              <a:t>super-ego</a:t>
            </a:r>
            <a:r>
              <a:rPr lang="en-GB" dirty="0"/>
              <a:t>: plays the critical and moralizing role; reflects the internalization of cultural rules, mainly taught by parents applying their guidance and influence.  It forms the organized part of the personality structure. "The Super-ego can be thought of as a type of conscience that punishes </a:t>
            </a:r>
            <a:r>
              <a:rPr lang="en-GB" dirty="0" err="1"/>
              <a:t>misbehavior</a:t>
            </a:r>
            <a:r>
              <a:rPr lang="en-GB" dirty="0"/>
              <a:t> with feelings of guilt. The super-ego works in contradiction to the id, striving to act in a socially appropriate manner  </a:t>
            </a:r>
          </a:p>
          <a:p>
            <a:endParaRPr lang="en-GB" dirty="0"/>
          </a:p>
          <a:p>
            <a:endParaRPr lang="en-GB" baseline="30000" dirty="0"/>
          </a:p>
          <a:p>
            <a:endParaRPr lang="en-GB" baseline="30000" dirty="0"/>
          </a:p>
          <a:p>
            <a:endParaRPr lang="en-GB" baseline="30000" dirty="0"/>
          </a:p>
        </p:txBody>
      </p:sp>
    </p:spTree>
    <p:extLst>
      <p:ext uri="{BB962C8B-B14F-4D97-AF65-F5344CB8AC3E}">
        <p14:creationId xmlns:p14="http://schemas.microsoft.com/office/powerpoint/2010/main" val="206201730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343400" y="1320800"/>
            <a:ext cx="3492500" cy="4203700"/>
          </a:xfrm>
          <a:prstGeom prst="rect">
            <a:avLst/>
          </a:prstGeom>
        </p:spPr>
      </p:pic>
      <p:sp>
        <p:nvSpPr>
          <p:cNvPr id="3" name="TextBox 2">
            <a:extLst>
              <a:ext uri="{FF2B5EF4-FFF2-40B4-BE49-F238E27FC236}">
                <a16:creationId xmlns:a16="http://schemas.microsoft.com/office/drawing/2014/main" id="{84CB446A-4D10-84B1-AA92-9927A9B5F2C4}"/>
              </a:ext>
            </a:extLst>
          </p:cNvPr>
          <p:cNvSpPr txBox="1"/>
          <p:nvPr/>
        </p:nvSpPr>
        <p:spPr>
          <a:xfrm>
            <a:off x="2379024" y="700644"/>
            <a:ext cx="5680851" cy="369332"/>
          </a:xfrm>
          <a:prstGeom prst="rect">
            <a:avLst/>
          </a:prstGeom>
          <a:noFill/>
        </p:spPr>
        <p:txBody>
          <a:bodyPr wrap="none" rtlCol="0">
            <a:spAutoFit/>
          </a:bodyPr>
          <a:lstStyle/>
          <a:p>
            <a:r>
              <a:rPr lang="en-US" dirty="0"/>
              <a:t>The iceberg model of Freud’s understanding of the mind</a:t>
            </a:r>
          </a:p>
        </p:txBody>
      </p:sp>
    </p:spTree>
    <p:extLst>
      <p:ext uri="{BB962C8B-B14F-4D97-AF65-F5344CB8AC3E}">
        <p14:creationId xmlns:p14="http://schemas.microsoft.com/office/powerpoint/2010/main" val="73327157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9514" y="668530"/>
            <a:ext cx="9315051" cy="2308324"/>
          </a:xfrm>
          <a:prstGeom prst="rect">
            <a:avLst/>
          </a:prstGeom>
          <a:noFill/>
        </p:spPr>
        <p:txBody>
          <a:bodyPr wrap="none" rtlCol="0">
            <a:spAutoFit/>
          </a:bodyPr>
          <a:lstStyle/>
          <a:p>
            <a:r>
              <a:rPr lang="en-US" b="1" dirty="0"/>
              <a:t>Legacy of Freud? Not scientifically proven  but huge public influence; less important</a:t>
            </a:r>
          </a:p>
          <a:p>
            <a:r>
              <a:rPr lang="en-US" b="1" dirty="0"/>
              <a:t>Today in psychology (hardly anyone does psychoanalysis any more – despite the </a:t>
            </a:r>
          </a:p>
          <a:p>
            <a:r>
              <a:rPr lang="en-US" b="1" dirty="0"/>
              <a:t>French</a:t>
            </a:r>
          </a:p>
          <a:p>
            <a:endParaRPr lang="en-US" b="1" dirty="0"/>
          </a:p>
          <a:p>
            <a:r>
              <a:rPr lang="en-US" b="1" dirty="0"/>
              <a:t>But: Together with the theory of evolution, Freud’s idea of the unconscious becomes the</a:t>
            </a:r>
          </a:p>
          <a:p>
            <a:r>
              <a:rPr lang="en-US" b="1" dirty="0"/>
              <a:t>cornerstone of modern consumer capitalism until today.</a:t>
            </a:r>
          </a:p>
          <a:p>
            <a:endParaRPr lang="en-US" dirty="0"/>
          </a:p>
          <a:p>
            <a:endParaRPr lang="en-US" dirty="0"/>
          </a:p>
        </p:txBody>
      </p:sp>
      <p:pic>
        <p:nvPicPr>
          <p:cNvPr id="3" name="Picture 2" descr="225px-Edward_Bernay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901" y="2323558"/>
            <a:ext cx="2143125" cy="2638425"/>
          </a:xfrm>
          <a:prstGeom prst="rect">
            <a:avLst/>
          </a:prstGeom>
        </p:spPr>
      </p:pic>
      <p:sp>
        <p:nvSpPr>
          <p:cNvPr id="4" name="TextBox 3"/>
          <p:cNvSpPr txBox="1"/>
          <p:nvPr/>
        </p:nvSpPr>
        <p:spPr>
          <a:xfrm>
            <a:off x="1677951" y="4961983"/>
            <a:ext cx="17393121" cy="1200329"/>
          </a:xfrm>
          <a:prstGeom prst="rect">
            <a:avLst/>
          </a:prstGeom>
          <a:noFill/>
        </p:spPr>
        <p:txBody>
          <a:bodyPr wrap="square" rtlCol="0">
            <a:spAutoFit/>
          </a:bodyPr>
          <a:lstStyle/>
          <a:p>
            <a:r>
              <a:rPr lang="en-US" dirty="0"/>
              <a:t>Freud’s nephew Edward </a:t>
            </a:r>
            <a:r>
              <a:rPr lang="en-US" dirty="0" err="1"/>
              <a:t>Bernays</a:t>
            </a:r>
            <a:r>
              <a:rPr lang="en-US" dirty="0"/>
              <a:t> (1891 −1995) Austrian-American pioneer in the field </a:t>
            </a:r>
          </a:p>
          <a:p>
            <a:r>
              <a:rPr lang="en-US" dirty="0"/>
              <a:t>of public relations and propaganda. He combined the ideas of Gustave Le Bon and Wilfred Trotter</a:t>
            </a:r>
          </a:p>
          <a:p>
            <a:r>
              <a:rPr lang="en-US" dirty="0"/>
              <a:t> on crowd psychology with the psychoanalytical ideas of his uncle, Sigmund Freud – Freud</a:t>
            </a:r>
          </a:p>
          <a:p>
            <a:r>
              <a:rPr lang="en-US" dirty="0"/>
              <a:t>Hated it. </a:t>
            </a:r>
          </a:p>
        </p:txBody>
      </p:sp>
      <p:sp>
        <p:nvSpPr>
          <p:cNvPr id="5" name="TextBox 4"/>
          <p:cNvSpPr txBox="1"/>
          <p:nvPr/>
        </p:nvSpPr>
        <p:spPr>
          <a:xfrm>
            <a:off x="4575959" y="2446317"/>
            <a:ext cx="5681319" cy="1477328"/>
          </a:xfrm>
          <a:prstGeom prst="rect">
            <a:avLst/>
          </a:prstGeom>
          <a:noFill/>
        </p:spPr>
        <p:txBody>
          <a:bodyPr wrap="square" rtlCol="0">
            <a:spAutoFit/>
          </a:bodyPr>
          <a:lstStyle/>
          <a:p>
            <a:r>
              <a:rPr lang="en-US" dirty="0"/>
              <a:t>Please watch fantastic and award-winning documentary</a:t>
            </a:r>
          </a:p>
          <a:p>
            <a:r>
              <a:rPr lang="en-US" dirty="0"/>
              <a:t>by Adam Curtis, </a:t>
            </a:r>
            <a:r>
              <a:rPr lang="en-US" i="1" dirty="0"/>
              <a:t>The Century of the Self</a:t>
            </a:r>
            <a:r>
              <a:rPr lang="en-US" dirty="0"/>
              <a:t>  </a:t>
            </a:r>
          </a:p>
          <a:p>
            <a:endParaRPr lang="en-US" dirty="0"/>
          </a:p>
          <a:p>
            <a:r>
              <a:rPr lang="en-US" dirty="0"/>
              <a:t>You’ll see what the legacy is! </a:t>
            </a:r>
          </a:p>
        </p:txBody>
      </p:sp>
      <p:sp>
        <p:nvSpPr>
          <p:cNvPr id="6" name="Rectangle 5"/>
          <p:cNvSpPr/>
          <p:nvPr/>
        </p:nvSpPr>
        <p:spPr>
          <a:xfrm>
            <a:off x="4350327" y="3646647"/>
            <a:ext cx="4031672" cy="923330"/>
          </a:xfrm>
          <a:prstGeom prst="rect">
            <a:avLst/>
          </a:prstGeom>
        </p:spPr>
        <p:txBody>
          <a:bodyPr wrap="square">
            <a:spAutoFit/>
          </a:bodyPr>
          <a:lstStyle/>
          <a:p>
            <a:endParaRPr lang="en-US" dirty="0"/>
          </a:p>
          <a:p>
            <a:r>
              <a:rPr lang="en-US" dirty="0"/>
              <a:t>https://</a:t>
            </a:r>
            <a:r>
              <a:rPr lang="en-US" dirty="0" err="1"/>
              <a:t>www.youtube.com</a:t>
            </a:r>
            <a:r>
              <a:rPr lang="en-US" dirty="0"/>
              <a:t>/</a:t>
            </a:r>
            <a:r>
              <a:rPr lang="en-US" dirty="0" err="1"/>
              <a:t>watch?v</a:t>
            </a:r>
            <a:r>
              <a:rPr lang="en-US" dirty="0"/>
              <a:t>=</a:t>
            </a:r>
            <a:r>
              <a:rPr lang="en-US" dirty="0" err="1"/>
              <a:t>gT_edvJieEI</a:t>
            </a:r>
            <a:endParaRPr lang="en-US" dirty="0"/>
          </a:p>
        </p:txBody>
      </p:sp>
    </p:spTree>
    <p:extLst>
      <p:ext uri="{BB962C8B-B14F-4D97-AF65-F5344CB8AC3E}">
        <p14:creationId xmlns:p14="http://schemas.microsoft.com/office/powerpoint/2010/main" val="171268686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B000F6F-3AD6-D41A-DE8B-04D7EB333BBA}"/>
              </a:ext>
            </a:extLst>
          </p:cNvPr>
          <p:cNvSpPr txBox="1"/>
          <p:nvPr/>
        </p:nvSpPr>
        <p:spPr>
          <a:xfrm>
            <a:off x="4414838" y="2871788"/>
            <a:ext cx="2775119" cy="461665"/>
          </a:xfrm>
          <a:prstGeom prst="rect">
            <a:avLst/>
          </a:prstGeom>
          <a:noFill/>
        </p:spPr>
        <p:txBody>
          <a:bodyPr wrap="none" rtlCol="0">
            <a:spAutoFit/>
          </a:bodyPr>
          <a:lstStyle/>
          <a:p>
            <a:r>
              <a:rPr lang="en-US" b="1" dirty="0"/>
              <a:t>                                </a:t>
            </a:r>
            <a:r>
              <a:rPr lang="en-US" sz="2400" b="1" dirty="0"/>
              <a:t>The End</a:t>
            </a:r>
          </a:p>
        </p:txBody>
      </p:sp>
    </p:spTree>
    <p:extLst>
      <p:ext uri="{BB962C8B-B14F-4D97-AF65-F5344CB8AC3E}">
        <p14:creationId xmlns:p14="http://schemas.microsoft.com/office/powerpoint/2010/main" val="3745061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89920-004-E0275152.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087184"/>
            <a:ext cx="5854700" cy="5295900"/>
          </a:xfrm>
          <a:prstGeom prst="rect">
            <a:avLst/>
          </a:prstGeom>
        </p:spPr>
      </p:pic>
      <p:sp>
        <p:nvSpPr>
          <p:cNvPr id="5" name="TextBox 4"/>
          <p:cNvSpPr txBox="1"/>
          <p:nvPr/>
        </p:nvSpPr>
        <p:spPr>
          <a:xfrm>
            <a:off x="1401289" y="1"/>
            <a:ext cx="9025994" cy="830997"/>
          </a:xfrm>
          <a:prstGeom prst="rect">
            <a:avLst/>
          </a:prstGeom>
          <a:noFill/>
        </p:spPr>
        <p:txBody>
          <a:bodyPr wrap="square" rtlCol="0">
            <a:spAutoFit/>
          </a:bodyPr>
          <a:lstStyle/>
          <a:p>
            <a:endParaRPr lang="en-US" sz="2400" b="1" dirty="0"/>
          </a:p>
          <a:p>
            <a:r>
              <a:rPr lang="en-US" sz="2400" b="1" dirty="0"/>
              <a:t>The Great Unknown in the Eighteenth Century: The Pacific </a:t>
            </a:r>
          </a:p>
        </p:txBody>
      </p:sp>
      <p:sp>
        <p:nvSpPr>
          <p:cNvPr id="3" name="TextBox 2">
            <a:extLst>
              <a:ext uri="{FF2B5EF4-FFF2-40B4-BE49-F238E27FC236}">
                <a16:creationId xmlns:a16="http://schemas.microsoft.com/office/drawing/2014/main" id="{EE7CEC70-56E5-6645-8405-61071BBEC191}"/>
              </a:ext>
            </a:extLst>
          </p:cNvPr>
          <p:cNvSpPr txBox="1"/>
          <p:nvPr/>
        </p:nvSpPr>
        <p:spPr>
          <a:xfrm>
            <a:off x="7913078" y="1441938"/>
            <a:ext cx="2901151" cy="5078313"/>
          </a:xfrm>
          <a:prstGeom prst="rect">
            <a:avLst/>
          </a:prstGeom>
          <a:noFill/>
        </p:spPr>
        <p:txBody>
          <a:bodyPr wrap="square" rtlCol="0">
            <a:spAutoFit/>
          </a:bodyPr>
          <a:lstStyle/>
          <a:p>
            <a:endParaRPr lang="en-US" sz="2400" b="1" dirty="0"/>
          </a:p>
          <a:p>
            <a:endParaRPr lang="en-US" sz="2400" b="1" dirty="0"/>
          </a:p>
          <a:p>
            <a:r>
              <a:rPr lang="en-US" sz="2400" b="1" dirty="0"/>
              <a:t>Who is going to be there first?</a:t>
            </a:r>
          </a:p>
          <a:p>
            <a:endParaRPr lang="en-US" sz="2400" b="1" dirty="0"/>
          </a:p>
          <a:p>
            <a:endParaRPr lang="en-US" sz="2400" b="1" dirty="0"/>
          </a:p>
          <a:p>
            <a:r>
              <a:rPr lang="en-US" sz="2000" b="1" dirty="0"/>
              <a:t>Officially at the time,  it is about geographic ‘discovery’ and scientific exploration. </a:t>
            </a:r>
          </a:p>
          <a:p>
            <a:endParaRPr lang="en-US" sz="2000" b="1" dirty="0"/>
          </a:p>
          <a:p>
            <a:r>
              <a:rPr lang="en-US" sz="2000" b="1" dirty="0"/>
              <a:t>But of course it is also  about political and economic influence influence</a:t>
            </a:r>
          </a:p>
        </p:txBody>
      </p:sp>
    </p:spTree>
    <p:extLst>
      <p:ext uri="{BB962C8B-B14F-4D97-AF65-F5344CB8AC3E}">
        <p14:creationId xmlns:p14="http://schemas.microsoft.com/office/powerpoint/2010/main" val="7083412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154</TotalTime>
  <Words>8848</Words>
  <Application>Microsoft Macintosh PowerPoint</Application>
  <PresentationFormat>Widescreen</PresentationFormat>
  <Paragraphs>731</Paragraphs>
  <Slides>89</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89</vt:i4>
      </vt:variant>
    </vt:vector>
  </HeadingPairs>
  <TitlesOfParts>
    <vt:vector size="94" baseType="lpstr">
      <vt:lpstr>Aptos</vt:lpstr>
      <vt:lpstr>Aptos Display</vt:lpstr>
      <vt:lpstr>Arial</vt:lpstr>
      <vt:lpstr>Wingdings</vt:lpstr>
      <vt:lpstr>Office Theme</vt:lpstr>
      <vt:lpstr>Wrap up 2</vt:lpstr>
      <vt:lpstr>PowerPoint Presentation</vt:lpstr>
      <vt:lpstr>PowerPoint Presentation</vt:lpstr>
      <vt:lpstr>PowerPoint Presentation</vt:lpstr>
      <vt:lpstr>PowerPoint Presentation</vt:lpstr>
      <vt:lpstr>PowerPoint Presentation</vt:lpstr>
      <vt:lpstr>Key assumptions about human nature that animates the Science of Man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Science of Man: What is Nature?  The ‘science of man’ aims to understand ‘human nature’. But the concept of ‘nature’ unhinged at the time and new ideas arise as to what it is.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Evolutionary Theory and Its Problems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9</cp:revision>
  <dcterms:created xsi:type="dcterms:W3CDTF">2025-05-12T10:05:51Z</dcterms:created>
  <dcterms:modified xsi:type="dcterms:W3CDTF">2025-05-12T12:39:58Z</dcterms:modified>
</cp:coreProperties>
</file>