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0" r:id="rId3"/>
    <p:sldId id="297" r:id="rId4"/>
    <p:sldId id="296" r:id="rId5"/>
    <p:sldId id="257" r:id="rId6"/>
    <p:sldId id="291" r:id="rId7"/>
    <p:sldId id="299" r:id="rId8"/>
    <p:sldId id="298" r:id="rId9"/>
    <p:sldId id="300" r:id="rId10"/>
    <p:sldId id="281" r:id="rId11"/>
    <p:sldId id="270" r:id="rId12"/>
    <p:sldId id="271" r:id="rId13"/>
    <p:sldId id="272" r:id="rId14"/>
    <p:sldId id="278" r:id="rId15"/>
    <p:sldId id="277" r:id="rId16"/>
    <p:sldId id="292" r:id="rId17"/>
    <p:sldId id="282" r:id="rId18"/>
    <p:sldId id="283" r:id="rId19"/>
    <p:sldId id="275" r:id="rId20"/>
    <p:sldId id="284" r:id="rId21"/>
    <p:sldId id="286" r:id="rId22"/>
    <p:sldId id="293" r:id="rId23"/>
    <p:sldId id="287" r:id="rId24"/>
    <p:sldId id="301" r:id="rId25"/>
    <p:sldId id="288" r:id="rId26"/>
    <p:sldId id="295"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32"/>
  </p:normalViewPr>
  <p:slideViewPr>
    <p:cSldViewPr snapToGrid="0" snapToObjects="1">
      <p:cViewPr varScale="1">
        <p:scale>
          <a:sx n="106" d="100"/>
          <a:sy n="106" d="100"/>
        </p:scale>
        <p:origin x="600"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126F08-4E16-1C47-BC7C-DE9C92A32B34}" type="datetimeFigureOut">
              <a:rPr lang="en-US" smtClean="0"/>
              <a:pPr/>
              <a:t>11/24/24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BC8F6D-1ADF-1740-B0D0-75AF6BE55C8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0126F08-4E16-1C47-BC7C-DE9C92A32B34}" type="datetimeFigureOut">
              <a:rPr lang="en-US" smtClean="0"/>
              <a:pPr/>
              <a:t>11/24/24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BC8F6D-1ADF-1740-B0D0-75AF6BE55C8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0126F08-4E16-1C47-BC7C-DE9C92A32B34}" type="datetimeFigureOut">
              <a:rPr lang="en-US" smtClean="0"/>
              <a:pPr/>
              <a:t>11/24/24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BC8F6D-1ADF-1740-B0D0-75AF6BE55C8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0126F08-4E16-1C47-BC7C-DE9C92A32B34}" type="datetimeFigureOut">
              <a:rPr lang="en-US" smtClean="0"/>
              <a:pPr/>
              <a:t>11/24/24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BC8F6D-1ADF-1740-B0D0-75AF6BE55C8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0126F08-4E16-1C47-BC7C-DE9C92A32B34}" type="datetimeFigureOut">
              <a:rPr lang="en-US" smtClean="0"/>
              <a:pPr/>
              <a:t>11/24/24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BC8F6D-1ADF-1740-B0D0-75AF6BE55C8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0126F08-4E16-1C47-BC7C-DE9C92A32B34}" type="datetimeFigureOut">
              <a:rPr lang="en-US" smtClean="0"/>
              <a:pPr/>
              <a:t>11/24/24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BC8F6D-1ADF-1740-B0D0-75AF6BE55C8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0126F08-4E16-1C47-BC7C-DE9C92A32B34}" type="datetimeFigureOut">
              <a:rPr lang="en-US" smtClean="0"/>
              <a:pPr/>
              <a:t>11/24/24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BC8F6D-1ADF-1740-B0D0-75AF6BE55C8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0126F08-4E16-1C47-BC7C-DE9C92A32B34}" type="datetimeFigureOut">
              <a:rPr lang="en-US" smtClean="0"/>
              <a:pPr/>
              <a:t>11/24/24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BC8F6D-1ADF-1740-B0D0-75AF6BE55C8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126F08-4E16-1C47-BC7C-DE9C92A32B34}" type="datetimeFigureOut">
              <a:rPr lang="en-US" smtClean="0"/>
              <a:pPr/>
              <a:t>11/24/24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BC8F6D-1ADF-1740-B0D0-75AF6BE55C8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0126F08-4E16-1C47-BC7C-DE9C92A32B34}" type="datetimeFigureOut">
              <a:rPr lang="en-US" smtClean="0"/>
              <a:pPr/>
              <a:t>11/24/24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BC8F6D-1ADF-1740-B0D0-75AF6BE55C8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0126F08-4E16-1C47-BC7C-DE9C92A32B34}" type="datetimeFigureOut">
              <a:rPr lang="en-US" smtClean="0"/>
              <a:pPr/>
              <a:t>11/24/24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BC8F6D-1ADF-1740-B0D0-75AF6BE55C8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126F08-4E16-1C47-BC7C-DE9C92A32B34}" type="datetimeFigureOut">
              <a:rPr lang="en-US" smtClean="0"/>
              <a:pPr/>
              <a:t>11/24/24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BC8F6D-1ADF-1740-B0D0-75AF6BE55C8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Image:Tree.gif" TargetMode="External"/><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a:t>Week 9 </a:t>
            </a:r>
            <a:br>
              <a:rPr lang="en-US" dirty="0"/>
            </a:br>
            <a:br>
              <a:rPr lang="en-US" dirty="0"/>
            </a:br>
            <a:r>
              <a:rPr lang="en-US" dirty="0"/>
              <a:t>The ‘Linguistic Turn’</a:t>
            </a:r>
            <a:br>
              <a:rPr lang="en-US" dirty="0"/>
            </a:br>
            <a:br>
              <a:rPr lang="en-US" dirty="0"/>
            </a:br>
            <a:r>
              <a:rPr lang="en-US" dirty="0"/>
              <a:t>Dr Claudia Stein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5px-Nietzsche187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47" y="769154"/>
            <a:ext cx="4036670" cy="5471989"/>
          </a:xfrm>
          <a:prstGeom prst="rect">
            <a:avLst/>
          </a:prstGeom>
        </p:spPr>
      </p:pic>
      <p:pic>
        <p:nvPicPr>
          <p:cNvPr id="3" name="Picture 2" descr="ludwig-wittgenstein-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5076" y="2020416"/>
            <a:ext cx="3810000" cy="3175000"/>
          </a:xfrm>
          <a:prstGeom prst="rect">
            <a:avLst/>
          </a:prstGeom>
        </p:spPr>
      </p:pic>
      <p:sp>
        <p:nvSpPr>
          <p:cNvPr id="4" name="TextBox 3"/>
          <p:cNvSpPr txBox="1"/>
          <p:nvPr/>
        </p:nvSpPr>
        <p:spPr>
          <a:xfrm>
            <a:off x="943429" y="6241143"/>
            <a:ext cx="3226653" cy="369332"/>
          </a:xfrm>
          <a:prstGeom prst="rect">
            <a:avLst/>
          </a:prstGeom>
          <a:noFill/>
        </p:spPr>
        <p:txBody>
          <a:bodyPr wrap="none" rtlCol="0">
            <a:spAutoFit/>
          </a:bodyPr>
          <a:lstStyle/>
          <a:p>
            <a:r>
              <a:rPr lang="en-US" dirty="0"/>
              <a:t>Friedrich Nietzsche (1844-1900) </a:t>
            </a:r>
          </a:p>
        </p:txBody>
      </p:sp>
      <p:sp>
        <p:nvSpPr>
          <p:cNvPr id="5" name="TextBox 4"/>
          <p:cNvSpPr txBox="1"/>
          <p:nvPr/>
        </p:nvSpPr>
        <p:spPr>
          <a:xfrm>
            <a:off x="4971143" y="5310663"/>
            <a:ext cx="3672887" cy="369332"/>
          </a:xfrm>
          <a:prstGeom prst="rect">
            <a:avLst/>
          </a:prstGeom>
          <a:noFill/>
        </p:spPr>
        <p:txBody>
          <a:bodyPr wrap="square" rtlCol="0">
            <a:spAutoFit/>
          </a:bodyPr>
          <a:lstStyle/>
          <a:p>
            <a:r>
              <a:rPr lang="en-US" dirty="0"/>
              <a:t>Ludwig Wittgenstein (1889-1951) </a:t>
            </a:r>
          </a:p>
        </p:txBody>
      </p:sp>
      <p:sp>
        <p:nvSpPr>
          <p:cNvPr id="6" name="TextBox 5"/>
          <p:cNvSpPr txBox="1"/>
          <p:nvPr/>
        </p:nvSpPr>
        <p:spPr>
          <a:xfrm>
            <a:off x="4360985" y="769154"/>
            <a:ext cx="4918972" cy="646331"/>
          </a:xfrm>
          <a:prstGeom prst="rect">
            <a:avLst/>
          </a:prstGeom>
          <a:noFill/>
        </p:spPr>
        <p:txBody>
          <a:bodyPr wrap="square" rtlCol="0">
            <a:spAutoFit/>
          </a:bodyPr>
          <a:lstStyle/>
          <a:p>
            <a:endParaRPr lang="en-US" dirty="0"/>
          </a:p>
          <a:p>
            <a:r>
              <a:rPr lang="en-US" dirty="0"/>
              <a:t>Focus on language </a:t>
            </a:r>
          </a:p>
        </p:txBody>
      </p:sp>
      <p:sp>
        <p:nvSpPr>
          <p:cNvPr id="7" name="TextBox 6">
            <a:extLst>
              <a:ext uri="{FF2B5EF4-FFF2-40B4-BE49-F238E27FC236}">
                <a16:creationId xmlns:a16="http://schemas.microsoft.com/office/drawing/2014/main" id="{4B779C5C-8041-DD44-B115-093B5A3FE9B5}"/>
              </a:ext>
            </a:extLst>
          </p:cNvPr>
          <p:cNvSpPr txBox="1"/>
          <p:nvPr/>
        </p:nvSpPr>
        <p:spPr>
          <a:xfrm>
            <a:off x="264696" y="247525"/>
            <a:ext cx="8680188" cy="398770"/>
          </a:xfrm>
          <a:prstGeom prst="rect">
            <a:avLst/>
          </a:prstGeom>
          <a:noFill/>
        </p:spPr>
        <p:txBody>
          <a:bodyPr wrap="square" rtlCol="0">
            <a:spAutoFit/>
          </a:bodyPr>
          <a:lstStyle/>
          <a:p>
            <a:r>
              <a:rPr lang="en-US" sz="2000" b="1" dirty="0"/>
              <a:t>Intellectual responses: take up late 19</a:t>
            </a:r>
            <a:r>
              <a:rPr lang="en-US" sz="2000" b="1" baseline="30000" dirty="0"/>
              <a:t>th</a:t>
            </a:r>
            <a:r>
              <a:rPr lang="en-US" sz="2000" b="1" dirty="0"/>
              <a:t> and early 20</a:t>
            </a:r>
            <a:r>
              <a:rPr lang="en-US" sz="2000" b="1" baseline="30000" dirty="0"/>
              <a:t>th</a:t>
            </a:r>
            <a:r>
              <a:rPr lang="en-US" sz="2000" b="1" dirty="0"/>
              <a:t> critiques of modernism</a:t>
            </a:r>
          </a:p>
        </p:txBody>
      </p:sp>
    </p:spTree>
    <p:extLst>
      <p:ext uri="{BB962C8B-B14F-4D97-AF65-F5344CB8AC3E}">
        <p14:creationId xmlns:p14="http://schemas.microsoft.com/office/powerpoint/2010/main" val="6203348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4479925" y="3048000"/>
            <a:ext cx="184150"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endParaRPr lang="en-US" sz="4400">
              <a:solidFill>
                <a:schemeClr val="tx2"/>
              </a:solidFill>
            </a:endParaRPr>
          </a:p>
        </p:txBody>
      </p:sp>
      <p:pic>
        <p:nvPicPr>
          <p:cNvPr id="20482" name="Picture 6" descr="309443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4" y="641092"/>
            <a:ext cx="4324350" cy="565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257908" y="6295291"/>
            <a:ext cx="3570235" cy="369332"/>
          </a:xfrm>
          <a:prstGeom prst="rect">
            <a:avLst/>
          </a:prstGeom>
          <a:noFill/>
        </p:spPr>
        <p:txBody>
          <a:bodyPr wrap="square" rtlCol="0">
            <a:spAutoFit/>
          </a:bodyPr>
          <a:lstStyle/>
          <a:p>
            <a:r>
              <a:rPr lang="en-US" dirty="0"/>
              <a:t>Ferdinand de Saussure, 1857-1913</a:t>
            </a:r>
          </a:p>
        </p:txBody>
      </p:sp>
      <p:pic>
        <p:nvPicPr>
          <p:cNvPr id="5" name="Picture 4" descr="Cours_de_linguistique_général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0610" y="369332"/>
            <a:ext cx="2956275" cy="4463989"/>
          </a:xfrm>
          <a:prstGeom prst="rect">
            <a:avLst/>
          </a:prstGeom>
        </p:spPr>
      </p:pic>
      <p:sp>
        <p:nvSpPr>
          <p:cNvPr id="8" name="TextBox 7"/>
          <p:cNvSpPr txBox="1"/>
          <p:nvPr/>
        </p:nvSpPr>
        <p:spPr>
          <a:xfrm>
            <a:off x="4934857" y="5043714"/>
            <a:ext cx="4009572" cy="369332"/>
          </a:xfrm>
          <a:prstGeom prst="rect">
            <a:avLst/>
          </a:prstGeom>
          <a:noFill/>
        </p:spPr>
        <p:txBody>
          <a:bodyPr wrap="square" rtlCol="0">
            <a:spAutoFit/>
          </a:bodyPr>
          <a:lstStyle/>
          <a:p>
            <a:r>
              <a:rPr lang="fr-FR" i="1" dirty="0"/>
              <a:t>Cours de linguistique générale</a:t>
            </a:r>
            <a:r>
              <a:rPr lang="fr-FR" dirty="0"/>
              <a:t> (1916)</a:t>
            </a:r>
            <a:endParaRPr lang="en-US" dirty="0"/>
          </a:p>
        </p:txBody>
      </p:sp>
      <p:sp>
        <p:nvSpPr>
          <p:cNvPr id="9" name="TextBox 8"/>
          <p:cNvSpPr txBox="1"/>
          <p:nvPr/>
        </p:nvSpPr>
        <p:spPr>
          <a:xfrm>
            <a:off x="4479925" y="5659438"/>
            <a:ext cx="5117646" cy="923330"/>
          </a:xfrm>
          <a:prstGeom prst="rect">
            <a:avLst/>
          </a:prstGeom>
          <a:noFill/>
        </p:spPr>
        <p:txBody>
          <a:bodyPr wrap="square" rtlCol="0">
            <a:spAutoFit/>
          </a:bodyPr>
          <a:lstStyle/>
          <a:p>
            <a:r>
              <a:rPr lang="en-US" dirty="0"/>
              <a:t>Linguistics: scientific study of language in broadly three aspects: language form, language meaning, and language in context</a:t>
            </a:r>
          </a:p>
        </p:txBody>
      </p:sp>
      <p:sp>
        <p:nvSpPr>
          <p:cNvPr id="2" name="TextBox 1">
            <a:extLst>
              <a:ext uri="{FF2B5EF4-FFF2-40B4-BE49-F238E27FC236}">
                <a16:creationId xmlns:a16="http://schemas.microsoft.com/office/drawing/2014/main" id="{70FA76CE-605C-A74F-9F13-DC769DF6A466}"/>
              </a:ext>
            </a:extLst>
          </p:cNvPr>
          <p:cNvSpPr txBox="1"/>
          <p:nvPr/>
        </p:nvSpPr>
        <p:spPr>
          <a:xfrm>
            <a:off x="363414" y="0"/>
            <a:ext cx="5291427" cy="646331"/>
          </a:xfrm>
          <a:prstGeom prst="rect">
            <a:avLst/>
          </a:prstGeom>
          <a:noFill/>
        </p:spPr>
        <p:txBody>
          <a:bodyPr wrap="square" rtlCol="0">
            <a:spAutoFit/>
          </a:bodyPr>
          <a:lstStyle/>
          <a:p>
            <a:r>
              <a:rPr lang="en-US" b="1" dirty="0"/>
              <a:t>Another ‘hero’ whose work is rediscovered in the 1950s</a:t>
            </a:r>
          </a:p>
        </p:txBody>
      </p:sp>
    </p:spTree>
    <p:extLst>
      <p:ext uri="{BB962C8B-B14F-4D97-AF65-F5344CB8AC3E}">
        <p14:creationId xmlns:p14="http://schemas.microsoft.com/office/powerpoint/2010/main" val="1873353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801" y="606992"/>
            <a:ext cx="3698875" cy="2974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506" name="Picture 3" descr="Image:Tree.gif">
            <a:hlinkClick r:id="rId3" tooltip="Image:Tree.gif"/>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799" y="481466"/>
            <a:ext cx="4340225" cy="325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07" name="TextBox 3"/>
          <p:cNvSpPr txBox="1">
            <a:spLocks noChangeArrowheads="1"/>
          </p:cNvSpPr>
          <p:nvPr/>
        </p:nvSpPr>
        <p:spPr bwMode="auto">
          <a:xfrm>
            <a:off x="609599" y="3737429"/>
            <a:ext cx="8226425"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b="1" dirty="0"/>
              <a:t>Sign, signifier, signified</a:t>
            </a:r>
            <a:r>
              <a:rPr lang="en-GB" dirty="0"/>
              <a:t>: The sign is constituted by the relationship of a ‘signifier’ (a medium, such as a word, a road sign, a gesture etc) to a ‘signified’ (also known as the referent, the ‘thing’ being signed.) </a:t>
            </a:r>
          </a:p>
          <a:p>
            <a:pPr eaLnBrk="1" hangingPunct="1"/>
            <a:endParaRPr lang="en-GB" dirty="0"/>
          </a:p>
          <a:p>
            <a:pPr eaLnBrk="1" hangingPunct="1"/>
            <a:r>
              <a:rPr lang="en-GB" dirty="0"/>
              <a:t>Note: The ‘signified’ is not the thing itself, only a mental concept of it which the ‘speaker’ and ‘listener’ share. </a:t>
            </a:r>
          </a:p>
          <a:p>
            <a:pPr eaLnBrk="1" hangingPunct="1"/>
            <a:endParaRPr lang="en-GB" dirty="0"/>
          </a:p>
          <a:p>
            <a:pPr eaLnBrk="1" hangingPunct="1"/>
            <a:endParaRPr lang="en-US" dirty="0"/>
          </a:p>
        </p:txBody>
      </p:sp>
      <p:sp>
        <p:nvSpPr>
          <p:cNvPr id="2" name="TextBox 1">
            <a:extLst>
              <a:ext uri="{FF2B5EF4-FFF2-40B4-BE49-F238E27FC236}">
                <a16:creationId xmlns:a16="http://schemas.microsoft.com/office/drawing/2014/main" id="{AC606B23-AA5A-A145-8CE3-78D6D3FA4E7E}"/>
              </a:ext>
            </a:extLst>
          </p:cNvPr>
          <p:cNvSpPr txBox="1"/>
          <p:nvPr/>
        </p:nvSpPr>
        <p:spPr>
          <a:xfrm>
            <a:off x="316801" y="82062"/>
            <a:ext cx="4696195" cy="369332"/>
          </a:xfrm>
          <a:prstGeom prst="rect">
            <a:avLst/>
          </a:prstGeom>
          <a:noFill/>
        </p:spPr>
        <p:txBody>
          <a:bodyPr wrap="square" rtlCol="0">
            <a:spAutoFit/>
          </a:bodyPr>
          <a:lstStyle/>
          <a:p>
            <a:r>
              <a:rPr lang="en-US" b="1" dirty="0"/>
              <a:t>Saussure replaces the term ‘word’ with ‘signs...</a:t>
            </a:r>
          </a:p>
        </p:txBody>
      </p:sp>
    </p:spTree>
    <p:extLst>
      <p:ext uri="{BB962C8B-B14F-4D97-AF65-F5344CB8AC3E}">
        <p14:creationId xmlns:p14="http://schemas.microsoft.com/office/powerpoint/2010/main" val="3047007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326571" y="0"/>
            <a:ext cx="6531429" cy="74789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sz="2000" b="1" dirty="0"/>
              <a:t>Saussure’s central structuralist claims: </a:t>
            </a:r>
          </a:p>
          <a:p>
            <a:pPr marL="457200" indent="-457200">
              <a:buFontTx/>
              <a:buAutoNum type="arabicPeriod"/>
            </a:pPr>
            <a:endParaRPr lang="en-GB" sz="2000" b="1" dirty="0"/>
          </a:p>
          <a:p>
            <a:pPr marL="457200" indent="-457200">
              <a:buFontTx/>
              <a:buAutoNum type="arabicPeriod"/>
            </a:pPr>
            <a:r>
              <a:rPr lang="en-GB" sz="2000" dirty="0"/>
              <a:t>Languages are not confined to words but include any system of communication that uses ’signs’.</a:t>
            </a:r>
          </a:p>
          <a:p>
            <a:pPr marL="457200" indent="-457200">
              <a:buFontTx/>
              <a:buAutoNum type="arabicPeriod"/>
            </a:pPr>
            <a:endParaRPr lang="en-GB" sz="2000" dirty="0"/>
          </a:p>
          <a:p>
            <a:pPr marL="457200" indent="-457200">
              <a:buFontTx/>
              <a:buAutoNum type="arabicPeriod"/>
            </a:pPr>
            <a:r>
              <a:rPr lang="en-GB" sz="2000" dirty="0"/>
              <a:t>A sign is composed of a </a:t>
            </a:r>
            <a:r>
              <a:rPr lang="ja-JP" altLang="en-GB" sz="2000" dirty="0"/>
              <a:t>‘</a:t>
            </a:r>
            <a:r>
              <a:rPr lang="en-GB" altLang="ja-JP" sz="2000" dirty="0"/>
              <a:t>signifier</a:t>
            </a:r>
            <a:r>
              <a:rPr lang="ja-JP" altLang="en-GB" sz="2000" dirty="0"/>
              <a:t>’</a:t>
            </a:r>
            <a:r>
              <a:rPr lang="en-GB" altLang="ja-JP" sz="2000" dirty="0"/>
              <a:t> (vocal sound, image, gesture) and a</a:t>
            </a:r>
            <a:r>
              <a:rPr lang="ja-JP" altLang="en-GB" sz="2000"/>
              <a:t>‘</a:t>
            </a:r>
            <a:r>
              <a:rPr lang="en-GB" altLang="ja-JP" sz="2000" dirty="0"/>
              <a:t>signified</a:t>
            </a:r>
            <a:r>
              <a:rPr lang="ja-JP" altLang="en-GB" sz="2000" dirty="0"/>
              <a:t>’</a:t>
            </a:r>
            <a:r>
              <a:rPr lang="en-GB" altLang="ja-JP" sz="2000" dirty="0"/>
              <a:t> (the mental concept that speaker and listener share). </a:t>
            </a:r>
          </a:p>
          <a:p>
            <a:pPr marL="457200" indent="-457200">
              <a:buFontTx/>
              <a:buAutoNum type="arabicPeriod"/>
            </a:pPr>
            <a:endParaRPr lang="en-GB" sz="2000" dirty="0"/>
          </a:p>
          <a:p>
            <a:pPr marL="457200" indent="-457200">
              <a:buFontTx/>
              <a:buAutoNum type="arabicPeriod"/>
            </a:pPr>
            <a:r>
              <a:rPr lang="en-GB" sz="2000" dirty="0"/>
              <a:t>The mental concept/structure precedes the </a:t>
            </a:r>
            <a:r>
              <a:rPr lang="ja-JP" altLang="en-GB" sz="2000" dirty="0"/>
              <a:t>‘</a:t>
            </a:r>
            <a:r>
              <a:rPr lang="en-GB" altLang="ja-JP" sz="2000" dirty="0"/>
              <a:t>signifier</a:t>
            </a:r>
            <a:r>
              <a:rPr lang="ja-JP" altLang="en-GB" sz="2000" dirty="0"/>
              <a:t>’</a:t>
            </a:r>
            <a:r>
              <a:rPr lang="en-GB" altLang="ja-JP" sz="2000" dirty="0"/>
              <a:t> in existence (according to Saussure, and that is what ‘structuralists’ follow (and what later poststructuralists reject)</a:t>
            </a:r>
          </a:p>
          <a:p>
            <a:pPr marL="457200" indent="-457200">
              <a:buFontTx/>
              <a:buAutoNum type="arabicPeriod"/>
            </a:pPr>
            <a:endParaRPr lang="en-GB" sz="2000" dirty="0"/>
          </a:p>
          <a:p>
            <a:pPr marL="457200" indent="-457200">
              <a:buFontTx/>
              <a:buAutoNum type="arabicPeriod"/>
            </a:pPr>
            <a:r>
              <a:rPr lang="en-GB" sz="2000" dirty="0"/>
              <a:t>A </a:t>
            </a:r>
            <a:r>
              <a:rPr lang="ja-JP" altLang="en-GB" sz="2000" dirty="0"/>
              <a:t>‘</a:t>
            </a:r>
            <a:r>
              <a:rPr lang="en-GB" altLang="ja-JP" sz="2000" dirty="0"/>
              <a:t>signifier</a:t>
            </a:r>
            <a:r>
              <a:rPr lang="ja-JP" altLang="en-GB" sz="2000"/>
              <a:t>’</a:t>
            </a:r>
            <a:r>
              <a:rPr lang="en-GB" altLang="ja-JP" sz="2000" dirty="0"/>
              <a:t>is established quite  and bears no resemblance to the’ signified’. (different language use different ‘signifiers’ for the same mental images)</a:t>
            </a:r>
          </a:p>
          <a:p>
            <a:pPr marL="457200" indent="-457200">
              <a:buFontTx/>
              <a:buAutoNum type="arabicPeriod"/>
            </a:pPr>
            <a:endParaRPr lang="en-GB" sz="2000" dirty="0"/>
          </a:p>
          <a:p>
            <a:pPr marL="457200" indent="-457200">
              <a:buFontTx/>
              <a:buAutoNum type="arabicPeriod"/>
            </a:pPr>
            <a:r>
              <a:rPr lang="en-GB" sz="2000" dirty="0"/>
              <a:t>Every sign acquires meaning only by belonging to a network of other signs. There is in every sign a suggestion of another, oppositional sign </a:t>
            </a:r>
            <a:r>
              <a:rPr lang="en-GB" altLang="ja-JP" sz="2000" dirty="0"/>
              <a:t>(binary relations: women/man; child/adult; animal/human etc.)</a:t>
            </a:r>
          </a:p>
          <a:p>
            <a:pPr marL="457200" indent="-457200">
              <a:buFontTx/>
              <a:buAutoNum type="arabicPeriod"/>
            </a:pPr>
            <a:endParaRPr lang="en-GB" sz="2000" dirty="0"/>
          </a:p>
          <a:p>
            <a:pPr marL="457200" indent="-457200">
              <a:buFontTx/>
              <a:buAutoNum type="arabicPeriod"/>
            </a:pPr>
            <a:endParaRPr lang="en-GB" sz="2000" dirty="0"/>
          </a:p>
        </p:txBody>
      </p:sp>
      <p:pic>
        <p:nvPicPr>
          <p:cNvPr id="3"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8030" y="3296391"/>
            <a:ext cx="2440762" cy="19630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65194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3858" y="254000"/>
            <a:ext cx="6368143" cy="9787293"/>
          </a:xfrm>
          <a:prstGeom prst="rect">
            <a:avLst/>
          </a:prstGeom>
          <a:noFill/>
        </p:spPr>
        <p:txBody>
          <a:bodyPr wrap="square" rtlCol="0">
            <a:spAutoFit/>
          </a:bodyPr>
          <a:lstStyle/>
          <a:p>
            <a:r>
              <a:rPr lang="en-US" b="1" dirty="0"/>
              <a:t>Significance of these claims: </a:t>
            </a:r>
          </a:p>
          <a:p>
            <a:endParaRPr lang="en-US" dirty="0"/>
          </a:p>
          <a:p>
            <a:pPr marL="285750" indent="-285750">
              <a:buFont typeface="Wingdings" charset="2"/>
              <a:buChar char="v"/>
            </a:pPr>
            <a:r>
              <a:rPr lang="en-US" dirty="0"/>
              <a:t>Relationship to knowledge becomes uncertain by undermining the connection between a ‘word’ (signifier) and a ‘thing’ (signified) with no relation to the real thing. ‘Meaning’ and ‘sign’ are separated. </a:t>
            </a:r>
          </a:p>
          <a:p>
            <a:pPr marL="285750" indent="-285750">
              <a:buFont typeface="Wingdings" charset="2"/>
              <a:buChar char="v"/>
            </a:pPr>
            <a:endParaRPr lang="en-US" dirty="0"/>
          </a:p>
          <a:p>
            <a:pPr marL="285750" indent="-285750">
              <a:buFont typeface="Wingdings" charset="2"/>
              <a:buChar char="v"/>
            </a:pPr>
            <a:r>
              <a:rPr lang="en-US" dirty="0"/>
              <a:t>The notion of arbitrariness of the sign deeply challenged the correspondence theory of truth: if words relate only to each other within an own structure, how could language be deemed to refer to the world out there? And how would historians argue that their discourse about the past matched up with ‘what really happened’ as Ranke, for example, had famously argued? </a:t>
            </a:r>
          </a:p>
          <a:p>
            <a:endParaRPr lang="en-US" dirty="0"/>
          </a:p>
          <a:p>
            <a:r>
              <a:rPr lang="en-US" b="1" dirty="0"/>
              <a:t>During the ‘linguistic turn’ Saussure’s ideas were applied to wider human culture; central claims became :</a:t>
            </a:r>
          </a:p>
          <a:p>
            <a:endParaRPr lang="en-US" dirty="0"/>
          </a:p>
          <a:p>
            <a:pPr marL="285750" indent="-285750">
              <a:buFont typeface="Wingdings" charset="2"/>
              <a:buChar char="v"/>
            </a:pPr>
            <a:r>
              <a:rPr lang="en-US" dirty="0"/>
              <a:t>Reality is not representable in any form of human culture (whether written, spoken, visual or dramatic) </a:t>
            </a:r>
          </a:p>
          <a:p>
            <a:pPr marL="285750" indent="-285750">
              <a:buFont typeface="Wingdings" charset="2"/>
              <a:buChar char="v"/>
            </a:pPr>
            <a:endParaRPr lang="en-US" dirty="0"/>
          </a:p>
          <a:p>
            <a:pPr marL="285750" indent="-285750">
              <a:buFont typeface="Wingdings" charset="2"/>
              <a:buChar char="v"/>
            </a:pPr>
            <a:r>
              <a:rPr lang="en-US" dirty="0"/>
              <a:t>No authoritative account can exists of anything. Nobody can know everything, and there is never one authority on a given subject. There is no authority! </a:t>
            </a:r>
          </a:p>
          <a:p>
            <a:endParaRPr lang="en-US" dirty="0"/>
          </a:p>
          <a:p>
            <a:pPr marL="285750" indent="-285750">
              <a:buFont typeface="Wingdings" charset="2"/>
              <a:buChar char="v"/>
            </a:pPr>
            <a:endParaRPr lang="en-US" dirty="0"/>
          </a:p>
          <a:p>
            <a:pPr marL="285750" indent="-285750">
              <a:buFont typeface="Wingdings" charset="2"/>
              <a:buChar char="v"/>
            </a:pPr>
            <a:endParaRPr lang="en-US" dirty="0"/>
          </a:p>
          <a:p>
            <a:pPr marL="285750" indent="-285750">
              <a:buFont typeface="Wingdings" charset="2"/>
              <a:buChar char="v"/>
            </a:pPr>
            <a:endParaRPr lang="en-US" dirty="0"/>
          </a:p>
          <a:p>
            <a:pPr marL="285750" indent="-285750">
              <a:buFont typeface="Wingdings" charset="2"/>
              <a:buChar char="v"/>
            </a:pPr>
            <a:endParaRPr lang="en-US" dirty="0"/>
          </a:p>
          <a:p>
            <a:endParaRPr lang="en-US" dirty="0"/>
          </a:p>
          <a:p>
            <a:endParaRPr lang="en-GB" dirty="0"/>
          </a:p>
          <a:p>
            <a:pPr marL="285750" indent="-285750">
              <a:buFont typeface="Wingdings" charset="2"/>
              <a:buChar char="v"/>
            </a:pPr>
            <a:endParaRPr lang="en-US" dirty="0"/>
          </a:p>
          <a:p>
            <a:pPr marL="285750" indent="-285750">
              <a:buFont typeface="Wingdings" charset="2"/>
              <a:buChar char="v"/>
            </a:pPr>
            <a:endParaRPr lang="en-GB" dirty="0"/>
          </a:p>
          <a:p>
            <a:pPr marL="285750" indent="-285750">
              <a:buFont typeface="Wingdings" charset="2"/>
              <a:buChar char="v"/>
            </a:pPr>
            <a:endParaRPr lang="en-US" dirty="0"/>
          </a:p>
          <a:p>
            <a:endParaRPr lang="en-US" dirty="0"/>
          </a:p>
        </p:txBody>
      </p:sp>
    </p:spTree>
    <p:extLst>
      <p:ext uri="{BB962C8B-B14F-4D97-AF65-F5344CB8AC3E}">
        <p14:creationId xmlns:p14="http://schemas.microsoft.com/office/powerpoint/2010/main" val="10634485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oland-barth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44" y="1173576"/>
            <a:ext cx="4426650" cy="3131990"/>
          </a:xfrm>
          <a:prstGeom prst="rect">
            <a:avLst/>
          </a:prstGeom>
        </p:spPr>
      </p:pic>
      <p:sp>
        <p:nvSpPr>
          <p:cNvPr id="5" name="TextBox 4"/>
          <p:cNvSpPr txBox="1"/>
          <p:nvPr/>
        </p:nvSpPr>
        <p:spPr>
          <a:xfrm>
            <a:off x="145145" y="4560277"/>
            <a:ext cx="4426649" cy="1200329"/>
          </a:xfrm>
          <a:prstGeom prst="rect">
            <a:avLst/>
          </a:prstGeom>
          <a:noFill/>
        </p:spPr>
        <p:txBody>
          <a:bodyPr wrap="square" rtlCol="0">
            <a:spAutoFit/>
          </a:bodyPr>
          <a:lstStyle/>
          <a:p>
            <a:r>
              <a:rPr lang="en-US" b="1" dirty="0"/>
              <a:t>Roland Barthes, 1915-1980, </a:t>
            </a:r>
          </a:p>
          <a:p>
            <a:r>
              <a:rPr lang="en-US" b="1" dirty="0"/>
              <a:t>literary theorist, essayist, philosopher and semiotician</a:t>
            </a:r>
          </a:p>
          <a:p>
            <a:r>
              <a:rPr lang="en-GB" b="0" i="0" dirty="0">
                <a:solidFill>
                  <a:srgbClr val="202122"/>
                </a:solidFill>
                <a:effectLst/>
                <a:latin typeface="Arial" panose="020B0604020202020204" pitchFamily="34" charset="0"/>
              </a:rPr>
              <a:t> </a:t>
            </a:r>
            <a:endParaRPr lang="en-US" b="1" dirty="0"/>
          </a:p>
        </p:txBody>
      </p:sp>
      <p:sp>
        <p:nvSpPr>
          <p:cNvPr id="6" name="TextBox 5"/>
          <p:cNvSpPr txBox="1"/>
          <p:nvPr/>
        </p:nvSpPr>
        <p:spPr>
          <a:xfrm>
            <a:off x="4571794" y="436531"/>
            <a:ext cx="4572206" cy="6186309"/>
          </a:xfrm>
          <a:prstGeom prst="rect">
            <a:avLst/>
          </a:prstGeom>
          <a:noFill/>
        </p:spPr>
        <p:txBody>
          <a:bodyPr wrap="square" rtlCol="0">
            <a:spAutoFit/>
          </a:bodyPr>
          <a:lstStyle/>
          <a:p>
            <a:endParaRPr lang="en-GB" dirty="0"/>
          </a:p>
          <a:p>
            <a:endParaRPr lang="en-GB" dirty="0"/>
          </a:p>
          <a:p>
            <a:endParaRPr lang="en-GB" dirty="0"/>
          </a:p>
          <a:p>
            <a:endParaRPr lang="en-GB" dirty="0"/>
          </a:p>
          <a:p>
            <a:r>
              <a:rPr lang="en-GB" dirty="0"/>
              <a:t>Barthes</a:t>
            </a:r>
            <a:r>
              <a:rPr lang="en-US" dirty="0"/>
              <a:t> develop Saussure’s theory further – and </a:t>
            </a:r>
            <a:r>
              <a:rPr lang="en-US" dirty="0" err="1"/>
              <a:t>politicises</a:t>
            </a:r>
            <a:r>
              <a:rPr lang="en-US" dirty="0"/>
              <a:t>  it  – by moving it from the narrow study of language to the study of cultural and every-day objects.</a:t>
            </a:r>
            <a:r>
              <a:rPr lang="en-GB" dirty="0"/>
              <a:t> </a:t>
            </a:r>
          </a:p>
          <a:p>
            <a:endParaRPr lang="en-US" b="1" dirty="0"/>
          </a:p>
          <a:p>
            <a:r>
              <a:rPr lang="en-US" b="1" dirty="0"/>
              <a:t>note:</a:t>
            </a:r>
            <a:r>
              <a:rPr lang="en-US" dirty="0"/>
              <a:t> for Saussure ‘signs’ were not political but neutral as he was only talking about their meaning within language and not in culture at large)</a:t>
            </a:r>
          </a:p>
          <a:p>
            <a:endParaRPr lang="en-GB" dirty="0"/>
          </a:p>
          <a:p>
            <a:r>
              <a:rPr lang="en-US" dirty="0"/>
              <a:t>Unlike Saussure, Barthes was politically on the left (in an ultra conservative France of the 1950s). </a:t>
            </a:r>
          </a:p>
          <a:p>
            <a:endParaRPr lang="en-US" dirty="0"/>
          </a:p>
          <a:p>
            <a:r>
              <a:rPr lang="en-US" dirty="0"/>
              <a:t>He observed that all sign systems are highly motivated and deeply structured by political power. Understanding each sign, he argued, meant placing it in its political context </a:t>
            </a:r>
          </a:p>
        </p:txBody>
      </p:sp>
      <p:sp>
        <p:nvSpPr>
          <p:cNvPr id="7" name="TextBox 6">
            <a:extLst>
              <a:ext uri="{FF2B5EF4-FFF2-40B4-BE49-F238E27FC236}">
                <a16:creationId xmlns:a16="http://schemas.microsoft.com/office/drawing/2014/main" id="{B1E7E9C2-DDBE-FEF1-6203-B65F99B413DB}"/>
              </a:ext>
            </a:extLst>
          </p:cNvPr>
          <p:cNvSpPr txBox="1"/>
          <p:nvPr/>
        </p:nvSpPr>
        <p:spPr>
          <a:xfrm>
            <a:off x="1058779" y="493295"/>
            <a:ext cx="6610592" cy="369332"/>
          </a:xfrm>
          <a:prstGeom prst="rect">
            <a:avLst/>
          </a:prstGeom>
          <a:noFill/>
        </p:spPr>
        <p:txBody>
          <a:bodyPr wrap="none" rtlCol="0">
            <a:spAutoFit/>
          </a:bodyPr>
          <a:lstStyle/>
          <a:p>
            <a:r>
              <a:rPr lang="en-US" b="1" dirty="0"/>
              <a:t>How are these ideas applied and re-worked in Roland Barthes’ work</a:t>
            </a:r>
          </a:p>
        </p:txBody>
      </p:sp>
    </p:spTree>
    <p:extLst>
      <p:ext uri="{BB962C8B-B14F-4D97-AF65-F5344CB8AC3E}">
        <p14:creationId xmlns:p14="http://schemas.microsoft.com/office/powerpoint/2010/main" val="2877717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5977" y="1825493"/>
            <a:ext cx="5052023" cy="2585323"/>
          </a:xfrm>
          <a:prstGeom prst="rect">
            <a:avLst/>
          </a:prstGeom>
        </p:spPr>
        <p:txBody>
          <a:bodyPr wrap="square">
            <a:spAutoFit/>
          </a:bodyPr>
          <a:lstStyle/>
          <a:p>
            <a:r>
              <a:rPr lang="en-US" i="1" dirty="0"/>
              <a:t>Mythologies, </a:t>
            </a:r>
            <a:r>
              <a:rPr lang="en-US" dirty="0"/>
              <a:t>1957: essay collection, using   structural  linguistic analysis of cultural icons such as ‘Soap-Power and Detergent” or in </a:t>
            </a:r>
            <a:r>
              <a:rPr lang="en-US" i="1" dirty="0"/>
              <a:t>‘</a:t>
            </a:r>
            <a:r>
              <a:rPr lang="en-US" dirty="0"/>
              <a:t>Novels and Children (an acid attack on the women’s magazine </a:t>
            </a:r>
            <a:r>
              <a:rPr lang="en-US" i="1" dirty="0"/>
              <a:t>Elle</a:t>
            </a:r>
            <a:r>
              <a:rPr lang="en-US" dirty="0"/>
              <a:t> </a:t>
            </a:r>
            <a:r>
              <a:rPr lang="en-US" i="1" dirty="0"/>
              <a:t>);’</a:t>
            </a:r>
            <a:r>
              <a:rPr lang="en-US" dirty="0"/>
              <a:t>Steak and Chips’; ‘Striptease’ (the commodification of female nakedness and sex industry);  ‘Plastic’; ‘The New Citroen’; ‘The Brain of Einstein’, ‘Wrestler’)</a:t>
            </a:r>
            <a:endParaRPr lang="en-GB" dirty="0"/>
          </a:p>
          <a:p>
            <a:endParaRPr lang="en-US" dirty="0"/>
          </a:p>
        </p:txBody>
      </p:sp>
      <p:sp>
        <p:nvSpPr>
          <p:cNvPr id="4" name="TextBox 3">
            <a:extLst>
              <a:ext uri="{FF2B5EF4-FFF2-40B4-BE49-F238E27FC236}">
                <a16:creationId xmlns:a16="http://schemas.microsoft.com/office/drawing/2014/main" id="{89B5BB4C-81A0-7E1F-85CB-A0A4ECD8ECEF}"/>
              </a:ext>
            </a:extLst>
          </p:cNvPr>
          <p:cNvSpPr txBox="1"/>
          <p:nvPr/>
        </p:nvSpPr>
        <p:spPr>
          <a:xfrm>
            <a:off x="974558" y="493295"/>
            <a:ext cx="5883440" cy="400110"/>
          </a:xfrm>
          <a:prstGeom prst="rect">
            <a:avLst/>
          </a:prstGeom>
          <a:noFill/>
        </p:spPr>
        <p:txBody>
          <a:bodyPr wrap="square" rtlCol="0">
            <a:spAutoFit/>
          </a:bodyPr>
          <a:lstStyle/>
          <a:p>
            <a:r>
              <a:rPr lang="en-US" b="1" dirty="0"/>
              <a:t>                                  </a:t>
            </a:r>
            <a:r>
              <a:rPr lang="en-US" sz="2000" b="1" dirty="0"/>
              <a:t>Signs in Everyday Culture </a:t>
            </a:r>
          </a:p>
        </p:txBody>
      </p:sp>
      <p:sp>
        <p:nvSpPr>
          <p:cNvPr id="6" name="TextBox 5">
            <a:extLst>
              <a:ext uri="{FF2B5EF4-FFF2-40B4-BE49-F238E27FC236}">
                <a16:creationId xmlns:a16="http://schemas.microsoft.com/office/drawing/2014/main" id="{80EE03B2-AE2D-34BB-8867-11282B951478}"/>
              </a:ext>
            </a:extLst>
          </p:cNvPr>
          <p:cNvSpPr txBox="1"/>
          <p:nvPr/>
        </p:nvSpPr>
        <p:spPr>
          <a:xfrm>
            <a:off x="385011" y="4199021"/>
            <a:ext cx="8951185" cy="369332"/>
          </a:xfrm>
          <a:prstGeom prst="rect">
            <a:avLst/>
          </a:prstGeom>
          <a:noFill/>
        </p:spPr>
        <p:txBody>
          <a:bodyPr wrap="square" rtlCol="0">
            <a:spAutoFit/>
          </a:bodyPr>
          <a:lstStyle/>
          <a:p>
            <a:r>
              <a:rPr lang="en-GB" b="0" i="0" dirty="0">
                <a:solidFill>
                  <a:srgbClr val="202122"/>
                </a:solidFill>
                <a:effectLst/>
                <a:latin typeface="Arial" panose="020B0604020202020204" pitchFamily="34" charset="0"/>
              </a:rPr>
              <a:t>Aims to expose how </a:t>
            </a:r>
            <a:r>
              <a:rPr lang="en-GB" b="0" i="0" dirty="0" err="1">
                <a:solidFill>
                  <a:srgbClr val="202122"/>
                </a:solidFill>
                <a:effectLst/>
                <a:latin typeface="Arial" panose="020B0604020202020204" pitchFamily="34" charset="0"/>
              </a:rPr>
              <a:t>bourgois</a:t>
            </a:r>
            <a:r>
              <a:rPr lang="en-GB" b="0" i="0" dirty="0">
                <a:solidFill>
                  <a:srgbClr val="202122"/>
                </a:solidFill>
                <a:effectLst/>
                <a:latin typeface="Arial" panose="020B0604020202020204" pitchFamily="34" charset="0"/>
              </a:rPr>
              <a:t> French society 1950/60 asserted its values</a:t>
            </a:r>
            <a:endParaRPr lang="en-US" dirty="0"/>
          </a:p>
        </p:txBody>
      </p:sp>
    </p:spTree>
    <p:extLst>
      <p:ext uri="{BB962C8B-B14F-4D97-AF65-F5344CB8AC3E}">
        <p14:creationId xmlns:p14="http://schemas.microsoft.com/office/powerpoint/2010/main" val="35174568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60947" y="745958"/>
            <a:ext cx="7313482" cy="7017306"/>
          </a:xfrm>
          <a:prstGeom prst="rect">
            <a:avLst/>
          </a:prstGeom>
        </p:spPr>
        <p:txBody>
          <a:bodyPr wrap="square">
            <a:spAutoFit/>
          </a:bodyPr>
          <a:lstStyle/>
          <a:p>
            <a:endParaRPr lang="en-US" dirty="0"/>
          </a:p>
          <a:p>
            <a:r>
              <a:rPr lang="en-US" dirty="0"/>
              <a:t>‘The goal of all structuralist activities is to reconstruct an ‘object’ in such a way as to make evident the rules of its functioning</a:t>
            </a:r>
            <a:r>
              <a:rPr lang="en-GB" dirty="0"/>
              <a:t> .’</a:t>
            </a:r>
          </a:p>
          <a:p>
            <a:endParaRPr lang="en-GB" dirty="0"/>
          </a:p>
          <a:p>
            <a:r>
              <a:rPr lang="en-US" b="1" dirty="0"/>
              <a:t>Reminder Structuralism</a:t>
            </a:r>
            <a:r>
              <a:rPr lang="en-US" dirty="0"/>
              <a:t>: </a:t>
            </a:r>
          </a:p>
          <a:p>
            <a:r>
              <a:rPr lang="en-GB" dirty="0"/>
              <a:t>Barthes does not invent ‘structuralism’ which posits that elements of human individual and collective identities in society/culture must be understood in terms of their relationship to a larger, underlying – invisible -- system or structure (e.g. the anthropologist Clifford Geertz and his method of</a:t>
            </a:r>
            <a:r>
              <a:rPr lang="ja-JP" altLang="en-GB"/>
              <a:t>‘</a:t>
            </a:r>
            <a:r>
              <a:rPr lang="en-GB" altLang="ja-JP" dirty="0"/>
              <a:t>thick description</a:t>
            </a:r>
            <a:r>
              <a:rPr lang="ja-JP" altLang="en-GB"/>
              <a:t>’</a:t>
            </a:r>
            <a:r>
              <a:rPr lang="en-GB" altLang="ja-JP" dirty="0"/>
              <a:t>in, </a:t>
            </a:r>
            <a:r>
              <a:rPr lang="en-GB" altLang="ja-JP" i="1" dirty="0"/>
              <a:t>Interpretation of Culture</a:t>
            </a:r>
            <a:r>
              <a:rPr lang="en-GB" altLang="ja-JP" dirty="0"/>
              <a:t> (1973) is structuralist. Karl Marx’s theories were structuralist, too. So, is Saussure. </a:t>
            </a:r>
          </a:p>
          <a:p>
            <a:endParaRPr lang="en-GB" dirty="0"/>
          </a:p>
          <a:p>
            <a:r>
              <a:rPr lang="en-US" dirty="0"/>
              <a:t>‘The starting point of these reflections was usually a feeling of impatience at the sights of the </a:t>
            </a:r>
            <a:r>
              <a:rPr lang="en-US" b="1" dirty="0"/>
              <a:t>‘naturalness</a:t>
            </a:r>
            <a:r>
              <a:rPr lang="en-US" dirty="0"/>
              <a:t>’ with which newspaper, art and common sense constantly dress up a reality which, even though it is the one we live in, is undoubtedly determined by history. In short, in the account given of our contemporary circumstances, I resented seeing Nature and History confused at every turn, </a:t>
            </a:r>
            <a:r>
              <a:rPr lang="en-US" b="1" dirty="0"/>
              <a:t>and I wanted to track down the decorative display of </a:t>
            </a:r>
            <a:r>
              <a:rPr lang="en-US" b="1" i="1" dirty="0"/>
              <a:t>what-goes-without-saying</a:t>
            </a:r>
            <a:r>
              <a:rPr lang="en-US" dirty="0"/>
              <a:t>, the ideological abuse which, in my view, is hidden there.’ </a:t>
            </a:r>
          </a:p>
          <a:p>
            <a:r>
              <a:rPr lang="en-US" dirty="0"/>
              <a:t>(Barthes, </a:t>
            </a:r>
            <a:r>
              <a:rPr lang="en-US" i="1" dirty="0"/>
              <a:t>Mythologies, p. 11)</a:t>
            </a:r>
          </a:p>
          <a:p>
            <a:endParaRPr lang="en-US" dirty="0"/>
          </a:p>
          <a:p>
            <a:endParaRPr lang="en-US" dirty="0"/>
          </a:p>
          <a:p>
            <a:endParaRPr lang="en-GB" dirty="0"/>
          </a:p>
          <a:p>
            <a:r>
              <a:rPr lang="en-US" dirty="0"/>
              <a:t> </a:t>
            </a:r>
            <a:endParaRPr lang="en-GB" dirty="0"/>
          </a:p>
        </p:txBody>
      </p:sp>
      <p:sp>
        <p:nvSpPr>
          <p:cNvPr id="4" name="TextBox 3">
            <a:extLst>
              <a:ext uri="{FF2B5EF4-FFF2-40B4-BE49-F238E27FC236}">
                <a16:creationId xmlns:a16="http://schemas.microsoft.com/office/drawing/2014/main" id="{AD4BAC4E-B5A7-D146-8EE6-29A44569EAE2}"/>
              </a:ext>
            </a:extLst>
          </p:cNvPr>
          <p:cNvSpPr txBox="1"/>
          <p:nvPr/>
        </p:nvSpPr>
        <p:spPr>
          <a:xfrm>
            <a:off x="199292" y="211015"/>
            <a:ext cx="8417170" cy="400110"/>
          </a:xfrm>
          <a:prstGeom prst="rect">
            <a:avLst/>
          </a:prstGeom>
          <a:noFill/>
        </p:spPr>
        <p:txBody>
          <a:bodyPr wrap="square" rtlCol="0">
            <a:spAutoFit/>
          </a:bodyPr>
          <a:lstStyle/>
          <a:p>
            <a:r>
              <a:rPr lang="en-US" dirty="0"/>
              <a:t>					</a:t>
            </a:r>
            <a:r>
              <a:rPr lang="en-US" sz="2000" b="1" dirty="0"/>
              <a:t>Barthes as a Structuralist </a:t>
            </a:r>
          </a:p>
        </p:txBody>
      </p:sp>
    </p:spTree>
    <p:extLst>
      <p:ext uri="{BB962C8B-B14F-4D97-AF65-F5344CB8AC3E}">
        <p14:creationId xmlns:p14="http://schemas.microsoft.com/office/powerpoint/2010/main" val="9064438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71714" y="127001"/>
            <a:ext cx="6440713" cy="3970318"/>
          </a:xfrm>
          <a:prstGeom prst="rect">
            <a:avLst/>
          </a:prstGeom>
        </p:spPr>
        <p:txBody>
          <a:bodyPr wrap="square">
            <a:spAutoFit/>
          </a:bodyPr>
          <a:lstStyle/>
          <a:p>
            <a:r>
              <a:rPr lang="en-US" b="1" dirty="0"/>
              <a:t>The study of hidden meanings -- semiology</a:t>
            </a:r>
          </a:p>
          <a:p>
            <a:endParaRPr lang="en-US" dirty="0"/>
          </a:p>
          <a:p>
            <a:r>
              <a:rPr lang="en-US" dirty="0"/>
              <a:t>Barthes argued that an oppressive ideology was </a:t>
            </a:r>
            <a:r>
              <a:rPr lang="en-US" b="1" dirty="0" err="1"/>
              <a:t>normalised</a:t>
            </a:r>
            <a:r>
              <a:rPr lang="en-US" dirty="0"/>
              <a:t> in society by silent sign systems in everyday popular culture that goes beyond Saussure’s original ideas of the signifier-signified. </a:t>
            </a:r>
          </a:p>
          <a:p>
            <a:endParaRPr lang="en-US" dirty="0"/>
          </a:p>
          <a:p>
            <a:r>
              <a:rPr lang="en-US" dirty="0"/>
              <a:t>Barthes calls this larger system ‘myth’. </a:t>
            </a:r>
            <a:endParaRPr lang="en-US" b="1" dirty="0"/>
          </a:p>
          <a:p>
            <a:endParaRPr lang="en-US" dirty="0"/>
          </a:p>
          <a:p>
            <a:r>
              <a:rPr lang="en-US" dirty="0"/>
              <a:t>Everybody in a culture understands nor just the sign but also the myth to which it belongs. Barthes showed that signs and sign systems were embedded codes with normative meanings. </a:t>
            </a:r>
          </a:p>
          <a:p>
            <a:endParaRPr lang="en-US" dirty="0"/>
          </a:p>
          <a:p>
            <a:r>
              <a:rPr lang="en-US" dirty="0"/>
              <a:t> Barthes called all of this 'the </a:t>
            </a:r>
            <a:r>
              <a:rPr lang="en-US" dirty="0" err="1"/>
              <a:t>semiological</a:t>
            </a:r>
            <a:r>
              <a:rPr lang="en-US" dirty="0"/>
              <a:t> system', and the study of the hidden meanings he called 'semiology'.</a:t>
            </a:r>
            <a:endParaRPr lang="en-GB" dirty="0"/>
          </a:p>
        </p:txBody>
      </p:sp>
      <p:sp>
        <p:nvSpPr>
          <p:cNvPr id="8" name="Rectangle 7"/>
          <p:cNvSpPr/>
          <p:nvPr/>
        </p:nvSpPr>
        <p:spPr>
          <a:xfrm>
            <a:off x="471714" y="2828836"/>
            <a:ext cx="6386286" cy="2862323"/>
          </a:xfrm>
          <a:prstGeom prst="rect">
            <a:avLst/>
          </a:prstGeom>
        </p:spPr>
        <p:txBody>
          <a:bodyPr wrap="square">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67640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nzani-previe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9029" y="0"/>
            <a:ext cx="4361259" cy="6858000"/>
          </a:xfrm>
          <a:prstGeom prst="rect">
            <a:avLst/>
          </a:prstGeom>
        </p:spPr>
      </p:pic>
      <p:pic>
        <p:nvPicPr>
          <p:cNvPr id="3" name="Picture 2" descr="18ax0mekfg4e5jpg-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326" y="1752600"/>
            <a:ext cx="3810000" cy="5105400"/>
          </a:xfrm>
          <a:prstGeom prst="rect">
            <a:avLst/>
          </a:prstGeom>
        </p:spPr>
      </p:pic>
      <p:sp>
        <p:nvSpPr>
          <p:cNvPr id="4" name="TextBox 3"/>
          <p:cNvSpPr txBox="1"/>
          <p:nvPr/>
        </p:nvSpPr>
        <p:spPr>
          <a:xfrm>
            <a:off x="9633857" y="2122714"/>
            <a:ext cx="2955895" cy="369332"/>
          </a:xfrm>
          <a:prstGeom prst="rect">
            <a:avLst/>
          </a:prstGeom>
          <a:noFill/>
        </p:spPr>
        <p:txBody>
          <a:bodyPr wrap="none" rtlCol="0">
            <a:spAutoFit/>
          </a:bodyPr>
          <a:lstStyle/>
          <a:p>
            <a:r>
              <a:rPr lang="en-US" dirty="0"/>
              <a:t>      ‘The Rhetoric of an Image’</a:t>
            </a:r>
          </a:p>
        </p:txBody>
      </p:sp>
      <p:sp>
        <p:nvSpPr>
          <p:cNvPr id="5" name="TextBox 4"/>
          <p:cNvSpPr txBox="1"/>
          <p:nvPr/>
        </p:nvSpPr>
        <p:spPr>
          <a:xfrm>
            <a:off x="492861" y="6142341"/>
            <a:ext cx="184666" cy="369332"/>
          </a:xfrm>
          <a:prstGeom prst="rect">
            <a:avLst/>
          </a:prstGeom>
          <a:noFill/>
        </p:spPr>
        <p:txBody>
          <a:bodyPr wrap="none" rtlCol="0">
            <a:spAutoFit/>
          </a:bodyPr>
          <a:lstStyle/>
          <a:p>
            <a:endParaRPr lang="en-US" dirty="0"/>
          </a:p>
        </p:txBody>
      </p:sp>
      <p:sp>
        <p:nvSpPr>
          <p:cNvPr id="6" name="TextBox 5"/>
          <p:cNvSpPr txBox="1"/>
          <p:nvPr/>
        </p:nvSpPr>
        <p:spPr>
          <a:xfrm>
            <a:off x="317533" y="6091591"/>
            <a:ext cx="4306561" cy="369332"/>
          </a:xfrm>
          <a:prstGeom prst="rect">
            <a:avLst/>
          </a:prstGeom>
          <a:noFill/>
        </p:spPr>
        <p:txBody>
          <a:bodyPr wrap="square" rtlCol="0">
            <a:spAutoFit/>
          </a:bodyPr>
          <a:lstStyle/>
          <a:p>
            <a:r>
              <a:rPr lang="en-US" dirty="0"/>
              <a:t>‘</a:t>
            </a:r>
          </a:p>
        </p:txBody>
      </p:sp>
      <p:sp>
        <p:nvSpPr>
          <p:cNvPr id="7" name="TextBox 6">
            <a:extLst>
              <a:ext uri="{FF2B5EF4-FFF2-40B4-BE49-F238E27FC236}">
                <a16:creationId xmlns:a16="http://schemas.microsoft.com/office/drawing/2014/main" id="{50169359-657E-5245-B9B2-1F4A902CEE41}"/>
              </a:ext>
            </a:extLst>
          </p:cNvPr>
          <p:cNvSpPr txBox="1"/>
          <p:nvPr/>
        </p:nvSpPr>
        <p:spPr>
          <a:xfrm>
            <a:off x="175326" y="346327"/>
            <a:ext cx="6343441" cy="646331"/>
          </a:xfrm>
          <a:prstGeom prst="rect">
            <a:avLst/>
          </a:prstGeom>
          <a:noFill/>
        </p:spPr>
        <p:txBody>
          <a:bodyPr wrap="square" rtlCol="0">
            <a:spAutoFit/>
          </a:bodyPr>
          <a:lstStyle/>
          <a:p>
            <a:r>
              <a:rPr lang="en-US" b="1" dirty="0"/>
              <a:t>Exercises in semiology for the seminar: </a:t>
            </a:r>
          </a:p>
          <a:p>
            <a:r>
              <a:rPr lang="en-US" b="1" dirty="0"/>
              <a:t>what is the ‘hidden myth’ in these images? </a:t>
            </a:r>
          </a:p>
        </p:txBody>
      </p:sp>
    </p:spTree>
    <p:extLst>
      <p:ext uri="{BB962C8B-B14F-4D97-AF65-F5344CB8AC3E}">
        <p14:creationId xmlns:p14="http://schemas.microsoft.com/office/powerpoint/2010/main" val="2838648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7832" y="397043"/>
            <a:ext cx="7321312" cy="6217087"/>
          </a:xfrm>
          <a:prstGeom prst="rect">
            <a:avLst/>
          </a:prstGeom>
          <a:noFill/>
        </p:spPr>
        <p:txBody>
          <a:bodyPr wrap="square" rtlCol="0">
            <a:spAutoFit/>
          </a:bodyPr>
          <a:lstStyle/>
          <a:p>
            <a:r>
              <a:rPr lang="en-US" sz="2000" b="1" dirty="0"/>
              <a:t>						Linguistic Turn</a:t>
            </a:r>
            <a:r>
              <a:rPr lang="en-GB" dirty="0"/>
              <a:t> </a:t>
            </a:r>
          </a:p>
          <a:p>
            <a:endParaRPr lang="en-US" dirty="0"/>
          </a:p>
          <a:p>
            <a:r>
              <a:rPr lang="en-US" dirty="0"/>
              <a:t>	</a:t>
            </a:r>
          </a:p>
          <a:p>
            <a:r>
              <a:rPr lang="en-US" dirty="0"/>
              <a:t>The term was first used by the American philosopher </a:t>
            </a:r>
            <a:r>
              <a:rPr lang="en-GB" b="1" dirty="0"/>
              <a:t>Richard Rorty </a:t>
            </a:r>
            <a:r>
              <a:rPr lang="en-GB" dirty="0"/>
              <a:t>in an edited volume, entitled </a:t>
            </a:r>
            <a:r>
              <a:rPr lang="en-GB" b="1" i="1" dirty="0"/>
              <a:t>The Linguistic Turn </a:t>
            </a:r>
            <a:r>
              <a:rPr lang="en-GB" b="1" dirty="0"/>
              <a:t>(1967</a:t>
            </a:r>
            <a:r>
              <a:rPr lang="en-GB" dirty="0"/>
              <a:t>). </a:t>
            </a:r>
          </a:p>
          <a:p>
            <a:endParaRPr lang="en-GB" dirty="0"/>
          </a:p>
          <a:p>
            <a:r>
              <a:rPr lang="en-GB" dirty="0"/>
              <a:t>At its core stands a new focus on </a:t>
            </a:r>
            <a:r>
              <a:rPr lang="en-GB" b="1" dirty="0"/>
              <a:t>the relationship between language, language users, and the world </a:t>
            </a:r>
            <a:r>
              <a:rPr lang="en-GB" dirty="0"/>
              <a:t>–  perceived through human ‘experience’ and expressed through language. </a:t>
            </a:r>
          </a:p>
          <a:p>
            <a:endParaRPr lang="en-GB" dirty="0"/>
          </a:p>
          <a:p>
            <a:r>
              <a:rPr lang="en-GB" dirty="0"/>
              <a:t>This ‘linguistic turn’ begins in philosophy and literature studies/criticism and then spreads to the humanities as a whole. </a:t>
            </a:r>
          </a:p>
          <a:p>
            <a:endParaRPr lang="en-GB" dirty="0"/>
          </a:p>
          <a:p>
            <a:r>
              <a:rPr lang="en-GB" b="1" dirty="0"/>
              <a:t>The linguistic turn in history writing</a:t>
            </a:r>
          </a:p>
          <a:p>
            <a:r>
              <a:rPr lang="en-GB" dirty="0"/>
              <a:t>It has become ‘a catch-all phrase for divergent critiques of established historical paradigms, narratives and chronologies, encompassing not only poststructuralist linguistic criticism, linguistic theory, and philosophy but also cultural and symbolic anthropology new historicism and gender history.’ (Kathleen Canning, Feminist history after the Linguistic turn: Discourse and experience, Sign, 19,2 (1994), p. 147.</a:t>
            </a:r>
          </a:p>
          <a:p>
            <a:endParaRPr lang="en-GB" dirty="0"/>
          </a:p>
          <a:p>
            <a:endParaRPr lang="en-GB" dirty="0"/>
          </a:p>
        </p:txBody>
      </p:sp>
    </p:spTree>
    <p:extLst>
      <p:ext uri="{BB962C8B-B14F-4D97-AF65-F5344CB8AC3E}">
        <p14:creationId xmlns:p14="http://schemas.microsoft.com/office/powerpoint/2010/main" val="29590335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94084" y="1070811"/>
            <a:ext cx="7272737" cy="6463308"/>
          </a:xfrm>
          <a:prstGeom prst="rect">
            <a:avLst/>
          </a:prstGeom>
          <a:noFill/>
        </p:spPr>
        <p:txBody>
          <a:bodyPr wrap="square" rtlCol="0">
            <a:spAutoFit/>
          </a:bodyPr>
          <a:lstStyle/>
          <a:p>
            <a:endParaRPr lang="en-GB" b="0" i="0" dirty="0">
              <a:solidFill>
                <a:srgbClr val="1F1F1F"/>
              </a:solidFill>
              <a:effectLst/>
              <a:latin typeface="Google Sans"/>
            </a:endParaRPr>
          </a:p>
          <a:p>
            <a:endParaRPr lang="en-GB" dirty="0">
              <a:solidFill>
                <a:srgbClr val="1F1F1F"/>
              </a:solidFill>
              <a:latin typeface="Google Sans"/>
            </a:endParaRPr>
          </a:p>
          <a:p>
            <a:endParaRPr lang="en-GB" b="0" i="0" dirty="0">
              <a:solidFill>
                <a:srgbClr val="1F1F1F"/>
              </a:solidFill>
              <a:effectLst/>
              <a:latin typeface="Google Sans"/>
            </a:endParaRPr>
          </a:p>
          <a:p>
            <a:r>
              <a:rPr lang="en-GB" b="1" i="0" dirty="0">
                <a:solidFill>
                  <a:srgbClr val="1F1F1F"/>
                </a:solidFill>
                <a:effectLst/>
                <a:latin typeface="Google Sans"/>
              </a:rPr>
              <a:t>Main claim</a:t>
            </a:r>
            <a:r>
              <a:rPr lang="en-GB" b="0" i="0" dirty="0">
                <a:solidFill>
                  <a:srgbClr val="1F1F1F"/>
                </a:solidFill>
                <a:effectLst/>
                <a:latin typeface="Google Sans"/>
              </a:rPr>
              <a:t>: </a:t>
            </a:r>
            <a:r>
              <a:rPr lang="en-GB" b="0" i="0" dirty="0">
                <a:solidFill>
                  <a:srgbClr val="040C28"/>
                </a:solidFill>
                <a:effectLst/>
                <a:latin typeface="Google Sans"/>
              </a:rPr>
              <a:t>the meaning of a text is not determined by the author's intention (or some other sort of structure) but rather by the reader’s own interpretation</a:t>
            </a:r>
            <a:r>
              <a:rPr lang="en-GB" dirty="0">
                <a:solidFill>
                  <a:srgbClr val="1F1F1F"/>
                </a:solidFill>
                <a:latin typeface="Google Sans"/>
              </a:rPr>
              <a:t> </a:t>
            </a:r>
          </a:p>
          <a:p>
            <a:endParaRPr lang="en-GB" b="1" dirty="0">
              <a:solidFill>
                <a:srgbClr val="1F1F1F"/>
              </a:solidFill>
              <a:latin typeface="Google Sans"/>
            </a:endParaRPr>
          </a:p>
          <a:p>
            <a:r>
              <a:rPr lang="en-GB" b="1" dirty="0"/>
              <a:t>	Def. Poststructuralism: </a:t>
            </a:r>
            <a:r>
              <a:rPr lang="en-GB" dirty="0"/>
              <a:t>a philosophical direction within the wider 	movement of postmodernism. Postmodernists argue that all 	knowledge is constructed by humans (and language) within a given 	culture and time. They admit that no ‘facts’ exist independent of 	‘structure’. </a:t>
            </a:r>
          </a:p>
          <a:p>
            <a:endParaRPr lang="en-GB" dirty="0"/>
          </a:p>
          <a:p>
            <a:r>
              <a:rPr lang="en-GB" dirty="0"/>
              <a:t>	But they tend to not understand these structures as ‘real’ or ‘fixed’. 	They are	interventions of the observer</a:t>
            </a:r>
            <a:r>
              <a:rPr lang="en-GB"/>
              <a:t>/reader </a:t>
            </a:r>
            <a:r>
              <a:rPr lang="en-GB" dirty="0"/>
              <a:t>and they are </a:t>
            </a:r>
            <a:r>
              <a:rPr lang="en-GB"/>
              <a:t>historical 	(</a:t>
            </a:r>
            <a:r>
              <a:rPr lang="en-GB" dirty="0"/>
              <a:t>e.g</a:t>
            </a:r>
            <a:r>
              <a:rPr lang="en-GB"/>
              <a:t>. </a:t>
            </a:r>
            <a:r>
              <a:rPr lang="en-GB" dirty="0"/>
              <a:t>‘class’ or ‘experience’)</a:t>
            </a:r>
          </a:p>
          <a:p>
            <a:endParaRPr lang="en-GB" dirty="0"/>
          </a:p>
          <a:p>
            <a:r>
              <a:rPr lang="en-GB" dirty="0"/>
              <a:t>	Poststructuralists tend to argue that while we need to be aware of 	structures ``(using them as devices for to aid our inquiry), we need to 	</a:t>
            </a:r>
            <a:r>
              <a:rPr lang="en-GB" b="1" dirty="0"/>
              <a:t>de-centre </a:t>
            </a:r>
            <a:r>
              <a:rPr lang="en-GB" dirty="0"/>
              <a:t>them and  </a:t>
            </a:r>
            <a:r>
              <a:rPr lang="en-GB" b="1" dirty="0"/>
              <a:t>problematise </a:t>
            </a:r>
            <a:r>
              <a:rPr lang="en-GB" dirty="0"/>
              <a:t>them for study (e.g. Joan Scott’s 	famous article on ‘experience’ is a perfect example of this approach).</a:t>
            </a:r>
          </a:p>
          <a:p>
            <a:endParaRPr lang="en-GB" dirty="0">
              <a:solidFill>
                <a:srgbClr val="1F1F1F"/>
              </a:solidFill>
              <a:latin typeface="Google Sans"/>
            </a:endParaRPr>
          </a:p>
          <a:p>
            <a:endParaRPr lang="en-US" dirty="0"/>
          </a:p>
        </p:txBody>
      </p:sp>
      <p:sp>
        <p:nvSpPr>
          <p:cNvPr id="5" name="TextBox 4">
            <a:extLst>
              <a:ext uri="{FF2B5EF4-FFF2-40B4-BE49-F238E27FC236}">
                <a16:creationId xmlns:a16="http://schemas.microsoft.com/office/drawing/2014/main" id="{04A3486D-E65E-6D7B-441E-B961332BD070}"/>
              </a:ext>
            </a:extLst>
          </p:cNvPr>
          <p:cNvSpPr txBox="1"/>
          <p:nvPr/>
        </p:nvSpPr>
        <p:spPr>
          <a:xfrm>
            <a:off x="1082842" y="1503947"/>
            <a:ext cx="184731" cy="369332"/>
          </a:xfrm>
          <a:prstGeom prst="rect">
            <a:avLst/>
          </a:prstGeom>
          <a:noFill/>
        </p:spPr>
        <p:txBody>
          <a:bodyPr wrap="none" rtlCol="0">
            <a:spAutoFit/>
          </a:bodyPr>
          <a:lstStyle/>
          <a:p>
            <a:endParaRPr lang="en-US" dirty="0"/>
          </a:p>
        </p:txBody>
      </p:sp>
      <p:sp>
        <p:nvSpPr>
          <p:cNvPr id="6" name="TextBox 5">
            <a:extLst>
              <a:ext uri="{FF2B5EF4-FFF2-40B4-BE49-F238E27FC236}">
                <a16:creationId xmlns:a16="http://schemas.microsoft.com/office/drawing/2014/main" id="{E9CC7DE0-56CE-961A-B8AE-55CED2EE3546}"/>
              </a:ext>
            </a:extLst>
          </p:cNvPr>
          <p:cNvSpPr txBox="1"/>
          <p:nvPr/>
        </p:nvSpPr>
        <p:spPr>
          <a:xfrm>
            <a:off x="794084" y="385011"/>
            <a:ext cx="5955631" cy="1200329"/>
          </a:xfrm>
          <a:prstGeom prst="rect">
            <a:avLst/>
          </a:prstGeom>
          <a:noFill/>
        </p:spPr>
        <p:txBody>
          <a:bodyPr wrap="square" rtlCol="0">
            <a:spAutoFit/>
          </a:bodyPr>
          <a:lstStyle/>
          <a:p>
            <a:r>
              <a:rPr lang="en-US" b="1" dirty="0"/>
              <a:t>			Barthes </a:t>
            </a:r>
            <a:r>
              <a:rPr lang="en-US" b="1" dirty="0" err="1"/>
              <a:t>Poststructural</a:t>
            </a:r>
            <a:r>
              <a:rPr lang="en-US" b="1" dirty="0"/>
              <a:t> Phase </a:t>
            </a:r>
          </a:p>
          <a:p>
            <a:endParaRPr lang="en-US" b="1" dirty="0"/>
          </a:p>
          <a:p>
            <a:endParaRPr lang="en-US" b="1" dirty="0"/>
          </a:p>
          <a:p>
            <a:r>
              <a:rPr lang="en-US" b="1" dirty="0"/>
              <a:t>Death of the Author  (1967)</a:t>
            </a:r>
          </a:p>
        </p:txBody>
      </p:sp>
    </p:spTree>
    <p:extLst>
      <p:ext uri="{BB962C8B-B14F-4D97-AF65-F5344CB8AC3E}">
        <p14:creationId xmlns:p14="http://schemas.microsoft.com/office/powerpoint/2010/main" val="16940879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84221"/>
            <a:ext cx="5787189" cy="3693319"/>
          </a:xfrm>
          <a:prstGeom prst="rect">
            <a:avLst/>
          </a:prstGeom>
          <a:noFill/>
        </p:spPr>
        <p:txBody>
          <a:bodyPr wrap="square" rtlCol="0">
            <a:spAutoFit/>
          </a:bodyPr>
          <a:lstStyle/>
          <a:p>
            <a:r>
              <a:rPr lang="en-US" b="1" dirty="0"/>
              <a:t>Central question of poststructuralists: What is a text?</a:t>
            </a:r>
          </a:p>
          <a:p>
            <a:endParaRPr lang="en-US" dirty="0"/>
          </a:p>
          <a:p>
            <a:r>
              <a:rPr lang="en-US" dirty="0"/>
              <a:t>A text is the material  manifestation of a multiplicity of signs, discourse and structures. </a:t>
            </a:r>
          </a:p>
          <a:p>
            <a:endParaRPr lang="en-US" dirty="0"/>
          </a:p>
          <a:p>
            <a:r>
              <a:rPr lang="en-GB" b="1" dirty="0"/>
              <a:t>Deconstruction</a:t>
            </a:r>
            <a:r>
              <a:rPr lang="en-GB" dirty="0"/>
              <a:t>:  a form of criticism which asserts that there is not one single intrinsic meaning to be found in a work, but rather many, and often these can be conflicting. A deconstructive approach to criticism involves discovering, recognising and understanding the underlying and unspoken and implicit assumptions, ideas and frameworks of cultural forms such as literary or historical texts. </a:t>
            </a:r>
            <a:endParaRPr lang="en-US" dirty="0"/>
          </a:p>
          <a:p>
            <a:endParaRPr lang="en-US" dirty="0"/>
          </a:p>
        </p:txBody>
      </p:sp>
      <p:pic>
        <p:nvPicPr>
          <p:cNvPr id="3" name="Picture 2" descr="250px-Derrida_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9567" y="357555"/>
            <a:ext cx="2271558" cy="2843992"/>
          </a:xfrm>
          <a:prstGeom prst="rect">
            <a:avLst/>
          </a:prstGeom>
        </p:spPr>
      </p:pic>
      <p:sp>
        <p:nvSpPr>
          <p:cNvPr id="4" name="TextBox 3"/>
          <p:cNvSpPr txBox="1"/>
          <p:nvPr/>
        </p:nvSpPr>
        <p:spPr>
          <a:xfrm>
            <a:off x="5694745" y="3432720"/>
            <a:ext cx="3449255" cy="2862322"/>
          </a:xfrm>
          <a:prstGeom prst="rect">
            <a:avLst/>
          </a:prstGeom>
          <a:noFill/>
        </p:spPr>
        <p:txBody>
          <a:bodyPr wrap="square" rtlCol="0">
            <a:spAutoFit/>
          </a:bodyPr>
          <a:lstStyle/>
          <a:p>
            <a:r>
              <a:rPr lang="en-US" dirty="0"/>
              <a:t>Jacques Derrida, 1930-2004</a:t>
            </a:r>
          </a:p>
          <a:p>
            <a:endParaRPr lang="en-US" dirty="0"/>
          </a:p>
          <a:p>
            <a:r>
              <a:rPr lang="en-US" i="1" dirty="0"/>
              <a:t>Grammatology (</a:t>
            </a:r>
            <a:r>
              <a:rPr lang="en-US" dirty="0"/>
              <a:t>1976): </a:t>
            </a:r>
          </a:p>
          <a:p>
            <a:r>
              <a:rPr lang="en-US" dirty="0"/>
              <a:t>Language is made made by exclusion of the real; nature disappears from the text</a:t>
            </a:r>
          </a:p>
          <a:p>
            <a:endParaRPr lang="en-US" dirty="0"/>
          </a:p>
          <a:p>
            <a:r>
              <a:rPr lang="en-US" dirty="0"/>
              <a:t>“Il </a:t>
            </a:r>
            <a:r>
              <a:rPr lang="en-US" dirty="0" err="1"/>
              <a:t>n’y</a:t>
            </a:r>
            <a:r>
              <a:rPr lang="en-US" dirty="0"/>
              <a:t> a pas de hors-text” (“there </a:t>
            </a:r>
          </a:p>
          <a:p>
            <a:r>
              <a:rPr lang="en-US" dirty="0"/>
              <a:t>Is no nothing outside text”)</a:t>
            </a:r>
          </a:p>
          <a:p>
            <a:endParaRPr lang="en-US" dirty="0"/>
          </a:p>
        </p:txBody>
      </p:sp>
      <p:pic>
        <p:nvPicPr>
          <p:cNvPr id="5" name="Picture 4" descr="220px-Jean-Francois_Lyotard_croppe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500180"/>
            <a:ext cx="1583996" cy="2159996"/>
          </a:xfrm>
          <a:prstGeom prst="rect">
            <a:avLst/>
          </a:prstGeom>
        </p:spPr>
      </p:pic>
      <p:sp>
        <p:nvSpPr>
          <p:cNvPr id="6" name="TextBox 5"/>
          <p:cNvSpPr txBox="1"/>
          <p:nvPr/>
        </p:nvSpPr>
        <p:spPr>
          <a:xfrm>
            <a:off x="-1" y="5955818"/>
            <a:ext cx="2576287" cy="646331"/>
          </a:xfrm>
          <a:prstGeom prst="rect">
            <a:avLst/>
          </a:prstGeom>
          <a:noFill/>
        </p:spPr>
        <p:txBody>
          <a:bodyPr wrap="square" rtlCol="0">
            <a:spAutoFit/>
          </a:bodyPr>
          <a:lstStyle/>
          <a:p>
            <a:r>
              <a:rPr lang="en-US" i="1" dirty="0"/>
              <a:t>Jean-François </a:t>
            </a:r>
            <a:r>
              <a:rPr lang="en-US" i="1" dirty="0" err="1"/>
              <a:t>Lyotard</a:t>
            </a:r>
            <a:r>
              <a:rPr lang="en-US" dirty="0"/>
              <a:t> (1924-1998)</a:t>
            </a:r>
          </a:p>
        </p:txBody>
      </p:sp>
      <p:sp>
        <p:nvSpPr>
          <p:cNvPr id="7" name="TextBox 6"/>
          <p:cNvSpPr txBox="1"/>
          <p:nvPr/>
        </p:nvSpPr>
        <p:spPr>
          <a:xfrm>
            <a:off x="1876926" y="4018547"/>
            <a:ext cx="3817819" cy="1477328"/>
          </a:xfrm>
          <a:prstGeom prst="rect">
            <a:avLst/>
          </a:prstGeom>
          <a:noFill/>
        </p:spPr>
        <p:txBody>
          <a:bodyPr wrap="square" rtlCol="0">
            <a:spAutoFit/>
          </a:bodyPr>
          <a:lstStyle/>
          <a:p>
            <a:r>
              <a:rPr lang="en-US" i="1" dirty="0"/>
              <a:t>The Postmodern Condition</a:t>
            </a:r>
            <a:r>
              <a:rPr lang="en-US" dirty="0"/>
              <a:t>, 1977:</a:t>
            </a:r>
          </a:p>
          <a:p>
            <a:r>
              <a:rPr lang="en-US" dirty="0"/>
              <a:t>Postmodern manifesto, arguing for the </a:t>
            </a:r>
          </a:p>
          <a:p>
            <a:r>
              <a:rPr lang="en-US" dirty="0"/>
              <a:t>end of the Enlightenment project; coins the  term ‘the postmodern condition’</a:t>
            </a:r>
          </a:p>
        </p:txBody>
      </p:sp>
    </p:spTree>
    <p:extLst>
      <p:ext uri="{BB962C8B-B14F-4D97-AF65-F5344CB8AC3E}">
        <p14:creationId xmlns:p14="http://schemas.microsoft.com/office/powerpoint/2010/main" val="558055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6590" y="2430379"/>
            <a:ext cx="7824516" cy="1200329"/>
          </a:xfrm>
          <a:prstGeom prst="rect">
            <a:avLst/>
          </a:prstGeom>
          <a:noFill/>
        </p:spPr>
        <p:txBody>
          <a:bodyPr wrap="square" rtlCol="0">
            <a:spAutoFit/>
          </a:bodyPr>
          <a:lstStyle/>
          <a:p>
            <a:r>
              <a:rPr lang="en-US" sz="3600" dirty="0"/>
              <a:t>Is history truly nothing but ‘a text’ in need to be ’endlessly deconstructed’? </a:t>
            </a:r>
          </a:p>
        </p:txBody>
      </p:sp>
    </p:spTree>
    <p:extLst>
      <p:ext uri="{BB962C8B-B14F-4D97-AF65-F5344CB8AC3E}">
        <p14:creationId xmlns:p14="http://schemas.microsoft.com/office/powerpoint/2010/main" val="8587305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2b4a081ce34a289d35f120d3c3069d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03" y="1316854"/>
            <a:ext cx="4511997" cy="3383997"/>
          </a:xfrm>
          <a:prstGeom prst="rect">
            <a:avLst/>
          </a:prstGeom>
        </p:spPr>
      </p:pic>
      <p:sp>
        <p:nvSpPr>
          <p:cNvPr id="3" name="TextBox 2"/>
          <p:cNvSpPr txBox="1"/>
          <p:nvPr/>
        </p:nvSpPr>
        <p:spPr>
          <a:xfrm>
            <a:off x="511818" y="4700851"/>
            <a:ext cx="3298379" cy="369332"/>
          </a:xfrm>
          <a:prstGeom prst="rect">
            <a:avLst/>
          </a:prstGeom>
          <a:noFill/>
        </p:spPr>
        <p:txBody>
          <a:bodyPr wrap="square" rtlCol="0">
            <a:spAutoFit/>
          </a:bodyPr>
          <a:lstStyle/>
          <a:p>
            <a:r>
              <a:rPr lang="en-US" dirty="0"/>
              <a:t>Hayden White, 1928-2018</a:t>
            </a:r>
          </a:p>
        </p:txBody>
      </p:sp>
      <p:sp>
        <p:nvSpPr>
          <p:cNvPr id="4" name="TextBox 3"/>
          <p:cNvSpPr txBox="1"/>
          <p:nvPr/>
        </p:nvSpPr>
        <p:spPr>
          <a:xfrm>
            <a:off x="4720095" y="928934"/>
            <a:ext cx="12894511" cy="2308324"/>
          </a:xfrm>
          <a:prstGeom prst="rect">
            <a:avLst/>
          </a:prstGeom>
          <a:noFill/>
        </p:spPr>
        <p:txBody>
          <a:bodyPr wrap="square" rtlCol="0">
            <a:spAutoFit/>
          </a:bodyPr>
          <a:lstStyle/>
          <a:p>
            <a:endParaRPr lang="en-US" i="1" dirty="0"/>
          </a:p>
          <a:p>
            <a:endParaRPr lang="en-US" i="1" dirty="0"/>
          </a:p>
          <a:p>
            <a:r>
              <a:rPr lang="en-US" i="1" dirty="0" err="1"/>
              <a:t>Metahistory</a:t>
            </a:r>
            <a:r>
              <a:rPr lang="en-US" i="1" dirty="0"/>
              <a:t>: The Historical Imagination in </a:t>
            </a:r>
          </a:p>
          <a:p>
            <a:r>
              <a:rPr lang="en-US" i="1" dirty="0"/>
              <a:t>Nineteenth-Century Europe (</a:t>
            </a:r>
            <a:r>
              <a:rPr lang="en-US" dirty="0"/>
              <a:t>1973).</a:t>
            </a:r>
          </a:p>
          <a:p>
            <a:endParaRPr lang="en-US" dirty="0"/>
          </a:p>
          <a:p>
            <a:endParaRPr lang="en-US" dirty="0"/>
          </a:p>
          <a:p>
            <a:endParaRPr lang="en-US" dirty="0"/>
          </a:p>
          <a:p>
            <a:endParaRPr lang="en-US" dirty="0"/>
          </a:p>
        </p:txBody>
      </p:sp>
      <p:sp>
        <p:nvSpPr>
          <p:cNvPr id="6" name="Rectangle 5"/>
          <p:cNvSpPr/>
          <p:nvPr/>
        </p:nvSpPr>
        <p:spPr>
          <a:xfrm>
            <a:off x="4720095" y="1720839"/>
            <a:ext cx="4423905" cy="4524315"/>
          </a:xfrm>
          <a:prstGeom prst="rect">
            <a:avLst/>
          </a:prstGeom>
        </p:spPr>
        <p:txBody>
          <a:bodyPr wrap="square">
            <a:spAutoFit/>
          </a:bodyPr>
          <a:lstStyle/>
          <a:p>
            <a:endParaRPr lang="en-US" dirty="0"/>
          </a:p>
          <a:p>
            <a:endParaRPr lang="en-US" dirty="0"/>
          </a:p>
          <a:p>
            <a:endParaRPr lang="en-US" dirty="0"/>
          </a:p>
          <a:p>
            <a:endParaRPr lang="en-US" dirty="0"/>
          </a:p>
          <a:p>
            <a:r>
              <a:rPr lang="en-GB" dirty="0"/>
              <a:t>‘My own analysis of the deep structure of the historical imagination of nineteenth century Europe is intended to provide a new perspective on the current debate over the nature and function of historical knowledge.’</a:t>
            </a:r>
          </a:p>
          <a:p>
            <a:r>
              <a:rPr lang="en-US" dirty="0"/>
              <a:t>(</a:t>
            </a:r>
            <a:r>
              <a:rPr lang="en-US" i="1" dirty="0" err="1"/>
              <a:t>Metahistory</a:t>
            </a:r>
            <a:r>
              <a:rPr lang="en-US" dirty="0"/>
              <a:t>, p. 2).</a:t>
            </a:r>
          </a:p>
          <a:p>
            <a:endParaRPr lang="en-US" dirty="0"/>
          </a:p>
          <a:p>
            <a:r>
              <a:rPr lang="en-GB" dirty="0"/>
              <a:t>White contradicts the view that "historiography can be objective or truly scientific in itself, unaffected by anything."</a:t>
            </a:r>
          </a:p>
          <a:p>
            <a:endParaRPr lang="en-US" dirty="0"/>
          </a:p>
          <a:p>
            <a:endParaRPr lang="en-US" dirty="0"/>
          </a:p>
        </p:txBody>
      </p:sp>
      <p:sp>
        <p:nvSpPr>
          <p:cNvPr id="5" name="TextBox 4"/>
          <p:cNvSpPr txBox="1"/>
          <p:nvPr/>
        </p:nvSpPr>
        <p:spPr>
          <a:xfrm>
            <a:off x="1155032" y="5690937"/>
            <a:ext cx="6617368" cy="923330"/>
          </a:xfrm>
          <a:prstGeom prst="rect">
            <a:avLst/>
          </a:prstGeom>
          <a:noFill/>
        </p:spPr>
        <p:txBody>
          <a:bodyPr wrap="square" rtlCol="0">
            <a:spAutoFit/>
          </a:bodyPr>
          <a:lstStyle/>
          <a:p>
            <a:r>
              <a:rPr lang="en-US" dirty="0"/>
              <a:t>Note: His work reflects the widespread Anglo-American ‘misunderstanding’ of Ranke’s critical method  (i.e. empirical, objective). </a:t>
            </a:r>
          </a:p>
        </p:txBody>
      </p:sp>
      <p:sp>
        <p:nvSpPr>
          <p:cNvPr id="7" name="TextBox 6">
            <a:extLst>
              <a:ext uri="{FF2B5EF4-FFF2-40B4-BE49-F238E27FC236}">
                <a16:creationId xmlns:a16="http://schemas.microsoft.com/office/drawing/2014/main" id="{CC883D6C-07BE-654A-B5BF-5BEFFA03A218}"/>
              </a:ext>
            </a:extLst>
          </p:cNvPr>
          <p:cNvSpPr txBox="1"/>
          <p:nvPr/>
        </p:nvSpPr>
        <p:spPr>
          <a:xfrm>
            <a:off x="60003" y="1"/>
            <a:ext cx="12336034" cy="523220"/>
          </a:xfrm>
          <a:prstGeom prst="rect">
            <a:avLst/>
          </a:prstGeom>
          <a:noFill/>
        </p:spPr>
        <p:txBody>
          <a:bodyPr wrap="square" rtlCol="0">
            <a:spAutoFit/>
          </a:bodyPr>
          <a:lstStyle/>
          <a:p>
            <a:r>
              <a:rPr lang="en-US" sz="2800" b="1" dirty="0"/>
              <a:t>Part 2: American Literary Criticism and ‘the Linguistic Turn’</a:t>
            </a:r>
            <a:endParaRPr lang="en-US" sz="2800" b="1" i="1" dirty="0"/>
          </a:p>
        </p:txBody>
      </p:sp>
      <p:sp>
        <p:nvSpPr>
          <p:cNvPr id="8" name="TextBox 7">
            <a:extLst>
              <a:ext uri="{FF2B5EF4-FFF2-40B4-BE49-F238E27FC236}">
                <a16:creationId xmlns:a16="http://schemas.microsoft.com/office/drawing/2014/main" id="{2A87BBF1-1BC1-D6D7-F6FB-7C14BDA88AB8}"/>
              </a:ext>
            </a:extLst>
          </p:cNvPr>
          <p:cNvSpPr txBox="1"/>
          <p:nvPr/>
        </p:nvSpPr>
        <p:spPr>
          <a:xfrm>
            <a:off x="1010653" y="664259"/>
            <a:ext cx="4284969" cy="369332"/>
          </a:xfrm>
          <a:prstGeom prst="rect">
            <a:avLst/>
          </a:prstGeom>
          <a:noFill/>
        </p:spPr>
        <p:txBody>
          <a:bodyPr wrap="square" rtlCol="0">
            <a:spAutoFit/>
          </a:bodyPr>
          <a:lstStyle/>
          <a:p>
            <a:r>
              <a:rPr lang="en-US" b="1" dirty="0"/>
              <a:t>Is history writing simply literature? </a:t>
            </a:r>
          </a:p>
        </p:txBody>
      </p:sp>
    </p:spTree>
    <p:extLst>
      <p:ext uri="{BB962C8B-B14F-4D97-AF65-F5344CB8AC3E}">
        <p14:creationId xmlns:p14="http://schemas.microsoft.com/office/powerpoint/2010/main" val="23330438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908490-BFC7-E17C-D5A7-228ACE1406D3}"/>
              </a:ext>
            </a:extLst>
          </p:cNvPr>
          <p:cNvSpPr txBox="1"/>
          <p:nvPr/>
        </p:nvSpPr>
        <p:spPr>
          <a:xfrm>
            <a:off x="192505" y="5005138"/>
            <a:ext cx="8867274" cy="1200329"/>
          </a:xfrm>
          <a:prstGeom prst="rect">
            <a:avLst/>
          </a:prstGeom>
          <a:noFill/>
        </p:spPr>
        <p:txBody>
          <a:bodyPr wrap="square" rtlCol="0">
            <a:spAutoFit/>
          </a:bodyPr>
          <a:lstStyle/>
          <a:p>
            <a:r>
              <a:rPr lang="en-GB" b="1" i="0" dirty="0">
                <a:solidFill>
                  <a:srgbClr val="474747"/>
                </a:solidFill>
                <a:effectLst/>
                <a:latin typeface="Google Sans"/>
              </a:rPr>
              <a:t>In sum</a:t>
            </a:r>
            <a:r>
              <a:rPr lang="en-GB" b="0" i="0" dirty="0">
                <a:solidFill>
                  <a:srgbClr val="474747"/>
                </a:solidFill>
                <a:effectLst/>
                <a:latin typeface="Google Sans"/>
              </a:rPr>
              <a:t>: </a:t>
            </a:r>
            <a:r>
              <a:rPr lang="en-GB" b="0" i="0" dirty="0" err="1">
                <a:solidFill>
                  <a:srgbClr val="474747"/>
                </a:solidFill>
                <a:effectLst/>
                <a:latin typeface="Google Sans"/>
              </a:rPr>
              <a:t>Metahistory</a:t>
            </a:r>
            <a:r>
              <a:rPr lang="en-GB" b="0" i="0" dirty="0">
                <a:solidFill>
                  <a:srgbClr val="474747"/>
                </a:solidFill>
                <a:effectLst/>
                <a:latin typeface="Google Sans"/>
              </a:rPr>
              <a:t> </a:t>
            </a:r>
            <a:r>
              <a:rPr lang="en-GB" b="0" i="0" dirty="0">
                <a:solidFill>
                  <a:srgbClr val="040C28"/>
                </a:solidFill>
                <a:effectLst/>
                <a:latin typeface="Google Sans"/>
              </a:rPr>
              <a:t>tossed the entire concept of historical ‘science’ out the window, claiming that historians are fundamentally  ‘artists’ who imbue historical action – empirically collected in the archives -- with aesthetic and ethical purpose</a:t>
            </a:r>
            <a:r>
              <a:rPr lang="en-GB" b="0" i="0" dirty="0">
                <a:solidFill>
                  <a:srgbClr val="474747"/>
                </a:solidFill>
                <a:effectLst/>
                <a:latin typeface="Google Sans"/>
              </a:rPr>
              <a:t>. The book urged historians to grapple with whether and how their writing creates rather than reflects reality.</a:t>
            </a:r>
            <a:endParaRPr lang="en-US" dirty="0"/>
          </a:p>
        </p:txBody>
      </p:sp>
      <p:sp>
        <p:nvSpPr>
          <p:cNvPr id="3" name="TextBox 2">
            <a:extLst>
              <a:ext uri="{FF2B5EF4-FFF2-40B4-BE49-F238E27FC236}">
                <a16:creationId xmlns:a16="http://schemas.microsoft.com/office/drawing/2014/main" id="{C97EB2F4-D398-5AE3-557B-EB0838314C6D}"/>
              </a:ext>
            </a:extLst>
          </p:cNvPr>
          <p:cNvSpPr txBox="1"/>
          <p:nvPr/>
        </p:nvSpPr>
        <p:spPr>
          <a:xfrm>
            <a:off x="397043" y="649705"/>
            <a:ext cx="8289758" cy="3693319"/>
          </a:xfrm>
          <a:prstGeom prst="rect">
            <a:avLst/>
          </a:prstGeom>
          <a:noFill/>
        </p:spPr>
        <p:txBody>
          <a:bodyPr wrap="square" rtlCol="0">
            <a:spAutoFit/>
          </a:bodyPr>
          <a:lstStyle/>
          <a:p>
            <a:r>
              <a:rPr lang="en-GB" b="0" i="1" dirty="0" err="1">
                <a:solidFill>
                  <a:srgbClr val="202122"/>
                </a:solidFill>
                <a:effectLst/>
              </a:rPr>
              <a:t>Metahistory</a:t>
            </a:r>
            <a:r>
              <a:rPr lang="en-GB" b="0" i="1" dirty="0">
                <a:solidFill>
                  <a:srgbClr val="202122"/>
                </a:solidFill>
                <a:effectLst/>
              </a:rPr>
              <a:t> </a:t>
            </a:r>
            <a:r>
              <a:rPr lang="en-GB" b="0" i="0" dirty="0">
                <a:solidFill>
                  <a:srgbClr val="202122"/>
                </a:solidFill>
                <a:effectLst/>
              </a:rPr>
              <a:t>considers eight major figures of 19</a:t>
            </a:r>
            <a:r>
              <a:rPr lang="en-GB" b="0" i="0" baseline="30000" dirty="0">
                <a:solidFill>
                  <a:srgbClr val="202122"/>
                </a:solidFill>
                <a:effectLst/>
              </a:rPr>
              <a:t>th </a:t>
            </a:r>
            <a:r>
              <a:rPr lang="en-GB" baseline="30000" dirty="0">
                <a:solidFill>
                  <a:srgbClr val="202122"/>
                </a:solidFill>
              </a:rPr>
              <a:t>-</a:t>
            </a:r>
            <a:r>
              <a:rPr lang="en-GB" b="0" i="0" dirty="0">
                <a:solidFill>
                  <a:srgbClr val="202122"/>
                </a:solidFill>
                <a:effectLst/>
              </a:rPr>
              <a:t>century history writing among them </a:t>
            </a:r>
            <a:r>
              <a:rPr lang="en-GB" dirty="0">
                <a:solidFill>
                  <a:srgbClr val="202122"/>
                </a:solidFill>
              </a:rPr>
              <a:t>Leopold von Ranke. </a:t>
            </a:r>
            <a:r>
              <a:rPr lang="en-GB" b="0" i="0" dirty="0">
                <a:solidFill>
                  <a:srgbClr val="000000"/>
                </a:solidFill>
                <a:effectLst/>
              </a:rPr>
              <a:t>The histories of these men, White argues, are characterized by four modes of linguistic prefiguration (Metaphor, Metonymy, Synecdoche, and Irony), four theories of truth (</a:t>
            </a:r>
            <a:r>
              <a:rPr lang="en-GB" b="0" i="0" dirty="0" err="1">
                <a:solidFill>
                  <a:srgbClr val="000000"/>
                </a:solidFill>
                <a:effectLst/>
              </a:rPr>
              <a:t>Formism</a:t>
            </a:r>
            <a:r>
              <a:rPr lang="en-GB" b="0" i="0" dirty="0">
                <a:solidFill>
                  <a:srgbClr val="000000"/>
                </a:solidFill>
                <a:effectLst/>
              </a:rPr>
              <a:t>, Mechanism, Organicism, Contextualism), four archetypal plot structures (Romance, Tragedy, Comedy, Satire), and finally four ideologies (Anarchism, Radicalism, Conservatism, and Liberalism).</a:t>
            </a:r>
          </a:p>
          <a:p>
            <a:endParaRPr lang="en-GB" dirty="0">
              <a:solidFill>
                <a:srgbClr val="000000"/>
              </a:solidFill>
            </a:endParaRPr>
          </a:p>
          <a:p>
            <a:endParaRPr lang="en-GB" dirty="0">
              <a:solidFill>
                <a:srgbClr val="000000"/>
              </a:solidFill>
            </a:endParaRPr>
          </a:p>
          <a:p>
            <a:r>
              <a:rPr lang="en-GB" b="1" dirty="0">
                <a:solidFill>
                  <a:srgbClr val="000000"/>
                </a:solidFill>
              </a:rPr>
              <a:t>Main point: </a:t>
            </a:r>
          </a:p>
          <a:p>
            <a:pPr marL="285750" indent="-285750">
              <a:buFont typeface="Arial" panose="020B0604020202020204" pitchFamily="34" charset="0"/>
              <a:buChar char="•"/>
            </a:pPr>
            <a:r>
              <a:rPr lang="en-GB" b="0" i="0" dirty="0">
                <a:solidFill>
                  <a:srgbClr val="000000"/>
                </a:solidFill>
                <a:effectLst/>
              </a:rPr>
              <a:t>“to deconstruct a mythology, the so-called positivistic science of history.”</a:t>
            </a:r>
          </a:p>
          <a:p>
            <a:pPr marL="285750" indent="-285750">
              <a:buFont typeface="Arial" panose="020B0604020202020204" pitchFamily="34" charset="0"/>
              <a:buChar char="•"/>
            </a:pPr>
            <a:r>
              <a:rPr lang="en-GB" b="0" i="0" dirty="0">
                <a:solidFill>
                  <a:srgbClr val="000000"/>
                </a:solidFill>
                <a:effectLst/>
              </a:rPr>
              <a:t>History is not neutral, rather it entails “entails ontological and epistemic choices with distinct ideological and even specifically political implications.” </a:t>
            </a:r>
          </a:p>
          <a:p>
            <a:pPr marL="285750" indent="-285750">
              <a:buFont typeface="Arial" panose="020B0604020202020204" pitchFamily="34" charset="0"/>
              <a:buChar char="•"/>
            </a:pPr>
            <a:r>
              <a:rPr lang="en-GB" b="0" i="0" dirty="0">
                <a:solidFill>
                  <a:srgbClr val="000000"/>
                </a:solidFill>
                <a:effectLst/>
              </a:rPr>
              <a:t>Narrative is thus “inextricably bound to issues of authority.”</a:t>
            </a:r>
            <a:endParaRPr lang="en-US" dirty="0"/>
          </a:p>
        </p:txBody>
      </p:sp>
    </p:spTree>
    <p:extLst>
      <p:ext uri="{BB962C8B-B14F-4D97-AF65-F5344CB8AC3E}">
        <p14:creationId xmlns:p14="http://schemas.microsoft.com/office/powerpoint/2010/main" val="34624392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5429" y="0"/>
            <a:ext cx="7964714" cy="3970318"/>
          </a:xfrm>
          <a:prstGeom prst="rect">
            <a:avLst/>
          </a:prstGeom>
        </p:spPr>
        <p:txBody>
          <a:bodyPr wrap="square">
            <a:spAutoFit/>
          </a:bodyPr>
          <a:lstStyle/>
          <a:p>
            <a:pPr lvl="0"/>
            <a:r>
              <a:rPr lang="en-US" b="1" dirty="0"/>
              <a:t>				</a:t>
            </a:r>
            <a:r>
              <a:rPr lang="en-US" sz="2000" b="1" dirty="0"/>
              <a:t>The Linguistic Turn as the Narrative Turn </a:t>
            </a:r>
          </a:p>
          <a:p>
            <a:pPr lvl="0"/>
            <a:endParaRPr lang="en-US" b="1" dirty="0"/>
          </a:p>
          <a:p>
            <a:pPr lvl="0"/>
            <a:r>
              <a:rPr lang="en-US" b="1" dirty="0"/>
              <a:t>White distances himself from French poststructuralists (besides Barthes) and does not embrace their methods of deconstruction</a:t>
            </a:r>
          </a:p>
          <a:p>
            <a:pPr lvl="0"/>
            <a:endParaRPr lang="en-US" dirty="0"/>
          </a:p>
          <a:p>
            <a:pPr lvl="0"/>
            <a:endParaRPr lang="en-US" dirty="0"/>
          </a:p>
          <a:p>
            <a:pPr marL="285750" lvl="0" indent="-285750">
              <a:buFont typeface="Arial" panose="020B0604020202020204" pitchFamily="34" charset="0"/>
              <a:buChar char="•"/>
            </a:pPr>
            <a:r>
              <a:rPr lang="en-US" dirty="0"/>
              <a:t>White believes in a historical ‘reality’ but claims that historians have mistaken the product of their tropological encoding of the past for the past itself. </a:t>
            </a:r>
          </a:p>
          <a:p>
            <a:pPr lvl="0"/>
            <a:endParaRPr lang="en-GB" dirty="0"/>
          </a:p>
          <a:p>
            <a:pPr marL="285750" lvl="0" indent="-285750">
              <a:buFont typeface="Arial" panose="020B0604020202020204" pitchFamily="34" charset="0"/>
              <a:buChar char="•"/>
            </a:pPr>
            <a:r>
              <a:rPr lang="en-US" dirty="0"/>
              <a:t>Difference between reality itself and what is intellectual construction</a:t>
            </a:r>
          </a:p>
          <a:p>
            <a:pPr marL="285750" lvl="0" indent="-285750">
              <a:buFont typeface="Arial" panose="020B0604020202020204" pitchFamily="34" charset="0"/>
              <a:buChar char="•"/>
            </a:pPr>
            <a:endParaRPr lang="en-GB" dirty="0"/>
          </a:p>
          <a:p>
            <a:pPr marL="285750" lvl="0" indent="-285750">
              <a:buFont typeface="Arial" panose="020B0604020202020204" pitchFamily="34" charset="0"/>
              <a:buChar char="•"/>
            </a:pPr>
            <a:r>
              <a:rPr lang="en-US" dirty="0"/>
              <a:t>White compels us to think about how narrative works and how it tends to conceal the contradictions within a given society  by framing a unifying story that emphasizes continuity</a:t>
            </a:r>
            <a:endParaRPr lang="en-GB" dirty="0"/>
          </a:p>
        </p:txBody>
      </p:sp>
      <p:sp>
        <p:nvSpPr>
          <p:cNvPr id="4" name="TextBox 3"/>
          <p:cNvSpPr txBox="1"/>
          <p:nvPr/>
        </p:nvSpPr>
        <p:spPr>
          <a:xfrm>
            <a:off x="-1" y="5424714"/>
            <a:ext cx="10267273" cy="646331"/>
          </a:xfrm>
          <a:prstGeom prst="rect">
            <a:avLst/>
          </a:prstGeom>
          <a:noFill/>
        </p:spPr>
        <p:txBody>
          <a:bodyPr wrap="square" rtlCol="0">
            <a:spAutoFit/>
          </a:bodyPr>
          <a:lstStyle/>
          <a:p>
            <a:endParaRPr lang="en-US" dirty="0"/>
          </a:p>
          <a:p>
            <a:endParaRPr lang="en-US" dirty="0"/>
          </a:p>
        </p:txBody>
      </p:sp>
    </p:spTree>
    <p:extLst>
      <p:ext uri="{BB962C8B-B14F-4D97-AF65-F5344CB8AC3E}">
        <p14:creationId xmlns:p14="http://schemas.microsoft.com/office/powerpoint/2010/main" val="40462760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980AAF2-B030-8244-8259-FF973030E7EF}"/>
              </a:ext>
            </a:extLst>
          </p:cNvPr>
          <p:cNvSpPr txBox="1"/>
          <p:nvPr/>
        </p:nvSpPr>
        <p:spPr>
          <a:xfrm>
            <a:off x="3477125" y="3068054"/>
            <a:ext cx="1684421" cy="461665"/>
          </a:xfrm>
          <a:prstGeom prst="rect">
            <a:avLst/>
          </a:prstGeom>
          <a:noFill/>
        </p:spPr>
        <p:txBody>
          <a:bodyPr wrap="square" rtlCol="0">
            <a:spAutoFit/>
          </a:bodyPr>
          <a:lstStyle/>
          <a:p>
            <a:r>
              <a:rPr lang="en-US" sz="2400" b="1" dirty="0"/>
              <a:t>The End</a:t>
            </a:r>
          </a:p>
        </p:txBody>
      </p:sp>
    </p:spTree>
    <p:extLst>
      <p:ext uri="{BB962C8B-B14F-4D97-AF65-F5344CB8AC3E}">
        <p14:creationId xmlns:p14="http://schemas.microsoft.com/office/powerpoint/2010/main" val="2576032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A6E02A1-0BC7-B2B3-428D-11FAD7588E6F}"/>
              </a:ext>
            </a:extLst>
          </p:cNvPr>
          <p:cNvSpPr txBox="1"/>
          <p:nvPr/>
        </p:nvSpPr>
        <p:spPr>
          <a:xfrm>
            <a:off x="457200" y="589547"/>
            <a:ext cx="8248797" cy="7294305"/>
          </a:xfrm>
          <a:prstGeom prst="rect">
            <a:avLst/>
          </a:prstGeom>
          <a:noFill/>
        </p:spPr>
        <p:txBody>
          <a:bodyPr wrap="square" rtlCol="0">
            <a:spAutoFit/>
          </a:bodyPr>
          <a:lstStyle/>
          <a:p>
            <a:endParaRPr lang="en-US" dirty="0"/>
          </a:p>
          <a:p>
            <a:endParaRPr lang="en-US" dirty="0"/>
          </a:p>
          <a:p>
            <a:r>
              <a:rPr lang="en-US" b="1" dirty="0"/>
              <a:t>Central issue</a:t>
            </a:r>
            <a:r>
              <a:rPr lang="en-US" dirty="0"/>
              <a:t>: What is human ‘experience’? Is human ‘experience’ prior to the use of language? </a:t>
            </a:r>
          </a:p>
          <a:p>
            <a:endParaRPr lang="en-US" dirty="0"/>
          </a:p>
          <a:p>
            <a:r>
              <a:rPr lang="en-US" b="1" dirty="0"/>
              <a:t>Central issue in Anglo-American history writing from the late 1980s/early 90s: </a:t>
            </a:r>
          </a:p>
          <a:p>
            <a:r>
              <a:rPr lang="en-US" dirty="0"/>
              <a:t>‘The seemingly simple recognition that the category of experience (out of which historians such as E.P. Thompson argue comes class consciousness) is in fact not prior to and constitutive of language but it is </a:t>
            </a:r>
            <a:r>
              <a:rPr lang="en-US" b="1" dirty="0"/>
              <a:t>actively constituted </a:t>
            </a:r>
            <a:r>
              <a:rPr lang="en-US" dirty="0"/>
              <a:t>by language, has been increasingly been recognized as having far-reaching implications.’ </a:t>
            </a:r>
          </a:p>
          <a:p>
            <a:r>
              <a:rPr lang="en-US" dirty="0"/>
              <a:t>(Patrick Joyce, Visions of the People: Industrial England and the Question of Class, 1884-1914),p. 9. </a:t>
            </a:r>
          </a:p>
          <a:p>
            <a:endParaRPr lang="en-US" dirty="0"/>
          </a:p>
          <a:p>
            <a:r>
              <a:rPr lang="en-US" b="1" dirty="0"/>
              <a:t>Claim</a:t>
            </a:r>
            <a:r>
              <a:rPr lang="en-US" dirty="0"/>
              <a:t>: language </a:t>
            </a:r>
            <a:r>
              <a:rPr lang="en-US" b="1" dirty="0"/>
              <a:t>constitutes</a:t>
            </a:r>
            <a:r>
              <a:rPr lang="en-US" dirty="0"/>
              <a:t> ALL human experiences. Language ‘makes’ our experience – that includes what we now call our ‘lived experience’! There is nothing ‘authentic’ about your very own experience.</a:t>
            </a:r>
          </a:p>
          <a:p>
            <a:endParaRPr lang="en-US" dirty="0"/>
          </a:p>
          <a:p>
            <a:r>
              <a:rPr lang="en-US" dirty="0"/>
              <a:t>Ergo, human experience is not universal or transhistorical (as new social historians claimed). As humans use language to express their ‘experience’, experience is not suitable to link the past and the present. Our experience is not shared by those in the past. It is constituted in entirely different ways.</a:t>
            </a:r>
          </a:p>
          <a:p>
            <a:endParaRPr lang="en-US" dirty="0"/>
          </a:p>
          <a:p>
            <a:r>
              <a:rPr lang="en-US" b="1" dirty="0"/>
              <a:t>What stands behind this view? </a:t>
            </a:r>
          </a:p>
          <a:p>
            <a:endParaRPr lang="en-US" dirty="0"/>
          </a:p>
          <a:p>
            <a:endParaRPr lang="en-US" dirty="0"/>
          </a:p>
          <a:p>
            <a:r>
              <a:rPr lang="en-US" dirty="0"/>
              <a:t> </a:t>
            </a:r>
          </a:p>
        </p:txBody>
      </p:sp>
    </p:spTree>
    <p:extLst>
      <p:ext uri="{BB962C8B-B14F-4D97-AF65-F5344CB8AC3E}">
        <p14:creationId xmlns:p14="http://schemas.microsoft.com/office/powerpoint/2010/main" val="4244444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FD636F0-79AE-8EAA-57EF-8E20D147045A}"/>
              </a:ext>
            </a:extLst>
          </p:cNvPr>
          <p:cNvSpPr txBox="1"/>
          <p:nvPr/>
        </p:nvSpPr>
        <p:spPr>
          <a:xfrm>
            <a:off x="288758" y="1359569"/>
            <a:ext cx="9737108" cy="2621418"/>
          </a:xfrm>
          <a:prstGeom prst="rect">
            <a:avLst/>
          </a:prstGeom>
          <a:noFill/>
        </p:spPr>
        <p:txBody>
          <a:bodyPr wrap="square" rtlCol="0">
            <a:spAutoFit/>
          </a:bodyPr>
          <a:lstStyle/>
          <a:p>
            <a:r>
              <a:rPr lang="en-US" dirty="0"/>
              <a:t>					</a:t>
            </a:r>
            <a:r>
              <a:rPr lang="en-US" sz="2400" b="1" dirty="0"/>
              <a:t>Lecture outline</a:t>
            </a:r>
          </a:p>
          <a:p>
            <a:endParaRPr lang="en-US" dirty="0"/>
          </a:p>
          <a:p>
            <a:r>
              <a:rPr lang="en-US" sz="2400" dirty="0"/>
              <a:t>Two central theories that constitute the ‘linguistic turn’:  </a:t>
            </a:r>
          </a:p>
          <a:p>
            <a:endParaRPr lang="en-US" sz="2400" dirty="0"/>
          </a:p>
          <a:p>
            <a:pPr marL="342900" indent="-342900">
              <a:buAutoNum type="arabicPeriod"/>
            </a:pPr>
            <a:r>
              <a:rPr lang="en-US" sz="2400" dirty="0"/>
              <a:t>French views: structuralism and poststructuralism: Roland Barthes</a:t>
            </a:r>
          </a:p>
          <a:p>
            <a:pPr marL="342900" indent="-342900">
              <a:buAutoNum type="arabicPeriod"/>
            </a:pPr>
            <a:endParaRPr lang="en-US" sz="2400" dirty="0"/>
          </a:p>
          <a:p>
            <a:pPr marL="342900" indent="-342900">
              <a:buAutoNum type="arabicPeriod"/>
            </a:pPr>
            <a:r>
              <a:rPr lang="en-US" sz="2400" dirty="0"/>
              <a:t>American views: history is literature: Hayden White</a:t>
            </a:r>
          </a:p>
        </p:txBody>
      </p:sp>
    </p:spTree>
    <p:extLst>
      <p:ext uri="{BB962C8B-B14F-4D97-AF65-F5344CB8AC3E}">
        <p14:creationId xmlns:p14="http://schemas.microsoft.com/office/powerpoint/2010/main" val="1086666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1651" y="564396"/>
            <a:ext cx="8992350" cy="6186309"/>
          </a:xfrm>
          <a:prstGeom prst="rect">
            <a:avLst/>
          </a:prstGeom>
          <a:noFill/>
        </p:spPr>
        <p:txBody>
          <a:bodyPr wrap="square" rtlCol="0">
            <a:spAutoFit/>
          </a:bodyPr>
          <a:lstStyle/>
          <a:p>
            <a:endParaRPr lang="en-GB" b="1" dirty="0"/>
          </a:p>
          <a:p>
            <a:endParaRPr lang="en-GB" b="1" dirty="0"/>
          </a:p>
          <a:p>
            <a:r>
              <a:rPr lang="en-GB" b="1" dirty="0"/>
              <a:t>Def. Postmodernity</a:t>
            </a:r>
            <a:r>
              <a:rPr lang="en-GB" dirty="0"/>
              <a:t>: </a:t>
            </a:r>
          </a:p>
          <a:p>
            <a:r>
              <a:rPr lang="en-GB" dirty="0"/>
              <a:t>This term refers to a set of perceived (sociological, cultural, political, economic, </a:t>
            </a:r>
          </a:p>
          <a:p>
            <a:r>
              <a:rPr lang="en-GB" dirty="0" err="1"/>
              <a:t>technologicaletc</a:t>
            </a:r>
            <a:r>
              <a:rPr lang="en-GB" dirty="0"/>
              <a:t>.) </a:t>
            </a:r>
            <a:r>
              <a:rPr lang="en-GB" i="1" dirty="0"/>
              <a:t>conditions </a:t>
            </a:r>
            <a:r>
              <a:rPr lang="en-GB" dirty="0"/>
              <a:t>of everyday life, which are perceived as distinctly </a:t>
            </a:r>
          </a:p>
          <a:p>
            <a:r>
              <a:rPr lang="en-GB" dirty="0"/>
              <a:t>different from the conditions of ‘modernity’.  The discussion of </a:t>
            </a:r>
            <a:r>
              <a:rPr lang="en-GB" dirty="0" err="1"/>
              <a:t>postmodernity</a:t>
            </a:r>
            <a:r>
              <a:rPr lang="en-GB" dirty="0"/>
              <a:t> is </a:t>
            </a:r>
          </a:p>
          <a:p>
            <a:r>
              <a:rPr lang="en-GB" dirty="0"/>
              <a:t>the discussion of these conditions. The debates intensify during the 1960s and they coincides with the rise of post-industrial societies in the West, which was marked by a transition from a manufacturing-based economy to a service-based economy.</a:t>
            </a:r>
          </a:p>
          <a:p>
            <a:endParaRPr lang="en-GB" b="1" dirty="0"/>
          </a:p>
          <a:p>
            <a:r>
              <a:rPr lang="en-GB" b="1" dirty="0"/>
              <a:t>Def. Postmodernism:</a:t>
            </a:r>
            <a:r>
              <a:rPr lang="en-GB" dirty="0"/>
              <a:t> </a:t>
            </a:r>
          </a:p>
          <a:p>
            <a:r>
              <a:rPr lang="en-GB" dirty="0"/>
              <a:t>Postmodern</a:t>
            </a:r>
            <a:r>
              <a:rPr lang="en-GB" i="1" dirty="0"/>
              <a:t>ism</a:t>
            </a:r>
            <a:r>
              <a:rPr lang="en-GB" dirty="0"/>
              <a:t> is the intellectual </a:t>
            </a:r>
            <a:r>
              <a:rPr lang="en-GB" i="1" dirty="0"/>
              <a:t>response</a:t>
            </a:r>
            <a:r>
              <a:rPr lang="en-GB" dirty="0"/>
              <a:t> to the conditions of postmodernity. The linguistic turn is one of these many responses. </a:t>
            </a:r>
          </a:p>
          <a:p>
            <a:r>
              <a:rPr lang="en-GB" dirty="0"/>
              <a:t>By questioning human experience, it also questions all human </a:t>
            </a:r>
            <a:r>
              <a:rPr lang="en-GB" b="1" dirty="0"/>
              <a:t>knowledge production </a:t>
            </a:r>
            <a:r>
              <a:rPr lang="en-GB" dirty="0"/>
              <a:t>(scientific, economic, political, sociological, historical, anthropological and so on) which is based on language. </a:t>
            </a:r>
          </a:p>
          <a:p>
            <a:endParaRPr lang="en-GB" dirty="0"/>
          </a:p>
          <a:p>
            <a:endParaRPr lang="en-GB" dirty="0"/>
          </a:p>
          <a:p>
            <a:endParaRPr lang="en-GB" dirty="0"/>
          </a:p>
          <a:p>
            <a:endParaRPr lang="en-GB" dirty="0"/>
          </a:p>
          <a:p>
            <a:endParaRPr lang="en-GB" dirty="0"/>
          </a:p>
          <a:p>
            <a:endParaRPr lang="en-US" b="1" dirty="0"/>
          </a:p>
        </p:txBody>
      </p:sp>
      <p:sp>
        <p:nvSpPr>
          <p:cNvPr id="3" name="TextBox 2">
            <a:extLst>
              <a:ext uri="{FF2B5EF4-FFF2-40B4-BE49-F238E27FC236}">
                <a16:creationId xmlns:a16="http://schemas.microsoft.com/office/drawing/2014/main" id="{ADAD5DAA-C4C9-8990-EF53-FEB433B56E93}"/>
              </a:ext>
            </a:extLst>
          </p:cNvPr>
          <p:cNvSpPr txBox="1"/>
          <p:nvPr/>
        </p:nvSpPr>
        <p:spPr>
          <a:xfrm>
            <a:off x="252663" y="252662"/>
            <a:ext cx="8638673" cy="830997"/>
          </a:xfrm>
          <a:prstGeom prst="rect">
            <a:avLst/>
          </a:prstGeom>
          <a:noFill/>
        </p:spPr>
        <p:txBody>
          <a:bodyPr wrap="square" rtlCol="0">
            <a:spAutoFit/>
          </a:bodyPr>
          <a:lstStyle/>
          <a:p>
            <a:r>
              <a:rPr lang="en-US" sz="2400" b="1" dirty="0"/>
              <a:t>The linguistic turn as an intellectual response to the conditions of postmodernity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08892" y="832339"/>
            <a:ext cx="8138437" cy="6407908"/>
          </a:xfrm>
          <a:prstGeom prst="rect">
            <a:avLst/>
          </a:prstGeom>
          <a:noFill/>
        </p:spPr>
        <p:txBody>
          <a:bodyPr wrap="square" rtlCol="0">
            <a:spAutoFit/>
          </a:bodyPr>
          <a:lstStyle/>
          <a:p>
            <a:pPr algn="ctr"/>
            <a:r>
              <a:rPr lang="en-US" sz="2000" b="1" dirty="0"/>
              <a:t>So, once again, what is at stake in postmodernism and the linguistic turn? </a:t>
            </a:r>
          </a:p>
          <a:p>
            <a:endParaRPr lang="en-US" dirty="0"/>
          </a:p>
          <a:p>
            <a:endParaRPr lang="en-US" dirty="0"/>
          </a:p>
          <a:p>
            <a:pPr>
              <a:lnSpc>
                <a:spcPct val="200000"/>
              </a:lnSpc>
            </a:pPr>
            <a:r>
              <a:rPr lang="en-US" sz="2000" dirty="0"/>
              <a:t>	The question of how to understand human experience. </a:t>
            </a:r>
          </a:p>
          <a:p>
            <a:pPr>
              <a:lnSpc>
                <a:spcPct val="200000"/>
              </a:lnSpc>
            </a:pPr>
            <a:r>
              <a:rPr lang="en-US" sz="2000" b="1" dirty="0"/>
              <a:t>Central claim:</a:t>
            </a:r>
          </a:p>
          <a:p>
            <a:pPr>
              <a:lnSpc>
                <a:spcPct val="200000"/>
              </a:lnSpc>
            </a:pPr>
            <a:r>
              <a:rPr lang="en-US" sz="2000" dirty="0"/>
              <a:t>Can humans represent ‘the reality’ of human experience when they have to use language to express and communicate these experiences? </a:t>
            </a:r>
          </a:p>
          <a:p>
            <a:pPr>
              <a:lnSpc>
                <a:spcPct val="200000"/>
              </a:lnSpc>
            </a:pPr>
            <a:endParaRPr lang="en-US" sz="2000" b="1" dirty="0"/>
          </a:p>
          <a:p>
            <a:pPr>
              <a:lnSpc>
                <a:spcPct val="200000"/>
              </a:lnSpc>
            </a:pPr>
            <a:r>
              <a:rPr lang="en-US" sz="2000" b="1" dirty="0"/>
              <a:t>Note</a:t>
            </a:r>
            <a:r>
              <a:rPr lang="en-US" sz="2000" dirty="0"/>
              <a:t>: history writing from the 1960s claims to ‘resurrect’ the experience of the ‘forgotten people’ of the past or to ‘make-meaning’ of past experiences (anthropological turn)</a:t>
            </a:r>
          </a:p>
          <a:p>
            <a:pPr>
              <a:lnSpc>
                <a:spcPct val="200000"/>
              </a:lnSpc>
            </a:pPr>
            <a:endParaRPr lang="en-US" sz="2000" dirty="0"/>
          </a:p>
        </p:txBody>
      </p:sp>
    </p:spTree>
    <p:extLst>
      <p:ext uri="{BB962C8B-B14F-4D97-AF65-F5344CB8AC3E}">
        <p14:creationId xmlns:p14="http://schemas.microsoft.com/office/powerpoint/2010/main" val="3938018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313B49A-92A5-2327-A1B1-3DEAF058E1B2}"/>
              </a:ext>
            </a:extLst>
          </p:cNvPr>
          <p:cNvSpPr txBox="1"/>
          <p:nvPr/>
        </p:nvSpPr>
        <p:spPr>
          <a:xfrm>
            <a:off x="156412" y="757989"/>
            <a:ext cx="9134088" cy="7478970"/>
          </a:xfrm>
          <a:prstGeom prst="rect">
            <a:avLst/>
          </a:prstGeom>
          <a:noFill/>
        </p:spPr>
        <p:txBody>
          <a:bodyPr wrap="square" rtlCol="0">
            <a:spAutoFit/>
          </a:bodyPr>
          <a:lstStyle/>
          <a:p>
            <a:endParaRPr lang="en-US" sz="2000" dirty="0"/>
          </a:p>
          <a:p>
            <a:r>
              <a:rPr lang="en-US" sz="2000" dirty="0"/>
              <a:t>The ‘linguistic turn’ is an expression of a fundamental breakdown of European </a:t>
            </a:r>
          </a:p>
          <a:p>
            <a:r>
              <a:rPr lang="en-US" sz="2000" dirty="0"/>
              <a:t>intellectual traditions going back to the Enlightenment. All disciplines in the human and social sciences, including history writing, find themselves in crisis mode. </a:t>
            </a:r>
          </a:p>
          <a:p>
            <a:endParaRPr lang="en-US" sz="2000" dirty="0"/>
          </a:p>
          <a:p>
            <a:r>
              <a:rPr lang="en-US" sz="2000" dirty="0"/>
              <a:t>Why: The intellectual and moral basis of their modern existence – the Enlightenment – seems to be bankrupt!</a:t>
            </a:r>
          </a:p>
          <a:p>
            <a:endParaRPr lang="en-US" sz="2000" dirty="0"/>
          </a:p>
          <a:p>
            <a:r>
              <a:rPr lang="en-GB" sz="2000" dirty="0">
                <a:solidFill>
                  <a:srgbClr val="181818"/>
                </a:solidFill>
              </a:rPr>
              <a:t>	‘</a:t>
            </a:r>
            <a:r>
              <a:rPr lang="en-GB" sz="2000" b="0" i="0" dirty="0">
                <a:solidFill>
                  <a:srgbClr val="181818"/>
                </a:solidFill>
                <a:effectLst/>
              </a:rPr>
              <a:t>Enlightenment, understood in the widest sense as the advance of thought, has 	always aimed at liberating human beings from fear and installing them as masters. 	Yet the wholly enlightened earth is radiant with triumphant calamity.”</a:t>
            </a:r>
            <a:r>
              <a:rPr lang="en-US" sz="2000" b="0" i="0" dirty="0">
                <a:solidFill>
                  <a:srgbClr val="181818"/>
                </a:solidFill>
                <a:effectLst/>
              </a:rPr>
              <a:t> (Theodor 	W. Adorno and </a:t>
            </a:r>
            <a:r>
              <a:rPr lang="en-US" sz="2000" dirty="0">
                <a:solidFill>
                  <a:srgbClr val="181818"/>
                </a:solidFill>
              </a:rPr>
              <a:t>Max </a:t>
            </a:r>
            <a:r>
              <a:rPr lang="en-US" sz="2000" b="0" i="0" dirty="0">
                <a:solidFill>
                  <a:srgbClr val="181818"/>
                </a:solidFill>
                <a:effectLst/>
              </a:rPr>
              <a:t>Ho</a:t>
            </a:r>
            <a:r>
              <a:rPr lang="en-US" sz="2000" dirty="0">
                <a:solidFill>
                  <a:srgbClr val="181818"/>
                </a:solidFill>
              </a:rPr>
              <a:t>rkheimer, </a:t>
            </a:r>
            <a:r>
              <a:rPr lang="en-US" sz="2000" i="1" dirty="0">
                <a:solidFill>
                  <a:srgbClr val="181818"/>
                </a:solidFill>
              </a:rPr>
              <a:t>Dialectic of the Enlightenment</a:t>
            </a:r>
            <a:r>
              <a:rPr lang="en-US" sz="2000" dirty="0">
                <a:solidFill>
                  <a:srgbClr val="181818"/>
                </a:solidFill>
              </a:rPr>
              <a:t>, 1947) </a:t>
            </a:r>
          </a:p>
          <a:p>
            <a:endParaRPr lang="en-US" sz="2000" dirty="0">
              <a:solidFill>
                <a:srgbClr val="181818"/>
              </a:solidFill>
            </a:endParaRPr>
          </a:p>
          <a:p>
            <a:r>
              <a:rPr lang="en-US" sz="2000" dirty="0">
                <a:solidFill>
                  <a:srgbClr val="181818"/>
                </a:solidFill>
              </a:rPr>
              <a:t>	‘Enlightenment is totalitarianism’ </a:t>
            </a:r>
          </a:p>
          <a:p>
            <a:r>
              <a:rPr lang="en-US" sz="2000" dirty="0">
                <a:solidFill>
                  <a:srgbClr val="181818"/>
                </a:solidFill>
              </a:rPr>
              <a:t>	(Theodor W. Adorno/Max Horkheimer, </a:t>
            </a:r>
            <a:r>
              <a:rPr lang="en-US" sz="2000" i="1" dirty="0">
                <a:solidFill>
                  <a:srgbClr val="181818"/>
                </a:solidFill>
              </a:rPr>
              <a:t>Dialectic of the Enlightenment, </a:t>
            </a:r>
            <a:r>
              <a:rPr lang="en-US" sz="2000" dirty="0">
                <a:solidFill>
                  <a:srgbClr val="181818"/>
                </a:solidFill>
              </a:rPr>
              <a:t>1947</a:t>
            </a:r>
            <a:r>
              <a:rPr lang="en-US" sz="2000" i="1" dirty="0">
                <a:solidFill>
                  <a:srgbClr val="181818"/>
                </a:solidFill>
              </a:rPr>
              <a:t>)</a:t>
            </a:r>
          </a:p>
          <a:p>
            <a:endParaRPr lang="en-US" sz="2000" dirty="0">
              <a:solidFill>
                <a:srgbClr val="181818"/>
              </a:solidFill>
              <a:latin typeface="Merriweather" pitchFamily="2" charset="77"/>
            </a:endParaRPr>
          </a:p>
          <a:p>
            <a:r>
              <a:rPr lang="en-GB" sz="2000" dirty="0">
                <a:solidFill>
                  <a:srgbClr val="040C28"/>
                </a:solidFill>
                <a:latin typeface="Google Sans"/>
              </a:rPr>
              <a:t>Claim: T</a:t>
            </a:r>
            <a:r>
              <a:rPr lang="en-GB" sz="2000" b="0" i="0" dirty="0">
                <a:solidFill>
                  <a:srgbClr val="040C28"/>
                </a:solidFill>
                <a:effectLst/>
                <a:latin typeface="Google Sans"/>
              </a:rPr>
              <a:t>he celebration of reason by thinkers of the 18th-century Enlightenment had led to the development of technologically sophisticated but oppressive and inhumane modes of governance</a:t>
            </a:r>
            <a:r>
              <a:rPr lang="en-GB" sz="2000" b="0" i="0" dirty="0">
                <a:solidFill>
                  <a:srgbClr val="474747"/>
                </a:solidFill>
                <a:effectLst/>
                <a:latin typeface="Google Sans"/>
              </a:rPr>
              <a:t>, exemplified in the 20th century by fascism and totalitarianism.</a:t>
            </a:r>
            <a:endParaRPr lang="en-US" sz="2000" dirty="0">
              <a:solidFill>
                <a:srgbClr val="181818"/>
              </a:solidFill>
              <a:latin typeface="Merriweather" pitchFamily="2" charset="77"/>
            </a:endParaRPr>
          </a:p>
          <a:p>
            <a:endParaRPr lang="en-US" sz="2000" dirty="0">
              <a:solidFill>
                <a:srgbClr val="181818"/>
              </a:solidFill>
              <a:latin typeface="Merriweather" pitchFamily="2" charset="77"/>
            </a:endParaRPr>
          </a:p>
          <a:p>
            <a:endParaRPr lang="en-US" sz="2000" dirty="0"/>
          </a:p>
          <a:p>
            <a:endParaRPr lang="en-US" sz="2000" dirty="0"/>
          </a:p>
          <a:p>
            <a:endParaRPr lang="en-US" sz="2000" dirty="0"/>
          </a:p>
          <a:p>
            <a:endParaRPr lang="en-US" sz="2000" dirty="0"/>
          </a:p>
        </p:txBody>
      </p:sp>
      <p:sp>
        <p:nvSpPr>
          <p:cNvPr id="5" name="TextBox 4">
            <a:extLst>
              <a:ext uri="{FF2B5EF4-FFF2-40B4-BE49-F238E27FC236}">
                <a16:creationId xmlns:a16="http://schemas.microsoft.com/office/drawing/2014/main" id="{5A986763-3F36-BD08-7C73-BE429FC58FB4}"/>
              </a:ext>
            </a:extLst>
          </p:cNvPr>
          <p:cNvSpPr txBox="1"/>
          <p:nvPr/>
        </p:nvSpPr>
        <p:spPr>
          <a:xfrm>
            <a:off x="156413" y="168442"/>
            <a:ext cx="8638672" cy="707886"/>
          </a:xfrm>
          <a:prstGeom prst="rect">
            <a:avLst/>
          </a:prstGeom>
          <a:noFill/>
        </p:spPr>
        <p:txBody>
          <a:bodyPr wrap="square" rtlCol="0">
            <a:spAutoFit/>
          </a:bodyPr>
          <a:lstStyle/>
          <a:p>
            <a:r>
              <a:rPr lang="en-US" sz="2000" b="1" dirty="0"/>
              <a:t>The ‘linguistic turn’ as an expression of a postwar intellectual crisis in all disciplines of the human and social science</a:t>
            </a:r>
          </a:p>
        </p:txBody>
      </p:sp>
    </p:spTree>
    <p:extLst>
      <p:ext uri="{BB962C8B-B14F-4D97-AF65-F5344CB8AC3E}">
        <p14:creationId xmlns:p14="http://schemas.microsoft.com/office/powerpoint/2010/main" val="2046749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B9FCBA0-094D-C089-5C4C-85457030A24B}"/>
              </a:ext>
            </a:extLst>
          </p:cNvPr>
          <p:cNvSpPr txBox="1"/>
          <p:nvPr/>
        </p:nvSpPr>
        <p:spPr>
          <a:xfrm>
            <a:off x="625642" y="1239253"/>
            <a:ext cx="7628021" cy="6001643"/>
          </a:xfrm>
          <a:prstGeom prst="rect">
            <a:avLst/>
          </a:prstGeom>
          <a:noFill/>
        </p:spPr>
        <p:txBody>
          <a:bodyPr wrap="square" rtlCol="0">
            <a:spAutoFit/>
          </a:bodyPr>
          <a:lstStyle/>
          <a:p>
            <a:r>
              <a:rPr lang="en-US" sz="2400" b="1" dirty="0"/>
              <a:t>	The Enlightenment produced ‘myths’ --it is ‘a grand 	narrative (or meta-narrative)</a:t>
            </a:r>
          </a:p>
          <a:p>
            <a:endParaRPr lang="en-US" sz="2400" b="1" dirty="0"/>
          </a:p>
          <a:p>
            <a:endParaRPr lang="en-US" sz="2400" b="1" dirty="0"/>
          </a:p>
          <a:p>
            <a:r>
              <a:rPr lang="en-US" sz="2400" dirty="0"/>
              <a:t>The linguistic turn is one of the many attempts undertaken in postwar human and social sciences in Europe and America to question the Enlightenment ideals and reveal them as ‘mythical’.</a:t>
            </a:r>
          </a:p>
          <a:p>
            <a:endParaRPr lang="en-US" sz="2400" dirty="0"/>
          </a:p>
          <a:p>
            <a:r>
              <a:rPr lang="en-US" sz="2400" dirty="0"/>
              <a:t>The task becomes to lay bare the hidden the ‘</a:t>
            </a:r>
            <a:r>
              <a:rPr lang="en-US" sz="2400" dirty="0" err="1"/>
              <a:t>grande</a:t>
            </a:r>
            <a:r>
              <a:rPr lang="en-US" sz="2400" dirty="0"/>
              <a:t> narrative’ (or (meta-narrative) of the Enlightenment </a:t>
            </a:r>
          </a:p>
          <a:p>
            <a:endParaRPr lang="en-US" sz="2400" dirty="0"/>
          </a:p>
          <a:p>
            <a:endParaRPr lang="en-US" sz="2400" dirty="0"/>
          </a:p>
          <a:p>
            <a:endParaRPr lang="en-US" sz="2400" b="1" dirty="0"/>
          </a:p>
          <a:p>
            <a:endParaRPr lang="en-US" sz="2400" b="1" dirty="0"/>
          </a:p>
          <a:p>
            <a:endParaRPr lang="en-US" sz="2400" b="1" dirty="0"/>
          </a:p>
        </p:txBody>
      </p:sp>
    </p:spTree>
    <p:extLst>
      <p:ext uri="{BB962C8B-B14F-4D97-AF65-F5344CB8AC3E}">
        <p14:creationId xmlns:p14="http://schemas.microsoft.com/office/powerpoint/2010/main" val="2108892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F5766-E7D2-68B3-5E72-031F85701891}"/>
              </a:ext>
            </a:extLst>
          </p:cNvPr>
          <p:cNvSpPr>
            <a:spLocks noGrp="1"/>
          </p:cNvSpPr>
          <p:nvPr>
            <p:ph type="title"/>
          </p:nvPr>
        </p:nvSpPr>
        <p:spPr>
          <a:xfrm>
            <a:off x="457200" y="108284"/>
            <a:ext cx="8229600" cy="1309354"/>
          </a:xfrm>
        </p:spPr>
        <p:txBody>
          <a:bodyPr>
            <a:normAutofit fontScale="90000"/>
          </a:bodyPr>
          <a:lstStyle/>
          <a:p>
            <a:br>
              <a:rPr lang="en-US" dirty="0"/>
            </a:br>
            <a:r>
              <a:rPr lang="en-US" dirty="0"/>
              <a:t>Part I: </a:t>
            </a:r>
            <a:br>
              <a:rPr lang="en-US" dirty="0"/>
            </a:br>
            <a:r>
              <a:rPr lang="en-US" dirty="0"/>
              <a:t>Linguistic Turn </a:t>
            </a:r>
            <a:br>
              <a:rPr lang="en-US" dirty="0"/>
            </a:br>
            <a:r>
              <a:rPr lang="en-US" dirty="0"/>
              <a:t>France</a:t>
            </a:r>
          </a:p>
        </p:txBody>
      </p:sp>
      <p:sp>
        <p:nvSpPr>
          <p:cNvPr id="3" name="Content Placeholder 2">
            <a:extLst>
              <a:ext uri="{FF2B5EF4-FFF2-40B4-BE49-F238E27FC236}">
                <a16:creationId xmlns:a16="http://schemas.microsoft.com/office/drawing/2014/main" id="{0FB59EB4-A388-1D61-FE2B-1F57B6360F9E}"/>
              </a:ext>
            </a:extLst>
          </p:cNvPr>
          <p:cNvSpPr>
            <a:spLocks noGrp="1"/>
          </p:cNvSpPr>
          <p:nvPr>
            <p:ph idx="1"/>
          </p:nvPr>
        </p:nvSpPr>
        <p:spPr/>
        <p:txBody>
          <a:bodyPr>
            <a:normAutofit fontScale="92500" lnSpcReduction="20000"/>
          </a:bodyPr>
          <a:lstStyle/>
          <a:p>
            <a:endParaRPr lang="en-US" dirty="0"/>
          </a:p>
          <a:p>
            <a:r>
              <a:rPr lang="en-US" dirty="0"/>
              <a:t>Vichy regime, 1941-1944; collaboration with the occupier Nazi-Germany</a:t>
            </a:r>
          </a:p>
          <a:p>
            <a:r>
              <a:rPr lang="en-US" dirty="0"/>
              <a:t>Postwar conservative governments; communism widespread, especially among intellectuals</a:t>
            </a:r>
          </a:p>
          <a:p>
            <a:r>
              <a:rPr lang="en-US" dirty="0" err="1"/>
              <a:t>Decolonisation</a:t>
            </a:r>
            <a:r>
              <a:rPr lang="en-US" dirty="0"/>
              <a:t> (e.g. Algerian War of Independence 1954-1962)</a:t>
            </a:r>
          </a:p>
          <a:p>
            <a:r>
              <a:rPr lang="en-US" dirty="0"/>
              <a:t>Economic crisis of the 1970s</a:t>
            </a:r>
          </a:p>
          <a:p>
            <a:r>
              <a:rPr lang="en-US" dirty="0"/>
              <a:t>Civic rights movements, feminism, student revolts, </a:t>
            </a:r>
          </a:p>
          <a:p>
            <a:endParaRPr lang="en-US" dirty="0"/>
          </a:p>
          <a:p>
            <a:endParaRPr lang="en-US" dirty="0"/>
          </a:p>
        </p:txBody>
      </p:sp>
    </p:spTree>
    <p:extLst>
      <p:ext uri="{BB962C8B-B14F-4D97-AF65-F5344CB8AC3E}">
        <p14:creationId xmlns:p14="http://schemas.microsoft.com/office/powerpoint/2010/main" val="6291716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6222</TotalTime>
  <Words>2866</Words>
  <Application>Microsoft Macintosh PowerPoint</Application>
  <PresentationFormat>On-screen Show (4:3)</PresentationFormat>
  <Paragraphs>255</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Google Sans</vt:lpstr>
      <vt:lpstr>Merriweather</vt:lpstr>
      <vt:lpstr>Wingdings</vt:lpstr>
      <vt:lpstr>Office Theme</vt:lpstr>
      <vt:lpstr>Week 9   The ‘Linguistic Turn’  Dr Claudia Stein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Part I:  Linguistic Turn  France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Warwick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Postmodernity and the Business of History   What Now?</dc:title>
  <dc:creator>Claudia Stein</dc:creator>
  <cp:lastModifiedBy>Stein, Claudia</cp:lastModifiedBy>
  <cp:revision>69</cp:revision>
  <dcterms:created xsi:type="dcterms:W3CDTF">2014-03-11T07:29:21Z</dcterms:created>
  <dcterms:modified xsi:type="dcterms:W3CDTF">2024-11-24T17:40:58Z</dcterms:modified>
</cp:coreProperties>
</file>