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88" r:id="rId6"/>
    <p:sldId id="260" r:id="rId7"/>
    <p:sldId id="285" r:id="rId8"/>
    <p:sldId id="261" r:id="rId9"/>
    <p:sldId id="262" r:id="rId10"/>
    <p:sldId id="274" r:id="rId11"/>
    <p:sldId id="276" r:id="rId12"/>
    <p:sldId id="263" r:id="rId13"/>
    <p:sldId id="264" r:id="rId14"/>
    <p:sldId id="266" r:id="rId15"/>
    <p:sldId id="265" r:id="rId16"/>
    <p:sldId id="278" r:id="rId17"/>
    <p:sldId id="267" r:id="rId18"/>
    <p:sldId id="268" r:id="rId19"/>
    <p:sldId id="277" r:id="rId20"/>
    <p:sldId id="270" r:id="rId21"/>
    <p:sldId id="287" r:id="rId22"/>
    <p:sldId id="271" r:id="rId23"/>
    <p:sldId id="272" r:id="rId24"/>
    <p:sldId id="273" r:id="rId25"/>
    <p:sldId id="279" r:id="rId26"/>
    <p:sldId id="280" r:id="rId27"/>
    <p:sldId id="281" r:id="rId28"/>
    <p:sldId id="282" r:id="rId29"/>
    <p:sldId id="283" r:id="rId30"/>
    <p:sldId id="284" r:id="rId31"/>
    <p:sldId id="269" r:id="rId32"/>
    <p:sldId id="286" r:id="rId3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11" autoAdjust="0"/>
    <p:restoredTop sz="90231" autoAdjust="0"/>
  </p:normalViewPr>
  <p:slideViewPr>
    <p:cSldViewPr>
      <p:cViewPr varScale="1">
        <p:scale>
          <a:sx n="96" d="100"/>
          <a:sy n="96" d="100"/>
        </p:scale>
        <p:origin x="78" y="3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16A0DE3-5EB2-4DC0-8FE2-9E2769908EF1}" type="datetimeFigureOut">
              <a:rPr lang="en-GB" smtClean="0"/>
              <a:t>07/02/2022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171501830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A0DE3-5EB2-4DC0-8FE2-9E2769908EF1}" type="datetimeFigureOut">
              <a:rPr lang="en-GB" smtClean="0"/>
              <a:t>07/02/2022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2541744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A0DE3-5EB2-4DC0-8FE2-9E2769908EF1}" type="datetimeFigureOut">
              <a:rPr lang="en-GB" smtClean="0"/>
              <a:t>07/02/2022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28520843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16A0DE3-5EB2-4DC0-8FE2-9E2769908EF1}" type="datetimeFigureOut">
              <a:rPr lang="en-GB" smtClean="0"/>
              <a:t>07/02/2022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1682403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16A0DE3-5EB2-4DC0-8FE2-9E2769908EF1}" type="datetimeFigureOut">
              <a:rPr lang="en-GB" smtClean="0"/>
              <a:t>07/02/2022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277874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16A0DE3-5EB2-4DC0-8FE2-9E2769908EF1}" type="datetimeFigureOut">
              <a:rPr lang="en-GB" smtClean="0"/>
              <a:t>07/02/2022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2334288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6A0DE3-5EB2-4DC0-8FE2-9E2769908EF1}" type="datetimeFigureOut">
              <a:rPr lang="en-GB" smtClean="0"/>
              <a:t>07/02/2022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1591706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16A0DE3-5EB2-4DC0-8FE2-9E2769908EF1}" type="datetimeFigureOut">
              <a:rPr lang="en-GB" smtClean="0"/>
              <a:t>07/02/2022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3404828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6A0DE3-5EB2-4DC0-8FE2-9E2769908EF1}" type="datetimeFigureOut">
              <a:rPr lang="en-GB" smtClean="0"/>
              <a:t>07/02/2022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419381733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16A0DE3-5EB2-4DC0-8FE2-9E2769908EF1}" type="datetimeFigureOut">
              <a:rPr lang="en-GB" smtClean="0"/>
              <a:t>07/02/2022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12359529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316A0DE3-5EB2-4DC0-8FE2-9E2769908EF1}" type="datetimeFigureOut">
              <a:rPr lang="en-GB" smtClean="0"/>
              <a:t>07/02/2022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A3456A3-5460-4F51-A950-50EEF28D0D34}" type="slidenum">
              <a:rPr lang="en-GB" smtClean="0"/>
              <a:t>‹#›</a:t>
            </a:fld>
            <a:endParaRPr lang="en-GB"/>
          </a:p>
        </p:txBody>
      </p:sp>
    </p:spTree>
    <p:extLst>
      <p:ext uri="{BB962C8B-B14F-4D97-AF65-F5344CB8AC3E}">
        <p14:creationId xmlns:p14="http://schemas.microsoft.com/office/powerpoint/2010/main" val="736966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16A0DE3-5EB2-4DC0-8FE2-9E2769908EF1}" type="datetimeFigureOut">
              <a:rPr lang="en-GB" smtClean="0"/>
              <a:t>07/02/2022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A3456A3-5460-4F51-A950-50EEF28D0D34}" type="slidenum">
              <a:rPr lang="en-GB" smtClean="0"/>
              <a:t>‹#›</a:t>
            </a:fld>
            <a:endParaRPr lang="en-GB"/>
          </a:p>
        </p:txBody>
      </p:sp>
    </p:spTree>
    <p:extLst>
      <p:ext uri="{BB962C8B-B14F-4D97-AF65-F5344CB8AC3E}">
        <p14:creationId xmlns:p14="http://schemas.microsoft.com/office/powerpoint/2010/main" val="714945563"/>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32656"/>
            <a:ext cx="6659826" cy="2125215"/>
          </a:xfrm>
        </p:spPr>
        <p:txBody>
          <a:bodyPr/>
          <a:lstStyle/>
          <a:p>
            <a:r>
              <a:rPr lang="en-GB" dirty="0"/>
              <a:t>The Essay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659164"/>
            <a:ext cx="5681619" cy="397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7091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Paragraphs 2</a:t>
            </a:r>
          </a:p>
        </p:txBody>
      </p:sp>
      <p:sp>
        <p:nvSpPr>
          <p:cNvPr id="3" name="Content Placeholder 2"/>
          <p:cNvSpPr>
            <a:spLocks noGrp="1"/>
          </p:cNvSpPr>
          <p:nvPr>
            <p:ph idx="1"/>
          </p:nvPr>
        </p:nvSpPr>
        <p:spPr/>
        <p:txBody>
          <a:bodyPr>
            <a:normAutofit lnSpcReduction="10000"/>
          </a:bodyPr>
          <a:lstStyle/>
          <a:p>
            <a:r>
              <a:rPr lang="en-GB" dirty="0"/>
              <a:t>Topic sentences may be evidential or propositional</a:t>
            </a:r>
          </a:p>
          <a:p>
            <a:r>
              <a:rPr lang="en-GB" dirty="0"/>
              <a:t>Evidential when the paragraph is setting out evidence in a descriptive  or narrative way. </a:t>
            </a:r>
          </a:p>
          <a:p>
            <a:pPr lvl="1"/>
            <a:r>
              <a:rPr lang="en-GB" dirty="0"/>
              <a:t>Descriptive: Britain in 1770 was in the throes of an industrial revolution. In Birmingham….In Manchester….etc</a:t>
            </a:r>
          </a:p>
          <a:p>
            <a:pPr lvl="1"/>
            <a:r>
              <a:rPr lang="en-GB" dirty="0"/>
              <a:t>Narrative: Henry Somerby was born in XXX and lived the first XX years of his life at his parents home in Y. He was educated…  He was not a gifted child….</a:t>
            </a:r>
          </a:p>
          <a:p>
            <a:endParaRPr lang="en-GB" dirty="0"/>
          </a:p>
          <a:p>
            <a:r>
              <a:rPr lang="en-GB" dirty="0"/>
              <a:t>Propositional: The violence of the reaction to Godwin’s </a:t>
            </a:r>
            <a:r>
              <a:rPr lang="en-GB" i="1" dirty="0"/>
              <a:t>Memoirs of the Author of a Vindication … </a:t>
            </a:r>
            <a:r>
              <a:rPr lang="en-GB" dirty="0"/>
              <a:t> indicates the depth of eighteenth century misogyny. It is also evidence of a more general reaction against what was seen as the lax morals and experimental culture of late eighteenth century England. Evidence for former – evidence for latter</a:t>
            </a:r>
          </a:p>
        </p:txBody>
      </p:sp>
    </p:spTree>
    <p:extLst>
      <p:ext uri="{BB962C8B-B14F-4D97-AF65-F5344CB8AC3E}">
        <p14:creationId xmlns:p14="http://schemas.microsoft.com/office/powerpoint/2010/main" val="524371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Paragraphs 4</a:t>
            </a:r>
          </a:p>
        </p:txBody>
      </p:sp>
      <p:sp>
        <p:nvSpPr>
          <p:cNvPr id="3" name="Content Placeholder 2"/>
          <p:cNvSpPr>
            <a:spLocks noGrp="1"/>
          </p:cNvSpPr>
          <p:nvPr>
            <p:ph idx="1"/>
          </p:nvPr>
        </p:nvSpPr>
        <p:spPr/>
        <p:txBody>
          <a:bodyPr/>
          <a:lstStyle/>
          <a:p>
            <a:r>
              <a:rPr lang="en-GB" dirty="0"/>
              <a:t>Topic sentence should be clearly related to the question what you have set out to do in the introduction.</a:t>
            </a:r>
          </a:p>
          <a:p>
            <a:r>
              <a:rPr lang="en-GB" dirty="0"/>
              <a:t>Subsequent sentences in a paragraph should be clearly related to the topic sentence.</a:t>
            </a:r>
          </a:p>
          <a:p>
            <a:r>
              <a:rPr lang="en-GB" dirty="0"/>
              <a:t>When there is a new topic – start a new paragraph.</a:t>
            </a:r>
          </a:p>
          <a:p>
            <a:endParaRPr lang="en-GB" dirty="0"/>
          </a:p>
        </p:txBody>
      </p:sp>
    </p:spTree>
    <p:extLst>
      <p:ext uri="{BB962C8B-B14F-4D97-AF65-F5344CB8AC3E}">
        <p14:creationId xmlns:p14="http://schemas.microsoft.com/office/powerpoint/2010/main" val="685056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Paragraphs 5:</a:t>
            </a:r>
            <a:br>
              <a:rPr lang="en-GB" dirty="0"/>
            </a:br>
            <a:r>
              <a:rPr lang="en-GB" dirty="0"/>
              <a:t>How central if freedom to Locke’s account of the importance of civil government? </a:t>
            </a:r>
          </a:p>
        </p:txBody>
      </p:sp>
      <p:sp>
        <p:nvSpPr>
          <p:cNvPr id="3" name="Content Placeholder 2"/>
          <p:cNvSpPr>
            <a:spLocks noGrp="1"/>
          </p:cNvSpPr>
          <p:nvPr>
            <p:ph idx="1"/>
          </p:nvPr>
        </p:nvSpPr>
        <p:spPr/>
        <p:txBody>
          <a:bodyPr>
            <a:normAutofit fontScale="62500" lnSpcReduction="20000"/>
          </a:bodyPr>
          <a:lstStyle/>
          <a:p>
            <a:r>
              <a:rPr lang="en-GB" dirty="0"/>
              <a:t>Make the claims clear, then develop them and suggest subtleties, then move to the next claim in the next paragraph.  Propositions about Locke:</a:t>
            </a:r>
          </a:p>
          <a:p>
            <a:r>
              <a:rPr lang="en-GB" dirty="0">
                <a:solidFill>
                  <a:srgbClr val="FF0000"/>
                </a:solidFill>
              </a:rPr>
              <a:t>‘Locke believed fundamentally in the importance of human freedom</a:t>
            </a:r>
            <a:r>
              <a:rPr lang="en-GB" dirty="0"/>
              <a:t>.  In the Second Treatise he defended the idea that men’s fundamental rights were to life, liberty and property. He argued that liberty should not be confused with licence – claiming ’that ill deserves the name constraint that hedges us in from bogs and precipices.’  This shows that he did not consider restrictions on licence or curtailing insignificant freedoms as of importance. For Locke, the point of liberty is to allow people to live out their understanding of God’s purposes for them, not to allow them to do anything they may momentarily want to do. In this, we can recognise a blend of traditional protestant beliefs with commitments to the value of liberty which we are accustomed to associate with the Enlightenment.’</a:t>
            </a:r>
          </a:p>
          <a:p>
            <a:r>
              <a:rPr lang="en-GB" dirty="0"/>
              <a:t>Locke’s account uses then, a very moralised conception of freedom (not natural liberty – but liberty under law – and issue of the nature of that law; plus consent)</a:t>
            </a:r>
          </a:p>
          <a:p>
            <a:r>
              <a:rPr lang="en-GB" dirty="0"/>
              <a:t>Nonetheless, is it not the only major value: Locke also believed in equality.</a:t>
            </a:r>
          </a:p>
          <a:p>
            <a:r>
              <a:rPr lang="en-GB" dirty="0"/>
              <a:t>Next para: Equality and liberty are related in Locke through his account of rights – each individual has equal rights.</a:t>
            </a:r>
          </a:p>
          <a:p>
            <a:r>
              <a:rPr lang="en-GB" dirty="0"/>
              <a:t>Next para: Raises the question of under what conditions civil government is compatible with freedom – requires consent</a:t>
            </a:r>
          </a:p>
          <a:p>
            <a:r>
              <a:rPr lang="en-GB" dirty="0"/>
              <a:t>And how is accumulation of property compatible with freedom and equality:  Workmanship and property</a:t>
            </a:r>
          </a:p>
          <a:p>
            <a:r>
              <a:rPr lang="en-GB" dirty="0"/>
              <a:t>Pareto </a:t>
            </a:r>
            <a:r>
              <a:rPr lang="en-GB" dirty="0" err="1"/>
              <a:t>otimality</a:t>
            </a:r>
            <a:r>
              <a:rPr lang="en-GB" dirty="0"/>
              <a:t> rather than a thick conception of consent</a:t>
            </a:r>
          </a:p>
          <a:p>
            <a:r>
              <a:rPr lang="en-GB" dirty="0"/>
              <a:t>Relatively thin theory of the state – adjudication on the interpretation of the law of nature</a:t>
            </a:r>
          </a:p>
          <a:p>
            <a:r>
              <a:rPr lang="en-GB" dirty="0"/>
              <a:t>Is this because he is a libertarian obsessed with freedom ?  Or is it because God plays a fundamental role in Locke’s argument </a:t>
            </a:r>
          </a:p>
          <a:p>
            <a:r>
              <a:rPr lang="en-GB" dirty="0"/>
              <a:t>etc</a:t>
            </a:r>
          </a:p>
          <a:p>
            <a:endParaRPr lang="en-GB" dirty="0"/>
          </a:p>
        </p:txBody>
      </p:sp>
    </p:spTree>
    <p:extLst>
      <p:ext uri="{BB962C8B-B14F-4D97-AF65-F5344CB8AC3E}">
        <p14:creationId xmlns:p14="http://schemas.microsoft.com/office/powerpoint/2010/main" val="1183876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Paragraphs 6: </a:t>
            </a:r>
          </a:p>
        </p:txBody>
      </p:sp>
      <p:sp>
        <p:nvSpPr>
          <p:cNvPr id="3" name="Content Placeholder 2"/>
          <p:cNvSpPr>
            <a:spLocks noGrp="1"/>
          </p:cNvSpPr>
          <p:nvPr>
            <p:ph idx="1"/>
          </p:nvPr>
        </p:nvSpPr>
        <p:spPr/>
        <p:txBody>
          <a:bodyPr>
            <a:normAutofit/>
          </a:bodyPr>
          <a:lstStyle/>
          <a:p>
            <a:r>
              <a:rPr lang="en-GB" dirty="0"/>
              <a:t>Coordinate and subordinate paragraphs: </a:t>
            </a:r>
          </a:p>
          <a:p>
            <a:r>
              <a:rPr lang="en-GB" dirty="0"/>
              <a:t>Coordinate = Topic sentence –with series of sentences setting out evidence where the order of the sentences is not important. </a:t>
            </a:r>
          </a:p>
          <a:p>
            <a:pPr marL="109728" indent="0">
              <a:buNone/>
            </a:pPr>
            <a:endParaRPr lang="en-GB" dirty="0"/>
          </a:p>
          <a:p>
            <a:r>
              <a:rPr lang="en-GB" dirty="0"/>
              <a:t>Subordinate: Topic sentence sets out claim but the subsequent sentences develop that claim in a particular direction, so that the order of the sentences matter.</a:t>
            </a:r>
          </a:p>
          <a:p>
            <a:endParaRPr lang="en-GB" dirty="0"/>
          </a:p>
        </p:txBody>
      </p:sp>
    </p:spTree>
    <p:extLst>
      <p:ext uri="{BB962C8B-B14F-4D97-AF65-F5344CB8AC3E}">
        <p14:creationId xmlns:p14="http://schemas.microsoft.com/office/powerpoint/2010/main" val="2263453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Coordinate</a:t>
            </a:r>
          </a:p>
        </p:txBody>
      </p:sp>
      <p:sp>
        <p:nvSpPr>
          <p:cNvPr id="3" name="Content Placeholder 2"/>
          <p:cNvSpPr>
            <a:spLocks noGrp="1"/>
          </p:cNvSpPr>
          <p:nvPr>
            <p:ph sz="half" idx="1"/>
          </p:nvPr>
        </p:nvSpPr>
        <p:spPr/>
        <p:txBody>
          <a:bodyPr>
            <a:normAutofit fontScale="92500" lnSpcReduction="10000"/>
          </a:bodyPr>
          <a:lstStyle/>
          <a:p>
            <a:r>
              <a:rPr lang="en-GB" dirty="0"/>
              <a:t>‘Locke believed fundamentally in the importance of human freedom.  In the second treatise he defended the idea that men’s fundamental rights were to life, liberty and property. He argued that liberty should not be confused with licence – claiming that’ that ill deserves the name constraint that hedges in from bogs and precipices.’ He does not consider restrictions on licence or insignificant freedoms to be of importance. The point of liberty is to allow people to live out their understanding of God’s purposes for them, and not to allow them to do anything they may momentarily want to do.’</a:t>
            </a:r>
          </a:p>
        </p:txBody>
      </p:sp>
      <p:sp>
        <p:nvSpPr>
          <p:cNvPr id="4" name="Content Placeholder 3"/>
          <p:cNvSpPr>
            <a:spLocks noGrp="1"/>
          </p:cNvSpPr>
          <p:nvPr>
            <p:ph sz="half" idx="2"/>
          </p:nvPr>
        </p:nvSpPr>
        <p:spPr/>
        <p:txBody>
          <a:bodyPr>
            <a:normAutofit fontScale="92500" lnSpcReduction="10000"/>
          </a:bodyPr>
          <a:lstStyle/>
          <a:p>
            <a:r>
              <a:rPr lang="en-GB" dirty="0"/>
              <a:t>‘Locke believed fundamentally in the importance of human freedom.  He argued that liberty should not be confused with licence – claiming that’ that ill deserves the name constraint that hedges in from bogs and precipices.’ In the second treatise he defended the idea that men’s fundamental rights were to life, liberty and property. He does not consider restrictions on licence or insignificant freedoms to be of importance. The point of liberty is to allow people to live out their understanding of God’s purposes for them, and not to allow them to do anything they may momentarily want to do.’</a:t>
            </a:r>
          </a:p>
        </p:txBody>
      </p:sp>
    </p:spTree>
    <p:extLst>
      <p:ext uri="{BB962C8B-B14F-4D97-AF65-F5344CB8AC3E}">
        <p14:creationId xmlns:p14="http://schemas.microsoft.com/office/powerpoint/2010/main" val="2503613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subordinate</a:t>
            </a:r>
          </a:p>
        </p:txBody>
      </p:sp>
      <p:sp>
        <p:nvSpPr>
          <p:cNvPr id="3" name="Content Placeholder 2"/>
          <p:cNvSpPr>
            <a:spLocks noGrp="1"/>
          </p:cNvSpPr>
          <p:nvPr>
            <p:ph idx="1"/>
          </p:nvPr>
        </p:nvSpPr>
        <p:spPr/>
        <p:txBody>
          <a:bodyPr>
            <a:normAutofit/>
          </a:bodyPr>
          <a:lstStyle/>
          <a:p>
            <a:r>
              <a:rPr lang="en-GB" dirty="0"/>
              <a:t>Voltaire thought that the divine will was inscrutable. We cannot know what God’s purposes are.  Consequently, we cannot live our lives in the light of those purposes. Since we cannot know what he wants of us, we must decide for ourselves. The only resource we have for determining how to live is our reason.  Our reason, however,  is fallible and easily swayed by our passions. This means that we should distrust grand theories and extravagant human projects, and that we should content ourselves by cultivating our self-understand and our own gardens.</a:t>
            </a:r>
          </a:p>
          <a:p>
            <a:endParaRPr lang="en-GB" dirty="0"/>
          </a:p>
        </p:txBody>
      </p:sp>
    </p:spTree>
    <p:extLst>
      <p:ext uri="{BB962C8B-B14F-4D97-AF65-F5344CB8AC3E}">
        <p14:creationId xmlns:p14="http://schemas.microsoft.com/office/powerpoint/2010/main" val="1078944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Why it is subordinate:</a:t>
            </a:r>
            <a:br>
              <a:rPr lang="en-GB" dirty="0"/>
            </a:br>
            <a:r>
              <a:rPr lang="en-GB" dirty="0"/>
              <a:t>Right vs Wrong!</a:t>
            </a:r>
          </a:p>
        </p:txBody>
      </p:sp>
      <p:sp>
        <p:nvSpPr>
          <p:cNvPr id="3" name="Content Placeholder 2"/>
          <p:cNvSpPr>
            <a:spLocks noGrp="1"/>
          </p:cNvSpPr>
          <p:nvPr>
            <p:ph sz="half" idx="1"/>
          </p:nvPr>
        </p:nvSpPr>
        <p:spPr/>
        <p:txBody>
          <a:bodyPr>
            <a:normAutofit fontScale="92500" lnSpcReduction="10000"/>
          </a:bodyPr>
          <a:lstStyle/>
          <a:p>
            <a:r>
              <a:rPr lang="en-GB" dirty="0"/>
              <a:t>Voltaire thought that the divine will was inscrutable. We cannot know what God’s purposes are.  Consequently, we cannot live our lives in the light of those purposes. Since we cannot know what he wants of us, we must decide for ourselves. The only resource we have for determining how to live is our reason.  Our reason, however,  is fallible and easily swayed by our passions. This means that we should distrust grand theories and extravagant human projects, and that we should content ourselves by cultivating our self-understand and our own gardens.</a:t>
            </a:r>
          </a:p>
        </p:txBody>
      </p:sp>
      <p:sp>
        <p:nvSpPr>
          <p:cNvPr id="4" name="Content Placeholder 3"/>
          <p:cNvSpPr>
            <a:spLocks noGrp="1"/>
          </p:cNvSpPr>
          <p:nvPr>
            <p:ph sz="half" idx="2"/>
          </p:nvPr>
        </p:nvSpPr>
        <p:spPr/>
        <p:txBody>
          <a:bodyPr>
            <a:normAutofit fontScale="92500" lnSpcReduction="10000"/>
          </a:bodyPr>
          <a:lstStyle/>
          <a:p>
            <a:r>
              <a:rPr lang="en-GB" dirty="0"/>
              <a:t>Voltaire thought that the divine will was inscrutable. This means that we should distrust grand theories and extravagant human projects, and that we should content ourselves by cultivating our self-understand and our own gardens. Our reason, however, is fallible and easily swayed by our passions. Since we cannot know what he wants of us, we must decide for ourselves. We cannot know what God’s purposes are. The only resource we have for determining how to live is our reason. Consequently, we cannot live our lives in the light of those purposes. </a:t>
            </a:r>
          </a:p>
        </p:txBody>
      </p:sp>
    </p:spTree>
    <p:extLst>
      <p:ext uri="{BB962C8B-B14F-4D97-AF65-F5344CB8AC3E}">
        <p14:creationId xmlns:p14="http://schemas.microsoft.com/office/powerpoint/2010/main" val="2434602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Conjunctions</a:t>
            </a:r>
          </a:p>
        </p:txBody>
      </p:sp>
      <p:sp>
        <p:nvSpPr>
          <p:cNvPr id="3" name="Content Placeholder 2"/>
          <p:cNvSpPr>
            <a:spLocks noGrp="1"/>
          </p:cNvSpPr>
          <p:nvPr>
            <p:ph idx="1"/>
          </p:nvPr>
        </p:nvSpPr>
        <p:spPr/>
        <p:txBody>
          <a:bodyPr>
            <a:normAutofit/>
          </a:bodyPr>
          <a:lstStyle/>
          <a:p>
            <a:r>
              <a:rPr lang="en-GB" dirty="0"/>
              <a:t>Note:  In the coordinate there are no conjunctions; in the subordinate watch the work they do: </a:t>
            </a:r>
          </a:p>
          <a:p>
            <a:r>
              <a:rPr lang="en-GB" dirty="0"/>
              <a:t>Voltaire thought that the divine will was inscrutable. We cannot know what God’s purposes are.  </a:t>
            </a:r>
            <a:r>
              <a:rPr lang="en-GB" b="1" dirty="0">
                <a:solidFill>
                  <a:srgbClr val="FF0000"/>
                </a:solidFill>
              </a:rPr>
              <a:t>Consequently</a:t>
            </a:r>
            <a:r>
              <a:rPr lang="en-GB" dirty="0">
                <a:solidFill>
                  <a:srgbClr val="FF0000"/>
                </a:solidFill>
              </a:rPr>
              <a:t>,</a:t>
            </a:r>
            <a:r>
              <a:rPr lang="en-GB" dirty="0"/>
              <a:t> we cannot live our lives in the light of those purposes. </a:t>
            </a:r>
            <a:r>
              <a:rPr lang="en-GB" b="1" dirty="0">
                <a:solidFill>
                  <a:srgbClr val="FF0000"/>
                </a:solidFill>
              </a:rPr>
              <a:t>Since</a:t>
            </a:r>
            <a:r>
              <a:rPr lang="en-GB" dirty="0"/>
              <a:t> we cannot know what he wants of us, we must decide for ourselves. The only resource we have for determining how to live is our reason.  Our reason, </a:t>
            </a:r>
            <a:r>
              <a:rPr lang="en-GB" b="1" dirty="0">
                <a:solidFill>
                  <a:srgbClr val="FF0000"/>
                </a:solidFill>
              </a:rPr>
              <a:t>however</a:t>
            </a:r>
            <a:r>
              <a:rPr lang="en-GB" dirty="0"/>
              <a:t>,  is fallible and easily swayed by our passions. This means that we should distrust grand theories and extravagant human projects, </a:t>
            </a:r>
            <a:r>
              <a:rPr lang="en-GB" b="1" dirty="0">
                <a:solidFill>
                  <a:srgbClr val="FF0000"/>
                </a:solidFill>
              </a:rPr>
              <a:t>and</a:t>
            </a:r>
            <a:r>
              <a:rPr lang="en-GB" dirty="0"/>
              <a:t> that we should content ourselves by cultivating our self-understand and our own gardens.</a:t>
            </a:r>
          </a:p>
          <a:p>
            <a:endParaRPr lang="en-GB" dirty="0"/>
          </a:p>
        </p:txBody>
      </p:sp>
    </p:spTree>
    <p:extLst>
      <p:ext uri="{BB962C8B-B14F-4D97-AF65-F5344CB8AC3E}">
        <p14:creationId xmlns:p14="http://schemas.microsoft.com/office/powerpoint/2010/main" val="2041519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BAD conjunctions</a:t>
            </a:r>
          </a:p>
        </p:txBody>
      </p:sp>
      <p:sp>
        <p:nvSpPr>
          <p:cNvPr id="3" name="Content Placeholder 2"/>
          <p:cNvSpPr>
            <a:spLocks noGrp="1"/>
          </p:cNvSpPr>
          <p:nvPr>
            <p:ph idx="1"/>
          </p:nvPr>
        </p:nvSpPr>
        <p:spPr/>
        <p:txBody>
          <a:bodyPr>
            <a:normAutofit/>
          </a:bodyPr>
          <a:lstStyle/>
          <a:p>
            <a:r>
              <a:rPr lang="en-GB" dirty="0"/>
              <a:t>‘Locke believed fundamentally in the importance of human freedom.  </a:t>
            </a:r>
            <a:r>
              <a:rPr lang="en-GB" dirty="0">
                <a:solidFill>
                  <a:srgbClr val="FF0000"/>
                </a:solidFill>
              </a:rPr>
              <a:t>However,</a:t>
            </a:r>
            <a:r>
              <a:rPr lang="en-GB" dirty="0"/>
              <a:t> he argued that liberty should not be confused with licence – claiming that’ that ill deserves the name constraint that hedges in from bogs and precipices.’  </a:t>
            </a:r>
            <a:r>
              <a:rPr lang="en-GB" dirty="0">
                <a:solidFill>
                  <a:srgbClr val="FF0000"/>
                </a:solidFill>
              </a:rPr>
              <a:t>Hence,</a:t>
            </a:r>
            <a:r>
              <a:rPr lang="en-GB" dirty="0"/>
              <a:t> this indicates that he does not consider restrictions on licence or insignificant freedoms to be of importance. </a:t>
            </a:r>
            <a:r>
              <a:rPr lang="en-GB" dirty="0">
                <a:solidFill>
                  <a:srgbClr val="FF0000"/>
                </a:solidFill>
              </a:rPr>
              <a:t>Moreover</a:t>
            </a:r>
            <a:r>
              <a:rPr lang="en-GB" dirty="0"/>
              <a:t>, in the second treatise he defended the idea that men’s fundamental rights were to life, liberty and property. </a:t>
            </a:r>
            <a:r>
              <a:rPr lang="en-GB" dirty="0">
                <a:solidFill>
                  <a:srgbClr val="FF0000"/>
                </a:solidFill>
              </a:rPr>
              <a:t>Thus</a:t>
            </a:r>
            <a:r>
              <a:rPr lang="en-GB" dirty="0"/>
              <a:t>, the point of liberty is to allow people to live out their understanding of God’s purposes for them, and not to allow them to do anything they may momentarily want to do.’</a:t>
            </a:r>
          </a:p>
          <a:p>
            <a:r>
              <a:rPr lang="en-GB" dirty="0"/>
              <a:t>None of these is necessary because the para is a coordinate one – one point is not preparing the ground for the one that follows.</a:t>
            </a:r>
          </a:p>
          <a:p>
            <a:endParaRPr lang="en-GB" dirty="0"/>
          </a:p>
        </p:txBody>
      </p:sp>
    </p:spTree>
    <p:extLst>
      <p:ext uri="{BB962C8B-B14F-4D97-AF65-F5344CB8AC3E}">
        <p14:creationId xmlns:p14="http://schemas.microsoft.com/office/powerpoint/2010/main" val="1834890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Your essay should be propositional</a:t>
            </a:r>
          </a:p>
        </p:txBody>
      </p:sp>
      <p:sp>
        <p:nvSpPr>
          <p:cNvPr id="3" name="Content Placeholder 2"/>
          <p:cNvSpPr>
            <a:spLocks noGrp="1"/>
          </p:cNvSpPr>
          <p:nvPr>
            <p:ph idx="1"/>
          </p:nvPr>
        </p:nvSpPr>
        <p:spPr/>
        <p:txBody>
          <a:bodyPr>
            <a:normAutofit/>
          </a:bodyPr>
          <a:lstStyle/>
          <a:p>
            <a:r>
              <a:rPr lang="en-GB" dirty="0"/>
              <a:t>It is dealing with a question and making a case in answer to that question. </a:t>
            </a:r>
          </a:p>
          <a:p>
            <a:r>
              <a:rPr lang="en-GB" dirty="0"/>
              <a:t>Each paragraph is bringing evidence to bear in support of propositions that are related to your response to the question</a:t>
            </a:r>
          </a:p>
          <a:p>
            <a:r>
              <a:rPr lang="en-GB" dirty="0"/>
              <a:t>Although some narrative, and some setting out of evidence may be necessary, the bulk of your essay will be propositional (making an argument) and this will use subordinate paragraphs.</a:t>
            </a:r>
          </a:p>
          <a:p>
            <a:r>
              <a:rPr lang="en-GB" dirty="0"/>
              <a:t>But make sure your conjunctions work to make your argument, rather than distracting from it.</a:t>
            </a:r>
          </a:p>
        </p:txBody>
      </p:sp>
    </p:spTree>
    <p:extLst>
      <p:ext uri="{BB962C8B-B14F-4D97-AF65-F5344CB8AC3E}">
        <p14:creationId xmlns:p14="http://schemas.microsoft.com/office/powerpoint/2010/main" val="3042463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Requirement:</a:t>
            </a:r>
          </a:p>
        </p:txBody>
      </p:sp>
      <p:sp>
        <p:nvSpPr>
          <p:cNvPr id="3" name="Content Placeholder 2"/>
          <p:cNvSpPr>
            <a:spLocks noGrp="1"/>
          </p:cNvSpPr>
          <p:nvPr>
            <p:ph idx="1"/>
          </p:nvPr>
        </p:nvSpPr>
        <p:spPr/>
        <p:txBody>
          <a:bodyPr>
            <a:normAutofit fontScale="85000" lnSpcReduction="20000"/>
          </a:bodyPr>
          <a:lstStyle/>
          <a:p>
            <a:r>
              <a:rPr lang="en-GB" dirty="0"/>
              <a:t>The </a:t>
            </a:r>
            <a:r>
              <a:rPr lang="en-GB" b="1" dirty="0"/>
              <a:t>long, formally assessed essay of 3,000 words</a:t>
            </a:r>
            <a:r>
              <a:rPr lang="en-GB" dirty="0"/>
              <a:t> must be handed in by the deadline announced by the department for assessed work for 2</a:t>
            </a:r>
            <a:r>
              <a:rPr lang="en-GB" baseline="30000" dirty="0"/>
              <a:t>nd</a:t>
            </a:r>
            <a:r>
              <a:rPr lang="en-GB" dirty="0"/>
              <a:t> </a:t>
            </a:r>
            <a:r>
              <a:rPr lang="en-GB" dirty="0" err="1"/>
              <a:t>Yr</a:t>
            </a:r>
            <a:r>
              <a:rPr lang="en-GB" dirty="0"/>
              <a:t> 30 CAT Early Modern Courses (Wednesday 12.00pm  noon Week 7).  Load it to Tabula.  Use your number – otherwise the essays should be anonymous. After you’ve submitted your work, the system will send an email to your Warwick email account to confirm your submission. Please retain a copy of this email. </a:t>
            </a:r>
          </a:p>
          <a:p>
            <a:endParaRPr lang="en-GB" dirty="0"/>
          </a:p>
          <a:p>
            <a:r>
              <a:rPr lang="en-GB" dirty="0"/>
              <a:t>See: https://warwick.ac.uk/fac/arts/history/students/undergraduate/assess-coursework</a:t>
            </a:r>
          </a:p>
          <a:p>
            <a:endParaRPr lang="en-GB" dirty="0"/>
          </a:p>
          <a:p>
            <a:r>
              <a:rPr lang="en-GB" dirty="0"/>
              <a:t>‘With the longer essay you should try to investigate a question in more depth than was possible for the shorter essay making sure you dig into the analysis of the primary literature You can choose a title from the list available through the module page: https://warwick.ac.uk/fac/arts/history/students/modules/hi2a5/assessment/ </a:t>
            </a:r>
          </a:p>
          <a:p>
            <a:r>
              <a:rPr lang="en-GB" dirty="0"/>
              <a:t>Or you can agree one with me.  </a:t>
            </a:r>
          </a:p>
          <a:p>
            <a:r>
              <a:rPr lang="en-GB" dirty="0"/>
              <a:t>You can’t write an answer until you know what the question is – indeed, you cant really think about your essay until you know what the questions is.</a:t>
            </a:r>
          </a:p>
        </p:txBody>
      </p:sp>
    </p:spTree>
    <p:extLst>
      <p:ext uri="{BB962C8B-B14F-4D97-AF65-F5344CB8AC3E}">
        <p14:creationId xmlns:p14="http://schemas.microsoft.com/office/powerpoint/2010/main" val="2057278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sz="3100" dirty="0"/>
            </a:br>
            <a:r>
              <a:rPr lang="en-GB" sz="3100" dirty="0"/>
              <a:t>Things to avoid – redundancies and distractions and artificial conjunctions</a:t>
            </a:r>
            <a:br>
              <a:rPr lang="en-GB" dirty="0"/>
            </a:br>
            <a:endParaRPr lang="en-GB" dirty="0"/>
          </a:p>
        </p:txBody>
      </p:sp>
      <p:sp>
        <p:nvSpPr>
          <p:cNvPr id="3" name="Content Placeholder 2"/>
          <p:cNvSpPr>
            <a:spLocks noGrp="1"/>
          </p:cNvSpPr>
          <p:nvPr>
            <p:ph idx="1"/>
          </p:nvPr>
        </p:nvSpPr>
        <p:spPr/>
        <p:txBody>
          <a:bodyPr>
            <a:normAutofit/>
          </a:bodyPr>
          <a:lstStyle/>
          <a:p>
            <a:r>
              <a:rPr lang="en-GB" dirty="0"/>
              <a:t>However, although</a:t>
            </a:r>
          </a:p>
          <a:p>
            <a:r>
              <a:rPr lang="en-GB" dirty="0"/>
              <a:t>Since, however</a:t>
            </a:r>
          </a:p>
          <a:p>
            <a:r>
              <a:rPr lang="en-GB" dirty="0"/>
              <a:t>Moreover, although</a:t>
            </a:r>
          </a:p>
          <a:p>
            <a:r>
              <a:rPr lang="en-GB" dirty="0"/>
              <a:t>Hence/</a:t>
            </a:r>
            <a:r>
              <a:rPr lang="en-GB" dirty="0" err="1"/>
              <a:t>Hencely</a:t>
            </a:r>
            <a:r>
              <a:rPr lang="en-GB" dirty="0"/>
              <a:t>!</a:t>
            </a:r>
          </a:p>
          <a:p>
            <a:r>
              <a:rPr lang="en-GB" dirty="0"/>
              <a:t>In order to</a:t>
            </a:r>
          </a:p>
          <a:p>
            <a:r>
              <a:rPr lang="en-GB" dirty="0"/>
              <a:t>Short sentences are good. Long sentences often lose their point.</a:t>
            </a:r>
          </a:p>
          <a:p>
            <a:r>
              <a:rPr lang="en-GB" dirty="0"/>
              <a:t>Work with someone – spotting redundancy, confusions, lack of clarity etc.</a:t>
            </a:r>
          </a:p>
        </p:txBody>
      </p:sp>
    </p:spTree>
    <p:extLst>
      <p:ext uri="{BB962C8B-B14F-4D97-AF65-F5344CB8AC3E}">
        <p14:creationId xmlns:p14="http://schemas.microsoft.com/office/powerpoint/2010/main" val="3513669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Other bad stuff</a:t>
            </a:r>
          </a:p>
        </p:txBody>
      </p:sp>
      <p:sp>
        <p:nvSpPr>
          <p:cNvPr id="2" name="Content Placeholder 1"/>
          <p:cNvSpPr>
            <a:spLocks noGrp="1"/>
          </p:cNvSpPr>
          <p:nvPr>
            <p:ph idx="1"/>
          </p:nvPr>
        </p:nvSpPr>
        <p:spPr/>
        <p:txBody>
          <a:bodyPr>
            <a:normAutofit/>
          </a:bodyPr>
          <a:lstStyle/>
          <a:p>
            <a:r>
              <a:rPr lang="en-GB" dirty="0"/>
              <a:t>‘…the likes of..’</a:t>
            </a:r>
          </a:p>
          <a:p>
            <a:r>
              <a:rPr lang="en-GB" dirty="0"/>
              <a:t>…incredibly</a:t>
            </a:r>
          </a:p>
          <a:p>
            <a:r>
              <a:rPr lang="en-GB" dirty="0"/>
              <a:t>…refuting/X refuted y</a:t>
            </a:r>
          </a:p>
          <a:p>
            <a:endParaRPr lang="en-GB" dirty="0"/>
          </a:p>
          <a:p>
            <a:r>
              <a:rPr lang="en-GB" dirty="0"/>
              <a:t>On the personal pronoun “I”</a:t>
            </a:r>
          </a:p>
          <a:p>
            <a:endParaRPr lang="en-GB" dirty="0"/>
          </a:p>
          <a:p>
            <a:r>
              <a:rPr lang="en-GB" dirty="0"/>
              <a:t>I think, I believe, I feel, it seems to me</a:t>
            </a:r>
          </a:p>
          <a:p>
            <a:r>
              <a:rPr lang="en-GB" dirty="0"/>
              <a:t>Vs </a:t>
            </a:r>
          </a:p>
          <a:p>
            <a:r>
              <a:rPr lang="en-GB" dirty="0"/>
              <a:t>I will show, argue, make a case</a:t>
            </a:r>
          </a:p>
        </p:txBody>
      </p:sp>
    </p:spTree>
    <p:extLst>
      <p:ext uri="{BB962C8B-B14F-4D97-AF65-F5344CB8AC3E}">
        <p14:creationId xmlns:p14="http://schemas.microsoft.com/office/powerpoint/2010/main" val="307954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3,000 words</a:t>
            </a:r>
          </a:p>
        </p:txBody>
      </p:sp>
      <p:sp>
        <p:nvSpPr>
          <p:cNvPr id="3" name="Content Placeholder 2"/>
          <p:cNvSpPr>
            <a:spLocks noGrp="1"/>
          </p:cNvSpPr>
          <p:nvPr>
            <p:ph idx="1"/>
          </p:nvPr>
        </p:nvSpPr>
        <p:spPr/>
        <p:txBody>
          <a:bodyPr>
            <a:normAutofit/>
          </a:bodyPr>
          <a:lstStyle/>
          <a:p>
            <a:pPr marL="109728" indent="0">
              <a:buNone/>
            </a:pPr>
            <a:r>
              <a:rPr lang="en-GB" dirty="0"/>
              <a:t>Is not a lot –you need to use them well </a:t>
            </a:r>
          </a:p>
          <a:p>
            <a:pPr marL="0" indent="0">
              <a:buNone/>
            </a:pPr>
            <a:r>
              <a:rPr lang="en-GB" dirty="0"/>
              <a:t>Use them: </a:t>
            </a:r>
          </a:p>
          <a:p>
            <a:pPr marL="0" indent="0">
              <a:buNone/>
            </a:pPr>
            <a:r>
              <a:rPr lang="en-GB" dirty="0"/>
              <a:t>	to increase the range and depth of 		evidence cited</a:t>
            </a:r>
          </a:p>
          <a:p>
            <a:pPr marL="0" indent="0">
              <a:buNone/>
            </a:pPr>
            <a:r>
              <a:rPr lang="en-GB" dirty="0"/>
              <a:t>	to explore the evidence – </a:t>
            </a:r>
            <a:r>
              <a:rPr lang="en-GB" dirty="0" err="1"/>
              <a:t>ie</a:t>
            </a:r>
            <a:r>
              <a:rPr lang="en-GB" dirty="0"/>
              <a:t>., to quote 	AND 	interpret</a:t>
            </a:r>
          </a:p>
          <a:p>
            <a:pPr marL="0" indent="0">
              <a:buNone/>
            </a:pPr>
            <a:r>
              <a:rPr lang="en-GB" dirty="0"/>
              <a:t>	to increase the subtlety of the claims		with detail</a:t>
            </a:r>
          </a:p>
          <a:p>
            <a:pPr marL="0" indent="0">
              <a:buNone/>
            </a:pPr>
            <a:r>
              <a:rPr lang="en-GB" dirty="0"/>
              <a:t>	to demonstrate deeper knowledge and 	understanding</a:t>
            </a:r>
          </a:p>
          <a:p>
            <a:endParaRPr lang="en-GB" dirty="0"/>
          </a:p>
        </p:txBody>
      </p:sp>
    </p:spTree>
    <p:extLst>
      <p:ext uri="{BB962C8B-B14F-4D97-AF65-F5344CB8AC3E}">
        <p14:creationId xmlns:p14="http://schemas.microsoft.com/office/powerpoint/2010/main" val="830599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Focus the essay: Did Hobbes think Kings had to be tyrannical?</a:t>
            </a:r>
          </a:p>
        </p:txBody>
      </p:sp>
      <p:sp>
        <p:nvSpPr>
          <p:cNvPr id="3" name="Content Placeholder 2"/>
          <p:cNvSpPr>
            <a:spLocks noGrp="1"/>
          </p:cNvSpPr>
          <p:nvPr>
            <p:ph idx="1"/>
          </p:nvPr>
        </p:nvSpPr>
        <p:spPr/>
        <p:txBody>
          <a:bodyPr/>
          <a:lstStyle/>
          <a:p>
            <a:pPr marL="0" indent="0">
              <a:buNone/>
            </a:pPr>
            <a:r>
              <a:rPr lang="en-GB" dirty="0"/>
              <a:t>Start by de-limiting the topic – </a:t>
            </a:r>
          </a:p>
          <a:p>
            <a:pPr marL="0" indent="0">
              <a:buNone/>
            </a:pPr>
            <a:r>
              <a:rPr lang="en-GB" dirty="0"/>
              <a:t>The question raises fundamental issues about the interpretation of Hobbes’s argument that the sovereign should be absolute.  It makes a fundamental error in thinking that absolutism means that there are no constraints on how the sovereign should act, and it misses the point the key point and manner in which the sovereign’s power should be absolute. </a:t>
            </a:r>
          </a:p>
          <a:p>
            <a:pPr marL="0" indent="0">
              <a:buNone/>
            </a:pPr>
            <a:r>
              <a:rPr lang="en-GB" dirty="0"/>
              <a:t>I will discuss the case he makes for the sovereign being absolute and then go on to consider how that comes about, and how we should understand the place of the laws of nature in relation to the sovereign.</a:t>
            </a:r>
          </a:p>
          <a:p>
            <a:pPr marL="0" indent="0">
              <a:buNone/>
            </a:pPr>
            <a:r>
              <a:rPr lang="en-GB" dirty="0"/>
              <a:t>I will argue that when we understand what kinds of problems creates the need for an absolute sovereign we can recognise the inherent limits in what Hobbes is arguing for.</a:t>
            </a:r>
          </a:p>
        </p:txBody>
      </p:sp>
    </p:spTree>
    <p:extLst>
      <p:ext uri="{BB962C8B-B14F-4D97-AF65-F5344CB8AC3E}">
        <p14:creationId xmlns:p14="http://schemas.microsoft.com/office/powerpoint/2010/main" val="1284146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767730"/>
          </a:xfrm>
        </p:spPr>
        <p:txBody>
          <a:bodyPr>
            <a:normAutofit fontScale="90000"/>
          </a:bodyPr>
          <a:lstStyle/>
          <a:p>
            <a:r>
              <a:rPr lang="en-GB" dirty="0"/>
              <a:t>Get the proposition clear at the start and avoid repeating it.</a:t>
            </a:r>
            <a:br>
              <a:rPr lang="en-GB" dirty="0"/>
            </a:br>
            <a:br>
              <a:rPr lang="en-GB" dirty="0"/>
            </a:br>
            <a:r>
              <a:rPr lang="en-GB" dirty="0"/>
              <a:t>What did Wollstonecraft believe the role of women should be?</a:t>
            </a:r>
          </a:p>
        </p:txBody>
      </p:sp>
      <p:sp>
        <p:nvSpPr>
          <p:cNvPr id="3" name="Content Placeholder 2"/>
          <p:cNvSpPr>
            <a:spLocks noGrp="1"/>
          </p:cNvSpPr>
          <p:nvPr>
            <p:ph idx="1"/>
          </p:nvPr>
        </p:nvSpPr>
        <p:spPr>
          <a:xfrm>
            <a:off x="609178" y="2506662"/>
            <a:ext cx="7886700" cy="4351338"/>
          </a:xfrm>
        </p:spPr>
        <p:txBody>
          <a:bodyPr>
            <a:normAutofit lnSpcReduction="10000"/>
          </a:bodyPr>
          <a:lstStyle/>
          <a:p>
            <a:r>
              <a:rPr lang="en-GB" dirty="0"/>
              <a:t>MW part of a growing literature by women challenging their relegation to the domestic and private sphere.  Much historiography understates the roles women played in the emerging commercial and polite society, thereby following the biases of 18</a:t>
            </a:r>
            <a:r>
              <a:rPr lang="en-GB" baseline="30000" dirty="0"/>
              <a:t>th</a:t>
            </a:r>
            <a:r>
              <a:rPr lang="en-GB" dirty="0"/>
              <a:t> C men; but it also (I shall argue) overstates the emancipatory objectives of women writers at the end of the century. MW is no exception to this. I will argue that she essentially accepts women’s role as partners in the family. After demonstrating this from her account in her second Vindication however, I will raise the question of how far we should treat this as her real position, and how far she felt constrained to express things in this way because of the patriarchal order for which she was writing.</a:t>
            </a:r>
          </a:p>
          <a:p>
            <a:r>
              <a:rPr lang="en-GB" dirty="0"/>
              <a:t>Then you don’t need to comment on each piece of evidence – just build the evidence up of the various claims she makes about women -  but don’t keep repeating – so this shows – esp. since you want to complicate the picture towards the end. </a:t>
            </a:r>
          </a:p>
        </p:txBody>
      </p:sp>
    </p:spTree>
    <p:extLst>
      <p:ext uri="{BB962C8B-B14F-4D97-AF65-F5344CB8AC3E}">
        <p14:creationId xmlns:p14="http://schemas.microsoft.com/office/powerpoint/2010/main" val="1902771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6419056" cy="1340768"/>
          </a:xfrm>
        </p:spPr>
        <p:txBody>
          <a:bodyPr>
            <a:normAutofit fontScale="90000"/>
          </a:bodyPr>
          <a:lstStyle/>
          <a:p>
            <a:r>
              <a:rPr lang="en-GB" sz="3100" dirty="0"/>
              <a:t>Internet Essay!:What were the major causes of the French Revolution? </a:t>
            </a:r>
            <a:br>
              <a:rPr lang="en-GB" sz="4400" dirty="0"/>
            </a:br>
            <a:endParaRPr lang="en-GB" dirty="0"/>
          </a:p>
        </p:txBody>
      </p:sp>
      <p:sp>
        <p:nvSpPr>
          <p:cNvPr id="3" name="Content Placeholder 2"/>
          <p:cNvSpPr>
            <a:spLocks noGrp="1"/>
          </p:cNvSpPr>
          <p:nvPr>
            <p:ph idx="1"/>
          </p:nvPr>
        </p:nvSpPr>
        <p:spPr>
          <a:xfrm>
            <a:off x="457200" y="1052736"/>
            <a:ext cx="8229600" cy="4954555"/>
          </a:xfrm>
        </p:spPr>
        <p:txBody>
          <a:bodyPr>
            <a:normAutofit fontScale="77500" lnSpcReduction="20000"/>
          </a:bodyPr>
          <a:lstStyle/>
          <a:p>
            <a:endParaRPr lang="en-GB" sz="3800" dirty="0"/>
          </a:p>
          <a:p>
            <a:r>
              <a:rPr lang="en-GB" dirty="0"/>
              <a:t>The major cause of the French Revolution was the disputes between the different types of social classes in French society. The French Revolution of 1789-1799 was one of the most important events in the history of the world. The Revolution led to many changes in France, which at the time of the Revolution was the most powerful state in Europe. The Revolution led to the development of new political forces such as democracy and nationalism. It questioned the authority of kings, priests, and nobles. The Revolution also gave new meanings and new ideas to the political ideas of the people.</a:t>
            </a:r>
            <a:br>
              <a:rPr lang="en-GB" dirty="0"/>
            </a:br>
            <a:br>
              <a:rPr lang="en-GB" dirty="0"/>
            </a:br>
            <a:r>
              <a:rPr lang="en-GB" dirty="0"/>
              <a:t>The French Revolution was spread over the ten year period between 1789 and 1799. The primary cause of the revolution was the disputes over the peoples' differing ideas of reform. Before the beginning of the Revolution, only moderate reforms were wanted by the people. An example of why they wanted this was because of king Louis XIV's actions. At the end of the seventeenth century, King Louis XIV's wars began decreasing the royal finances dramatically. This worsened during the eighteenth century. The use of the money by Louis XIV angered the people and they wanted a new system of government. </a:t>
            </a:r>
            <a:br>
              <a:rPr lang="en-GB" dirty="0"/>
            </a:br>
            <a:br>
              <a:rPr lang="en-GB" dirty="0"/>
            </a:br>
            <a:br>
              <a:rPr lang="en-GB" dirty="0"/>
            </a:br>
            <a:r>
              <a:rPr lang="en-GB" dirty="0"/>
              <a:t>The main cause of the Revolution was the differences between the three social classes that existed in France at that time. There was a severe amount of injustice in the tax system (doc.1). The third estate paid the highest taxes, while the first and third paid low taxes or none at all. The rent was to high, and the price on bread was above people's economic ability to pay (doc.1). Although the third estate made up most of the population of France, it owned less land then the first and second estate (doc.2). While the main cause of the French Revolution was the social inequality, there were other reasons, which caused the French to revolt. One was the idea's of the Enlightenment. </a:t>
            </a:r>
          </a:p>
        </p:txBody>
      </p:sp>
    </p:spTree>
    <p:extLst>
      <p:ext uri="{BB962C8B-B14F-4D97-AF65-F5344CB8AC3E}">
        <p14:creationId xmlns:p14="http://schemas.microsoft.com/office/powerpoint/2010/main" val="1928487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Grammatical and spelling errors</a:t>
            </a:r>
          </a:p>
        </p:txBody>
      </p:sp>
      <p:sp>
        <p:nvSpPr>
          <p:cNvPr id="3" name="Content Placeholder 2"/>
          <p:cNvSpPr>
            <a:spLocks noGrp="1"/>
          </p:cNvSpPr>
          <p:nvPr>
            <p:ph idx="1"/>
          </p:nvPr>
        </p:nvSpPr>
        <p:spPr>
          <a:xfrm>
            <a:off x="0" y="1196752"/>
            <a:ext cx="9144000" cy="5661248"/>
          </a:xfrm>
        </p:spPr>
        <p:txBody>
          <a:bodyPr>
            <a:normAutofit fontScale="92500" lnSpcReduction="20000"/>
          </a:bodyPr>
          <a:lstStyle/>
          <a:p>
            <a:r>
              <a:rPr lang="en-GB" dirty="0"/>
              <a:t>The major cause of the French Revolution was </a:t>
            </a:r>
            <a:r>
              <a:rPr lang="en-GB" dirty="0">
                <a:solidFill>
                  <a:srgbClr val="FF0000"/>
                </a:solidFill>
              </a:rPr>
              <a:t>the disputes </a:t>
            </a:r>
            <a:r>
              <a:rPr lang="en-GB" dirty="0"/>
              <a:t>between the different </a:t>
            </a:r>
            <a:r>
              <a:rPr lang="en-GB" dirty="0">
                <a:solidFill>
                  <a:srgbClr val="FF0000"/>
                </a:solidFill>
              </a:rPr>
              <a:t>types of </a:t>
            </a:r>
            <a:r>
              <a:rPr lang="en-GB" dirty="0"/>
              <a:t>social classes in French society. The French Revolution of 1789-1799 was one of the most important events in the history of the world. The Revolution led to many changes in France, which at the time of the Revolution was the most powerful state in Europe. The Revolution led to the development of new political forces such as democracy and nationalism. It questioned the authority of kings, priests, and nobles. The Revolution also gave new meanings </a:t>
            </a:r>
            <a:r>
              <a:rPr lang="en-GB" dirty="0">
                <a:solidFill>
                  <a:srgbClr val="FF0000"/>
                </a:solidFill>
              </a:rPr>
              <a:t>and new ideas to the political ideas of the people</a:t>
            </a:r>
            <a:r>
              <a:rPr lang="en-GB" dirty="0"/>
              <a:t>.</a:t>
            </a:r>
            <a:br>
              <a:rPr lang="en-GB" dirty="0"/>
            </a:br>
            <a:br>
              <a:rPr lang="en-GB" dirty="0"/>
            </a:br>
            <a:r>
              <a:rPr lang="en-GB" dirty="0"/>
              <a:t>The French Revolution was spread over the ten year period between 1789 and 1799. The primary cause of the revolution was the disputes over the </a:t>
            </a:r>
            <a:r>
              <a:rPr lang="en-GB" dirty="0">
                <a:solidFill>
                  <a:srgbClr val="FF0000"/>
                </a:solidFill>
              </a:rPr>
              <a:t>peoples' </a:t>
            </a:r>
            <a:r>
              <a:rPr lang="en-GB" dirty="0"/>
              <a:t>differing ideas of reform. Before the beginning of the Revolution, only moderate reforms were wanted by the people. An example of why they wanted this was because of king Louis XIV's actions. At the end of the seventeenth century, King Louis XIV's wars began decreasing the royal finances dramatically. This worsened during the eighteenth century. The use of the money by Louis XIV angered the people and they wanted a new system of government. </a:t>
            </a:r>
            <a:br>
              <a:rPr lang="en-GB" dirty="0"/>
            </a:br>
            <a:br>
              <a:rPr lang="en-GB" dirty="0"/>
            </a:br>
            <a:br>
              <a:rPr lang="en-GB" dirty="0"/>
            </a:br>
            <a:r>
              <a:rPr lang="en-GB" dirty="0"/>
              <a:t>The main cause of the Revolution was the differences between the three social classes that existed in France at that time. </a:t>
            </a:r>
            <a:r>
              <a:rPr lang="en-GB" dirty="0">
                <a:solidFill>
                  <a:srgbClr val="FF0000"/>
                </a:solidFill>
              </a:rPr>
              <a:t>There was a severe amount of injustice </a:t>
            </a:r>
            <a:r>
              <a:rPr lang="en-GB" dirty="0"/>
              <a:t>in the tax system (doc.1). The third estate paid the highest taxes, while the first and third paid low taxes or none at all. The </a:t>
            </a:r>
            <a:r>
              <a:rPr lang="en-GB" dirty="0">
                <a:solidFill>
                  <a:srgbClr val="FF0000"/>
                </a:solidFill>
              </a:rPr>
              <a:t>rent was to high</a:t>
            </a:r>
            <a:r>
              <a:rPr lang="en-GB" dirty="0"/>
              <a:t>, and the </a:t>
            </a:r>
            <a:r>
              <a:rPr lang="en-GB" dirty="0">
                <a:solidFill>
                  <a:srgbClr val="FF0000"/>
                </a:solidFill>
              </a:rPr>
              <a:t>price on bread </a:t>
            </a:r>
            <a:r>
              <a:rPr lang="en-GB" dirty="0"/>
              <a:t>was above </a:t>
            </a:r>
            <a:r>
              <a:rPr lang="en-GB" dirty="0">
                <a:solidFill>
                  <a:srgbClr val="FF0000"/>
                </a:solidFill>
              </a:rPr>
              <a:t>people's economic ability to pay </a:t>
            </a:r>
            <a:r>
              <a:rPr lang="en-GB" dirty="0"/>
              <a:t>(doc.1). Although the third estate made up most of the population of France, it owned less land then the first and second estate (doc.2).</a:t>
            </a:r>
            <a:br>
              <a:rPr lang="en-GB" dirty="0"/>
            </a:br>
            <a:r>
              <a:rPr lang="en-GB" dirty="0"/>
              <a:t>While the main cause of the French Revolution was the social inequality, there were other reasons, which caused the French to revolt. One was the </a:t>
            </a:r>
            <a:r>
              <a:rPr lang="en-GB" dirty="0">
                <a:solidFill>
                  <a:srgbClr val="FF0000"/>
                </a:solidFill>
              </a:rPr>
              <a:t>idea's </a:t>
            </a:r>
            <a:r>
              <a:rPr lang="en-GB" dirty="0"/>
              <a:t>of the </a:t>
            </a:r>
            <a:r>
              <a:rPr lang="en-GB" dirty="0" err="1">
                <a:solidFill>
                  <a:srgbClr val="FF0000"/>
                </a:solidFill>
              </a:rPr>
              <a:t>Enlightment</a:t>
            </a:r>
            <a:r>
              <a:rPr lang="en-GB" dirty="0"/>
              <a:t>. </a:t>
            </a:r>
          </a:p>
        </p:txBody>
      </p:sp>
    </p:spTree>
    <p:extLst>
      <p:ext uri="{BB962C8B-B14F-4D97-AF65-F5344CB8AC3E}">
        <p14:creationId xmlns:p14="http://schemas.microsoft.com/office/powerpoint/2010/main" val="37766167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992888" cy="576064"/>
          </a:xfrm>
        </p:spPr>
        <p:txBody>
          <a:bodyPr>
            <a:normAutofit/>
          </a:bodyPr>
          <a:lstStyle/>
          <a:p>
            <a:r>
              <a:rPr lang="en-GB" dirty="0"/>
              <a:t>Propositional errors</a:t>
            </a:r>
          </a:p>
        </p:txBody>
      </p:sp>
      <p:sp>
        <p:nvSpPr>
          <p:cNvPr id="3" name="Content Placeholder 2"/>
          <p:cNvSpPr>
            <a:spLocks noGrp="1"/>
          </p:cNvSpPr>
          <p:nvPr>
            <p:ph idx="1"/>
          </p:nvPr>
        </p:nvSpPr>
        <p:spPr>
          <a:xfrm>
            <a:off x="107504" y="1052736"/>
            <a:ext cx="8928992" cy="5805264"/>
          </a:xfrm>
        </p:spPr>
        <p:txBody>
          <a:bodyPr>
            <a:normAutofit fontScale="77500" lnSpcReduction="20000"/>
          </a:bodyPr>
          <a:lstStyle/>
          <a:p>
            <a:r>
              <a:rPr lang="en-GB" dirty="0">
                <a:solidFill>
                  <a:schemeClr val="accent6">
                    <a:lumMod val="60000"/>
                    <a:lumOff val="40000"/>
                  </a:schemeClr>
                </a:solidFill>
              </a:rPr>
              <a:t>The major cause </a:t>
            </a:r>
            <a:r>
              <a:rPr lang="en-GB" dirty="0"/>
              <a:t>of the French Revolution was </a:t>
            </a:r>
            <a:r>
              <a:rPr lang="en-GB" dirty="0">
                <a:solidFill>
                  <a:schemeClr val="accent6">
                    <a:lumMod val="60000"/>
                    <a:lumOff val="40000"/>
                  </a:schemeClr>
                </a:solidFill>
              </a:rPr>
              <a:t>the disputes </a:t>
            </a:r>
            <a:r>
              <a:rPr lang="en-GB" dirty="0"/>
              <a:t>between the different types of social classes in French society. The French Revolution of 1789-1799 was one of the most important events in the history of the world. The Revolution led to many changes in France, which at the time of the Revolution was the most powerful state in Europe. The Revolution led to the development of new political forces such as democracy and nationalism. It questioned the authority of kings, priests, and nobles. The Revolution also gave new meanings and new ideas to the political ideas of the people.</a:t>
            </a:r>
            <a:br>
              <a:rPr lang="en-GB" dirty="0"/>
            </a:br>
            <a:br>
              <a:rPr lang="en-GB" dirty="0"/>
            </a:br>
            <a:r>
              <a:rPr lang="en-GB" dirty="0"/>
              <a:t>The French Revolution was spread over the ten year period between 1789 and 1799. </a:t>
            </a:r>
            <a:r>
              <a:rPr lang="en-GB" dirty="0">
                <a:solidFill>
                  <a:schemeClr val="accent6">
                    <a:lumMod val="60000"/>
                    <a:lumOff val="40000"/>
                  </a:schemeClr>
                </a:solidFill>
              </a:rPr>
              <a:t>The primary cause of the revolution was the disputes over the peoples' differing ideas of reform. </a:t>
            </a:r>
            <a:r>
              <a:rPr lang="en-GB" dirty="0"/>
              <a:t>Before the beginning of the Revolution, only moderate reforms were wanted by the people. </a:t>
            </a:r>
            <a:r>
              <a:rPr lang="en-GB" dirty="0">
                <a:solidFill>
                  <a:srgbClr val="FF0000"/>
                </a:solidFill>
              </a:rPr>
              <a:t>An example of why they wanted this was because of king Louis XIV's actions. At the end of the seventeenth century, King Louis XIV's wars began decreasing the royal finances dramatically. This worsened during the eighteenth century. The use of the money by Louis XIV angered the people and they wanted a new system of government. </a:t>
            </a:r>
            <a:br>
              <a:rPr lang="en-GB" dirty="0">
                <a:solidFill>
                  <a:srgbClr val="00B050"/>
                </a:solidFill>
              </a:rPr>
            </a:br>
            <a:br>
              <a:rPr lang="en-GB" dirty="0"/>
            </a:br>
            <a:br>
              <a:rPr lang="en-GB" dirty="0">
                <a:solidFill>
                  <a:srgbClr val="002060"/>
                </a:solidFill>
              </a:rPr>
            </a:br>
            <a:r>
              <a:rPr lang="en-GB" dirty="0">
                <a:solidFill>
                  <a:schemeClr val="accent6">
                    <a:lumMod val="60000"/>
                    <a:lumOff val="40000"/>
                  </a:schemeClr>
                </a:solidFill>
              </a:rPr>
              <a:t>The main cause of the Revolution was the differences </a:t>
            </a:r>
            <a:r>
              <a:rPr lang="en-GB" dirty="0"/>
              <a:t>between the three social classes that existed in France at that time. There was a severe amount of injustice in the tax system (doc.1). The third estate paid the highest taxes, while the first and third paid low taxes or none at all. The rent was to high, and the price on bread was above people's economic ability to pay (doc.1). Although the third estate made up most of the population of France, it owned less land then the first and second estate (doc.2).</a:t>
            </a:r>
            <a:br>
              <a:rPr lang="en-GB" dirty="0"/>
            </a:br>
            <a:r>
              <a:rPr lang="en-GB" dirty="0"/>
              <a:t>While </a:t>
            </a:r>
            <a:r>
              <a:rPr lang="en-GB" dirty="0">
                <a:solidFill>
                  <a:schemeClr val="accent6">
                    <a:lumMod val="60000"/>
                    <a:lumOff val="40000"/>
                  </a:schemeClr>
                </a:solidFill>
              </a:rPr>
              <a:t>the main cause of the French Revolution was the social inequality</a:t>
            </a:r>
            <a:r>
              <a:rPr lang="en-GB" dirty="0">
                <a:solidFill>
                  <a:srgbClr val="002060"/>
                </a:solidFill>
              </a:rPr>
              <a:t>, </a:t>
            </a:r>
            <a:r>
              <a:rPr lang="en-GB" dirty="0"/>
              <a:t>there were other reasons, which caused the French to revolt. </a:t>
            </a:r>
            <a:r>
              <a:rPr lang="en-GB" dirty="0">
                <a:solidFill>
                  <a:schemeClr val="accent6">
                    <a:lumMod val="60000"/>
                    <a:lumOff val="40000"/>
                  </a:schemeClr>
                </a:solidFill>
              </a:rPr>
              <a:t>One was the idea's of the Enlightenment. </a:t>
            </a:r>
          </a:p>
          <a:p>
            <a:endParaRPr lang="en-GB" dirty="0"/>
          </a:p>
          <a:p>
            <a:r>
              <a:rPr lang="en-GB" dirty="0">
                <a:solidFill>
                  <a:schemeClr val="accent6">
                    <a:lumMod val="60000"/>
                    <a:lumOff val="40000"/>
                  </a:schemeClr>
                </a:solidFill>
              </a:rPr>
              <a:t>Green – at least three accounts of what ‘the principal cause’ is</a:t>
            </a:r>
          </a:p>
          <a:p>
            <a:r>
              <a:rPr lang="en-GB" dirty="0">
                <a:solidFill>
                  <a:srgbClr val="FF0000"/>
                </a:solidFill>
              </a:rPr>
              <a:t>Red –they haven’t done enough to explain the 70+ years between Louis XIV’s death and the Revolution – and they claim that people in that period only wanted limited reform – so Louis can’t have done that much damage!</a:t>
            </a:r>
          </a:p>
        </p:txBody>
      </p:sp>
    </p:spTree>
    <p:extLst>
      <p:ext uri="{BB962C8B-B14F-4D97-AF65-F5344CB8AC3E}">
        <p14:creationId xmlns:p14="http://schemas.microsoft.com/office/powerpoint/2010/main" val="21629462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 sentence unrelated to paragraph content  (para 2)</a:t>
            </a:r>
          </a:p>
        </p:txBody>
      </p:sp>
      <p:sp>
        <p:nvSpPr>
          <p:cNvPr id="3" name="Content Placeholder 2"/>
          <p:cNvSpPr>
            <a:spLocks noGrp="1"/>
          </p:cNvSpPr>
          <p:nvPr>
            <p:ph idx="1"/>
          </p:nvPr>
        </p:nvSpPr>
        <p:spPr/>
        <p:txBody>
          <a:bodyPr>
            <a:normAutofit/>
          </a:bodyPr>
          <a:lstStyle/>
          <a:p>
            <a:r>
              <a:rPr lang="en-GB" dirty="0"/>
              <a:t>The French Revolution was spread over the ten year period between 1789 and 1799. The primary cause of the revolution was the disputes over the people’s differing ideas of reform. Before the beginning of the Revolution, only moderate reforms were wanted by the people. At the end of the seventeenth century, King Louis XIV's wars began decreasing the royal finances dramatically. This worsened throughout the eighteenth century. The use of the money by Louis XIV angered the people and they wanted a new system of government. </a:t>
            </a:r>
            <a:br>
              <a:rPr lang="en-GB" dirty="0"/>
            </a:br>
            <a:br>
              <a:rPr lang="en-GB" dirty="0"/>
            </a:br>
            <a:endParaRPr lang="en-GB" dirty="0"/>
          </a:p>
        </p:txBody>
      </p:sp>
    </p:spTree>
    <p:extLst>
      <p:ext uri="{BB962C8B-B14F-4D97-AF65-F5344CB8AC3E}">
        <p14:creationId xmlns:p14="http://schemas.microsoft.com/office/powerpoint/2010/main" val="18622681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Cutting the C: para 1</a:t>
            </a:r>
          </a:p>
        </p:txBody>
      </p:sp>
      <p:sp>
        <p:nvSpPr>
          <p:cNvPr id="3" name="Content Placeholder 2"/>
          <p:cNvSpPr>
            <a:spLocks noGrp="1"/>
          </p:cNvSpPr>
          <p:nvPr>
            <p:ph idx="1"/>
          </p:nvPr>
        </p:nvSpPr>
        <p:spPr/>
        <p:txBody>
          <a:bodyPr>
            <a:normAutofit/>
          </a:bodyPr>
          <a:lstStyle/>
          <a:p>
            <a:r>
              <a:rPr lang="en-GB" dirty="0"/>
              <a:t>The major cause of the French Revolution was the disputes between the different social classes in French society. The French Revolution of 1789-1799 was one of the most important events in the history of the world. The Revolution led to many changes in France, which at the time of the Revolution was the most powerful state in Europe. The Revolution led to the development of new political forces such as democracy and nationalism. It questioned the authority of kings, priests, and nobles. The Revolution also gave new meanings and new ideas to the political ideas of the people.</a:t>
            </a:r>
          </a:p>
        </p:txBody>
      </p:sp>
    </p:spTree>
    <p:extLst>
      <p:ext uri="{BB962C8B-B14F-4D97-AF65-F5344CB8AC3E}">
        <p14:creationId xmlns:p14="http://schemas.microsoft.com/office/powerpoint/2010/main" val="491223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The Title Question: How to start?</a:t>
            </a:r>
          </a:p>
        </p:txBody>
      </p:sp>
      <p:sp>
        <p:nvSpPr>
          <p:cNvPr id="3" name="Content Placeholder 2"/>
          <p:cNvSpPr>
            <a:spLocks noGrp="1"/>
          </p:cNvSpPr>
          <p:nvPr>
            <p:ph idx="1"/>
          </p:nvPr>
        </p:nvSpPr>
        <p:spPr/>
        <p:txBody>
          <a:bodyPr>
            <a:normAutofit/>
          </a:bodyPr>
          <a:lstStyle/>
          <a:p>
            <a:r>
              <a:rPr lang="en-GB" dirty="0"/>
              <a:t>Think about that the title asks</a:t>
            </a:r>
          </a:p>
          <a:p>
            <a:pPr lvl="1"/>
            <a:r>
              <a:rPr lang="en-GB" dirty="0"/>
              <a:t>What are its key terms?</a:t>
            </a:r>
          </a:p>
          <a:p>
            <a:pPr lvl="1"/>
            <a:r>
              <a:rPr lang="en-GB" dirty="0"/>
              <a:t>Can you define them?</a:t>
            </a:r>
          </a:p>
          <a:p>
            <a:pPr lvl="1"/>
            <a:r>
              <a:rPr lang="en-GB" dirty="0"/>
              <a:t>What relationship is suggested between which components – what is the basic idea/problem?</a:t>
            </a:r>
          </a:p>
          <a:p>
            <a:pPr lvl="1"/>
            <a:r>
              <a:rPr lang="en-GB" dirty="0"/>
              <a:t>And what line do you want to take in responding to the question?</a:t>
            </a:r>
          </a:p>
          <a:p>
            <a:r>
              <a:rPr lang="en-GB" dirty="0"/>
              <a:t>Ideally discuss this with me before the reading week!</a:t>
            </a:r>
          </a:p>
        </p:txBody>
      </p:sp>
    </p:spTree>
    <p:extLst>
      <p:ext uri="{BB962C8B-B14F-4D97-AF65-F5344CB8AC3E}">
        <p14:creationId xmlns:p14="http://schemas.microsoft.com/office/powerpoint/2010/main" val="41043070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bit better</a:t>
            </a:r>
          </a:p>
        </p:txBody>
      </p:sp>
      <p:sp>
        <p:nvSpPr>
          <p:cNvPr id="3" name="Content Placeholder 2"/>
          <p:cNvSpPr>
            <a:spLocks noGrp="1"/>
          </p:cNvSpPr>
          <p:nvPr>
            <p:ph idx="1"/>
          </p:nvPr>
        </p:nvSpPr>
        <p:spPr/>
        <p:txBody>
          <a:bodyPr>
            <a:normAutofit/>
          </a:bodyPr>
          <a:lstStyle/>
          <a:p>
            <a:r>
              <a:rPr lang="en-GB" dirty="0"/>
              <a:t>The French Revolution of 1789-1799 is considered one of the most important events in the history of the world. It led to many changes in France, which was then one of the most powerful states in Europe. The Revolution questioned the authority of the king, priests, and nobility and unleashed new forces of democracy and nationalism. I shall argue that the French Revolution was the result of a fundamental clash between the interests of different social classes in French society. </a:t>
            </a:r>
          </a:p>
          <a:p>
            <a:endParaRPr lang="en-GB" dirty="0"/>
          </a:p>
        </p:txBody>
      </p:sp>
    </p:spTree>
    <p:extLst>
      <p:ext uri="{BB962C8B-B14F-4D97-AF65-F5344CB8AC3E}">
        <p14:creationId xmlns:p14="http://schemas.microsoft.com/office/powerpoint/2010/main" val="3156179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questions</a:t>
            </a:r>
          </a:p>
        </p:txBody>
      </p:sp>
      <p:sp>
        <p:nvSpPr>
          <p:cNvPr id="3" name="Content Placeholder 2"/>
          <p:cNvSpPr>
            <a:spLocks noGrp="1"/>
          </p:cNvSpPr>
          <p:nvPr>
            <p:ph idx="1"/>
          </p:nvPr>
        </p:nvSpPr>
        <p:spPr/>
        <p:txBody>
          <a:bodyPr>
            <a:normAutofit fontScale="85000" lnSpcReduction="10000"/>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obstacles face attempts to speak truly in autobiographical writing in the eighteenth and early nineteenth centuries?  Answer with reference to AT LEAST TWO authors you have studied for this paper.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 what ways and why were men of the romantic period apparently so troubled by questions of identity? Answer with reference to AT LEAST TWO authors you have studied for this paper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do ‘stadial’ theories contribute to eighteenth century understandings of society and economy? Answer with reference to AT LEAST TWO authors you have studied for this paper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Is consumption a vice?  Answer with reference to AT LEAST TWO authors you have studied for this paper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How did people at the end of the eighteenth and beginning of the nineteenth centuries distinguish between productive and unproductive labour?  Answer with reference to AT LEAST TWO authors you have studied for this paper.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priority is given to liberty and equality respectively in the writing of AT LEAST TWO  writers you have studied for this paper. </a:t>
            </a:r>
          </a:p>
          <a:p>
            <a:endParaRPr lang="en-GB" dirty="0"/>
          </a:p>
        </p:txBody>
      </p:sp>
    </p:spTree>
    <p:extLst>
      <p:ext uri="{BB962C8B-B14F-4D97-AF65-F5344CB8AC3E}">
        <p14:creationId xmlns:p14="http://schemas.microsoft.com/office/powerpoint/2010/main" val="41254370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Bibliography:</a:t>
            </a:r>
          </a:p>
        </p:txBody>
      </p:sp>
      <p:sp>
        <p:nvSpPr>
          <p:cNvPr id="2" name="Content Placeholder 1"/>
          <p:cNvSpPr>
            <a:spLocks noGrp="1"/>
          </p:cNvSpPr>
          <p:nvPr>
            <p:ph idx="1"/>
          </p:nvPr>
        </p:nvSpPr>
        <p:spPr/>
        <p:txBody>
          <a:bodyPr/>
          <a:lstStyle/>
          <a:p>
            <a:pPr marL="109728" indent="0">
              <a:buNone/>
            </a:pPr>
            <a:r>
              <a:rPr lang="en-GB" dirty="0"/>
              <a:t>The more you read….</a:t>
            </a:r>
          </a:p>
          <a:p>
            <a:pPr marL="109728" indent="0">
              <a:buNone/>
            </a:pPr>
            <a:r>
              <a:rPr lang="en-GB" dirty="0"/>
              <a:t>You don’t need to be a grammar fascist…but if you find it hard then you might find the following helpful:</a:t>
            </a:r>
          </a:p>
          <a:p>
            <a:pPr marL="109728" indent="0">
              <a:buNone/>
            </a:pPr>
            <a:r>
              <a:rPr lang="en-GB" dirty="0"/>
              <a:t>Lynne Truss, </a:t>
            </a:r>
            <a:r>
              <a:rPr lang="en-GB" i="1" dirty="0"/>
              <a:t>Eats, Shoots and Leaves </a:t>
            </a:r>
            <a:r>
              <a:rPr lang="en-GB" dirty="0"/>
              <a:t>(2003)</a:t>
            </a:r>
          </a:p>
          <a:p>
            <a:pPr marL="109728" indent="0">
              <a:buNone/>
            </a:pPr>
            <a:r>
              <a:rPr lang="en-GB" dirty="0"/>
              <a:t>And if you want to know about the evolution of the English language: </a:t>
            </a:r>
          </a:p>
          <a:p>
            <a:pPr marL="109728" indent="0">
              <a:buNone/>
            </a:pPr>
            <a:r>
              <a:rPr lang="en-GB" dirty="0"/>
              <a:t>David Crystal, </a:t>
            </a:r>
            <a:r>
              <a:rPr lang="en-GB" i="1" dirty="0"/>
              <a:t>Spell it out </a:t>
            </a:r>
            <a:r>
              <a:rPr lang="en-GB" dirty="0"/>
              <a:t>(2012)</a:t>
            </a:r>
          </a:p>
        </p:txBody>
      </p:sp>
    </p:spTree>
    <p:extLst>
      <p:ext uri="{BB962C8B-B14F-4D97-AF65-F5344CB8AC3E}">
        <p14:creationId xmlns:p14="http://schemas.microsoft.com/office/powerpoint/2010/main" val="4094475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280920" cy="1944216"/>
          </a:xfrm>
        </p:spPr>
        <p:txBody>
          <a:bodyPr>
            <a:normAutofit/>
          </a:bodyPr>
          <a:lstStyle/>
          <a:p>
            <a:r>
              <a:rPr lang="en-GB" sz="2800" dirty="0"/>
              <a:t>Can institutional design dispense with civic virtue? Answer with reference to AT LEAST TWO authors you have studied for this paper.</a:t>
            </a:r>
            <a:br>
              <a:rPr lang="en-GB" sz="2800" dirty="0"/>
            </a:br>
            <a:endParaRPr lang="en-GB" sz="2800" dirty="0"/>
          </a:p>
        </p:txBody>
      </p:sp>
      <p:sp>
        <p:nvSpPr>
          <p:cNvPr id="3" name="Content Placeholder 2"/>
          <p:cNvSpPr>
            <a:spLocks noGrp="1"/>
          </p:cNvSpPr>
          <p:nvPr>
            <p:ph idx="1"/>
          </p:nvPr>
        </p:nvSpPr>
        <p:spPr>
          <a:xfrm>
            <a:off x="467544" y="2060848"/>
            <a:ext cx="8208912" cy="4392488"/>
          </a:xfrm>
        </p:spPr>
        <p:txBody>
          <a:bodyPr>
            <a:normAutofit/>
          </a:bodyPr>
          <a:lstStyle/>
          <a:p>
            <a:r>
              <a:rPr lang="en-GB" dirty="0"/>
              <a:t>What is the problem?  What is ‘Civic virtue’ and what is it doing in people’s accounts? What is it supposed to do within the state (all states or just some)?</a:t>
            </a:r>
          </a:p>
          <a:p>
            <a:pPr lvl="0"/>
            <a:r>
              <a:rPr lang="en-GB" dirty="0"/>
              <a:t>Who might it be referring to? Check that for plausibility.</a:t>
            </a:r>
          </a:p>
          <a:p>
            <a:pPr lvl="0"/>
            <a:r>
              <a:rPr lang="en-GB" dirty="0"/>
              <a:t>Why might you think that it can be dispensed with – and why might that be something you think you need to do (and who might think – have thought - that)?  What might such a person be thinking that institutional design consists in </a:t>
            </a:r>
          </a:p>
          <a:p>
            <a:pPr lvl="0"/>
            <a:r>
              <a:rPr lang="en-GB" dirty="0"/>
              <a:t>What would you have to believe to challenge that claim (that institutional design can do the job)</a:t>
            </a:r>
          </a:p>
          <a:p>
            <a:pPr lvl="0"/>
            <a:r>
              <a:rPr lang="en-GB" dirty="0"/>
              <a:t>What primary texts are you going to refer to on each side – and what are you aiming to cite.</a:t>
            </a:r>
          </a:p>
          <a:p>
            <a:pPr lvl="0"/>
            <a:r>
              <a:rPr lang="en-GB" dirty="0"/>
              <a:t>Go back to the question –make sure you’ve ticked off all the elements</a:t>
            </a:r>
          </a:p>
          <a:p>
            <a:endParaRPr lang="en-GB" dirty="0"/>
          </a:p>
        </p:txBody>
      </p:sp>
    </p:spTree>
    <p:extLst>
      <p:ext uri="{BB962C8B-B14F-4D97-AF65-F5344CB8AC3E}">
        <p14:creationId xmlns:p14="http://schemas.microsoft.com/office/powerpoint/2010/main" val="1630449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Neither All, or Nothing</a:t>
            </a:r>
          </a:p>
        </p:txBody>
      </p:sp>
      <p:sp>
        <p:nvSpPr>
          <p:cNvPr id="2" name="Content Placeholder 1"/>
          <p:cNvSpPr>
            <a:spLocks noGrp="1"/>
          </p:cNvSpPr>
          <p:nvPr>
            <p:ph idx="1"/>
          </p:nvPr>
        </p:nvSpPr>
        <p:spPr/>
        <p:txBody>
          <a:bodyPr>
            <a:normAutofit lnSpcReduction="10000"/>
          </a:bodyPr>
          <a:lstStyle/>
          <a:p>
            <a:r>
              <a:rPr lang="en-GB" dirty="0"/>
              <a:t>You don’t need to cover every theorist of civic virtue or institutional design – you can’t.</a:t>
            </a:r>
          </a:p>
          <a:p>
            <a:r>
              <a:rPr lang="en-GB" dirty="0"/>
              <a:t>Part of the trick is ‘delimiting’ the focus – </a:t>
            </a:r>
            <a:r>
              <a:rPr lang="en-GB" dirty="0" err="1"/>
              <a:t>ie</a:t>
            </a:r>
            <a:r>
              <a:rPr lang="en-GB" dirty="0"/>
              <a:t>: defining and limiting</a:t>
            </a:r>
          </a:p>
          <a:p>
            <a:r>
              <a:rPr lang="en-GB" dirty="0"/>
              <a:t>And treat the narrower discussion in depth as a way of providing evidence (and subtlety) in answering the question</a:t>
            </a:r>
          </a:p>
          <a:p>
            <a:endParaRPr lang="en-GB" dirty="0"/>
          </a:p>
          <a:p>
            <a:r>
              <a:rPr lang="en-GB" dirty="0"/>
              <a:t>“In this essay I want to focus on two major accounts – one in which civic virtue is…; and one in which there is an attempt to dispense with it and solve the problems of the state through design. We need to start by understanding what advocates of civic virtue are arguing, in order the better to understand the response that seeks to use institutional design. I start by discussing X; and then look at how Y seeks to resist those claims in the name of institutional design….”</a:t>
            </a:r>
          </a:p>
          <a:p>
            <a:r>
              <a:rPr lang="en-GB" dirty="0"/>
              <a:t>More of this below</a:t>
            </a:r>
          </a:p>
        </p:txBody>
      </p:sp>
    </p:spTree>
    <p:extLst>
      <p:ext uri="{BB962C8B-B14F-4D97-AF65-F5344CB8AC3E}">
        <p14:creationId xmlns:p14="http://schemas.microsoft.com/office/powerpoint/2010/main" val="3146229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“Writing it up”</a:t>
            </a:r>
          </a:p>
        </p:txBody>
      </p:sp>
      <p:sp>
        <p:nvSpPr>
          <p:cNvPr id="3" name="Content Placeholder 2"/>
          <p:cNvSpPr>
            <a:spLocks noGrp="1"/>
          </p:cNvSpPr>
          <p:nvPr>
            <p:ph idx="1"/>
          </p:nvPr>
        </p:nvSpPr>
        <p:spPr/>
        <p:txBody>
          <a:bodyPr>
            <a:normAutofit fontScale="92500" lnSpcReduction="10000"/>
          </a:bodyPr>
          <a:lstStyle/>
          <a:p>
            <a:r>
              <a:rPr lang="en-GB" dirty="0"/>
              <a:t>Don’t read everything and then write it: Write as you read!</a:t>
            </a:r>
          </a:p>
          <a:p>
            <a:r>
              <a:rPr lang="en-GB" dirty="0"/>
              <a:t>Once you have the question – try and work out the structure of the piece – revolving around answering that question</a:t>
            </a:r>
          </a:p>
          <a:p>
            <a:r>
              <a:rPr lang="en-GB" dirty="0"/>
              <a:t>Identify the sources, texts and evidence you want to use</a:t>
            </a:r>
          </a:p>
          <a:p>
            <a:r>
              <a:rPr lang="en-GB" dirty="0"/>
              <a:t>Write sections up as you work on them</a:t>
            </a:r>
          </a:p>
          <a:p>
            <a:r>
              <a:rPr lang="en-GB" dirty="0"/>
              <a:t>Write the conclusion</a:t>
            </a:r>
          </a:p>
          <a:p>
            <a:r>
              <a:rPr lang="en-GB" b="1" dirty="0"/>
              <a:t>Then (and only then) </a:t>
            </a:r>
            <a:r>
              <a:rPr lang="en-GB" dirty="0"/>
              <a:t>write the Introduction to focus your response to the question and explain how you are tackling it</a:t>
            </a:r>
          </a:p>
          <a:p>
            <a:r>
              <a:rPr lang="en-GB" dirty="0"/>
              <a:t>Read it through – and write a sentence saying what each paragraph is arguing.</a:t>
            </a:r>
          </a:p>
          <a:p>
            <a:r>
              <a:rPr lang="en-GB" dirty="0"/>
              <a:t>Rework it to make sure it is saying what you want it to and re-read before submitting.  Leave at least 24 hours between finishing it – and submitting – and re-read before submitting –get others to read it for typos etc – and use spell check!</a:t>
            </a:r>
          </a:p>
        </p:txBody>
      </p:sp>
    </p:spTree>
    <p:extLst>
      <p:ext uri="{BB962C8B-B14F-4D97-AF65-F5344CB8AC3E}">
        <p14:creationId xmlns:p14="http://schemas.microsoft.com/office/powerpoint/2010/main" val="2736425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Quotation</a:t>
            </a:r>
          </a:p>
        </p:txBody>
      </p:sp>
      <p:sp>
        <p:nvSpPr>
          <p:cNvPr id="3" name="Content Placeholder 2"/>
          <p:cNvSpPr>
            <a:spLocks noGrp="1"/>
          </p:cNvSpPr>
          <p:nvPr>
            <p:ph idx="1"/>
          </p:nvPr>
        </p:nvSpPr>
        <p:spPr/>
        <p:txBody>
          <a:bodyPr>
            <a:normAutofit/>
          </a:bodyPr>
          <a:lstStyle/>
          <a:p>
            <a:r>
              <a:rPr lang="en-GB" dirty="0"/>
              <a:t>Quote – but explain!</a:t>
            </a:r>
          </a:p>
          <a:p>
            <a:r>
              <a:rPr lang="en-GB" dirty="0"/>
              <a:t>‘You think God will forgive you the murder you’ve committed if you bathe in the river, if you sacrifice a black sheep, or if someone utters words over you.’ Voltaire, </a:t>
            </a:r>
            <a:r>
              <a:rPr lang="en-GB" i="1" dirty="0"/>
              <a:t>Superstition. Phil </a:t>
            </a:r>
            <a:r>
              <a:rPr lang="en-GB" i="1" dirty="0" err="1"/>
              <a:t>Dict</a:t>
            </a:r>
            <a:endParaRPr lang="en-GB" i="1" dirty="0"/>
          </a:p>
          <a:p>
            <a:r>
              <a:rPr lang="en-GB" dirty="0"/>
              <a:t>Voltaire is pointing to the unreasonable supposition (superstition) that somehow performing such acts will absolve a person of responsibility for a crime, and to the self-serving character of such beliefs.</a:t>
            </a:r>
          </a:p>
        </p:txBody>
      </p:sp>
    </p:spTree>
    <p:extLst>
      <p:ext uri="{BB962C8B-B14F-4D97-AF65-F5344CB8AC3E}">
        <p14:creationId xmlns:p14="http://schemas.microsoft.com/office/powerpoint/2010/main" val="1368164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Sentences – short and sharp, </a:t>
            </a:r>
            <a:r>
              <a:rPr lang="en-GB" i="1" dirty="0"/>
              <a:t>not rambling!</a:t>
            </a:r>
            <a:endParaRPr lang="en-GB" dirty="0"/>
          </a:p>
        </p:txBody>
      </p:sp>
      <p:sp>
        <p:nvSpPr>
          <p:cNvPr id="3" name="Content Placeholder 2"/>
          <p:cNvSpPr>
            <a:spLocks noGrp="1"/>
          </p:cNvSpPr>
          <p:nvPr>
            <p:ph idx="1"/>
          </p:nvPr>
        </p:nvSpPr>
        <p:spPr/>
        <p:txBody>
          <a:bodyPr>
            <a:normAutofit/>
          </a:bodyPr>
          <a:lstStyle/>
          <a:p>
            <a:pPr marL="0" indent="0">
              <a:buNone/>
            </a:pPr>
            <a:r>
              <a:rPr lang="en-GB" dirty="0"/>
              <a:t>Each sentence should convey a single idea or proposition, or a set of related items.</a:t>
            </a:r>
          </a:p>
          <a:p>
            <a:r>
              <a:rPr lang="en-GB" dirty="0"/>
              <a:t>Montesquieu was deeply interested in the variety of  cultures and their different human possibilities. He exhibited this interest in each of his major works: </a:t>
            </a:r>
            <a:r>
              <a:rPr lang="en-GB" i="1" dirty="0"/>
              <a:t>Persian Letters, Grandeur et Decadence</a:t>
            </a:r>
            <a:r>
              <a:rPr lang="en-GB" dirty="0"/>
              <a:t>…, and the </a:t>
            </a:r>
            <a:r>
              <a:rPr lang="en-GB" i="1" dirty="0"/>
              <a:t>Spirit of the Laws</a:t>
            </a:r>
            <a:r>
              <a:rPr lang="en-GB" dirty="0"/>
              <a:t>. His most systematic study of cultural difference is his </a:t>
            </a:r>
            <a:r>
              <a:rPr lang="en-GB" i="1" dirty="0"/>
              <a:t>Spirit of the Laws</a:t>
            </a:r>
            <a:r>
              <a:rPr lang="en-GB" dirty="0"/>
              <a:t>.</a:t>
            </a:r>
          </a:p>
        </p:txBody>
      </p:sp>
    </p:spTree>
    <p:extLst>
      <p:ext uri="{BB962C8B-B14F-4D97-AF65-F5344CB8AC3E}">
        <p14:creationId xmlns:p14="http://schemas.microsoft.com/office/powerpoint/2010/main" val="195854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Paragraphs 1</a:t>
            </a:r>
          </a:p>
        </p:txBody>
      </p:sp>
      <p:sp>
        <p:nvSpPr>
          <p:cNvPr id="3" name="Content Placeholder 2"/>
          <p:cNvSpPr>
            <a:spLocks noGrp="1"/>
          </p:cNvSpPr>
          <p:nvPr>
            <p:ph idx="1"/>
          </p:nvPr>
        </p:nvSpPr>
        <p:spPr/>
        <p:txBody>
          <a:bodyPr>
            <a:normAutofit/>
          </a:bodyPr>
          <a:lstStyle/>
          <a:p>
            <a:r>
              <a:rPr lang="en-GB" dirty="0"/>
              <a:t>The Topic Sentence is the first sentence of the paragraph – it introduces the subject matter of the paragraph.</a:t>
            </a:r>
          </a:p>
          <a:p>
            <a:r>
              <a:rPr lang="en-GB" dirty="0"/>
              <a:t>The essay should </a:t>
            </a:r>
            <a:r>
              <a:rPr lang="en-GB" b="1" dirty="0"/>
              <a:t>ideally</a:t>
            </a:r>
            <a:r>
              <a:rPr lang="en-GB" dirty="0"/>
              <a:t> make sense if the reader reads the introduction, the first sentence of each paragraph, and the conclusion.</a:t>
            </a:r>
          </a:p>
          <a:p>
            <a:r>
              <a:rPr lang="en-GB" dirty="0"/>
              <a:t>Remember – you are making an argument – not just giving a narrative – narrative historical writing is different.  At University level, if you are using narrative you should be using it as evidence in an argument  - and it’s the argument that matters.</a:t>
            </a:r>
          </a:p>
        </p:txBody>
      </p:sp>
    </p:spTree>
    <p:extLst>
      <p:ext uri="{BB962C8B-B14F-4D97-AF65-F5344CB8AC3E}">
        <p14:creationId xmlns:p14="http://schemas.microsoft.com/office/powerpoint/2010/main" val="1092444526"/>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679</TotalTime>
  <Words>4746</Words>
  <Application>Microsoft Office PowerPoint</Application>
  <PresentationFormat>On-screen Show (4:3)</PresentationFormat>
  <Paragraphs>159</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Office Theme</vt:lpstr>
      <vt:lpstr>The Essay</vt:lpstr>
      <vt:lpstr>Requirement:</vt:lpstr>
      <vt:lpstr>The Title Question: How to start?</vt:lpstr>
      <vt:lpstr>Can institutional design dispense with civic virtue? Answer with reference to AT LEAST TWO authors you have studied for this paper. </vt:lpstr>
      <vt:lpstr>Neither All, or Nothing</vt:lpstr>
      <vt:lpstr>“Writing it up”</vt:lpstr>
      <vt:lpstr>Quotation</vt:lpstr>
      <vt:lpstr>Sentences – short and sharp, not rambling!</vt:lpstr>
      <vt:lpstr>Paragraphs 1</vt:lpstr>
      <vt:lpstr>Paragraphs 2</vt:lpstr>
      <vt:lpstr>Paragraphs 4</vt:lpstr>
      <vt:lpstr>Paragraphs 5: How central if freedom to Locke’s account of the importance of civil government? </vt:lpstr>
      <vt:lpstr>Paragraphs 6: </vt:lpstr>
      <vt:lpstr>Coordinate</vt:lpstr>
      <vt:lpstr>subordinate</vt:lpstr>
      <vt:lpstr>Why it is subordinate: Right vs Wrong!</vt:lpstr>
      <vt:lpstr>Conjunctions</vt:lpstr>
      <vt:lpstr>BAD conjunctions</vt:lpstr>
      <vt:lpstr>Your essay should be propositional</vt:lpstr>
      <vt:lpstr> Things to avoid – redundancies and distractions and artificial conjunctions </vt:lpstr>
      <vt:lpstr>Other bad stuff</vt:lpstr>
      <vt:lpstr>3,000 words</vt:lpstr>
      <vt:lpstr>Focus the essay: Did Hobbes think Kings had to be tyrannical?</vt:lpstr>
      <vt:lpstr>Get the proposition clear at the start and avoid repeating it.  What did Wollstonecraft believe the role of women should be?</vt:lpstr>
      <vt:lpstr>Internet Essay!:What were the major causes of the French Revolution?  </vt:lpstr>
      <vt:lpstr>Grammatical and spelling errors</vt:lpstr>
      <vt:lpstr>Propositional errors</vt:lpstr>
      <vt:lpstr>Topic sentence unrelated to paragraph content  (para 2)</vt:lpstr>
      <vt:lpstr>Cutting the C: para 1</vt:lpstr>
      <vt:lpstr>A bit better</vt:lpstr>
      <vt:lpstr>questions</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Long Essay</dc:title>
  <dc:creator>Mark Philp</dc:creator>
  <cp:lastModifiedBy>Philp, Mark</cp:lastModifiedBy>
  <cp:revision>45</cp:revision>
  <cp:lastPrinted>2018-03-06T15:16:20Z</cp:lastPrinted>
  <dcterms:created xsi:type="dcterms:W3CDTF">2014-03-09T14:52:20Z</dcterms:created>
  <dcterms:modified xsi:type="dcterms:W3CDTF">2022-02-07T08:51:04Z</dcterms:modified>
</cp:coreProperties>
</file>