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8" r:id="rId9"/>
    <p:sldId id="269" r:id="rId10"/>
    <p:sldId id="264" r:id="rId11"/>
    <p:sldId id="263" r:id="rId12"/>
    <p:sldId id="265" r:id="rId13"/>
    <p:sldId id="266" r:id="rId14"/>
    <p:sldId id="267" r:id="rId15"/>
    <p:sldId id="27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39" d="100"/>
          <a:sy n="39" d="100"/>
        </p:scale>
        <p:origin x="66" y="10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3BD64-0328-DE64-7579-5B80F496C7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7B6B712-950E-7AF9-8958-45D854B7CFE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2864858-4FD4-8B91-E012-1482946A5C63}"/>
              </a:ext>
            </a:extLst>
          </p:cNvPr>
          <p:cNvSpPr>
            <a:spLocks noGrp="1"/>
          </p:cNvSpPr>
          <p:nvPr>
            <p:ph type="dt" sz="half" idx="10"/>
          </p:nvPr>
        </p:nvSpPr>
        <p:spPr/>
        <p:txBody>
          <a:bodyPr/>
          <a:lstStyle/>
          <a:p>
            <a:fld id="{7B969BD4-FAD0-4D85-BFFC-03F0C8150383}" type="datetimeFigureOut">
              <a:rPr lang="en-GB" smtClean="0"/>
              <a:t>31/01/2023</a:t>
            </a:fld>
            <a:endParaRPr lang="en-GB"/>
          </a:p>
        </p:txBody>
      </p:sp>
      <p:sp>
        <p:nvSpPr>
          <p:cNvPr id="5" name="Footer Placeholder 4">
            <a:extLst>
              <a:ext uri="{FF2B5EF4-FFF2-40B4-BE49-F238E27FC236}">
                <a16:creationId xmlns:a16="http://schemas.microsoft.com/office/drawing/2014/main" id="{7184E5B7-9101-9F5D-C808-B17083F67D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E7C3E39-AE8E-17FE-602E-6BB89BA74783}"/>
              </a:ext>
            </a:extLst>
          </p:cNvPr>
          <p:cNvSpPr>
            <a:spLocks noGrp="1"/>
          </p:cNvSpPr>
          <p:nvPr>
            <p:ph type="sldNum" sz="quarter" idx="12"/>
          </p:nvPr>
        </p:nvSpPr>
        <p:spPr/>
        <p:txBody>
          <a:bodyPr/>
          <a:lstStyle/>
          <a:p>
            <a:fld id="{1EFB4573-3F60-49B6-B863-2B7835CB2D87}" type="slidenum">
              <a:rPr lang="en-GB" smtClean="0"/>
              <a:t>‹#›</a:t>
            </a:fld>
            <a:endParaRPr lang="en-GB"/>
          </a:p>
        </p:txBody>
      </p:sp>
    </p:spTree>
    <p:extLst>
      <p:ext uri="{BB962C8B-B14F-4D97-AF65-F5344CB8AC3E}">
        <p14:creationId xmlns:p14="http://schemas.microsoft.com/office/powerpoint/2010/main" val="211203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02A69-6337-823C-4739-76014A5ACD1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ABACFE4-3D3E-2DEA-49DC-111A395961E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941D6A-4929-724B-ED29-FD013C22FE93}"/>
              </a:ext>
            </a:extLst>
          </p:cNvPr>
          <p:cNvSpPr>
            <a:spLocks noGrp="1"/>
          </p:cNvSpPr>
          <p:nvPr>
            <p:ph type="dt" sz="half" idx="10"/>
          </p:nvPr>
        </p:nvSpPr>
        <p:spPr/>
        <p:txBody>
          <a:bodyPr/>
          <a:lstStyle/>
          <a:p>
            <a:fld id="{7B969BD4-FAD0-4D85-BFFC-03F0C8150383}" type="datetimeFigureOut">
              <a:rPr lang="en-GB" smtClean="0"/>
              <a:t>31/01/2023</a:t>
            </a:fld>
            <a:endParaRPr lang="en-GB"/>
          </a:p>
        </p:txBody>
      </p:sp>
      <p:sp>
        <p:nvSpPr>
          <p:cNvPr id="5" name="Footer Placeholder 4">
            <a:extLst>
              <a:ext uri="{FF2B5EF4-FFF2-40B4-BE49-F238E27FC236}">
                <a16:creationId xmlns:a16="http://schemas.microsoft.com/office/drawing/2014/main" id="{BD7BFA8C-CCEB-17CD-0DF8-3510B7051FF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686E754-E67D-4AF8-FED3-8B0D1BA6FEC7}"/>
              </a:ext>
            </a:extLst>
          </p:cNvPr>
          <p:cNvSpPr>
            <a:spLocks noGrp="1"/>
          </p:cNvSpPr>
          <p:nvPr>
            <p:ph type="sldNum" sz="quarter" idx="12"/>
          </p:nvPr>
        </p:nvSpPr>
        <p:spPr/>
        <p:txBody>
          <a:bodyPr/>
          <a:lstStyle/>
          <a:p>
            <a:fld id="{1EFB4573-3F60-49B6-B863-2B7835CB2D87}" type="slidenum">
              <a:rPr lang="en-GB" smtClean="0"/>
              <a:t>‹#›</a:t>
            </a:fld>
            <a:endParaRPr lang="en-GB"/>
          </a:p>
        </p:txBody>
      </p:sp>
    </p:spTree>
    <p:extLst>
      <p:ext uri="{BB962C8B-B14F-4D97-AF65-F5344CB8AC3E}">
        <p14:creationId xmlns:p14="http://schemas.microsoft.com/office/powerpoint/2010/main" val="2120592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A441D54-1671-3588-3915-E86FD148B58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13E36D4-11E7-A643-B76E-65442CFD964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38D2073-97C2-BC2B-5617-9A418207D9C5}"/>
              </a:ext>
            </a:extLst>
          </p:cNvPr>
          <p:cNvSpPr>
            <a:spLocks noGrp="1"/>
          </p:cNvSpPr>
          <p:nvPr>
            <p:ph type="dt" sz="half" idx="10"/>
          </p:nvPr>
        </p:nvSpPr>
        <p:spPr/>
        <p:txBody>
          <a:bodyPr/>
          <a:lstStyle/>
          <a:p>
            <a:fld id="{7B969BD4-FAD0-4D85-BFFC-03F0C8150383}" type="datetimeFigureOut">
              <a:rPr lang="en-GB" smtClean="0"/>
              <a:t>31/01/2023</a:t>
            </a:fld>
            <a:endParaRPr lang="en-GB"/>
          </a:p>
        </p:txBody>
      </p:sp>
      <p:sp>
        <p:nvSpPr>
          <p:cNvPr id="5" name="Footer Placeholder 4">
            <a:extLst>
              <a:ext uri="{FF2B5EF4-FFF2-40B4-BE49-F238E27FC236}">
                <a16:creationId xmlns:a16="http://schemas.microsoft.com/office/drawing/2014/main" id="{A286DEFD-A123-90BC-DEDF-DA223650C7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E57EB20-07D9-C50C-5E6F-797FB4EA68E4}"/>
              </a:ext>
            </a:extLst>
          </p:cNvPr>
          <p:cNvSpPr>
            <a:spLocks noGrp="1"/>
          </p:cNvSpPr>
          <p:nvPr>
            <p:ph type="sldNum" sz="quarter" idx="12"/>
          </p:nvPr>
        </p:nvSpPr>
        <p:spPr/>
        <p:txBody>
          <a:bodyPr/>
          <a:lstStyle/>
          <a:p>
            <a:fld id="{1EFB4573-3F60-49B6-B863-2B7835CB2D87}" type="slidenum">
              <a:rPr lang="en-GB" smtClean="0"/>
              <a:t>‹#›</a:t>
            </a:fld>
            <a:endParaRPr lang="en-GB"/>
          </a:p>
        </p:txBody>
      </p:sp>
    </p:spTree>
    <p:extLst>
      <p:ext uri="{BB962C8B-B14F-4D97-AF65-F5344CB8AC3E}">
        <p14:creationId xmlns:p14="http://schemas.microsoft.com/office/powerpoint/2010/main" val="54900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C8C6E-FEC0-5881-C728-B67F47F3AA1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7A0F81B-B488-A5D8-3C22-D850A751C84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BA7CBCB-55F4-51DE-74F6-A4BF3C020CBF}"/>
              </a:ext>
            </a:extLst>
          </p:cNvPr>
          <p:cNvSpPr>
            <a:spLocks noGrp="1"/>
          </p:cNvSpPr>
          <p:nvPr>
            <p:ph type="dt" sz="half" idx="10"/>
          </p:nvPr>
        </p:nvSpPr>
        <p:spPr/>
        <p:txBody>
          <a:bodyPr/>
          <a:lstStyle/>
          <a:p>
            <a:fld id="{7B969BD4-FAD0-4D85-BFFC-03F0C8150383}" type="datetimeFigureOut">
              <a:rPr lang="en-GB" smtClean="0"/>
              <a:t>31/01/2023</a:t>
            </a:fld>
            <a:endParaRPr lang="en-GB"/>
          </a:p>
        </p:txBody>
      </p:sp>
      <p:sp>
        <p:nvSpPr>
          <p:cNvPr id="5" name="Footer Placeholder 4">
            <a:extLst>
              <a:ext uri="{FF2B5EF4-FFF2-40B4-BE49-F238E27FC236}">
                <a16:creationId xmlns:a16="http://schemas.microsoft.com/office/drawing/2014/main" id="{18196FDB-A8CA-B045-0D57-999D677A110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D0120CD-1887-6A07-C67E-E0FA153DEFBA}"/>
              </a:ext>
            </a:extLst>
          </p:cNvPr>
          <p:cNvSpPr>
            <a:spLocks noGrp="1"/>
          </p:cNvSpPr>
          <p:nvPr>
            <p:ph type="sldNum" sz="quarter" idx="12"/>
          </p:nvPr>
        </p:nvSpPr>
        <p:spPr/>
        <p:txBody>
          <a:bodyPr/>
          <a:lstStyle/>
          <a:p>
            <a:fld id="{1EFB4573-3F60-49B6-B863-2B7835CB2D87}" type="slidenum">
              <a:rPr lang="en-GB" smtClean="0"/>
              <a:t>‹#›</a:t>
            </a:fld>
            <a:endParaRPr lang="en-GB"/>
          </a:p>
        </p:txBody>
      </p:sp>
    </p:spTree>
    <p:extLst>
      <p:ext uri="{BB962C8B-B14F-4D97-AF65-F5344CB8AC3E}">
        <p14:creationId xmlns:p14="http://schemas.microsoft.com/office/powerpoint/2010/main" val="1720939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995D1-BEC5-979E-B861-745BD17CA9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ECE19BE-6840-22BD-E350-AE9BBB3B70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A315356-C6BA-F620-3D6C-9A05F89F176D}"/>
              </a:ext>
            </a:extLst>
          </p:cNvPr>
          <p:cNvSpPr>
            <a:spLocks noGrp="1"/>
          </p:cNvSpPr>
          <p:nvPr>
            <p:ph type="dt" sz="half" idx="10"/>
          </p:nvPr>
        </p:nvSpPr>
        <p:spPr/>
        <p:txBody>
          <a:bodyPr/>
          <a:lstStyle/>
          <a:p>
            <a:fld id="{7B969BD4-FAD0-4D85-BFFC-03F0C8150383}" type="datetimeFigureOut">
              <a:rPr lang="en-GB" smtClean="0"/>
              <a:t>31/01/2023</a:t>
            </a:fld>
            <a:endParaRPr lang="en-GB"/>
          </a:p>
        </p:txBody>
      </p:sp>
      <p:sp>
        <p:nvSpPr>
          <p:cNvPr id="5" name="Footer Placeholder 4">
            <a:extLst>
              <a:ext uri="{FF2B5EF4-FFF2-40B4-BE49-F238E27FC236}">
                <a16:creationId xmlns:a16="http://schemas.microsoft.com/office/drawing/2014/main" id="{22F614BA-4026-25C9-9377-C14C622CCDA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EEA7340-0446-7ACB-D709-B5C81A6BEE04}"/>
              </a:ext>
            </a:extLst>
          </p:cNvPr>
          <p:cNvSpPr>
            <a:spLocks noGrp="1"/>
          </p:cNvSpPr>
          <p:nvPr>
            <p:ph type="sldNum" sz="quarter" idx="12"/>
          </p:nvPr>
        </p:nvSpPr>
        <p:spPr/>
        <p:txBody>
          <a:bodyPr/>
          <a:lstStyle/>
          <a:p>
            <a:fld id="{1EFB4573-3F60-49B6-B863-2B7835CB2D87}" type="slidenum">
              <a:rPr lang="en-GB" smtClean="0"/>
              <a:t>‹#›</a:t>
            </a:fld>
            <a:endParaRPr lang="en-GB"/>
          </a:p>
        </p:txBody>
      </p:sp>
    </p:spTree>
    <p:extLst>
      <p:ext uri="{BB962C8B-B14F-4D97-AF65-F5344CB8AC3E}">
        <p14:creationId xmlns:p14="http://schemas.microsoft.com/office/powerpoint/2010/main" val="2831041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34D30-3F23-FE6C-A819-6F786C0081C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19D5BA3-52D1-B1F1-17DA-2850F0393DA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5280D06-2897-8E45-BC3A-B298623D284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C95A8DF-3951-943F-CC70-66EAC7C10761}"/>
              </a:ext>
            </a:extLst>
          </p:cNvPr>
          <p:cNvSpPr>
            <a:spLocks noGrp="1"/>
          </p:cNvSpPr>
          <p:nvPr>
            <p:ph type="dt" sz="half" idx="10"/>
          </p:nvPr>
        </p:nvSpPr>
        <p:spPr/>
        <p:txBody>
          <a:bodyPr/>
          <a:lstStyle/>
          <a:p>
            <a:fld id="{7B969BD4-FAD0-4D85-BFFC-03F0C8150383}" type="datetimeFigureOut">
              <a:rPr lang="en-GB" smtClean="0"/>
              <a:t>31/01/2023</a:t>
            </a:fld>
            <a:endParaRPr lang="en-GB"/>
          </a:p>
        </p:txBody>
      </p:sp>
      <p:sp>
        <p:nvSpPr>
          <p:cNvPr id="6" name="Footer Placeholder 5">
            <a:extLst>
              <a:ext uri="{FF2B5EF4-FFF2-40B4-BE49-F238E27FC236}">
                <a16:creationId xmlns:a16="http://schemas.microsoft.com/office/drawing/2014/main" id="{0960D7D9-E6D4-208B-FFB3-B8264640B17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1AD114E-3035-C153-7D68-704781746A3A}"/>
              </a:ext>
            </a:extLst>
          </p:cNvPr>
          <p:cNvSpPr>
            <a:spLocks noGrp="1"/>
          </p:cNvSpPr>
          <p:nvPr>
            <p:ph type="sldNum" sz="quarter" idx="12"/>
          </p:nvPr>
        </p:nvSpPr>
        <p:spPr/>
        <p:txBody>
          <a:bodyPr/>
          <a:lstStyle/>
          <a:p>
            <a:fld id="{1EFB4573-3F60-49B6-B863-2B7835CB2D87}" type="slidenum">
              <a:rPr lang="en-GB" smtClean="0"/>
              <a:t>‹#›</a:t>
            </a:fld>
            <a:endParaRPr lang="en-GB"/>
          </a:p>
        </p:txBody>
      </p:sp>
    </p:spTree>
    <p:extLst>
      <p:ext uri="{BB962C8B-B14F-4D97-AF65-F5344CB8AC3E}">
        <p14:creationId xmlns:p14="http://schemas.microsoft.com/office/powerpoint/2010/main" val="1993418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202206-C94A-1B82-35BC-86CA595A13D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835AEEB-2C9B-4B69-A119-4BACCBFECCD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70F9283-7D82-AA7A-F745-D6EBC184B32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E34022E-2560-2F21-9B73-F12D1CDE1D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6444AF7-9D30-6C2D-A86E-E7AD4D77544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DAA0D46-84D9-E068-9F6A-07175745280A}"/>
              </a:ext>
            </a:extLst>
          </p:cNvPr>
          <p:cNvSpPr>
            <a:spLocks noGrp="1"/>
          </p:cNvSpPr>
          <p:nvPr>
            <p:ph type="dt" sz="half" idx="10"/>
          </p:nvPr>
        </p:nvSpPr>
        <p:spPr/>
        <p:txBody>
          <a:bodyPr/>
          <a:lstStyle/>
          <a:p>
            <a:fld id="{7B969BD4-FAD0-4D85-BFFC-03F0C8150383}" type="datetimeFigureOut">
              <a:rPr lang="en-GB" smtClean="0"/>
              <a:t>31/01/2023</a:t>
            </a:fld>
            <a:endParaRPr lang="en-GB"/>
          </a:p>
        </p:txBody>
      </p:sp>
      <p:sp>
        <p:nvSpPr>
          <p:cNvPr id="8" name="Footer Placeholder 7">
            <a:extLst>
              <a:ext uri="{FF2B5EF4-FFF2-40B4-BE49-F238E27FC236}">
                <a16:creationId xmlns:a16="http://schemas.microsoft.com/office/drawing/2014/main" id="{411A9BA4-CB14-4D0F-069D-032785ED9E3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E6AE8C8-779B-F5F2-C964-835B77C71DCF}"/>
              </a:ext>
            </a:extLst>
          </p:cNvPr>
          <p:cNvSpPr>
            <a:spLocks noGrp="1"/>
          </p:cNvSpPr>
          <p:nvPr>
            <p:ph type="sldNum" sz="quarter" idx="12"/>
          </p:nvPr>
        </p:nvSpPr>
        <p:spPr/>
        <p:txBody>
          <a:bodyPr/>
          <a:lstStyle/>
          <a:p>
            <a:fld id="{1EFB4573-3F60-49B6-B863-2B7835CB2D87}" type="slidenum">
              <a:rPr lang="en-GB" smtClean="0"/>
              <a:t>‹#›</a:t>
            </a:fld>
            <a:endParaRPr lang="en-GB"/>
          </a:p>
        </p:txBody>
      </p:sp>
    </p:spTree>
    <p:extLst>
      <p:ext uri="{BB962C8B-B14F-4D97-AF65-F5344CB8AC3E}">
        <p14:creationId xmlns:p14="http://schemas.microsoft.com/office/powerpoint/2010/main" val="2461120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E9A721-3F77-E95B-E79F-6BB9803C60A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1DD8705-4A59-CF9A-B6AA-25E84806F7FE}"/>
              </a:ext>
            </a:extLst>
          </p:cNvPr>
          <p:cNvSpPr>
            <a:spLocks noGrp="1"/>
          </p:cNvSpPr>
          <p:nvPr>
            <p:ph type="dt" sz="half" idx="10"/>
          </p:nvPr>
        </p:nvSpPr>
        <p:spPr/>
        <p:txBody>
          <a:bodyPr/>
          <a:lstStyle/>
          <a:p>
            <a:fld id="{7B969BD4-FAD0-4D85-BFFC-03F0C8150383}" type="datetimeFigureOut">
              <a:rPr lang="en-GB" smtClean="0"/>
              <a:t>31/01/2023</a:t>
            </a:fld>
            <a:endParaRPr lang="en-GB"/>
          </a:p>
        </p:txBody>
      </p:sp>
      <p:sp>
        <p:nvSpPr>
          <p:cNvPr id="4" name="Footer Placeholder 3">
            <a:extLst>
              <a:ext uri="{FF2B5EF4-FFF2-40B4-BE49-F238E27FC236}">
                <a16:creationId xmlns:a16="http://schemas.microsoft.com/office/drawing/2014/main" id="{8E1CBDFD-F161-3B92-E670-2484F4395EE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D8BAE6A-730B-A04E-2A2C-577830B2040A}"/>
              </a:ext>
            </a:extLst>
          </p:cNvPr>
          <p:cNvSpPr>
            <a:spLocks noGrp="1"/>
          </p:cNvSpPr>
          <p:nvPr>
            <p:ph type="sldNum" sz="quarter" idx="12"/>
          </p:nvPr>
        </p:nvSpPr>
        <p:spPr/>
        <p:txBody>
          <a:bodyPr/>
          <a:lstStyle/>
          <a:p>
            <a:fld id="{1EFB4573-3F60-49B6-B863-2B7835CB2D87}" type="slidenum">
              <a:rPr lang="en-GB" smtClean="0"/>
              <a:t>‹#›</a:t>
            </a:fld>
            <a:endParaRPr lang="en-GB"/>
          </a:p>
        </p:txBody>
      </p:sp>
    </p:spTree>
    <p:extLst>
      <p:ext uri="{BB962C8B-B14F-4D97-AF65-F5344CB8AC3E}">
        <p14:creationId xmlns:p14="http://schemas.microsoft.com/office/powerpoint/2010/main" val="721650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ECF0C9D-F043-A1C8-7DF3-C5CCEFBE0C5F}"/>
              </a:ext>
            </a:extLst>
          </p:cNvPr>
          <p:cNvSpPr>
            <a:spLocks noGrp="1"/>
          </p:cNvSpPr>
          <p:nvPr>
            <p:ph type="dt" sz="half" idx="10"/>
          </p:nvPr>
        </p:nvSpPr>
        <p:spPr/>
        <p:txBody>
          <a:bodyPr/>
          <a:lstStyle/>
          <a:p>
            <a:fld id="{7B969BD4-FAD0-4D85-BFFC-03F0C8150383}" type="datetimeFigureOut">
              <a:rPr lang="en-GB" smtClean="0"/>
              <a:t>31/01/2023</a:t>
            </a:fld>
            <a:endParaRPr lang="en-GB"/>
          </a:p>
        </p:txBody>
      </p:sp>
      <p:sp>
        <p:nvSpPr>
          <p:cNvPr id="3" name="Footer Placeholder 2">
            <a:extLst>
              <a:ext uri="{FF2B5EF4-FFF2-40B4-BE49-F238E27FC236}">
                <a16:creationId xmlns:a16="http://schemas.microsoft.com/office/drawing/2014/main" id="{D1034BF0-BE79-0FCF-C513-0C96816F25F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2ABFF40-CA89-6C64-7780-4A75163A863C}"/>
              </a:ext>
            </a:extLst>
          </p:cNvPr>
          <p:cNvSpPr>
            <a:spLocks noGrp="1"/>
          </p:cNvSpPr>
          <p:nvPr>
            <p:ph type="sldNum" sz="quarter" idx="12"/>
          </p:nvPr>
        </p:nvSpPr>
        <p:spPr/>
        <p:txBody>
          <a:bodyPr/>
          <a:lstStyle/>
          <a:p>
            <a:fld id="{1EFB4573-3F60-49B6-B863-2B7835CB2D87}" type="slidenum">
              <a:rPr lang="en-GB" smtClean="0"/>
              <a:t>‹#›</a:t>
            </a:fld>
            <a:endParaRPr lang="en-GB"/>
          </a:p>
        </p:txBody>
      </p:sp>
    </p:spTree>
    <p:extLst>
      <p:ext uri="{BB962C8B-B14F-4D97-AF65-F5344CB8AC3E}">
        <p14:creationId xmlns:p14="http://schemas.microsoft.com/office/powerpoint/2010/main" val="841536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585C2-A67E-19C4-FA14-036E3CC9A3E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FE963E8-6D62-2C9A-6349-9A8A1258153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B499809-88AC-F94C-5755-6F5FD8A97C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BF6C723-125C-66E0-4154-5F467DAFDC76}"/>
              </a:ext>
            </a:extLst>
          </p:cNvPr>
          <p:cNvSpPr>
            <a:spLocks noGrp="1"/>
          </p:cNvSpPr>
          <p:nvPr>
            <p:ph type="dt" sz="half" idx="10"/>
          </p:nvPr>
        </p:nvSpPr>
        <p:spPr/>
        <p:txBody>
          <a:bodyPr/>
          <a:lstStyle/>
          <a:p>
            <a:fld id="{7B969BD4-FAD0-4D85-BFFC-03F0C8150383}" type="datetimeFigureOut">
              <a:rPr lang="en-GB" smtClean="0"/>
              <a:t>31/01/2023</a:t>
            </a:fld>
            <a:endParaRPr lang="en-GB"/>
          </a:p>
        </p:txBody>
      </p:sp>
      <p:sp>
        <p:nvSpPr>
          <p:cNvPr id="6" name="Footer Placeholder 5">
            <a:extLst>
              <a:ext uri="{FF2B5EF4-FFF2-40B4-BE49-F238E27FC236}">
                <a16:creationId xmlns:a16="http://schemas.microsoft.com/office/drawing/2014/main" id="{982E2A8C-4A89-3307-6A37-6DA1AAEE500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E7DF9A5-0C08-40AF-1020-E30C58769F92}"/>
              </a:ext>
            </a:extLst>
          </p:cNvPr>
          <p:cNvSpPr>
            <a:spLocks noGrp="1"/>
          </p:cNvSpPr>
          <p:nvPr>
            <p:ph type="sldNum" sz="quarter" idx="12"/>
          </p:nvPr>
        </p:nvSpPr>
        <p:spPr/>
        <p:txBody>
          <a:bodyPr/>
          <a:lstStyle/>
          <a:p>
            <a:fld id="{1EFB4573-3F60-49B6-B863-2B7835CB2D87}" type="slidenum">
              <a:rPr lang="en-GB" smtClean="0"/>
              <a:t>‹#›</a:t>
            </a:fld>
            <a:endParaRPr lang="en-GB"/>
          </a:p>
        </p:txBody>
      </p:sp>
    </p:spTree>
    <p:extLst>
      <p:ext uri="{BB962C8B-B14F-4D97-AF65-F5344CB8AC3E}">
        <p14:creationId xmlns:p14="http://schemas.microsoft.com/office/powerpoint/2010/main" val="656375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2F99A-86DF-CF1B-32EF-7822B092E1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C3090CE-010F-BF91-CF15-9F1F4D42D15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26869CB-757E-0623-BB96-9C34392144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322DBC2-936C-A6B0-E2DB-68E9F209E861}"/>
              </a:ext>
            </a:extLst>
          </p:cNvPr>
          <p:cNvSpPr>
            <a:spLocks noGrp="1"/>
          </p:cNvSpPr>
          <p:nvPr>
            <p:ph type="dt" sz="half" idx="10"/>
          </p:nvPr>
        </p:nvSpPr>
        <p:spPr/>
        <p:txBody>
          <a:bodyPr/>
          <a:lstStyle/>
          <a:p>
            <a:fld id="{7B969BD4-FAD0-4D85-BFFC-03F0C8150383}" type="datetimeFigureOut">
              <a:rPr lang="en-GB" smtClean="0"/>
              <a:t>31/01/2023</a:t>
            </a:fld>
            <a:endParaRPr lang="en-GB"/>
          </a:p>
        </p:txBody>
      </p:sp>
      <p:sp>
        <p:nvSpPr>
          <p:cNvPr id="6" name="Footer Placeholder 5">
            <a:extLst>
              <a:ext uri="{FF2B5EF4-FFF2-40B4-BE49-F238E27FC236}">
                <a16:creationId xmlns:a16="http://schemas.microsoft.com/office/drawing/2014/main" id="{FB6EF02B-2820-9EA8-064B-CA0809422F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726A849-684A-9C58-F7D4-C90984C0BBD4}"/>
              </a:ext>
            </a:extLst>
          </p:cNvPr>
          <p:cNvSpPr>
            <a:spLocks noGrp="1"/>
          </p:cNvSpPr>
          <p:nvPr>
            <p:ph type="sldNum" sz="quarter" idx="12"/>
          </p:nvPr>
        </p:nvSpPr>
        <p:spPr/>
        <p:txBody>
          <a:bodyPr/>
          <a:lstStyle/>
          <a:p>
            <a:fld id="{1EFB4573-3F60-49B6-B863-2B7835CB2D87}" type="slidenum">
              <a:rPr lang="en-GB" smtClean="0"/>
              <a:t>‹#›</a:t>
            </a:fld>
            <a:endParaRPr lang="en-GB"/>
          </a:p>
        </p:txBody>
      </p:sp>
    </p:spTree>
    <p:extLst>
      <p:ext uri="{BB962C8B-B14F-4D97-AF65-F5344CB8AC3E}">
        <p14:creationId xmlns:p14="http://schemas.microsoft.com/office/powerpoint/2010/main" val="2806038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4C244B2-C552-4D7E-4DD1-801F18BBA1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474991E-8D29-4ABB-1D17-54876303699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E02E5-7518-F485-F915-3AD288470B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969BD4-FAD0-4D85-BFFC-03F0C8150383}" type="datetimeFigureOut">
              <a:rPr lang="en-GB" smtClean="0"/>
              <a:t>31/01/2023</a:t>
            </a:fld>
            <a:endParaRPr lang="en-GB"/>
          </a:p>
        </p:txBody>
      </p:sp>
      <p:sp>
        <p:nvSpPr>
          <p:cNvPr id="5" name="Footer Placeholder 4">
            <a:extLst>
              <a:ext uri="{FF2B5EF4-FFF2-40B4-BE49-F238E27FC236}">
                <a16:creationId xmlns:a16="http://schemas.microsoft.com/office/drawing/2014/main" id="{589E1317-B8A2-1015-12C1-14E36911A2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6FD8F85-6CDB-AF43-549F-1848E1B02DB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FB4573-3F60-49B6-B863-2B7835CB2D87}" type="slidenum">
              <a:rPr lang="en-GB" smtClean="0"/>
              <a:t>‹#›</a:t>
            </a:fld>
            <a:endParaRPr lang="en-GB"/>
          </a:p>
        </p:txBody>
      </p:sp>
    </p:spTree>
    <p:extLst>
      <p:ext uri="{BB962C8B-B14F-4D97-AF65-F5344CB8AC3E}">
        <p14:creationId xmlns:p14="http://schemas.microsoft.com/office/powerpoint/2010/main" val="17802839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0CF9316-ECFB-CF46-08A5-0CD2D4108CE0}"/>
              </a:ext>
            </a:extLst>
          </p:cNvPr>
          <p:cNvPicPr>
            <a:picLocks noChangeAspect="1"/>
          </p:cNvPicPr>
          <p:nvPr/>
        </p:nvPicPr>
        <p:blipFill rotWithShape="1">
          <a:blip r:embed="rId2"/>
          <a:srcRect l="5200"/>
          <a:stretch/>
        </p:blipFill>
        <p:spPr>
          <a:xfrm>
            <a:off x="3523488" y="10"/>
            <a:ext cx="8668512" cy="6857990"/>
          </a:xfrm>
          <a:prstGeom prst="rect">
            <a:avLst/>
          </a:prstGeom>
        </p:spPr>
      </p:pic>
      <p:sp>
        <p:nvSpPr>
          <p:cNvPr id="11" name="Rectangle 10">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768008C-122E-11AB-A177-A36EB0562CFB}"/>
              </a:ext>
            </a:extLst>
          </p:cNvPr>
          <p:cNvSpPr>
            <a:spLocks noGrp="1"/>
          </p:cNvSpPr>
          <p:nvPr>
            <p:ph type="ctrTitle"/>
          </p:nvPr>
        </p:nvSpPr>
        <p:spPr>
          <a:xfrm>
            <a:off x="477981" y="1122363"/>
            <a:ext cx="4023360" cy="3204134"/>
          </a:xfrm>
        </p:spPr>
        <p:txBody>
          <a:bodyPr anchor="b">
            <a:normAutofit/>
          </a:bodyPr>
          <a:lstStyle/>
          <a:p>
            <a:pPr algn="l"/>
            <a:r>
              <a:rPr lang="en-GB" sz="4800"/>
              <a:t>Benjamin Constant</a:t>
            </a:r>
          </a:p>
        </p:txBody>
      </p:sp>
      <p:sp>
        <p:nvSpPr>
          <p:cNvPr id="3" name="Subtitle 2">
            <a:extLst>
              <a:ext uri="{FF2B5EF4-FFF2-40B4-BE49-F238E27FC236}">
                <a16:creationId xmlns:a16="http://schemas.microsoft.com/office/drawing/2014/main" id="{E070AA72-9A46-8E57-826F-115F7275DC39}"/>
              </a:ext>
            </a:extLst>
          </p:cNvPr>
          <p:cNvSpPr>
            <a:spLocks noGrp="1"/>
          </p:cNvSpPr>
          <p:nvPr>
            <p:ph type="subTitle" idx="1"/>
          </p:nvPr>
        </p:nvSpPr>
        <p:spPr>
          <a:xfrm>
            <a:off x="477980" y="4872922"/>
            <a:ext cx="4023359" cy="1208141"/>
          </a:xfrm>
        </p:spPr>
        <p:txBody>
          <a:bodyPr>
            <a:normAutofit/>
          </a:bodyPr>
          <a:lstStyle/>
          <a:p>
            <a:pPr algn="l"/>
            <a:r>
              <a:rPr lang="en-GB" sz="2000"/>
              <a:t>MP 31/01/2023</a:t>
            </a:r>
          </a:p>
        </p:txBody>
      </p:sp>
      <p:sp>
        <p:nvSpPr>
          <p:cNvPr id="13" name="Rectangle 1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5" name="Rectangle 1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05545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2FC33C1B-905D-A3B2-8BC6-50388DE56BAB}"/>
              </a:ext>
            </a:extLst>
          </p:cNvPr>
          <p:cNvPicPr>
            <a:picLocks noChangeAspect="1"/>
          </p:cNvPicPr>
          <p:nvPr/>
        </p:nvPicPr>
        <p:blipFill rotWithShape="1">
          <a:blip r:embed="rId2"/>
          <a:srcRect t="12947" r="1" b="1"/>
          <a:stretch/>
        </p:blipFill>
        <p:spPr>
          <a:xfrm>
            <a:off x="2522356" y="10"/>
            <a:ext cx="9669642" cy="6857990"/>
          </a:xfrm>
          <a:prstGeom prst="rect">
            <a:avLst/>
          </a:prstGeom>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0A6B28F-0A84-F866-9F84-662D745D10CD}"/>
              </a:ext>
            </a:extLst>
          </p:cNvPr>
          <p:cNvSpPr>
            <a:spLocks noGrp="1"/>
          </p:cNvSpPr>
          <p:nvPr>
            <p:ph type="title"/>
          </p:nvPr>
        </p:nvSpPr>
        <p:spPr>
          <a:xfrm>
            <a:off x="838200" y="365125"/>
            <a:ext cx="3822189" cy="1899912"/>
          </a:xfrm>
        </p:spPr>
        <p:txBody>
          <a:bodyPr>
            <a:normAutofit/>
          </a:bodyPr>
          <a:lstStyle/>
          <a:p>
            <a:r>
              <a:rPr lang="en-US" sz="4000"/>
              <a:t>French revolution II</a:t>
            </a:r>
            <a:endParaRPr lang="en-GB" sz="4000"/>
          </a:p>
        </p:txBody>
      </p:sp>
      <p:sp>
        <p:nvSpPr>
          <p:cNvPr id="3" name="Content Placeholder 2">
            <a:extLst>
              <a:ext uri="{FF2B5EF4-FFF2-40B4-BE49-F238E27FC236}">
                <a16:creationId xmlns:a16="http://schemas.microsoft.com/office/drawing/2014/main" id="{7EE2D37F-2BFF-BFDA-9C66-A43945797B75}"/>
              </a:ext>
            </a:extLst>
          </p:cNvPr>
          <p:cNvSpPr>
            <a:spLocks noGrp="1"/>
          </p:cNvSpPr>
          <p:nvPr>
            <p:ph idx="1"/>
          </p:nvPr>
        </p:nvSpPr>
        <p:spPr>
          <a:xfrm>
            <a:off x="838200" y="2434201"/>
            <a:ext cx="3822189" cy="3742762"/>
          </a:xfrm>
        </p:spPr>
        <p:txBody>
          <a:bodyPr>
            <a:normAutofit/>
          </a:bodyPr>
          <a:lstStyle/>
          <a:p>
            <a:pPr marL="0" indent="0">
              <a:buNone/>
            </a:pPr>
            <a:r>
              <a:rPr lang="en-US" sz="2000" dirty="0"/>
              <a:t>Combination of falling under the spell of the ancient world , and </a:t>
            </a:r>
          </a:p>
          <a:p>
            <a:r>
              <a:rPr lang="en-GB" sz="2000" dirty="0"/>
              <a:t>Failing to see the fundamentally different dynamics of a commercial society</a:t>
            </a:r>
          </a:p>
          <a:p>
            <a:r>
              <a:rPr lang="en-GB" sz="2000" dirty="0"/>
              <a:t>Failing to recognise that all power seeks to extend itself</a:t>
            </a:r>
          </a:p>
          <a:p>
            <a:r>
              <a:rPr lang="en-GB" sz="2000" dirty="0"/>
              <a:t>Failure to acknowledge fundamentally private character of modern man</a:t>
            </a:r>
          </a:p>
        </p:txBody>
      </p:sp>
    </p:spTree>
    <p:extLst>
      <p:ext uri="{BB962C8B-B14F-4D97-AF65-F5344CB8AC3E}">
        <p14:creationId xmlns:p14="http://schemas.microsoft.com/office/powerpoint/2010/main" val="4043279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9C3BF3E-D0C6-D1A4-5517-4E2B1BA5B617}"/>
              </a:ext>
            </a:extLst>
          </p:cNvPr>
          <p:cNvSpPr>
            <a:spLocks noGrp="1"/>
          </p:cNvSpPr>
          <p:nvPr>
            <p:ph type="title"/>
          </p:nvPr>
        </p:nvSpPr>
        <p:spPr>
          <a:xfrm>
            <a:off x="838200" y="1412488"/>
            <a:ext cx="2899189" cy="4363844"/>
          </a:xfrm>
        </p:spPr>
        <p:txBody>
          <a:bodyPr anchor="t">
            <a:normAutofit/>
          </a:bodyPr>
          <a:lstStyle/>
          <a:p>
            <a:r>
              <a:rPr lang="en-US" sz="4000">
                <a:solidFill>
                  <a:srgbClr val="FFFFFF"/>
                </a:solidFill>
              </a:rPr>
              <a:t>Modern Liberty</a:t>
            </a:r>
            <a:endParaRPr lang="en-GB" sz="4000">
              <a:solidFill>
                <a:srgbClr val="FFFFFF"/>
              </a:solidFill>
            </a:endParaRPr>
          </a:p>
        </p:txBody>
      </p:sp>
      <p:sp>
        <p:nvSpPr>
          <p:cNvPr id="3" name="Content Placeholder 2">
            <a:extLst>
              <a:ext uri="{FF2B5EF4-FFF2-40B4-BE49-F238E27FC236}">
                <a16:creationId xmlns:a16="http://schemas.microsoft.com/office/drawing/2014/main" id="{6F55BD32-0CB0-12FC-62D5-F3C7762BC0E3}"/>
              </a:ext>
            </a:extLst>
          </p:cNvPr>
          <p:cNvSpPr>
            <a:spLocks noGrp="1"/>
          </p:cNvSpPr>
          <p:nvPr>
            <p:ph sz="half" idx="1"/>
          </p:nvPr>
        </p:nvSpPr>
        <p:spPr>
          <a:xfrm>
            <a:off x="4380855" y="1412489"/>
            <a:ext cx="3427283" cy="4363844"/>
          </a:xfrm>
        </p:spPr>
        <p:txBody>
          <a:bodyPr>
            <a:normAutofit/>
          </a:bodyPr>
          <a:lstStyle/>
          <a:p>
            <a:pPr marL="0" indent="0">
              <a:buNone/>
            </a:pPr>
            <a:r>
              <a:rPr lang="en-US" sz="2000"/>
              <a:t>M</a:t>
            </a:r>
            <a:r>
              <a:rPr lang="en-GB" sz="2000"/>
              <a:t>odern world is different.</a:t>
            </a:r>
          </a:p>
          <a:p>
            <a:pPr marL="0" indent="0">
              <a:buNone/>
            </a:pPr>
            <a:r>
              <a:rPr lang="en-GB" sz="2000"/>
              <a:t>States larger and contribution of each individual miniscule</a:t>
            </a:r>
          </a:p>
          <a:p>
            <a:pPr marL="0" indent="0">
              <a:buNone/>
            </a:pPr>
            <a:r>
              <a:rPr lang="en-GB" sz="2000"/>
              <a:t>Abolition of slavery means that most of the free population has to work</a:t>
            </a:r>
          </a:p>
          <a:p>
            <a:pPr marL="0" indent="0">
              <a:buNone/>
            </a:pPr>
            <a:r>
              <a:rPr lang="en-GB" sz="2000"/>
              <a:t>Commercial world is constantly active and dominates men’s attention </a:t>
            </a:r>
          </a:p>
          <a:p>
            <a:pPr marL="0" indent="0">
              <a:buNone/>
            </a:pPr>
            <a:r>
              <a:rPr lang="en-GB" sz="2000"/>
              <a:t>And commerce cultivates individual independence and satisfies their needs – the state becomes less important.</a:t>
            </a:r>
            <a:endParaRPr lang="en-US" sz="2000"/>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4831E20E-43A3-CFE7-AA72-8C238B8A99B9}"/>
              </a:ext>
            </a:extLst>
          </p:cNvPr>
          <p:cNvSpPr>
            <a:spLocks noGrp="1"/>
          </p:cNvSpPr>
          <p:nvPr>
            <p:ph sz="half" idx="2"/>
          </p:nvPr>
        </p:nvSpPr>
        <p:spPr>
          <a:xfrm>
            <a:off x="8451604" y="1412489"/>
            <a:ext cx="3197701" cy="4363844"/>
          </a:xfrm>
        </p:spPr>
        <p:txBody>
          <a:bodyPr>
            <a:normAutofit/>
          </a:bodyPr>
          <a:lstStyle/>
          <a:p>
            <a:r>
              <a:rPr lang="en-US" sz="2000" dirty="0"/>
              <a:t>we can no longer support demands of civic virtue – although that does not mean we are not nostalgic for it</a:t>
            </a:r>
            <a:endParaRPr lang="en-GB" sz="2000" dirty="0"/>
          </a:p>
        </p:txBody>
      </p:sp>
    </p:spTree>
    <p:extLst>
      <p:ext uri="{BB962C8B-B14F-4D97-AF65-F5344CB8AC3E}">
        <p14:creationId xmlns:p14="http://schemas.microsoft.com/office/powerpoint/2010/main" val="33420522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EB1AFCF-945D-E9B7-3BAB-CD777B4F4078}"/>
              </a:ext>
            </a:extLst>
          </p:cNvPr>
          <p:cNvSpPr>
            <a:spLocks noGrp="1"/>
          </p:cNvSpPr>
          <p:nvPr>
            <p:ph type="title"/>
          </p:nvPr>
        </p:nvSpPr>
        <p:spPr>
          <a:xfrm>
            <a:off x="838200" y="1412488"/>
            <a:ext cx="2899189" cy="4363844"/>
          </a:xfrm>
        </p:spPr>
        <p:txBody>
          <a:bodyPr anchor="t">
            <a:normAutofit/>
          </a:bodyPr>
          <a:lstStyle/>
          <a:p>
            <a:r>
              <a:rPr lang="en-US" sz="4000" dirty="0">
                <a:solidFill>
                  <a:srgbClr val="FFFFFF"/>
                </a:solidFill>
              </a:rPr>
              <a:t>Modern Liberty 2</a:t>
            </a:r>
            <a:br>
              <a:rPr lang="en-US" sz="4000" dirty="0">
                <a:solidFill>
                  <a:srgbClr val="FFFFFF"/>
                </a:solidFill>
              </a:rPr>
            </a:br>
            <a:br>
              <a:rPr lang="en-US" sz="4000" dirty="0">
                <a:solidFill>
                  <a:srgbClr val="FFFFFF"/>
                </a:solidFill>
              </a:rPr>
            </a:br>
            <a:r>
              <a:rPr lang="en-US" sz="4000" dirty="0">
                <a:solidFill>
                  <a:srgbClr val="FFFFFF"/>
                </a:solidFill>
              </a:rPr>
              <a:t>calls for:</a:t>
            </a:r>
            <a:endParaRPr lang="en-GB" sz="4000" dirty="0">
              <a:solidFill>
                <a:srgbClr val="FFFFFF"/>
              </a:solidFill>
            </a:endParaRPr>
          </a:p>
        </p:txBody>
      </p:sp>
      <p:sp>
        <p:nvSpPr>
          <p:cNvPr id="3" name="Content Placeholder 2">
            <a:extLst>
              <a:ext uri="{FF2B5EF4-FFF2-40B4-BE49-F238E27FC236}">
                <a16:creationId xmlns:a16="http://schemas.microsoft.com/office/drawing/2014/main" id="{0BDF40DB-C5F9-FF2E-D3EB-AD254D00F44D}"/>
              </a:ext>
            </a:extLst>
          </p:cNvPr>
          <p:cNvSpPr>
            <a:spLocks noGrp="1"/>
          </p:cNvSpPr>
          <p:nvPr>
            <p:ph sz="half" idx="1"/>
          </p:nvPr>
        </p:nvSpPr>
        <p:spPr>
          <a:xfrm>
            <a:off x="4380855" y="1412489"/>
            <a:ext cx="3427283" cy="4363844"/>
          </a:xfrm>
        </p:spPr>
        <p:txBody>
          <a:bodyPr>
            <a:normAutofit/>
          </a:bodyPr>
          <a:lstStyle/>
          <a:p>
            <a:r>
              <a:rPr lang="en-US" sz="1600"/>
              <a:t>Governing less – despite a capacity for governing more.</a:t>
            </a:r>
          </a:p>
          <a:p>
            <a:r>
              <a:rPr lang="en-US" sz="1600"/>
              <a:t>Not just a matter of rule of law – but the limits of law: How and how much we are governed</a:t>
            </a:r>
          </a:p>
          <a:p>
            <a:r>
              <a:rPr lang="en-US" sz="1600"/>
              <a:t>People essentially trade, look after themselves and pursue their private pleasures – but for that we need:</a:t>
            </a:r>
          </a:p>
          <a:p>
            <a:r>
              <a:rPr lang="en-US" sz="1600"/>
              <a:t>Security, property rights, and a civil order in which people can exchange and pursue their pleasures, greater respect for custom and affection (Burke) – i.e. individual liberty</a:t>
            </a:r>
          </a:p>
          <a:p>
            <a:r>
              <a:rPr lang="en-US" sz="1600"/>
              <a:t>Plus Godwin and PJ corruption by tutelage – self development is what we are called to by destiny</a:t>
            </a:r>
          </a:p>
          <a:p>
            <a:endParaRPr lang="en-GB" sz="1600"/>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D29F7343-391F-4276-3FD3-9C4AE5F7B703}"/>
              </a:ext>
            </a:extLst>
          </p:cNvPr>
          <p:cNvSpPr>
            <a:spLocks noGrp="1"/>
          </p:cNvSpPr>
          <p:nvPr>
            <p:ph sz="half" idx="2"/>
          </p:nvPr>
        </p:nvSpPr>
        <p:spPr>
          <a:xfrm>
            <a:off x="8451604" y="1412489"/>
            <a:ext cx="3197701" cy="4363844"/>
          </a:xfrm>
        </p:spPr>
        <p:txBody>
          <a:bodyPr>
            <a:normAutofit/>
          </a:bodyPr>
          <a:lstStyle/>
          <a:p>
            <a:r>
              <a:rPr lang="en-US" sz="1400" dirty="0"/>
              <a:t>But if all power seeks to extend itself – what about political rights?</a:t>
            </a:r>
          </a:p>
          <a:p>
            <a:pPr marL="0" indent="0">
              <a:buNone/>
            </a:pPr>
            <a:r>
              <a:rPr lang="en-US" sz="1400" dirty="0"/>
              <a:t>Appropriate political order for a modern commercial society:</a:t>
            </a:r>
          </a:p>
          <a:p>
            <a:r>
              <a:rPr lang="en-US" sz="1400" dirty="0"/>
              <a:t>Representative government</a:t>
            </a:r>
          </a:p>
          <a:p>
            <a:r>
              <a:rPr lang="en-US" sz="1400" dirty="0"/>
              <a:t>Rights of participation (general will)</a:t>
            </a:r>
          </a:p>
          <a:p>
            <a:r>
              <a:rPr lang="en-US" sz="1400" dirty="0"/>
              <a:t>Religious freedom – higher morality</a:t>
            </a:r>
          </a:p>
          <a:p>
            <a:r>
              <a:rPr lang="en-US" sz="1400" dirty="0"/>
              <a:t>Freedom of association, press and speech – but also need to educate people </a:t>
            </a:r>
          </a:p>
          <a:p>
            <a:r>
              <a:rPr lang="en-US" sz="1400" dirty="0"/>
              <a:t>Multiplication of bodies that need to cooperate in order to exercise power (int. powers)</a:t>
            </a:r>
          </a:p>
          <a:p>
            <a:r>
              <a:rPr lang="en-GB" sz="1400" i="1" dirty="0" err="1"/>
              <a:t>Pouvoir</a:t>
            </a:r>
            <a:r>
              <a:rPr lang="en-GB" sz="1400" i="1" dirty="0"/>
              <a:t> </a:t>
            </a:r>
            <a:r>
              <a:rPr lang="en-GB" sz="1400" i="1" dirty="0" err="1"/>
              <a:t>neutre</a:t>
            </a:r>
            <a:r>
              <a:rPr lang="en-GB" sz="1400" i="1" dirty="0"/>
              <a:t> </a:t>
            </a:r>
            <a:r>
              <a:rPr lang="en-GB" sz="1400" dirty="0"/>
              <a:t>- UK</a:t>
            </a:r>
          </a:p>
        </p:txBody>
      </p:sp>
    </p:spTree>
    <p:extLst>
      <p:ext uri="{BB962C8B-B14F-4D97-AF65-F5344CB8AC3E}">
        <p14:creationId xmlns:p14="http://schemas.microsoft.com/office/powerpoint/2010/main" val="23239121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7FA33FF-088D-4F16-95A2-2C64D353DE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376EFB1-01CF-419F-ABF1-2AF02BBFC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709160" cy="6858000"/>
          </a:xfrm>
          <a:prstGeom prst="rect">
            <a:avLst/>
          </a:prstGeom>
          <a:solidFill>
            <a:schemeClr val="tx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FF9DEA15-78BD-4750-AA18-B9F28A6D5A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284331" cy="6858000"/>
          </a:xfrm>
          <a:custGeom>
            <a:avLst/>
            <a:gdLst>
              <a:gd name="connsiteX0" fmla="*/ 0 w 4319042"/>
              <a:gd name="connsiteY0" fmla="*/ 0 h 6858000"/>
              <a:gd name="connsiteX1" fmla="*/ 1142888 w 4319042"/>
              <a:gd name="connsiteY1" fmla="*/ 0 h 6858000"/>
              <a:gd name="connsiteX2" fmla="*/ 4319042 w 4319042"/>
              <a:gd name="connsiteY2" fmla="*/ 6858000 h 6858000"/>
              <a:gd name="connsiteX3" fmla="*/ 0 w 431904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9042" h="6858000">
                <a:moveTo>
                  <a:pt x="0" y="0"/>
                </a:moveTo>
                <a:lnTo>
                  <a:pt x="1142888" y="0"/>
                </a:lnTo>
                <a:lnTo>
                  <a:pt x="4319042" y="6858000"/>
                </a:lnTo>
                <a:lnTo>
                  <a:pt x="0" y="6858000"/>
                </a:lnTo>
                <a:close/>
              </a:path>
            </a:pathLst>
          </a:custGeom>
          <a:solidFill>
            <a:schemeClr val="tx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951060D-75FF-5723-63BF-DD8F5C4E135C}"/>
              </a:ext>
            </a:extLst>
          </p:cNvPr>
          <p:cNvSpPr>
            <a:spLocks noGrp="1"/>
          </p:cNvSpPr>
          <p:nvPr>
            <p:ph type="title"/>
          </p:nvPr>
        </p:nvSpPr>
        <p:spPr>
          <a:xfrm>
            <a:off x="804672" y="640080"/>
            <a:ext cx="3282696" cy="5257800"/>
          </a:xfrm>
        </p:spPr>
        <p:txBody>
          <a:bodyPr>
            <a:normAutofit/>
          </a:bodyPr>
          <a:lstStyle/>
          <a:p>
            <a:r>
              <a:rPr lang="en-US">
                <a:solidFill>
                  <a:schemeClr val="bg1"/>
                </a:solidFill>
              </a:rPr>
              <a:t>Squaring the circle</a:t>
            </a:r>
            <a:endParaRPr lang="en-GB">
              <a:solidFill>
                <a:schemeClr val="bg1"/>
              </a:solidFill>
            </a:endParaRPr>
          </a:p>
        </p:txBody>
      </p:sp>
      <p:sp>
        <p:nvSpPr>
          <p:cNvPr id="3" name="Content Placeholder 2">
            <a:extLst>
              <a:ext uri="{FF2B5EF4-FFF2-40B4-BE49-F238E27FC236}">
                <a16:creationId xmlns:a16="http://schemas.microsoft.com/office/drawing/2014/main" id="{F1234DF8-DEB4-57CD-6B10-51F67AA4766C}"/>
              </a:ext>
            </a:extLst>
          </p:cNvPr>
          <p:cNvSpPr>
            <a:spLocks noGrp="1"/>
          </p:cNvSpPr>
          <p:nvPr>
            <p:ph idx="1"/>
          </p:nvPr>
        </p:nvSpPr>
        <p:spPr>
          <a:xfrm>
            <a:off x="5358384" y="640081"/>
            <a:ext cx="6024654" cy="5257800"/>
          </a:xfrm>
        </p:spPr>
        <p:txBody>
          <a:bodyPr anchor="ctr">
            <a:normAutofit/>
          </a:bodyPr>
          <a:lstStyle/>
          <a:p>
            <a:r>
              <a:rPr lang="en-US" sz="2200" dirty="0"/>
              <a:t>Need political participation – and vigilance about those entrusted with power – but doesn’t the endorsement of commercial activity threaten our motives for this participation?</a:t>
            </a:r>
          </a:p>
          <a:p>
            <a:r>
              <a:rPr lang="en-US" sz="2200" dirty="0"/>
              <a:t>Engagement called for is less intense, danger of descent into pleasures (anti Bentham) </a:t>
            </a:r>
          </a:p>
          <a:p>
            <a:r>
              <a:rPr lang="en-US" sz="2200" dirty="0"/>
              <a:t>Not fully articulated but a desire for self-development under conditions of liberty – importance of religion to provide a morality that </a:t>
            </a:r>
            <a:r>
              <a:rPr lang="en-GB" sz="2200" dirty="0"/>
              <a:t>extends us beyond ourselves – moderation of interests – but never an eradication or a unification of them; an emphasis on sentiment and emotional embeddedness of judgment.</a:t>
            </a:r>
          </a:p>
          <a:p>
            <a:r>
              <a:rPr lang="en-GB" sz="2200" dirty="0"/>
              <a:t>Plural political world matches a plural subjective world?</a:t>
            </a:r>
            <a:endParaRPr lang="en-US" sz="2200" dirty="0"/>
          </a:p>
        </p:txBody>
      </p:sp>
    </p:spTree>
    <p:extLst>
      <p:ext uri="{BB962C8B-B14F-4D97-AF65-F5344CB8AC3E}">
        <p14:creationId xmlns:p14="http://schemas.microsoft.com/office/powerpoint/2010/main" val="1124523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7FA33FF-088D-4F16-95A2-2C64D353DE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376EFB1-01CF-419F-ABF1-2AF02BBFC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709160" cy="6858000"/>
          </a:xfrm>
          <a:prstGeom prst="rect">
            <a:avLst/>
          </a:prstGeom>
          <a:solidFill>
            <a:schemeClr val="tx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FF9DEA15-78BD-4750-AA18-B9F28A6D5A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284331" cy="6858000"/>
          </a:xfrm>
          <a:custGeom>
            <a:avLst/>
            <a:gdLst>
              <a:gd name="connsiteX0" fmla="*/ 0 w 4319042"/>
              <a:gd name="connsiteY0" fmla="*/ 0 h 6858000"/>
              <a:gd name="connsiteX1" fmla="*/ 1142888 w 4319042"/>
              <a:gd name="connsiteY1" fmla="*/ 0 h 6858000"/>
              <a:gd name="connsiteX2" fmla="*/ 4319042 w 4319042"/>
              <a:gd name="connsiteY2" fmla="*/ 6858000 h 6858000"/>
              <a:gd name="connsiteX3" fmla="*/ 0 w 431904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9042" h="6858000">
                <a:moveTo>
                  <a:pt x="0" y="0"/>
                </a:moveTo>
                <a:lnTo>
                  <a:pt x="1142888" y="0"/>
                </a:lnTo>
                <a:lnTo>
                  <a:pt x="4319042" y="6858000"/>
                </a:lnTo>
                <a:lnTo>
                  <a:pt x="0" y="6858000"/>
                </a:lnTo>
                <a:close/>
              </a:path>
            </a:pathLst>
          </a:custGeom>
          <a:solidFill>
            <a:schemeClr val="tx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B14FF6E-84A5-C83B-43A5-2B0198D636BE}"/>
              </a:ext>
            </a:extLst>
          </p:cNvPr>
          <p:cNvSpPr>
            <a:spLocks noGrp="1"/>
          </p:cNvSpPr>
          <p:nvPr>
            <p:ph type="title"/>
          </p:nvPr>
        </p:nvSpPr>
        <p:spPr>
          <a:xfrm>
            <a:off x="804672" y="640080"/>
            <a:ext cx="3282696" cy="5257800"/>
          </a:xfrm>
        </p:spPr>
        <p:txBody>
          <a:bodyPr>
            <a:normAutofit/>
          </a:bodyPr>
          <a:lstStyle/>
          <a:p>
            <a:r>
              <a:rPr lang="en-US" sz="4100">
                <a:solidFill>
                  <a:schemeClr val="bg1"/>
                </a:solidFill>
              </a:rPr>
              <a:t>the emptiness of enlightenment</a:t>
            </a:r>
            <a:endParaRPr lang="en-GB" sz="4100">
              <a:solidFill>
                <a:schemeClr val="bg1"/>
              </a:solidFill>
            </a:endParaRPr>
          </a:p>
        </p:txBody>
      </p:sp>
      <p:sp>
        <p:nvSpPr>
          <p:cNvPr id="3" name="Content Placeholder 2">
            <a:extLst>
              <a:ext uri="{FF2B5EF4-FFF2-40B4-BE49-F238E27FC236}">
                <a16:creationId xmlns:a16="http://schemas.microsoft.com/office/drawing/2014/main" id="{FF4DB34A-AB8E-B26A-8B04-142B7F612222}"/>
              </a:ext>
            </a:extLst>
          </p:cNvPr>
          <p:cNvSpPr>
            <a:spLocks noGrp="1"/>
          </p:cNvSpPr>
          <p:nvPr>
            <p:ph idx="1"/>
          </p:nvPr>
        </p:nvSpPr>
        <p:spPr>
          <a:xfrm>
            <a:off x="5358384" y="640081"/>
            <a:ext cx="6024654" cy="5257800"/>
          </a:xfrm>
        </p:spPr>
        <p:txBody>
          <a:bodyPr anchor="ctr">
            <a:normAutofit/>
          </a:bodyPr>
          <a:lstStyle/>
          <a:p>
            <a:r>
              <a:rPr lang="en-US" sz="2000" dirty="0"/>
              <a:t>‘Man, emerging a victor from the combats he fought, casts a glance upon the world, now emptied of all protecting forces, and is stunned by his own victory…He finds himself alone upon the earth which is bound to swallow him. On this earth generations follow one another, transient, fortuitous, isolated; they appear, they suffer, they die…No voice is raised from the races which have ceased to exist to the living ones, and the voice of the living is doomed to sink into the same eternal silence. What will man do without memory, without hope, between a past which deserts him and a future which is close in front of him. No one listens any longer to his invocations, no one answers his prayers.  He has rejected all the supports of which his predecessors had surrounded him, and has reduced himself to his own forces.’   </a:t>
            </a:r>
          </a:p>
          <a:p>
            <a:r>
              <a:rPr lang="en-US" sz="2000" dirty="0"/>
              <a:t>(quoted in Fontana, 1991, 104)</a:t>
            </a:r>
            <a:endParaRPr lang="en-GB" sz="2000" dirty="0"/>
          </a:p>
        </p:txBody>
      </p:sp>
    </p:spTree>
    <p:extLst>
      <p:ext uri="{BB962C8B-B14F-4D97-AF65-F5344CB8AC3E}">
        <p14:creationId xmlns:p14="http://schemas.microsoft.com/office/powerpoint/2010/main" val="12683168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6BD3E23-2B3B-56E3-A693-01E3C61DE4F1}"/>
              </a:ext>
            </a:extLst>
          </p:cNvPr>
          <p:cNvSpPr>
            <a:spLocks noGrp="1"/>
          </p:cNvSpPr>
          <p:nvPr>
            <p:ph type="title"/>
          </p:nvPr>
        </p:nvSpPr>
        <p:spPr>
          <a:xfrm>
            <a:off x="838201" y="365125"/>
            <a:ext cx="5251316" cy="1807305"/>
          </a:xfrm>
        </p:spPr>
        <p:txBody>
          <a:bodyPr vert="horz" lIns="91440" tIns="45720" rIns="91440" bIns="45720" rtlCol="0" anchor="ctr">
            <a:normAutofit/>
          </a:bodyPr>
          <a:lstStyle/>
          <a:p>
            <a:r>
              <a:rPr lang="en-US"/>
              <a:t>Links to Tocqueville</a:t>
            </a:r>
          </a:p>
        </p:txBody>
      </p:sp>
      <p:sp>
        <p:nvSpPr>
          <p:cNvPr id="3" name="Content Placeholder 2">
            <a:extLst>
              <a:ext uri="{FF2B5EF4-FFF2-40B4-BE49-F238E27FC236}">
                <a16:creationId xmlns:a16="http://schemas.microsoft.com/office/drawing/2014/main" id="{CBB8784F-32ED-C1A4-CBEB-DA9E4A97BDC6}"/>
              </a:ext>
            </a:extLst>
          </p:cNvPr>
          <p:cNvSpPr>
            <a:spLocks noGrp="1"/>
          </p:cNvSpPr>
          <p:nvPr>
            <p:ph sz="half" idx="1"/>
          </p:nvPr>
        </p:nvSpPr>
        <p:spPr>
          <a:xfrm>
            <a:off x="838200" y="2333297"/>
            <a:ext cx="4619621" cy="3843666"/>
          </a:xfrm>
        </p:spPr>
        <p:txBody>
          <a:bodyPr vert="horz" lIns="91440" tIns="45720" rIns="91440" bIns="45720" rtlCol="0">
            <a:normAutofit/>
          </a:bodyPr>
          <a:lstStyle/>
          <a:p>
            <a:r>
              <a:rPr lang="en-US" sz="2000" dirty="0"/>
              <a:t>Modern individualism</a:t>
            </a:r>
          </a:p>
          <a:p>
            <a:r>
              <a:rPr lang="en-US" sz="2000" dirty="0"/>
              <a:t>Rise of commercial society</a:t>
            </a:r>
          </a:p>
          <a:p>
            <a:r>
              <a:rPr lang="en-US" sz="2000" dirty="0"/>
              <a:t>Need for religion</a:t>
            </a:r>
          </a:p>
          <a:p>
            <a:r>
              <a:rPr lang="en-US" sz="2000" dirty="0"/>
              <a:t>Value of intermediary orders and local commitments</a:t>
            </a:r>
          </a:p>
          <a:p>
            <a:r>
              <a:rPr lang="en-US" sz="2000" dirty="0"/>
              <a:t>Demise of aristocratic order and </a:t>
            </a:r>
            <a:r>
              <a:rPr lang="en-US" sz="2000" dirty="0" err="1"/>
              <a:t>moeurs</a:t>
            </a:r>
            <a:endParaRPr lang="en-US" sz="2000" dirty="0"/>
          </a:p>
          <a:p>
            <a:r>
              <a:rPr lang="en-US" sz="2000" dirty="0"/>
              <a:t>Liberty and virtue</a:t>
            </a:r>
          </a:p>
          <a:p>
            <a:endParaRPr lang="en-US" sz="2000" dirty="0"/>
          </a:p>
        </p:txBody>
      </p:sp>
      <p:pic>
        <p:nvPicPr>
          <p:cNvPr id="6" name="Content Placeholder 5">
            <a:extLst>
              <a:ext uri="{FF2B5EF4-FFF2-40B4-BE49-F238E27FC236}">
                <a16:creationId xmlns:a16="http://schemas.microsoft.com/office/drawing/2014/main" id="{B67D1614-753F-BBA6-4BBC-553E2D6D63DD}"/>
              </a:ext>
            </a:extLst>
          </p:cNvPr>
          <p:cNvPicPr>
            <a:picLocks noGrp="1" noChangeAspect="1"/>
          </p:cNvPicPr>
          <p:nvPr>
            <p:ph sz="half" idx="2"/>
          </p:nvPr>
        </p:nvPicPr>
        <p:blipFill rotWithShape="1">
          <a:blip r:embed="rId2"/>
          <a:srcRect r="2" b="14519"/>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098305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EFE6CDB-FF8C-A275-8594-4847CEA09E0C}"/>
              </a:ext>
            </a:extLst>
          </p:cNvPr>
          <p:cNvSpPr>
            <a:spLocks noGrp="1"/>
          </p:cNvSpPr>
          <p:nvPr>
            <p:ph type="title"/>
          </p:nvPr>
        </p:nvSpPr>
        <p:spPr>
          <a:xfrm>
            <a:off x="1115568" y="548640"/>
            <a:ext cx="10168128" cy="1179576"/>
          </a:xfrm>
        </p:spPr>
        <p:txBody>
          <a:bodyPr>
            <a:normAutofit/>
          </a:bodyPr>
          <a:lstStyle/>
          <a:p>
            <a:r>
              <a:rPr lang="en-GB" sz="4000"/>
              <a:t>1767-1830 </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85BA853A-10EC-6CB9-22E8-6D5B04F778E2}"/>
              </a:ext>
            </a:extLst>
          </p:cNvPr>
          <p:cNvSpPr>
            <a:spLocks noGrp="1"/>
          </p:cNvSpPr>
          <p:nvPr>
            <p:ph idx="1"/>
          </p:nvPr>
        </p:nvSpPr>
        <p:spPr>
          <a:xfrm>
            <a:off x="1115568" y="2481943"/>
            <a:ext cx="10168128" cy="3695020"/>
          </a:xfrm>
        </p:spPr>
        <p:txBody>
          <a:bodyPr>
            <a:normAutofit/>
          </a:bodyPr>
          <a:lstStyle/>
          <a:p>
            <a:r>
              <a:rPr lang="en-GB" sz="1900" dirty="0"/>
              <a:t>b. Lausanne, Switzerland – French Protestant marginally noble family – educated at home and in Germany and Edinburgh. Acquired French citizenship in 1798.</a:t>
            </a:r>
          </a:p>
          <a:p>
            <a:r>
              <a:rPr lang="en-GB" sz="1900" dirty="0"/>
              <a:t>Caught up in the French revolution – committed republican in 1795, supported Napoleon’s coups of 1797 and 1799.  Became leader of a liberal, constitutional opposition from c 1800.  Recalled from exile during the 100 days.  Deputy from 1818 </a:t>
            </a:r>
            <a:r>
              <a:rPr lang="en-GB" sz="1900" dirty="0" err="1"/>
              <a:t>til</a:t>
            </a:r>
            <a:r>
              <a:rPr lang="en-GB" sz="1900" dirty="0"/>
              <a:t> his death – known as an independent and a proponent of parliamentary rule.  Seen as a major founding liberal  - and one of the first to embrace that term as a self-identification. Key works include:</a:t>
            </a:r>
          </a:p>
          <a:p>
            <a:r>
              <a:rPr lang="en-GB" sz="1900" i="1" dirty="0"/>
              <a:t>The Spirit of Conquest and Usurpation and their relation to European Civilisation </a:t>
            </a:r>
            <a:r>
              <a:rPr lang="en-GB" sz="1900" dirty="0"/>
              <a:t>(1814)</a:t>
            </a:r>
          </a:p>
          <a:p>
            <a:r>
              <a:rPr lang="en-GB" sz="1900" i="1" dirty="0"/>
              <a:t>Principles of Politics </a:t>
            </a:r>
            <a:r>
              <a:rPr lang="en-GB" sz="1900" dirty="0"/>
              <a:t>(1815)</a:t>
            </a:r>
          </a:p>
          <a:p>
            <a:r>
              <a:rPr lang="en-GB" sz="1900" i="1" dirty="0"/>
              <a:t>The Liberty of the Ancients compared with that of the Moderns</a:t>
            </a:r>
            <a:r>
              <a:rPr lang="en-GB" sz="1900" dirty="0"/>
              <a:t> (1816)</a:t>
            </a:r>
          </a:p>
          <a:p>
            <a:r>
              <a:rPr lang="en-GB" sz="1900" dirty="0"/>
              <a:t>But see also his diary, </a:t>
            </a:r>
            <a:r>
              <a:rPr lang="en-GB" sz="1900" i="1" dirty="0"/>
              <a:t>Le Cahier Rouge  </a:t>
            </a:r>
            <a:r>
              <a:rPr lang="en-GB" sz="1900" dirty="0"/>
              <a:t>and his novel </a:t>
            </a:r>
            <a:r>
              <a:rPr lang="en-GB" sz="1900" i="1" dirty="0"/>
              <a:t>Adolphe</a:t>
            </a:r>
            <a:endParaRPr lang="en-GB" sz="1900" dirty="0"/>
          </a:p>
          <a:p>
            <a:endParaRPr lang="en-GB" sz="1900" dirty="0"/>
          </a:p>
        </p:txBody>
      </p:sp>
    </p:spTree>
    <p:extLst>
      <p:ext uri="{BB962C8B-B14F-4D97-AF65-F5344CB8AC3E}">
        <p14:creationId xmlns:p14="http://schemas.microsoft.com/office/powerpoint/2010/main" val="953722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844BD12-9A3F-9876-D599-0422C288087A}"/>
              </a:ext>
            </a:extLst>
          </p:cNvPr>
          <p:cNvSpPr>
            <a:spLocks noGrp="1"/>
          </p:cNvSpPr>
          <p:nvPr>
            <p:ph type="title"/>
          </p:nvPr>
        </p:nvSpPr>
        <p:spPr>
          <a:xfrm>
            <a:off x="838201" y="365125"/>
            <a:ext cx="5251316" cy="1807305"/>
          </a:xfrm>
        </p:spPr>
        <p:txBody>
          <a:bodyPr>
            <a:normAutofit/>
          </a:bodyPr>
          <a:lstStyle/>
          <a:p>
            <a:r>
              <a:rPr lang="en-GB" dirty="0"/>
              <a:t>‘position’</a:t>
            </a:r>
          </a:p>
        </p:txBody>
      </p:sp>
      <p:sp>
        <p:nvSpPr>
          <p:cNvPr id="3" name="Content Placeholder 2">
            <a:extLst>
              <a:ext uri="{FF2B5EF4-FFF2-40B4-BE49-F238E27FC236}">
                <a16:creationId xmlns:a16="http://schemas.microsoft.com/office/drawing/2014/main" id="{DF265668-AA36-6613-0473-FAF94E902AFE}"/>
              </a:ext>
            </a:extLst>
          </p:cNvPr>
          <p:cNvSpPr>
            <a:spLocks noGrp="1"/>
          </p:cNvSpPr>
          <p:nvPr>
            <p:ph idx="1"/>
          </p:nvPr>
        </p:nvSpPr>
        <p:spPr>
          <a:xfrm>
            <a:off x="698504" y="1545770"/>
            <a:ext cx="5397496" cy="5159829"/>
          </a:xfrm>
        </p:spPr>
        <p:txBody>
          <a:bodyPr>
            <a:normAutofit/>
          </a:bodyPr>
          <a:lstStyle/>
          <a:p>
            <a:pPr marL="0" indent="0">
              <a:buNone/>
            </a:pPr>
            <a:r>
              <a:rPr lang="en-GB" sz="1800" dirty="0"/>
              <a:t>Long-standing relationship with/affair with Mme Germaine de Stael – the ‘intellectual-power-couple’ of post revolutionary France (met in 1794 – affair </a:t>
            </a:r>
            <a:r>
              <a:rPr lang="en-GB" sz="1800" dirty="0" err="1"/>
              <a:t>til</a:t>
            </a:r>
            <a:r>
              <a:rPr lang="en-GB" sz="1800" dirty="0"/>
              <a:t> 1811 – but relationship lasts longer (G’s diary 1813) – She died in 1817).</a:t>
            </a:r>
          </a:p>
          <a:p>
            <a:pPr marL="0" indent="0">
              <a:buNone/>
            </a:pPr>
            <a:r>
              <a:rPr lang="en-GB" sz="1800" dirty="0"/>
              <a:t>The problem of boredom and dislocation – an Aristocrat in a post-aristocratic world, and with a commitment to making that world work.  Not unlike  Tocqueville. Gambling debts; several marriages; more liaisons.</a:t>
            </a:r>
          </a:p>
          <a:p>
            <a:pPr marL="0" indent="0">
              <a:buNone/>
            </a:pPr>
            <a:r>
              <a:rPr lang="en-GB" sz="1800" dirty="0"/>
              <a:t>Committed to a view that the modern world was a break with the past – and demanded new institutions, not merely reanimation of the old. </a:t>
            </a:r>
          </a:p>
          <a:p>
            <a:pPr marL="0" indent="0">
              <a:buNone/>
            </a:pPr>
            <a:r>
              <a:rPr lang="en-GB" sz="1800" dirty="0"/>
              <a:t>Influences – Montesquieu, Smith, Godwin, Burke – and  negatively, Rousseau.</a:t>
            </a:r>
          </a:p>
          <a:p>
            <a:pPr marL="0" indent="0">
              <a:buNone/>
            </a:pPr>
            <a:r>
              <a:rPr lang="en-GB" sz="1800" dirty="0"/>
              <a:t>Attracted to Montesquieu for the sociology, and the ideal types; to Smith for analysis of new commercial order; to Godwin for belief in progress; and Burke for the importance of custom and habit/prejudice.</a:t>
            </a:r>
          </a:p>
        </p:txBody>
      </p:sp>
      <p:pic>
        <p:nvPicPr>
          <p:cNvPr id="5" name="Picture 4">
            <a:extLst>
              <a:ext uri="{FF2B5EF4-FFF2-40B4-BE49-F238E27FC236}">
                <a16:creationId xmlns:a16="http://schemas.microsoft.com/office/drawing/2014/main" id="{0CDB8CE5-8126-969C-E3A2-991445A99C0E}"/>
              </a:ext>
            </a:extLst>
          </p:cNvPr>
          <p:cNvPicPr>
            <a:picLocks noChangeAspect="1"/>
          </p:cNvPicPr>
          <p:nvPr/>
        </p:nvPicPr>
        <p:blipFill rotWithShape="1">
          <a:blip r:embed="rId2"/>
          <a:srcRect r="1" b="25242"/>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4182515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33261B6B-FC95-AE66-39C7-3B0EB7293F37}"/>
              </a:ext>
            </a:extLst>
          </p:cNvPr>
          <p:cNvPicPr>
            <a:picLocks noGrp="1" noChangeAspect="1"/>
          </p:cNvPicPr>
          <p:nvPr>
            <p:ph sz="half" idx="1"/>
          </p:nvPr>
        </p:nvPicPr>
        <p:blipFill rotWithShape="1">
          <a:blip r:embed="rId2"/>
          <a:srcRect l="3702" r="3946" b="2"/>
          <a:stretch/>
        </p:blipFill>
        <p:spPr>
          <a:xfrm>
            <a:off x="1" y="10"/>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1EF78D9-5E2E-5929-7222-AFFE83CAA194}"/>
              </a:ext>
            </a:extLst>
          </p:cNvPr>
          <p:cNvSpPr>
            <a:spLocks noGrp="1"/>
          </p:cNvSpPr>
          <p:nvPr>
            <p:ph type="title"/>
          </p:nvPr>
        </p:nvSpPr>
        <p:spPr>
          <a:xfrm>
            <a:off x="7531610" y="365125"/>
            <a:ext cx="3822189" cy="1899912"/>
          </a:xfrm>
        </p:spPr>
        <p:txBody>
          <a:bodyPr vert="horz" lIns="91440" tIns="45720" rIns="91440" bIns="45720" rtlCol="0" anchor="ctr">
            <a:normAutofit/>
          </a:bodyPr>
          <a:lstStyle/>
          <a:p>
            <a:r>
              <a:rPr lang="en-US" sz="4000"/>
              <a:t>War </a:t>
            </a:r>
          </a:p>
        </p:txBody>
      </p:sp>
      <p:sp>
        <p:nvSpPr>
          <p:cNvPr id="4" name="Content Placeholder 3">
            <a:extLst>
              <a:ext uri="{FF2B5EF4-FFF2-40B4-BE49-F238E27FC236}">
                <a16:creationId xmlns:a16="http://schemas.microsoft.com/office/drawing/2014/main" id="{1E591028-B7AC-6E47-BAF9-D5039D083E94}"/>
              </a:ext>
            </a:extLst>
          </p:cNvPr>
          <p:cNvSpPr>
            <a:spLocks noGrp="1"/>
          </p:cNvSpPr>
          <p:nvPr>
            <p:ph sz="half" idx="2"/>
          </p:nvPr>
        </p:nvSpPr>
        <p:spPr>
          <a:xfrm>
            <a:off x="7531610" y="2434201"/>
            <a:ext cx="3822189" cy="3742762"/>
          </a:xfrm>
        </p:spPr>
        <p:txBody>
          <a:bodyPr vert="horz" lIns="91440" tIns="45720" rIns="91440" bIns="45720" rtlCol="0">
            <a:normAutofit/>
          </a:bodyPr>
          <a:lstStyle/>
          <a:p>
            <a:r>
              <a:rPr lang="en-US" sz="1600" dirty="0"/>
              <a:t>Not always an evil</a:t>
            </a:r>
          </a:p>
          <a:p>
            <a:r>
              <a:rPr lang="en-US" sz="1600" dirty="0"/>
              <a:t>Develops some of men’s finest and grandest faculties – heroic devotion, sublime friendship</a:t>
            </a:r>
          </a:p>
          <a:p>
            <a:r>
              <a:rPr lang="en-US" sz="1600" dirty="0"/>
              <a:t>Not same as </a:t>
            </a:r>
            <a:r>
              <a:rPr lang="en-US" sz="1600" dirty="0" err="1"/>
              <a:t>self-defence</a:t>
            </a:r>
            <a:r>
              <a:rPr lang="en-US" sz="1600" dirty="0"/>
              <a:t> – interested in war as a fact of life for ancient societies in competitive pursuit of glory</a:t>
            </a:r>
          </a:p>
          <a:p>
            <a:r>
              <a:rPr lang="en-US" sz="1600" dirty="0"/>
              <a:t>Civilized societies find war a burden – commerce is more important than glory – and people seek comfort, repose and are industrious in their pursuit.</a:t>
            </a:r>
          </a:p>
          <a:p>
            <a:r>
              <a:rPr lang="en-US" sz="1600" dirty="0"/>
              <a:t>War is a game of hazard – refined morality needs time and a stable order</a:t>
            </a:r>
          </a:p>
        </p:txBody>
      </p:sp>
    </p:spTree>
    <p:extLst>
      <p:ext uri="{BB962C8B-B14F-4D97-AF65-F5344CB8AC3E}">
        <p14:creationId xmlns:p14="http://schemas.microsoft.com/office/powerpoint/2010/main" val="16083634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235DA-D50A-E760-4DCA-CB47392F6FCE}"/>
              </a:ext>
            </a:extLst>
          </p:cNvPr>
          <p:cNvSpPr>
            <a:spLocks noGrp="1"/>
          </p:cNvSpPr>
          <p:nvPr>
            <p:ph type="title"/>
          </p:nvPr>
        </p:nvSpPr>
        <p:spPr>
          <a:xfrm>
            <a:off x="6417733" y="490537"/>
            <a:ext cx="5291663" cy="1628775"/>
          </a:xfrm>
        </p:spPr>
        <p:txBody>
          <a:bodyPr vert="horz" lIns="91440" tIns="45720" rIns="91440" bIns="45720" rtlCol="0" anchor="b">
            <a:normAutofit/>
          </a:bodyPr>
          <a:lstStyle/>
          <a:p>
            <a:r>
              <a:rPr lang="en-US" sz="4000"/>
              <a:t>uniformity and locality</a:t>
            </a:r>
          </a:p>
        </p:txBody>
      </p:sp>
      <p:pic>
        <p:nvPicPr>
          <p:cNvPr id="6" name="Content Placeholder 5">
            <a:extLst>
              <a:ext uri="{FF2B5EF4-FFF2-40B4-BE49-F238E27FC236}">
                <a16:creationId xmlns:a16="http://schemas.microsoft.com/office/drawing/2014/main" id="{8E61E31B-FC70-FA8C-F571-E73183951483}"/>
              </a:ext>
            </a:extLst>
          </p:cNvPr>
          <p:cNvPicPr>
            <a:picLocks noGrp="1" noChangeAspect="1"/>
          </p:cNvPicPr>
          <p:nvPr>
            <p:ph sz="half" idx="2"/>
          </p:nvPr>
        </p:nvPicPr>
        <p:blipFill rotWithShape="1">
          <a:blip r:embed="rId2"/>
          <a:srcRect l="22448" r="20855" b="-1"/>
          <a:stretch/>
        </p:blipFill>
        <p:spPr>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p:spPr>
      </p:pic>
      <p:sp>
        <p:nvSpPr>
          <p:cNvPr id="3" name="Content Placeholder 2">
            <a:extLst>
              <a:ext uri="{FF2B5EF4-FFF2-40B4-BE49-F238E27FC236}">
                <a16:creationId xmlns:a16="http://schemas.microsoft.com/office/drawing/2014/main" id="{A0804C56-1266-E21A-CF52-56251FE3A690}"/>
              </a:ext>
            </a:extLst>
          </p:cNvPr>
          <p:cNvSpPr>
            <a:spLocks noGrp="1"/>
          </p:cNvSpPr>
          <p:nvPr>
            <p:ph sz="half" idx="1"/>
          </p:nvPr>
        </p:nvSpPr>
        <p:spPr>
          <a:xfrm>
            <a:off x="6417734" y="2614612"/>
            <a:ext cx="5291663" cy="3752849"/>
          </a:xfrm>
        </p:spPr>
        <p:txBody>
          <a:bodyPr vert="horz" lIns="91440" tIns="45720" rIns="91440" bIns="45720" rtlCol="0">
            <a:normAutofit/>
          </a:bodyPr>
          <a:lstStyle/>
          <a:p>
            <a:pPr marL="0"/>
            <a:r>
              <a:rPr lang="en-US" sz="1400"/>
              <a:t>Ancient wars might destroy entire nations but when they didn’t they left untouched people’s traditions and practices.</a:t>
            </a:r>
          </a:p>
          <a:p>
            <a:pPr marL="0"/>
            <a:r>
              <a:rPr lang="en-US" sz="1400"/>
              <a:t>‘The vanity of civilisation is more tormenting than the pride of barbarism’  The later is satisfied with general obedience – the modern world demands uniformity ‘the same code of law, the same measures, the same regulations, and if they could contrive it, the same language…’ (73)</a:t>
            </a:r>
          </a:p>
          <a:p>
            <a:pPr marL="0"/>
            <a:r>
              <a:rPr lang="en-US" sz="1400"/>
              <a:t>Modern political systems look for uniformity - but man essentially adapts to established institutions and experiences the world through them – his patriotism is local – and his happiness is local – and different localities cannot be subordinated to a single set of rules. Patriotism springs from local differences – and touches on all the disinterested, noble and pious feelings. (76)</a:t>
            </a:r>
          </a:p>
          <a:p>
            <a:pPr marL="0"/>
            <a:r>
              <a:rPr lang="en-US" sz="1400"/>
              <a:t>‘Variety is life; Uniformity, death.’  (77) Modern states of extensive territory and empires treat their people en masse – not as individuals.</a:t>
            </a:r>
          </a:p>
        </p:txBody>
      </p:sp>
    </p:spTree>
    <p:extLst>
      <p:ext uri="{BB962C8B-B14F-4D97-AF65-F5344CB8AC3E}">
        <p14:creationId xmlns:p14="http://schemas.microsoft.com/office/powerpoint/2010/main" val="28885068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36F400F-DF28-43BC-8D8E-4929793B39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34A9D38-AEAE-8E23-C030-4C4095D15D3A}"/>
              </a:ext>
            </a:extLst>
          </p:cNvPr>
          <p:cNvSpPr>
            <a:spLocks noGrp="1"/>
          </p:cNvSpPr>
          <p:nvPr>
            <p:ph type="title"/>
          </p:nvPr>
        </p:nvSpPr>
        <p:spPr>
          <a:xfrm>
            <a:off x="838200" y="668377"/>
            <a:ext cx="10515600" cy="1325563"/>
          </a:xfrm>
        </p:spPr>
        <p:txBody>
          <a:bodyPr>
            <a:normAutofit/>
          </a:bodyPr>
          <a:lstStyle/>
          <a:p>
            <a:r>
              <a:rPr lang="en-GB" dirty="0"/>
              <a:t>Ancient liberty</a:t>
            </a:r>
          </a:p>
        </p:txBody>
      </p:sp>
      <p:sp>
        <p:nvSpPr>
          <p:cNvPr id="3" name="Content Placeholder 2">
            <a:extLst>
              <a:ext uri="{FF2B5EF4-FFF2-40B4-BE49-F238E27FC236}">
                <a16:creationId xmlns:a16="http://schemas.microsoft.com/office/drawing/2014/main" id="{10F29EB9-07D7-7B71-BF4B-988DBC57BC3E}"/>
              </a:ext>
            </a:extLst>
          </p:cNvPr>
          <p:cNvSpPr>
            <a:spLocks noGrp="1"/>
          </p:cNvSpPr>
          <p:nvPr>
            <p:ph sz="half" idx="1"/>
          </p:nvPr>
        </p:nvSpPr>
        <p:spPr>
          <a:xfrm>
            <a:off x="838200" y="2177456"/>
            <a:ext cx="5097780" cy="3795748"/>
          </a:xfrm>
        </p:spPr>
        <p:txBody>
          <a:bodyPr>
            <a:normAutofit/>
          </a:bodyPr>
          <a:lstStyle/>
          <a:p>
            <a:r>
              <a:rPr lang="en-GB" sz="2400"/>
              <a:t>Active participation in collective power</a:t>
            </a:r>
          </a:p>
          <a:p>
            <a:r>
              <a:rPr lang="en-GB" sz="2400"/>
              <a:t>Each citizen has great importance</a:t>
            </a:r>
          </a:p>
          <a:p>
            <a:r>
              <a:rPr lang="en-GB" sz="2400"/>
              <a:t>Exercise of rights of citizen were the occupation of all – whole people made laws, decided on war and peace, and pronounced judgment</a:t>
            </a:r>
          </a:p>
          <a:p>
            <a:r>
              <a:rPr lang="en-GB" sz="2400"/>
              <a:t>The will of each individual had a real influence</a:t>
            </a:r>
          </a:p>
        </p:txBody>
      </p:sp>
      <p:sp>
        <p:nvSpPr>
          <p:cNvPr id="4" name="Content Placeholder 3">
            <a:extLst>
              <a:ext uri="{FF2B5EF4-FFF2-40B4-BE49-F238E27FC236}">
                <a16:creationId xmlns:a16="http://schemas.microsoft.com/office/drawing/2014/main" id="{21494AE9-B169-C42C-CA70-67125CC40A23}"/>
              </a:ext>
            </a:extLst>
          </p:cNvPr>
          <p:cNvSpPr>
            <a:spLocks noGrp="1"/>
          </p:cNvSpPr>
          <p:nvPr>
            <p:ph sz="half" idx="2"/>
          </p:nvPr>
        </p:nvSpPr>
        <p:spPr>
          <a:xfrm>
            <a:off x="6256020" y="2177456"/>
            <a:ext cx="5097780" cy="3795748"/>
          </a:xfrm>
        </p:spPr>
        <p:txBody>
          <a:bodyPr>
            <a:normAutofit/>
          </a:bodyPr>
          <a:lstStyle/>
          <a:p>
            <a:r>
              <a:rPr lang="en-GB" sz="2000" dirty="0"/>
              <a:t>But to ensure the system worked:</a:t>
            </a:r>
          </a:p>
          <a:p>
            <a:r>
              <a:rPr lang="en-GB" sz="2000" dirty="0"/>
              <a:t>Equality had to be preserved, distinctions proscribed and wealth constrained</a:t>
            </a:r>
          </a:p>
          <a:p>
            <a:r>
              <a:rPr lang="en-GB" sz="2000" dirty="0"/>
              <a:t>Territory had to be limited – in a small state the importance of each member is accentuated </a:t>
            </a:r>
          </a:p>
          <a:p>
            <a:r>
              <a:rPr lang="en-GB" sz="2000" dirty="0"/>
              <a:t>War was a constant feature</a:t>
            </a:r>
          </a:p>
          <a:p>
            <a:r>
              <a:rPr lang="en-GB" sz="2000" dirty="0"/>
              <a:t>And all ancient states had slaves (part of a process of servicing the polity whose ends were higher – war, liberty, the common good – and not private)</a:t>
            </a:r>
          </a:p>
        </p:txBody>
      </p:sp>
    </p:spTree>
    <p:extLst>
      <p:ext uri="{BB962C8B-B14F-4D97-AF65-F5344CB8AC3E}">
        <p14:creationId xmlns:p14="http://schemas.microsoft.com/office/powerpoint/2010/main" val="1383466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6E5F5D-91C1-1032-9DBD-AFDE0CEA1D6D}"/>
              </a:ext>
            </a:extLst>
          </p:cNvPr>
          <p:cNvSpPr>
            <a:spLocks noGrp="1"/>
          </p:cNvSpPr>
          <p:nvPr>
            <p:ph type="title"/>
          </p:nvPr>
        </p:nvSpPr>
        <p:spPr>
          <a:xfrm>
            <a:off x="6417733" y="490537"/>
            <a:ext cx="5291663" cy="1628775"/>
          </a:xfrm>
        </p:spPr>
        <p:txBody>
          <a:bodyPr vert="horz" lIns="91440" tIns="45720" rIns="91440" bIns="45720" rtlCol="0" anchor="b">
            <a:normAutofit/>
          </a:bodyPr>
          <a:lstStyle/>
          <a:p>
            <a:r>
              <a:rPr lang="en-US" sz="4000"/>
              <a:t>French Revolution</a:t>
            </a:r>
          </a:p>
        </p:txBody>
      </p:sp>
      <p:pic>
        <p:nvPicPr>
          <p:cNvPr id="6" name="Content Placeholder 5">
            <a:extLst>
              <a:ext uri="{FF2B5EF4-FFF2-40B4-BE49-F238E27FC236}">
                <a16:creationId xmlns:a16="http://schemas.microsoft.com/office/drawing/2014/main" id="{8821EA2E-5E3D-E24B-2F33-3578465F6DE7}"/>
              </a:ext>
            </a:extLst>
          </p:cNvPr>
          <p:cNvPicPr>
            <a:picLocks noGrp="1" noChangeAspect="1"/>
          </p:cNvPicPr>
          <p:nvPr>
            <p:ph sz="half" idx="2"/>
          </p:nvPr>
        </p:nvPicPr>
        <p:blipFill rotWithShape="1">
          <a:blip r:embed="rId2"/>
          <a:srcRect r="-3" b="2707"/>
          <a:stretch/>
        </p:blipFill>
        <p:spPr>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p:spPr>
      </p:pic>
      <p:sp>
        <p:nvSpPr>
          <p:cNvPr id="3" name="Content Placeholder 2">
            <a:extLst>
              <a:ext uri="{FF2B5EF4-FFF2-40B4-BE49-F238E27FC236}">
                <a16:creationId xmlns:a16="http://schemas.microsoft.com/office/drawing/2014/main" id="{8E248D32-5333-1602-3DDB-C0FD6E5DC44B}"/>
              </a:ext>
            </a:extLst>
          </p:cNvPr>
          <p:cNvSpPr>
            <a:spLocks noGrp="1"/>
          </p:cNvSpPr>
          <p:nvPr>
            <p:ph sz="half" idx="1"/>
          </p:nvPr>
        </p:nvSpPr>
        <p:spPr>
          <a:xfrm>
            <a:off x="6417734" y="2614612"/>
            <a:ext cx="5291663" cy="3752849"/>
          </a:xfrm>
        </p:spPr>
        <p:txBody>
          <a:bodyPr vert="horz" lIns="91440" tIns="45720" rIns="91440" bIns="45720" rtlCol="0">
            <a:normAutofit/>
          </a:bodyPr>
          <a:lstStyle/>
          <a:p>
            <a:r>
              <a:rPr lang="en-US" sz="1800" dirty="0"/>
              <a:t>Attacks Rousseau (Social Contract) and Gabriel </a:t>
            </a:r>
            <a:r>
              <a:rPr lang="en-US" sz="1800" dirty="0" err="1"/>
              <a:t>Bonnot</a:t>
            </a:r>
            <a:r>
              <a:rPr lang="en-US" sz="1800" dirty="0"/>
              <a:t> de </a:t>
            </a:r>
            <a:r>
              <a:rPr lang="en-US" sz="1800" dirty="0" err="1"/>
              <a:t>Mably</a:t>
            </a:r>
            <a:r>
              <a:rPr lang="en-US" sz="1800" dirty="0"/>
              <a:t> (Author of </a:t>
            </a:r>
            <a:r>
              <a:rPr lang="en-US" sz="1800" i="1" dirty="0"/>
              <a:t>De la legislation </a:t>
            </a:r>
            <a:r>
              <a:rPr lang="en-US" sz="1800" i="1" dirty="0" err="1"/>
              <a:t>ou</a:t>
            </a:r>
            <a:r>
              <a:rPr lang="en-US" sz="1800" i="1" dirty="0"/>
              <a:t> principles des </a:t>
            </a:r>
            <a:r>
              <a:rPr lang="en-US" sz="1800" i="1" dirty="0" err="1"/>
              <a:t>lois</a:t>
            </a:r>
            <a:r>
              <a:rPr lang="en-US" sz="1800" dirty="0"/>
              <a:t>) (on the left!)</a:t>
            </a:r>
          </a:p>
          <a:p>
            <a:r>
              <a:rPr lang="en-US" sz="1800" dirty="0"/>
              <a:t>For failing to recognize that the ancient world is no longer relevant</a:t>
            </a:r>
          </a:p>
          <a:p>
            <a:r>
              <a:rPr lang="en-US" sz="1800" dirty="0"/>
              <a:t>Montesquieu sees the difference as lying in the distinction between monarchies and republics – but not to the different spirit of ancient and modern times (although…)</a:t>
            </a:r>
          </a:p>
        </p:txBody>
      </p:sp>
    </p:spTree>
    <p:extLst>
      <p:ext uri="{BB962C8B-B14F-4D97-AF65-F5344CB8AC3E}">
        <p14:creationId xmlns:p14="http://schemas.microsoft.com/office/powerpoint/2010/main" val="41760780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EEFBF-B8AE-EB19-0B84-AE2BDDADB508}"/>
              </a:ext>
            </a:extLst>
          </p:cNvPr>
          <p:cNvSpPr>
            <a:spLocks noGrp="1"/>
          </p:cNvSpPr>
          <p:nvPr>
            <p:ph type="title"/>
          </p:nvPr>
        </p:nvSpPr>
        <p:spPr/>
        <p:txBody>
          <a:bodyPr/>
          <a:lstStyle/>
          <a:p>
            <a:r>
              <a:rPr lang="en-GB" dirty="0"/>
              <a:t>Modern liberty</a:t>
            </a:r>
          </a:p>
        </p:txBody>
      </p:sp>
      <p:sp>
        <p:nvSpPr>
          <p:cNvPr id="3" name="Content Placeholder 2">
            <a:extLst>
              <a:ext uri="{FF2B5EF4-FFF2-40B4-BE49-F238E27FC236}">
                <a16:creationId xmlns:a16="http://schemas.microsoft.com/office/drawing/2014/main" id="{DEDA39FF-A933-D77E-8C34-1AD9339F36B5}"/>
              </a:ext>
            </a:extLst>
          </p:cNvPr>
          <p:cNvSpPr>
            <a:spLocks noGrp="1"/>
          </p:cNvSpPr>
          <p:nvPr>
            <p:ph sz="half" idx="1"/>
          </p:nvPr>
        </p:nvSpPr>
        <p:spPr/>
        <p:txBody>
          <a:bodyPr/>
          <a:lstStyle/>
          <a:p>
            <a:r>
              <a:rPr lang="en-GB" dirty="0"/>
              <a:t>It would be easier today to make Spartans out of an enslaved people, than to turn free men into Spartans. In the past, where there was liberty, people could endure hardship; now, wherever there is hardship, they need slavery so as to be resigned to it.</a:t>
            </a:r>
          </a:p>
        </p:txBody>
      </p:sp>
      <p:sp>
        <p:nvSpPr>
          <p:cNvPr id="4" name="Content Placeholder 3">
            <a:extLst>
              <a:ext uri="{FF2B5EF4-FFF2-40B4-BE49-F238E27FC236}">
                <a16:creationId xmlns:a16="http://schemas.microsoft.com/office/drawing/2014/main" id="{AC77C0E0-5A14-FF04-7F9F-C329EEB4BA71}"/>
              </a:ext>
            </a:extLst>
          </p:cNvPr>
          <p:cNvSpPr>
            <a:spLocks noGrp="1"/>
          </p:cNvSpPr>
          <p:nvPr>
            <p:ph sz="half" idx="2"/>
          </p:nvPr>
        </p:nvSpPr>
        <p:spPr/>
        <p:txBody>
          <a:bodyPr/>
          <a:lstStyle/>
          <a:p>
            <a:r>
              <a:rPr lang="en-GB" dirty="0"/>
              <a:t>The mistake of the French Revolution was to model itself on the ancient republic – but ignored the fact that its people were modern private individuals rather than ancients.  ‘They attempted to subject the French to a multitude of despotic laws which grievously offended all that they held most dear.’ (108)</a:t>
            </a:r>
          </a:p>
        </p:txBody>
      </p:sp>
    </p:spTree>
    <p:extLst>
      <p:ext uri="{BB962C8B-B14F-4D97-AF65-F5344CB8AC3E}">
        <p14:creationId xmlns:p14="http://schemas.microsoft.com/office/powerpoint/2010/main" val="1436032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8259D-02E8-6DAE-600F-D054BFD60866}"/>
              </a:ext>
            </a:extLst>
          </p:cNvPr>
          <p:cNvSpPr>
            <a:spLocks noGrp="1"/>
          </p:cNvSpPr>
          <p:nvPr>
            <p:ph type="title"/>
          </p:nvPr>
        </p:nvSpPr>
        <p:spPr>
          <a:xfrm>
            <a:off x="838200" y="365125"/>
            <a:ext cx="2832100" cy="1196975"/>
          </a:xfrm>
        </p:spPr>
        <p:txBody>
          <a:bodyPr/>
          <a:lstStyle/>
          <a:p>
            <a:r>
              <a:rPr lang="en-GB" dirty="0"/>
              <a:t>The terror</a:t>
            </a:r>
          </a:p>
        </p:txBody>
      </p:sp>
      <p:pic>
        <p:nvPicPr>
          <p:cNvPr id="6" name="Content Placeholder 5">
            <a:extLst>
              <a:ext uri="{FF2B5EF4-FFF2-40B4-BE49-F238E27FC236}">
                <a16:creationId xmlns:a16="http://schemas.microsoft.com/office/drawing/2014/main" id="{D0142989-0F7F-BB87-307D-C5960F9033BF}"/>
              </a:ext>
            </a:extLst>
          </p:cNvPr>
          <p:cNvPicPr>
            <a:picLocks noGrp="1" noChangeAspect="1"/>
          </p:cNvPicPr>
          <p:nvPr>
            <p:ph sz="half" idx="1"/>
          </p:nvPr>
        </p:nvPicPr>
        <p:blipFill>
          <a:blip r:embed="rId2"/>
          <a:stretch>
            <a:fillRect/>
          </a:stretch>
        </p:blipFill>
        <p:spPr>
          <a:xfrm>
            <a:off x="70235" y="1825625"/>
            <a:ext cx="6101965" cy="4966715"/>
          </a:xfrm>
        </p:spPr>
      </p:pic>
      <p:sp>
        <p:nvSpPr>
          <p:cNvPr id="4" name="Content Placeholder 3">
            <a:extLst>
              <a:ext uri="{FF2B5EF4-FFF2-40B4-BE49-F238E27FC236}">
                <a16:creationId xmlns:a16="http://schemas.microsoft.com/office/drawing/2014/main" id="{9A7EDAF1-7718-AC62-009E-9C1A4AE06260}"/>
              </a:ext>
            </a:extLst>
          </p:cNvPr>
          <p:cNvSpPr>
            <a:spLocks noGrp="1"/>
          </p:cNvSpPr>
          <p:nvPr>
            <p:ph sz="half" idx="2"/>
          </p:nvPr>
        </p:nvSpPr>
        <p:spPr>
          <a:xfrm>
            <a:off x="5943600" y="228600"/>
            <a:ext cx="5410200" cy="5948363"/>
          </a:xfrm>
        </p:spPr>
        <p:txBody>
          <a:bodyPr>
            <a:normAutofit fontScale="92500" lnSpcReduction="10000"/>
          </a:bodyPr>
          <a:lstStyle/>
          <a:p>
            <a:r>
              <a:rPr lang="en-GB" dirty="0"/>
              <a:t>‘Liberty had to be postponed until factions died down; but factions only die down when liberty is no longer postponed. Violent measures, </a:t>
            </a:r>
            <a:r>
              <a:rPr lang="en-GB"/>
              <a:t>adopted dictatorially </a:t>
            </a:r>
            <a:r>
              <a:rPr lang="en-GB" dirty="0"/>
              <a:t>in advance of a public spirit, prevent that spirit from coming into being. It is a vicious circle…Force increasingly necessitates more force. Anger is fed by anger; Laws are forged like weapons, codes become declarations of war, and the blind partisans of liberty, who thought they could impose it all through despotism, stir up all the spirits against themselves, and are left only with the support of the vile flatterers of power.’  (111-2)</a:t>
            </a:r>
          </a:p>
        </p:txBody>
      </p:sp>
    </p:spTree>
    <p:extLst>
      <p:ext uri="{BB962C8B-B14F-4D97-AF65-F5344CB8AC3E}">
        <p14:creationId xmlns:p14="http://schemas.microsoft.com/office/powerpoint/2010/main" val="11088545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419</TotalTime>
  <Words>1615</Words>
  <Application>Microsoft Office PowerPoint</Application>
  <PresentationFormat>Widescreen</PresentationFormat>
  <Paragraphs>86</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Benjamin Constant</vt:lpstr>
      <vt:lpstr>1767-1830 </vt:lpstr>
      <vt:lpstr>‘position’</vt:lpstr>
      <vt:lpstr>War </vt:lpstr>
      <vt:lpstr>uniformity and locality</vt:lpstr>
      <vt:lpstr>Ancient liberty</vt:lpstr>
      <vt:lpstr>French Revolution</vt:lpstr>
      <vt:lpstr>Modern liberty</vt:lpstr>
      <vt:lpstr>The terror</vt:lpstr>
      <vt:lpstr>French revolution II</vt:lpstr>
      <vt:lpstr>Modern Liberty</vt:lpstr>
      <vt:lpstr>Modern Liberty 2  calls for:</vt:lpstr>
      <vt:lpstr>Squaring the circle</vt:lpstr>
      <vt:lpstr>the emptiness of enlightenment</vt:lpstr>
      <vt:lpstr>Links to Tocqueville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Benjamin Constant</dc:title>
  <dc:creator>Philp, Mark</dc:creator>
  <cp:lastModifiedBy>Philp, Mark</cp:lastModifiedBy>
  <cp:revision>13</cp:revision>
  <dcterms:created xsi:type="dcterms:W3CDTF">2023-01-27T09:33:23Z</dcterms:created>
  <dcterms:modified xsi:type="dcterms:W3CDTF">2023-01-31T12:50:21Z</dcterms:modified>
</cp:coreProperties>
</file>