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4" r:id="rId1"/>
  </p:sldMasterIdLst>
  <p:sldIdLst>
    <p:sldId id="256" r:id="rId2"/>
    <p:sldId id="268" r:id="rId3"/>
    <p:sldId id="261" r:id="rId4"/>
    <p:sldId id="297" r:id="rId5"/>
    <p:sldId id="294" r:id="rId6"/>
    <p:sldId id="295" r:id="rId7"/>
    <p:sldId id="296" r:id="rId8"/>
    <p:sldId id="299" r:id="rId9"/>
    <p:sldId id="275" r:id="rId10"/>
    <p:sldId id="300" r:id="rId11"/>
    <p:sldId id="262" r:id="rId12"/>
    <p:sldId id="281" r:id="rId13"/>
    <p:sldId id="271" r:id="rId14"/>
    <p:sldId id="270" r:id="rId15"/>
    <p:sldId id="284" r:id="rId16"/>
    <p:sldId id="283" r:id="rId17"/>
    <p:sldId id="301"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4" autoAdjust="0"/>
    <p:restoredTop sz="94660"/>
  </p:normalViewPr>
  <p:slideViewPr>
    <p:cSldViewPr>
      <p:cViewPr varScale="1">
        <p:scale>
          <a:sx n="108" d="100"/>
          <a:sy n="108" d="100"/>
        </p:scale>
        <p:origin x="702"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1A7B611-37A9-4E6A-B7F5-2488F8DCD923}" type="datetimeFigureOut">
              <a:rPr lang="en-GB" smtClean="0"/>
              <a:t>01/10/2021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1243431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A7B611-37A9-4E6A-B7F5-2488F8DCD923}" type="datetimeFigureOut">
              <a:rPr lang="en-GB" smtClean="0"/>
              <a:t>01/10/2021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20685364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A7B611-37A9-4E6A-B7F5-2488F8DCD923}" type="datetimeFigureOut">
              <a:rPr lang="en-GB" smtClean="0"/>
              <a:t>01/10/2021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7992355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A7B611-37A9-4E6A-B7F5-2488F8DCD923}" type="datetimeFigureOut">
              <a:rPr lang="en-GB" smtClean="0"/>
              <a:t>01/10/2021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B7F48-ED3C-477E-8178-51B949F58CDD}" type="slidenum">
              <a:rPr lang="en-GB" smtClean="0"/>
              <a:t>‹#›</a:t>
            </a:fld>
            <a:endParaRPr lang="en-GB"/>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0828310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A7B611-37A9-4E6A-B7F5-2488F8DCD923}" type="datetimeFigureOut">
              <a:rPr lang="en-GB" smtClean="0"/>
              <a:t>01/10/2021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27284742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91A7B611-37A9-4E6A-B7F5-2488F8DCD923}" type="datetimeFigureOut">
              <a:rPr lang="en-GB" smtClean="0"/>
              <a:t>01/10/2021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36143607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91A7B611-37A9-4E6A-B7F5-2488F8DCD923}" type="datetimeFigureOut">
              <a:rPr lang="en-GB" smtClean="0"/>
              <a:t>01/10/2021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2231935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A7B611-37A9-4E6A-B7F5-2488F8DCD923}" type="datetimeFigureOut">
              <a:rPr lang="en-GB" smtClean="0"/>
              <a:t>01/10/2021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1301772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A7B611-37A9-4E6A-B7F5-2488F8DCD923}" type="datetimeFigureOut">
              <a:rPr lang="en-GB" smtClean="0"/>
              <a:t>01/10/2021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3180139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A7B611-37A9-4E6A-B7F5-2488F8DCD923}" type="datetimeFigureOut">
              <a:rPr lang="en-GB" smtClean="0"/>
              <a:t>01/10/2021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4095991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1A7B611-37A9-4E6A-B7F5-2488F8DCD923}" type="datetimeFigureOut">
              <a:rPr lang="en-GB" smtClean="0"/>
              <a:t>01/10/2021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60959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1A7B611-37A9-4E6A-B7F5-2488F8DCD923}" type="datetimeFigureOut">
              <a:rPr lang="en-GB" smtClean="0"/>
              <a:t>01/10/2021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3216390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1A7B611-37A9-4E6A-B7F5-2488F8DCD923}" type="datetimeFigureOut">
              <a:rPr lang="en-GB" smtClean="0"/>
              <a:t>01/10/2021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2009690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1A7B611-37A9-4E6A-B7F5-2488F8DCD923}" type="datetimeFigureOut">
              <a:rPr lang="en-GB" smtClean="0"/>
              <a:t>01/10/2021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2556933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A7B611-37A9-4E6A-B7F5-2488F8DCD923}" type="datetimeFigureOut">
              <a:rPr lang="en-GB" smtClean="0"/>
              <a:t>01/10/2021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3178045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A7B611-37A9-4E6A-B7F5-2488F8DCD923}" type="datetimeFigureOut">
              <a:rPr lang="en-GB" smtClean="0"/>
              <a:t>01/10/2021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49922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A7B611-37A9-4E6A-B7F5-2488F8DCD923}" type="datetimeFigureOut">
              <a:rPr lang="en-GB" smtClean="0"/>
              <a:t>01/10/2021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184481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91A7B611-37A9-4E6A-B7F5-2488F8DCD923}" type="datetimeFigureOut">
              <a:rPr lang="en-GB" smtClean="0"/>
              <a:t>01/10/2021</a:t>
            </a:fld>
            <a:endParaRPr lang="en-GB"/>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EFB7F48-ED3C-477E-8178-51B949F58CDD}" type="slidenum">
              <a:rPr lang="en-GB" smtClean="0"/>
              <a:t>‹#›</a:t>
            </a:fld>
            <a:endParaRPr lang="en-GB"/>
          </a:p>
        </p:txBody>
      </p:sp>
    </p:spTree>
    <p:extLst>
      <p:ext uri="{BB962C8B-B14F-4D97-AF65-F5344CB8AC3E}">
        <p14:creationId xmlns:p14="http://schemas.microsoft.com/office/powerpoint/2010/main" val="2817683823"/>
      </p:ext>
    </p:extLst>
  </p:cSld>
  <p:clrMap bg1="dk1" tx1="lt1" bg2="dk2" tx2="lt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 id="2147483806" r:id="rId12"/>
    <p:sldLayoutId id="2147483807" r:id="rId13"/>
    <p:sldLayoutId id="2147483808" r:id="rId14"/>
    <p:sldLayoutId id="2147483809" r:id="rId15"/>
    <p:sldLayoutId id="2147483810" r:id="rId16"/>
    <p:sldLayoutId id="2147483811"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2.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2.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2.png"/><Relationship Id="rId5" Type="http://schemas.openxmlformats.org/officeDocument/2006/relationships/image" Target="../media/image15.png"/><Relationship Id="rId4" Type="http://schemas.openxmlformats.org/officeDocument/2006/relationships/image" Target="../media/image14.JP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2.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7.m4a"/><Relationship Id="rId1" Type="http://schemas.microsoft.com/office/2007/relationships/media" Target="../media/media17.m4a"/><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2.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openxmlformats.org/officeDocument/2006/relationships/image" Target="../media/image7.png"/><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t>Individual, Polis and Society</a:t>
            </a:r>
            <a:br>
              <a:rPr lang="en-GB" dirty="0"/>
            </a:br>
            <a:br>
              <a:rPr lang="en-GB" dirty="0"/>
            </a:br>
            <a:r>
              <a:rPr lang="en-GB" dirty="0"/>
              <a:t>Autobiography 1.ii</a:t>
            </a:r>
          </a:p>
        </p:txBody>
      </p:sp>
      <p:sp>
        <p:nvSpPr>
          <p:cNvPr id="3" name="Subtitle 2"/>
          <p:cNvSpPr>
            <a:spLocks noGrp="1"/>
          </p:cNvSpPr>
          <p:nvPr>
            <p:ph type="subTitle" idx="1"/>
          </p:nvPr>
        </p:nvSpPr>
        <p:spPr/>
        <p:txBody>
          <a:bodyPr/>
          <a:lstStyle/>
          <a:p>
            <a:r>
              <a:rPr lang="en-GB" dirty="0"/>
              <a:t>Mark </a:t>
            </a:r>
            <a:r>
              <a:rPr lang="en-GB" dirty="0" err="1"/>
              <a:t>Philp</a:t>
            </a:r>
            <a:endParaRPr lang="en-GB" dirty="0"/>
          </a:p>
        </p:txBody>
      </p:sp>
      <p:pic>
        <p:nvPicPr>
          <p:cNvPr id="5" name="Audio 4">
            <a:hlinkClick r:id="" action="ppaction://media"/>
            <a:extLst>
              <a:ext uri="{FF2B5EF4-FFF2-40B4-BE49-F238E27FC236}">
                <a16:creationId xmlns:a16="http://schemas.microsoft.com/office/drawing/2014/main" id="{8737EC38-447C-45B4-8F5D-C22168044690}"/>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581517802"/>
      </p:ext>
    </p:extLst>
  </p:cSld>
  <p:clrMapOvr>
    <a:masterClrMapping/>
  </p:clrMapOvr>
  <mc:AlternateContent xmlns:mc="http://schemas.openxmlformats.org/markup-compatibility/2006" xmlns:p14="http://schemas.microsoft.com/office/powerpoint/2010/main">
    <mc:Choice Requires="p14">
      <p:transition spd="slow" p14:dur="2000" advTm="59269"/>
    </mc:Choice>
    <mc:Fallback xmlns="">
      <p:transition spd="slow" advTm="5926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DD07F-1649-4A78-85C7-188B089DE18E}"/>
              </a:ext>
            </a:extLst>
          </p:cNvPr>
          <p:cNvSpPr>
            <a:spLocks noGrp="1"/>
          </p:cNvSpPr>
          <p:nvPr>
            <p:ph type="title"/>
          </p:nvPr>
        </p:nvSpPr>
        <p:spPr/>
        <p:txBody>
          <a:bodyPr/>
          <a:lstStyle/>
          <a:p>
            <a:r>
              <a:rPr lang="en-US" dirty="0"/>
              <a:t>Sharon Turner 1768-1847</a:t>
            </a:r>
            <a:br>
              <a:rPr lang="en-US" dirty="0"/>
            </a:br>
            <a:r>
              <a:rPr lang="en-US" dirty="0"/>
              <a:t>William </a:t>
            </a:r>
            <a:r>
              <a:rPr lang="en-US" dirty="0" err="1"/>
              <a:t>Upcott</a:t>
            </a:r>
            <a:r>
              <a:rPr lang="en-US" dirty="0"/>
              <a:t> 1779-1845 </a:t>
            </a:r>
            <a:endParaRPr lang="en-GB" dirty="0"/>
          </a:p>
        </p:txBody>
      </p:sp>
      <p:pic>
        <p:nvPicPr>
          <p:cNvPr id="6" name="Content Placeholder 5">
            <a:extLst>
              <a:ext uri="{FF2B5EF4-FFF2-40B4-BE49-F238E27FC236}">
                <a16:creationId xmlns:a16="http://schemas.microsoft.com/office/drawing/2014/main" id="{13087887-D9BE-4CAF-9A2F-6B9197A7D0AB}"/>
              </a:ext>
            </a:extLst>
          </p:cNvPr>
          <p:cNvPicPr>
            <a:picLocks noGrp="1" noChangeAspect="1"/>
          </p:cNvPicPr>
          <p:nvPr>
            <p:ph sz="half" idx="1"/>
          </p:nvPr>
        </p:nvPicPr>
        <p:blipFill>
          <a:blip r:embed="rId4"/>
          <a:stretch>
            <a:fillRect/>
          </a:stretch>
        </p:blipFill>
        <p:spPr>
          <a:xfrm>
            <a:off x="1343472" y="2640740"/>
            <a:ext cx="3136505" cy="4021412"/>
          </a:xfrm>
        </p:spPr>
      </p:pic>
      <p:pic>
        <p:nvPicPr>
          <p:cNvPr id="8" name="Content Placeholder 7">
            <a:extLst>
              <a:ext uri="{FF2B5EF4-FFF2-40B4-BE49-F238E27FC236}">
                <a16:creationId xmlns:a16="http://schemas.microsoft.com/office/drawing/2014/main" id="{0A9F0A3F-3484-4108-85F4-C32DE9B53892}"/>
              </a:ext>
            </a:extLst>
          </p:cNvPr>
          <p:cNvPicPr>
            <a:picLocks noGrp="1" noChangeAspect="1"/>
          </p:cNvPicPr>
          <p:nvPr>
            <p:ph sz="half" idx="2"/>
          </p:nvPr>
        </p:nvPicPr>
        <p:blipFill>
          <a:blip r:embed="rId5"/>
          <a:stretch>
            <a:fillRect/>
          </a:stretch>
        </p:blipFill>
        <p:spPr>
          <a:xfrm>
            <a:off x="7248128" y="2204864"/>
            <a:ext cx="3240360" cy="4331503"/>
          </a:xfrm>
        </p:spPr>
      </p:pic>
      <p:pic>
        <p:nvPicPr>
          <p:cNvPr id="9" name="Audio 8">
            <a:hlinkClick r:id="" action="ppaction://media"/>
            <a:extLst>
              <a:ext uri="{FF2B5EF4-FFF2-40B4-BE49-F238E27FC236}">
                <a16:creationId xmlns:a16="http://schemas.microsoft.com/office/drawing/2014/main" id="{6199CCA7-F5B5-4255-B88C-8E8255DF0E7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09593129"/>
      </p:ext>
    </p:extLst>
  </p:cSld>
  <p:clrMapOvr>
    <a:masterClrMapping/>
  </p:clrMapOvr>
  <mc:AlternateContent xmlns:mc="http://schemas.openxmlformats.org/markup-compatibility/2006" xmlns:p14="http://schemas.microsoft.com/office/powerpoint/2010/main">
    <mc:Choice Requires="p14">
      <p:transition spd="slow" p14:dur="2000" advTm="133263"/>
    </mc:Choice>
    <mc:Fallback xmlns="">
      <p:transition spd="slow" advTm="1332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Self and not self</a:t>
            </a: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0467" y="1538888"/>
            <a:ext cx="8049989" cy="4554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Audio 2">
            <a:hlinkClick r:id="" action="ppaction://media"/>
            <a:extLst>
              <a:ext uri="{FF2B5EF4-FFF2-40B4-BE49-F238E27FC236}">
                <a16:creationId xmlns:a16="http://schemas.microsoft.com/office/drawing/2014/main" id="{942783EF-24DA-45AE-8AF2-AD0C3E382F9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67767334"/>
      </p:ext>
    </p:extLst>
  </p:cSld>
  <p:clrMapOvr>
    <a:masterClrMapping/>
  </p:clrMapOvr>
  <mc:AlternateContent xmlns:mc="http://schemas.openxmlformats.org/markup-compatibility/2006" xmlns:p14="http://schemas.microsoft.com/office/powerpoint/2010/main">
    <mc:Choice Requires="p14">
      <p:transition spd="slow" p14:dur="2000" advTm="15377"/>
    </mc:Choice>
    <mc:Fallback xmlns="">
      <p:transition spd="slow" advTm="153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C00D9-BF61-44E5-93B2-1CC83BB9BE26}"/>
              </a:ext>
            </a:extLst>
          </p:cNvPr>
          <p:cNvSpPr>
            <a:spLocks noGrp="1"/>
          </p:cNvSpPr>
          <p:nvPr>
            <p:ph type="title"/>
          </p:nvPr>
        </p:nvSpPr>
        <p:spPr/>
        <p:txBody>
          <a:bodyPr/>
          <a:lstStyle/>
          <a:p>
            <a:r>
              <a:rPr lang="en-GB" dirty="0"/>
              <a:t>William </a:t>
            </a:r>
            <a:r>
              <a:rPr lang="en-GB" dirty="0" err="1"/>
              <a:t>Upcott</a:t>
            </a:r>
            <a:endParaRPr lang="en-US" dirty="0"/>
          </a:p>
        </p:txBody>
      </p:sp>
      <p:sp>
        <p:nvSpPr>
          <p:cNvPr id="3" name="Content Placeholder 2">
            <a:extLst>
              <a:ext uri="{FF2B5EF4-FFF2-40B4-BE49-F238E27FC236}">
                <a16:creationId xmlns:a16="http://schemas.microsoft.com/office/drawing/2014/main" id="{131BAC42-BF58-4163-9D41-CA52307CD09F}"/>
              </a:ext>
            </a:extLst>
          </p:cNvPr>
          <p:cNvSpPr>
            <a:spLocks noGrp="1"/>
          </p:cNvSpPr>
          <p:nvPr>
            <p:ph idx="1"/>
          </p:nvPr>
        </p:nvSpPr>
        <p:spPr/>
        <p:txBody>
          <a:bodyPr>
            <a:normAutofit fontScale="85000" lnSpcReduction="20000"/>
          </a:bodyPr>
          <a:lstStyle/>
          <a:p>
            <a:r>
              <a:rPr lang="en-GB" dirty="0"/>
              <a:t>New Year’s Day 1803</a:t>
            </a:r>
            <a:endParaRPr lang="en-US" dirty="0"/>
          </a:p>
          <a:p>
            <a:r>
              <a:rPr lang="en-GB" dirty="0"/>
              <a:t>I never remember beginning a year with more unfavourable symptoms than the present. When I awoke at 8 </a:t>
            </a:r>
            <a:r>
              <a:rPr lang="en-GB" dirty="0" err="1"/>
              <a:t>o’c</a:t>
            </a:r>
            <a:r>
              <a:rPr lang="en-GB" dirty="0"/>
              <a:t> my body was in pain, and my minds full of spleen and peevishness– owing to the tooth ache- which has grievously tormented this poor tenement of mine for the past two days. – I could have quarrelled with a stone – had it lain in my way. Providence may have wisely ordered it, to convince me of the mortality and the frailty of human nature. This splenetic fit continued the whole day – I well know I should strain against the humour as much as possible + will check it when it rises - but too often “nature will prevail” as it has done today.</a:t>
            </a:r>
            <a:endParaRPr lang="en-US" dirty="0"/>
          </a:p>
          <a:p>
            <a:r>
              <a:rPr lang="en-GB" dirty="0"/>
              <a:t>Business very dull, which occasioned E to draw furrows on his brow, and added a wrinkle or two on mine. I felt no sort of inclination either for reading or writing – drew up the outline of a letter to my sister, but made no further progress. – Time, as must be supposed hung heavily – went to bed at 12 with my face much swelled,  but less pain.</a:t>
            </a:r>
            <a:endParaRPr lang="en-US" dirty="0"/>
          </a:p>
          <a:p>
            <a:endParaRPr lang="en-US" dirty="0"/>
          </a:p>
        </p:txBody>
      </p:sp>
      <p:pic>
        <p:nvPicPr>
          <p:cNvPr id="4" name="Picture 3"/>
          <p:cNvPicPr>
            <a:picLocks noChangeAspect="1"/>
          </p:cNvPicPr>
          <p:nvPr/>
        </p:nvPicPr>
        <p:blipFill>
          <a:blip r:embed="rId4"/>
          <a:stretch>
            <a:fillRect/>
          </a:stretch>
        </p:blipFill>
        <p:spPr>
          <a:xfrm>
            <a:off x="8733552" y="72442"/>
            <a:ext cx="2534004" cy="2400635"/>
          </a:xfrm>
          <a:prstGeom prst="rect">
            <a:avLst/>
          </a:prstGeom>
        </p:spPr>
      </p:pic>
      <p:pic>
        <p:nvPicPr>
          <p:cNvPr id="5" name="Audio 4">
            <a:hlinkClick r:id="" action="ppaction://media"/>
            <a:extLst>
              <a:ext uri="{FF2B5EF4-FFF2-40B4-BE49-F238E27FC236}">
                <a16:creationId xmlns:a16="http://schemas.microsoft.com/office/drawing/2014/main" id="{7A1F2C14-EB91-41A7-87DE-E24B4AEA80A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14400155"/>
      </p:ext>
    </p:extLst>
  </p:cSld>
  <p:clrMapOvr>
    <a:masterClrMapping/>
  </p:clrMapOvr>
  <mc:AlternateContent xmlns:mc="http://schemas.openxmlformats.org/markup-compatibility/2006" xmlns:p14="http://schemas.microsoft.com/office/powerpoint/2010/main">
    <mc:Choice Requires="p14">
      <p:transition spd="slow" p14:dur="2000" advTm="53010"/>
    </mc:Choice>
    <mc:Fallback xmlns="">
      <p:transition spd="slow" advTm="530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27013"/>
            <a:ext cx="8229600" cy="1143000"/>
          </a:xfrm>
        </p:spPr>
        <p:txBody>
          <a:bodyPr/>
          <a:lstStyle/>
          <a:p>
            <a:r>
              <a:rPr lang="en-GB" dirty="0"/>
              <a:t>Benjamin Franklin’s Virtues</a:t>
            </a:r>
          </a:p>
        </p:txBody>
      </p:sp>
      <p:pic>
        <p:nvPicPr>
          <p:cNvPr id="5" name="Content Placeholder 4"/>
          <p:cNvPicPr>
            <a:picLocks noGrp="1" noChangeAspect="1"/>
          </p:cNvPicPr>
          <p:nvPr>
            <p:ph sz="half" idx="1"/>
          </p:nvPr>
        </p:nvPicPr>
        <p:blipFill>
          <a:blip r:embed="rId4">
            <a:extLst>
              <a:ext uri="{28A0092B-C50C-407E-A947-70E740481C1C}">
                <a14:useLocalDpi xmlns:a14="http://schemas.microsoft.com/office/drawing/2010/main" val="0"/>
              </a:ext>
            </a:extLst>
          </a:blip>
          <a:stretch>
            <a:fillRect/>
          </a:stretch>
        </p:blipFill>
        <p:spPr>
          <a:xfrm>
            <a:off x="1933747" y="2087563"/>
            <a:ext cx="3066705" cy="3703637"/>
          </a:xfrm>
        </p:spPr>
      </p:pic>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48128" y="1161686"/>
            <a:ext cx="2448272" cy="4968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Audio 2">
            <a:hlinkClick r:id="" action="ppaction://media"/>
            <a:extLst>
              <a:ext uri="{FF2B5EF4-FFF2-40B4-BE49-F238E27FC236}">
                <a16:creationId xmlns:a16="http://schemas.microsoft.com/office/drawing/2014/main" id="{B81B4EBC-A4CE-4D4F-A067-D66CCA6F1BD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309607585"/>
      </p:ext>
    </p:extLst>
  </p:cSld>
  <p:clrMapOvr>
    <a:masterClrMapping/>
  </p:clrMapOvr>
  <mc:AlternateContent xmlns:mc="http://schemas.openxmlformats.org/markup-compatibility/2006" xmlns:p14="http://schemas.microsoft.com/office/powerpoint/2010/main">
    <mc:Choice Requires="p14">
      <p:transition spd="slow" p14:dur="2000" advTm="83007"/>
    </mc:Choice>
    <mc:Fallback xmlns="">
      <p:transition spd="slow" advTm="830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332" y="188641"/>
            <a:ext cx="7703092" cy="720080"/>
          </a:xfrm>
        </p:spPr>
        <p:txBody>
          <a:bodyPr>
            <a:normAutofit/>
          </a:bodyPr>
          <a:lstStyle/>
          <a:p>
            <a:r>
              <a:rPr lang="en-GB" dirty="0"/>
              <a:t>Franklin’s 13 Virtues</a:t>
            </a:r>
          </a:p>
        </p:txBody>
      </p:sp>
      <p:sp>
        <p:nvSpPr>
          <p:cNvPr id="3" name="Content Placeholder 2"/>
          <p:cNvSpPr>
            <a:spLocks noGrp="1"/>
          </p:cNvSpPr>
          <p:nvPr>
            <p:ph idx="1"/>
          </p:nvPr>
        </p:nvSpPr>
        <p:spPr>
          <a:xfrm>
            <a:off x="119336" y="908722"/>
            <a:ext cx="11521280" cy="5760639"/>
          </a:xfrm>
        </p:spPr>
        <p:txBody>
          <a:bodyPr>
            <a:noAutofit/>
          </a:bodyPr>
          <a:lstStyle/>
          <a:p>
            <a:r>
              <a:rPr lang="en-GB" sz="1600" b="1" dirty="0"/>
              <a:t>Temperance</a:t>
            </a:r>
            <a:r>
              <a:rPr lang="en-GB" sz="1600" dirty="0"/>
              <a:t>. Eat not to dullness; drink not to elevation. </a:t>
            </a:r>
          </a:p>
          <a:p>
            <a:r>
              <a:rPr lang="en-GB" sz="1600" b="1" dirty="0"/>
              <a:t>Silence</a:t>
            </a:r>
            <a:r>
              <a:rPr lang="en-GB" sz="1600" dirty="0"/>
              <a:t>. Speak not but what may benefit others or yourself; avoid trifling conversation. </a:t>
            </a:r>
          </a:p>
          <a:p>
            <a:r>
              <a:rPr lang="en-GB" sz="1600" b="1" dirty="0"/>
              <a:t>Order</a:t>
            </a:r>
            <a:r>
              <a:rPr lang="en-GB" sz="1600" dirty="0"/>
              <a:t>. Let all your things have their places; let each part of your business have its time. </a:t>
            </a:r>
          </a:p>
          <a:p>
            <a:r>
              <a:rPr lang="en-GB" sz="1600" b="1" dirty="0"/>
              <a:t>Resolution</a:t>
            </a:r>
            <a:r>
              <a:rPr lang="en-GB" sz="1600" dirty="0"/>
              <a:t>. Resolve to perform what you ought; perform without fail what you resolve. </a:t>
            </a:r>
          </a:p>
          <a:p>
            <a:r>
              <a:rPr lang="en-GB" sz="1600" b="1" dirty="0"/>
              <a:t>Frugality</a:t>
            </a:r>
            <a:r>
              <a:rPr lang="en-GB" sz="1600" dirty="0"/>
              <a:t>. Make no expense but to do good to others or yourself; i.e., waste nothing. </a:t>
            </a:r>
          </a:p>
          <a:p>
            <a:r>
              <a:rPr lang="en-GB" sz="1600" b="1" dirty="0"/>
              <a:t>Industry</a:t>
            </a:r>
            <a:r>
              <a:rPr lang="en-GB" sz="1600" dirty="0"/>
              <a:t>. Lose no time; be always </a:t>
            </a:r>
            <a:r>
              <a:rPr lang="en-GB" sz="1600" dirty="0" err="1"/>
              <a:t>employ'd</a:t>
            </a:r>
            <a:r>
              <a:rPr lang="en-GB" sz="1600" dirty="0"/>
              <a:t> in something useful; cut off all unnecessary actions. </a:t>
            </a:r>
          </a:p>
          <a:p>
            <a:r>
              <a:rPr lang="en-GB" sz="1600" b="1" dirty="0"/>
              <a:t>Sincerity</a:t>
            </a:r>
            <a:r>
              <a:rPr lang="en-GB" sz="1600" dirty="0"/>
              <a:t>. Use no hurtful deceit; think innocently and justly, and, if you speak, speak accordingly. </a:t>
            </a:r>
          </a:p>
          <a:p>
            <a:r>
              <a:rPr lang="en-GB" sz="1600" b="1" dirty="0"/>
              <a:t>Justice</a:t>
            </a:r>
            <a:r>
              <a:rPr lang="en-GB" sz="1600" dirty="0"/>
              <a:t>. Wrong none by doing injuries, or omitting the benefits that are your duty. </a:t>
            </a:r>
          </a:p>
          <a:p>
            <a:r>
              <a:rPr lang="en-GB" sz="1600" b="1" dirty="0"/>
              <a:t>Moderation</a:t>
            </a:r>
            <a:r>
              <a:rPr lang="en-GB" sz="1600" dirty="0"/>
              <a:t>. Avoid extremes; forbear resenting injuries so much as you think they deserve. </a:t>
            </a:r>
          </a:p>
          <a:p>
            <a:r>
              <a:rPr lang="en-GB" sz="1600" b="1" dirty="0"/>
              <a:t>Cleanliness</a:t>
            </a:r>
            <a:r>
              <a:rPr lang="en-GB" sz="1600" dirty="0"/>
              <a:t>. Tolerate no uncleanliness in body, </a:t>
            </a:r>
            <a:r>
              <a:rPr lang="en-GB" sz="1600" dirty="0" err="1"/>
              <a:t>cloaths</a:t>
            </a:r>
            <a:r>
              <a:rPr lang="en-GB" sz="1600" dirty="0"/>
              <a:t>, or habitation. </a:t>
            </a:r>
          </a:p>
          <a:p>
            <a:r>
              <a:rPr lang="en-GB" sz="1600" b="1" dirty="0"/>
              <a:t>Tranquillity</a:t>
            </a:r>
            <a:r>
              <a:rPr lang="en-GB" sz="1600" dirty="0"/>
              <a:t>. Be not disturbed at trifles, or at accidents common or unavoidable. </a:t>
            </a:r>
          </a:p>
          <a:p>
            <a:r>
              <a:rPr lang="en-GB" sz="1600" b="1" dirty="0"/>
              <a:t>Chastity</a:t>
            </a:r>
            <a:r>
              <a:rPr lang="en-GB" sz="1600" dirty="0"/>
              <a:t>. Rarely use venery but for health or offspring, never to dullness, weakness, or the injury of your own or another's peace or reputation. </a:t>
            </a:r>
          </a:p>
          <a:p>
            <a:r>
              <a:rPr lang="en-GB" sz="1600" b="1" dirty="0"/>
              <a:t>Humility</a:t>
            </a:r>
            <a:r>
              <a:rPr lang="en-GB" sz="1600" dirty="0"/>
              <a:t>. Imitate Jesus and Socrates. </a:t>
            </a:r>
          </a:p>
          <a:p>
            <a:endParaRPr lang="en-GB" sz="1600" dirty="0"/>
          </a:p>
        </p:txBody>
      </p:sp>
      <p:pic>
        <p:nvPicPr>
          <p:cNvPr id="4" name="Audio 3">
            <a:hlinkClick r:id="" action="ppaction://media"/>
            <a:extLst>
              <a:ext uri="{FF2B5EF4-FFF2-40B4-BE49-F238E27FC236}">
                <a16:creationId xmlns:a16="http://schemas.microsoft.com/office/drawing/2014/main" id="{E410FD62-5C69-47C1-8A76-7F97BD33BD51}"/>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09968831"/>
      </p:ext>
    </p:extLst>
  </p:cSld>
  <p:clrMapOvr>
    <a:masterClrMapping/>
  </p:clrMapOvr>
  <mc:AlternateContent xmlns:mc="http://schemas.openxmlformats.org/markup-compatibility/2006" xmlns:p14="http://schemas.microsoft.com/office/powerpoint/2010/main">
    <mc:Choice Requires="p14">
      <p:transition spd="slow" p14:dur="2000" advTm="65834"/>
    </mc:Choice>
    <mc:Fallback xmlns="">
      <p:transition spd="slow" advTm="658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A9A4691-F9ED-42AB-8971-32E0EA9BE0D1}"/>
              </a:ext>
            </a:extLst>
          </p:cNvPr>
          <p:cNvPicPr>
            <a:picLocks noChangeAspect="1"/>
          </p:cNvPicPr>
          <p:nvPr/>
        </p:nvPicPr>
        <p:blipFill>
          <a:blip r:embed="rId4"/>
          <a:stretch>
            <a:fillRect/>
          </a:stretch>
        </p:blipFill>
        <p:spPr>
          <a:xfrm>
            <a:off x="3024188" y="1447800"/>
            <a:ext cx="6143625" cy="3962400"/>
          </a:xfrm>
          <a:prstGeom prst="rect">
            <a:avLst/>
          </a:prstGeom>
        </p:spPr>
      </p:pic>
      <p:pic>
        <p:nvPicPr>
          <p:cNvPr id="3" name="Audio 2">
            <a:hlinkClick r:id="" action="ppaction://media"/>
            <a:extLst>
              <a:ext uri="{FF2B5EF4-FFF2-40B4-BE49-F238E27FC236}">
                <a16:creationId xmlns:a16="http://schemas.microsoft.com/office/drawing/2014/main" id="{A49D9358-3089-4AA0-9754-EE5932CEB2A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62095522"/>
      </p:ext>
    </p:extLst>
  </p:cSld>
  <p:clrMapOvr>
    <a:masterClrMapping/>
  </p:clrMapOvr>
  <mc:AlternateContent xmlns:mc="http://schemas.openxmlformats.org/markup-compatibility/2006" xmlns:p14="http://schemas.microsoft.com/office/powerpoint/2010/main">
    <mc:Choice Requires="p14">
      <p:transition spd="slow" p14:dur="2000" advTm="25636"/>
    </mc:Choice>
    <mc:Fallback xmlns="">
      <p:transition spd="slow" advTm="256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46DC7-E1BA-458F-9D7B-C92837A5449B}"/>
              </a:ext>
            </a:extLst>
          </p:cNvPr>
          <p:cNvSpPr>
            <a:spLocks noGrp="1"/>
          </p:cNvSpPr>
          <p:nvPr>
            <p:ph type="title"/>
          </p:nvPr>
        </p:nvSpPr>
        <p:spPr/>
        <p:txBody>
          <a:bodyPr/>
          <a:lstStyle/>
          <a:p>
            <a:r>
              <a:rPr lang="en-GB" dirty="0"/>
              <a:t>Franklin</a:t>
            </a:r>
            <a:endParaRPr lang="en-US" dirty="0"/>
          </a:p>
        </p:txBody>
      </p:sp>
      <p:sp>
        <p:nvSpPr>
          <p:cNvPr id="3" name="Content Placeholder 2">
            <a:extLst>
              <a:ext uri="{FF2B5EF4-FFF2-40B4-BE49-F238E27FC236}">
                <a16:creationId xmlns:a16="http://schemas.microsoft.com/office/drawing/2014/main" id="{39733F89-0C2E-4B5E-BF4B-0DFBA15236EC}"/>
              </a:ext>
            </a:extLst>
          </p:cNvPr>
          <p:cNvSpPr>
            <a:spLocks noGrp="1"/>
          </p:cNvSpPr>
          <p:nvPr>
            <p:ph idx="1"/>
          </p:nvPr>
        </p:nvSpPr>
        <p:spPr/>
        <p:txBody>
          <a:bodyPr>
            <a:normAutofit fontScale="85000" lnSpcReduction="10000"/>
          </a:bodyPr>
          <a:lstStyle/>
          <a:p>
            <a:r>
              <a:rPr lang="en-GB" dirty="0"/>
              <a:t>‘Beer is living proof that God loves us and wants us to be happy.’</a:t>
            </a:r>
          </a:p>
          <a:p>
            <a:endParaRPr lang="en-GB" dirty="0"/>
          </a:p>
          <a:p>
            <a:r>
              <a:rPr lang="en-GB" dirty="0"/>
              <a:t>"Behold the rain which descends from heaven upon our vineyards, and which incorporates itself with the grapes to be changed into wine; a constant proof that God loves us, and loves to see us happy.“  or</a:t>
            </a:r>
          </a:p>
          <a:p>
            <a:endParaRPr lang="en-GB" dirty="0"/>
          </a:p>
          <a:p>
            <a:r>
              <a:rPr lang="fr-FR" dirty="0" err="1"/>
              <a:t>Letter</a:t>
            </a:r>
            <a:r>
              <a:rPr lang="fr-FR" dirty="0"/>
              <a:t> to Morellet  On parle de la conversion de l’eau en vin, à la </a:t>
            </a:r>
            <a:r>
              <a:rPr lang="fr-FR" dirty="0" err="1"/>
              <a:t>nôce</a:t>
            </a:r>
            <a:r>
              <a:rPr lang="fr-FR" dirty="0"/>
              <a:t> de Cana, comme d’un miracle. Mais cette conversion est faite tous les jours par la bonté de Dieu, sous nos yeux. Voilà l’eau qui tombe des cieux sur nos vignobles, et alors elle entre dans les racines des vignes pour-être changée en vin. Preuve constante que Dieu nous aime, et qu’il aime à nous voir heureux.</a:t>
            </a:r>
            <a:endParaRPr lang="en-US" dirty="0"/>
          </a:p>
        </p:txBody>
      </p:sp>
      <p:pic>
        <p:nvPicPr>
          <p:cNvPr id="4" name="Audio 3">
            <a:hlinkClick r:id="" action="ppaction://media"/>
            <a:extLst>
              <a:ext uri="{FF2B5EF4-FFF2-40B4-BE49-F238E27FC236}">
                <a16:creationId xmlns:a16="http://schemas.microsoft.com/office/drawing/2014/main" id="{E8BF9CFE-586A-40BE-A4A5-990801B0EAB3}"/>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8482847"/>
      </p:ext>
    </p:extLst>
  </p:cSld>
  <p:clrMapOvr>
    <a:masterClrMapping/>
  </p:clrMapOvr>
  <mc:AlternateContent xmlns:mc="http://schemas.openxmlformats.org/markup-compatibility/2006" xmlns:p14="http://schemas.microsoft.com/office/powerpoint/2010/main">
    <mc:Choice Requires="p14">
      <p:transition spd="slow" p14:dur="2000" advTm="55467"/>
    </mc:Choice>
    <mc:Fallback xmlns="">
      <p:transition spd="slow" advTm="5546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0E9A7-A2EB-4711-BCEA-012072AB1B92}"/>
              </a:ext>
            </a:extLst>
          </p:cNvPr>
          <p:cNvSpPr>
            <a:spLocks noGrp="1"/>
          </p:cNvSpPr>
          <p:nvPr>
            <p:ph type="title"/>
          </p:nvPr>
        </p:nvSpPr>
        <p:spPr/>
        <p:txBody>
          <a:bodyPr/>
          <a:lstStyle/>
          <a:p>
            <a:r>
              <a:rPr lang="en-US" dirty="0"/>
              <a:t>Want to turn in the next section to reflect briefly on other sources that one might use in Thinking about the </a:t>
            </a:r>
            <a:br>
              <a:rPr lang="en-US" dirty="0"/>
            </a:br>
            <a:r>
              <a:rPr lang="en-US" dirty="0"/>
              <a:t>‘</a:t>
            </a:r>
            <a:r>
              <a:rPr lang="en-US" i="1" dirty="0"/>
              <a:t>Presentation of self on everyday life</a:t>
            </a:r>
            <a:r>
              <a:rPr lang="en-US" dirty="0"/>
              <a:t>’</a:t>
            </a:r>
            <a:endParaRPr lang="en-GB" dirty="0"/>
          </a:p>
        </p:txBody>
      </p:sp>
      <p:sp>
        <p:nvSpPr>
          <p:cNvPr id="4" name="Text Placeholder 3">
            <a:extLst>
              <a:ext uri="{FF2B5EF4-FFF2-40B4-BE49-F238E27FC236}">
                <a16:creationId xmlns:a16="http://schemas.microsoft.com/office/drawing/2014/main" id="{2A99B656-5DD5-40FF-82C4-ACB1F1791B3C}"/>
              </a:ext>
            </a:extLst>
          </p:cNvPr>
          <p:cNvSpPr>
            <a:spLocks noGrp="1"/>
          </p:cNvSpPr>
          <p:nvPr>
            <p:ph type="body" sz="half" idx="2"/>
          </p:nvPr>
        </p:nvSpPr>
        <p:spPr/>
        <p:txBody>
          <a:bodyPr/>
          <a:lstStyle/>
          <a:p>
            <a:r>
              <a:rPr lang="en-US" dirty="0"/>
              <a:t>Viz – the title of a Erving Goffman’s extremely influential 1956 text, which introduced ‘dramaturgical’ analysis in sociology’  and  remains well worth reading, alongside his ‘Stigma’ and T Berger and D Luckman’s </a:t>
            </a:r>
            <a:r>
              <a:rPr lang="en-US" i="1" dirty="0"/>
              <a:t>Social Construction of Reality</a:t>
            </a:r>
            <a:r>
              <a:rPr lang="en-US" dirty="0"/>
              <a:t>.</a:t>
            </a:r>
            <a:endParaRPr lang="en-GB" dirty="0"/>
          </a:p>
          <a:p>
            <a:endParaRPr lang="en-GB" dirty="0"/>
          </a:p>
        </p:txBody>
      </p:sp>
      <p:pic>
        <p:nvPicPr>
          <p:cNvPr id="5" name="Audio 4">
            <a:hlinkClick r:id="" action="ppaction://media"/>
            <a:extLst>
              <a:ext uri="{FF2B5EF4-FFF2-40B4-BE49-F238E27FC236}">
                <a16:creationId xmlns:a16="http://schemas.microsoft.com/office/drawing/2014/main" id="{344F1718-783A-4122-97C0-A6F3C43F917F}"/>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513707386"/>
      </p:ext>
    </p:extLst>
  </p:cSld>
  <p:clrMapOvr>
    <a:masterClrMapping/>
  </p:clrMapOvr>
  <mc:AlternateContent xmlns:mc="http://schemas.openxmlformats.org/markup-compatibility/2006" xmlns:p14="http://schemas.microsoft.com/office/powerpoint/2010/main">
    <mc:Choice Requires="p14">
      <p:transition spd="slow" p14:dur="2000" advTm="195618"/>
    </mc:Choice>
    <mc:Fallback xmlns="">
      <p:transition spd="slow" advTm="1956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IPS Web-page resources</a:t>
            </a:r>
          </a:p>
        </p:txBody>
      </p:sp>
      <p:sp>
        <p:nvSpPr>
          <p:cNvPr id="3" name="Content Placeholder 2"/>
          <p:cNvSpPr>
            <a:spLocks noGrp="1"/>
          </p:cNvSpPr>
          <p:nvPr>
            <p:ph idx="1"/>
          </p:nvPr>
        </p:nvSpPr>
        <p:spPr/>
        <p:txBody>
          <a:bodyPr>
            <a:normAutofit fontScale="85000" lnSpcReduction="10000"/>
          </a:bodyPr>
          <a:lstStyle/>
          <a:p>
            <a:r>
              <a:rPr lang="en-GB" dirty="0"/>
              <a:t>Samuel Pepys late 17</a:t>
            </a:r>
            <a:r>
              <a:rPr lang="en-GB" baseline="30000" dirty="0"/>
              <a:t>th</a:t>
            </a:r>
            <a:r>
              <a:rPr lang="en-GB" dirty="0"/>
              <a:t> C</a:t>
            </a:r>
          </a:p>
          <a:p>
            <a:r>
              <a:rPr lang="en-GB" dirty="0"/>
              <a:t>Dudley Ryder  early 18</a:t>
            </a:r>
            <a:r>
              <a:rPr lang="en-GB" baseline="30000" dirty="0"/>
              <a:t>th</a:t>
            </a:r>
            <a:r>
              <a:rPr lang="en-GB" dirty="0"/>
              <a:t> C</a:t>
            </a:r>
          </a:p>
          <a:p>
            <a:r>
              <a:rPr lang="en-GB" dirty="0"/>
              <a:t>Laurence Sterne 1760s</a:t>
            </a:r>
          </a:p>
          <a:p>
            <a:r>
              <a:rPr lang="en-GB" dirty="0"/>
              <a:t>James Boswell  - 1760s</a:t>
            </a:r>
          </a:p>
          <a:p>
            <a:r>
              <a:rPr lang="en-GB" dirty="0"/>
              <a:t>David Hume  - 1770s</a:t>
            </a:r>
          </a:p>
          <a:p>
            <a:r>
              <a:rPr lang="en-GB" dirty="0"/>
              <a:t>Jean Jacques Rousseau – 1712-1778</a:t>
            </a:r>
          </a:p>
          <a:p>
            <a:r>
              <a:rPr lang="en-GB" dirty="0"/>
              <a:t>Benjamin Franklin  c 1780s</a:t>
            </a:r>
          </a:p>
          <a:p>
            <a:r>
              <a:rPr lang="en-GB" dirty="0"/>
              <a:t>Sharon Turner  1790s</a:t>
            </a:r>
          </a:p>
          <a:p>
            <a:r>
              <a:rPr lang="en-GB" dirty="0"/>
              <a:t>William </a:t>
            </a:r>
            <a:r>
              <a:rPr lang="en-GB" dirty="0" err="1"/>
              <a:t>Upcott</a:t>
            </a:r>
            <a:r>
              <a:rPr lang="en-GB" dirty="0"/>
              <a:t>  1800s</a:t>
            </a:r>
          </a:p>
          <a:p>
            <a:endParaRPr lang="en-GB" dirty="0"/>
          </a:p>
        </p:txBody>
      </p:sp>
      <p:pic>
        <p:nvPicPr>
          <p:cNvPr id="5" name="Audio 4">
            <a:hlinkClick r:id="" action="ppaction://media"/>
            <a:extLst>
              <a:ext uri="{FF2B5EF4-FFF2-40B4-BE49-F238E27FC236}">
                <a16:creationId xmlns:a16="http://schemas.microsoft.com/office/drawing/2014/main" id="{6DE302CD-3B02-49F5-8180-45880305587D}"/>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06009286"/>
      </p:ext>
    </p:extLst>
  </p:cSld>
  <p:clrMapOvr>
    <a:masterClrMapping/>
  </p:clrMapOvr>
  <mc:AlternateContent xmlns:mc="http://schemas.openxmlformats.org/markup-compatibility/2006" xmlns:p14="http://schemas.microsoft.com/office/powerpoint/2010/main">
    <mc:Choice Requires="p14">
      <p:transition spd="slow" p14:dur="2000" advTm="20384"/>
    </mc:Choice>
    <mc:Fallback xmlns="">
      <p:transition spd="slow" advTm="203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Comparative self-examination</a:t>
            </a:r>
          </a:p>
        </p:txBody>
      </p:sp>
      <p:sp>
        <p:nvSpPr>
          <p:cNvPr id="3" name="Content Placeholder 2"/>
          <p:cNvSpPr>
            <a:spLocks noGrp="1"/>
          </p:cNvSpPr>
          <p:nvPr>
            <p:ph idx="1"/>
          </p:nvPr>
        </p:nvSpPr>
        <p:spPr>
          <a:xfrm>
            <a:off x="913795" y="1772816"/>
            <a:ext cx="10353761" cy="4018384"/>
          </a:xfrm>
        </p:spPr>
        <p:txBody>
          <a:bodyPr>
            <a:normAutofit fontScale="92500" lnSpcReduction="10000"/>
          </a:bodyPr>
          <a:lstStyle/>
          <a:p>
            <a:r>
              <a:rPr lang="en-GB" dirty="0"/>
              <a:t>Does Pepys think like us?</a:t>
            </a:r>
          </a:p>
          <a:p>
            <a:r>
              <a:rPr lang="en-GB" dirty="0"/>
              <a:t>Does he think like others in this period?</a:t>
            </a:r>
          </a:p>
          <a:p>
            <a:pPr marL="0" indent="0">
              <a:buNone/>
            </a:pPr>
            <a:endParaRPr lang="en-GB" dirty="0"/>
          </a:p>
          <a:p>
            <a:pPr marL="0" indent="0">
              <a:buNone/>
            </a:pPr>
            <a:r>
              <a:rPr lang="en-GB" dirty="0"/>
              <a:t>How do we tell? </a:t>
            </a:r>
          </a:p>
          <a:p>
            <a:r>
              <a:rPr lang="en-GB" dirty="0"/>
              <a:t>Varieties of self as other: detachment, control, fascination; disgust; shame; guilt</a:t>
            </a:r>
          </a:p>
          <a:p>
            <a:r>
              <a:rPr lang="en-GB" dirty="0"/>
              <a:t>Varieties of self expression: I am what I am</a:t>
            </a:r>
          </a:p>
          <a:p>
            <a:r>
              <a:rPr lang="en-GB" dirty="0"/>
              <a:t>What they admit to,  and what not?</a:t>
            </a:r>
          </a:p>
          <a:p>
            <a:r>
              <a:rPr lang="en-GB" dirty="0"/>
              <a:t>What don’t they seem to see in their own behaviour?</a:t>
            </a:r>
          </a:p>
          <a:p>
            <a:r>
              <a:rPr lang="en-GB" dirty="0"/>
              <a:t>What is idiosyncratic to the writer – what is symptomatic of wider trends</a:t>
            </a:r>
          </a:p>
          <a:p>
            <a:endParaRPr lang="en-GB" dirty="0"/>
          </a:p>
        </p:txBody>
      </p:sp>
      <p:pic>
        <p:nvPicPr>
          <p:cNvPr id="5" name="Audio 4">
            <a:hlinkClick r:id="" action="ppaction://media"/>
            <a:extLst>
              <a:ext uri="{FF2B5EF4-FFF2-40B4-BE49-F238E27FC236}">
                <a16:creationId xmlns:a16="http://schemas.microsoft.com/office/drawing/2014/main" id="{298FFF15-0F32-4CFD-84D3-F139A43666A2}"/>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652666703"/>
      </p:ext>
    </p:extLst>
  </p:cSld>
  <p:clrMapOvr>
    <a:masterClrMapping/>
  </p:clrMapOvr>
  <mc:AlternateContent xmlns:mc="http://schemas.openxmlformats.org/markup-compatibility/2006" xmlns:p14="http://schemas.microsoft.com/office/powerpoint/2010/main">
    <mc:Choice Requires="p14">
      <p:transition spd="slow" p14:dur="2000" advTm="358967"/>
    </mc:Choice>
    <mc:Fallback xmlns="">
      <p:transition spd="slow" advTm="35896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4">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C0FB0-3810-4ECE-8E68-DA1D4748F086}"/>
              </a:ext>
            </a:extLst>
          </p:cNvPr>
          <p:cNvSpPr>
            <a:spLocks noGrp="1"/>
          </p:cNvSpPr>
          <p:nvPr>
            <p:ph type="title"/>
          </p:nvPr>
        </p:nvSpPr>
        <p:spPr>
          <a:xfrm>
            <a:off x="4927472" y="609600"/>
            <a:ext cx="6340084" cy="1326321"/>
          </a:xfrm>
        </p:spPr>
        <p:txBody>
          <a:bodyPr vert="horz" lIns="91440" tIns="45720" rIns="91440" bIns="45720" rtlCol="0" anchor="ctr">
            <a:normAutofit/>
          </a:bodyPr>
          <a:lstStyle/>
          <a:p>
            <a:r>
              <a:rPr lang="en-US" sz="3400"/>
              <a:t>Samuel Pepys</a:t>
            </a:r>
            <a:br>
              <a:rPr lang="en-US" sz="3400"/>
            </a:br>
            <a:r>
              <a:rPr lang="en-US" sz="3400"/>
              <a:t>1633-1703</a:t>
            </a:r>
          </a:p>
        </p:txBody>
      </p:sp>
      <p:sp>
        <p:nvSpPr>
          <p:cNvPr id="11" name="Rectangle 10">
            <a:extLst>
              <a:ext uri="{FF2B5EF4-FFF2-40B4-BE49-F238E27FC236}">
                <a16:creationId xmlns:a16="http://schemas.microsoft.com/office/drawing/2014/main" id="{9D374119-2129-4781-ACAB-9C3618BD4B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2475" y="733425"/>
            <a:ext cx="3743325" cy="5391150"/>
          </a:xfrm>
          <a:prstGeom prst="rect">
            <a:avLst/>
          </a:prstGeom>
          <a:solidFill>
            <a:schemeClr val="tx1"/>
          </a:solidFill>
          <a:ln w="190500" cap="sq">
            <a:solidFill>
              <a:srgbClr val="FFFFFF"/>
            </a:solidFill>
            <a:miter lim="800000"/>
          </a:ln>
          <a:effectLst>
            <a:outerShdw blurRad="54991" dist="17780" dir="5400000" algn="ctr" rotWithShape="0">
              <a:schemeClr val="bg1">
                <a:alpha val="40000"/>
              </a:schemeClr>
            </a:outerShdw>
          </a:effectLst>
          <a:scene3d>
            <a:camera prst="orthographicFront"/>
            <a:lightRig rig="twoPt" dir="t">
              <a:rot lat="0" lon="0" rev="7200000"/>
            </a:lightRig>
          </a:scene3d>
          <a:sp3d>
            <a:bevelT w="25400" h="19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02EC705D-2414-4F50-A970-4622E1040938}"/>
              </a:ext>
            </a:extLst>
          </p:cNvPr>
          <p:cNvPicPr>
            <a:picLocks noGrp="1" noChangeAspect="1"/>
          </p:cNvPicPr>
          <p:nvPr>
            <p:ph idx="1"/>
          </p:nvPr>
        </p:nvPicPr>
        <p:blipFill rotWithShape="1">
          <a:blip r:embed="rId5"/>
          <a:srcRect l="8903" r="17263" b="3"/>
          <a:stretch/>
        </p:blipFill>
        <p:spPr>
          <a:xfrm>
            <a:off x="1141857" y="1114868"/>
            <a:ext cx="2964561" cy="4628265"/>
          </a:xfrm>
          <a:prstGeom prst="rect">
            <a:avLst/>
          </a:prstGeom>
        </p:spPr>
      </p:pic>
      <p:sp>
        <p:nvSpPr>
          <p:cNvPr id="13" name="Rectangle 12">
            <a:extLst>
              <a:ext uri="{FF2B5EF4-FFF2-40B4-BE49-F238E27FC236}">
                <a16:creationId xmlns:a16="http://schemas.microsoft.com/office/drawing/2014/main" id="{CD49B4B0-3C14-40B1-82E0-072A4678F0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340" y="804806"/>
            <a:ext cx="3625595" cy="5248389"/>
          </a:xfrm>
          <a:prstGeom prst="rect">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E7FAF5D7-0ED2-4FF4-8D41-960AE900D8FF}"/>
              </a:ext>
            </a:extLst>
          </p:cNvPr>
          <p:cNvSpPr>
            <a:spLocks noGrp="1"/>
          </p:cNvSpPr>
          <p:nvPr>
            <p:ph type="body" sz="half" idx="2"/>
          </p:nvPr>
        </p:nvSpPr>
        <p:spPr>
          <a:xfrm>
            <a:off x="4927471" y="2096064"/>
            <a:ext cx="6340085" cy="3695136"/>
          </a:xfrm>
        </p:spPr>
        <p:txBody>
          <a:bodyPr vert="horz" lIns="91440" tIns="45720" rIns="91440" bIns="45720" rtlCol="0">
            <a:normAutofit/>
          </a:bodyPr>
          <a:lstStyle/>
          <a:p>
            <a:pPr indent="-228600" algn="l">
              <a:buFont typeface="Arial" panose="020B0604020202020204" pitchFamily="34" charset="0"/>
              <a:buChar char="•"/>
            </a:pPr>
            <a:r>
              <a:rPr lang="en-US" dirty="0"/>
              <a:t>Son of a tailor, rose to become a leading civil servant; unexampled witness to events of the mid-late 17</a:t>
            </a:r>
            <a:r>
              <a:rPr lang="en-US" baseline="30000" dirty="0"/>
              <a:t>th</a:t>
            </a:r>
            <a:r>
              <a:rPr lang="en-US" dirty="0"/>
              <a:t> C; secret short-hand; and perplexing honesty.</a:t>
            </a:r>
            <a:endParaRPr lang="en-US"/>
          </a:p>
        </p:txBody>
      </p:sp>
      <p:pic>
        <p:nvPicPr>
          <p:cNvPr id="7" name="Audio 6">
            <a:hlinkClick r:id="" action="ppaction://media"/>
            <a:extLst>
              <a:ext uri="{FF2B5EF4-FFF2-40B4-BE49-F238E27FC236}">
                <a16:creationId xmlns:a16="http://schemas.microsoft.com/office/drawing/2014/main" id="{AE360E68-9A75-47D0-8944-3695ABA0CCC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80332763"/>
      </p:ext>
    </p:extLst>
  </p:cSld>
  <p:clrMapOvr>
    <a:masterClrMapping/>
  </p:clrMapOvr>
  <mc:AlternateContent xmlns:mc="http://schemas.openxmlformats.org/markup-compatibility/2006" xmlns:p14="http://schemas.microsoft.com/office/powerpoint/2010/main">
    <mc:Choice Requires="p14">
      <p:transition spd="slow" p14:dur="2000" advTm="82056"/>
    </mc:Choice>
    <mc:Fallback xmlns="">
      <p:transition spd="slow" advTm="820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34D7B-36A1-404A-9C44-BA098A6B541F}"/>
              </a:ext>
            </a:extLst>
          </p:cNvPr>
          <p:cNvSpPr>
            <a:spLocks noGrp="1"/>
          </p:cNvSpPr>
          <p:nvPr>
            <p:ph type="title"/>
          </p:nvPr>
        </p:nvSpPr>
        <p:spPr/>
        <p:txBody>
          <a:bodyPr/>
          <a:lstStyle/>
          <a:p>
            <a:r>
              <a:rPr lang="en-US" dirty="0"/>
              <a:t>Dudley Ryder</a:t>
            </a:r>
            <a:br>
              <a:rPr lang="en-US" dirty="0"/>
            </a:br>
            <a:r>
              <a:rPr lang="en-US" dirty="0"/>
              <a:t>1691-1756</a:t>
            </a:r>
            <a:br>
              <a:rPr lang="en-US" dirty="0"/>
            </a:br>
            <a:r>
              <a:rPr lang="en-US" dirty="0"/>
              <a:t>Diary 1715-16</a:t>
            </a:r>
            <a:endParaRPr lang="en-GB" dirty="0"/>
          </a:p>
        </p:txBody>
      </p:sp>
      <p:pic>
        <p:nvPicPr>
          <p:cNvPr id="6" name="Content Placeholder 5">
            <a:extLst>
              <a:ext uri="{FF2B5EF4-FFF2-40B4-BE49-F238E27FC236}">
                <a16:creationId xmlns:a16="http://schemas.microsoft.com/office/drawing/2014/main" id="{DABCE1A3-6B90-43AD-8A4F-AB3B725F22ED}"/>
              </a:ext>
            </a:extLst>
          </p:cNvPr>
          <p:cNvPicPr>
            <a:picLocks noGrp="1" noChangeAspect="1"/>
          </p:cNvPicPr>
          <p:nvPr>
            <p:ph idx="1"/>
          </p:nvPr>
        </p:nvPicPr>
        <p:blipFill>
          <a:blip r:embed="rId4"/>
          <a:stretch>
            <a:fillRect/>
          </a:stretch>
        </p:blipFill>
        <p:spPr>
          <a:xfrm>
            <a:off x="6855551" y="411219"/>
            <a:ext cx="4454060" cy="5538061"/>
          </a:xfrm>
        </p:spPr>
      </p:pic>
      <p:sp>
        <p:nvSpPr>
          <p:cNvPr id="4" name="Text Placeholder 3">
            <a:extLst>
              <a:ext uri="{FF2B5EF4-FFF2-40B4-BE49-F238E27FC236}">
                <a16:creationId xmlns:a16="http://schemas.microsoft.com/office/drawing/2014/main" id="{B48F05E5-6962-4275-A6AA-089C1EEC074B}"/>
              </a:ext>
            </a:extLst>
          </p:cNvPr>
          <p:cNvSpPr>
            <a:spLocks noGrp="1"/>
          </p:cNvSpPr>
          <p:nvPr>
            <p:ph type="body" sz="half" idx="2"/>
          </p:nvPr>
        </p:nvSpPr>
        <p:spPr/>
        <p:txBody>
          <a:bodyPr/>
          <a:lstStyle/>
          <a:p>
            <a:r>
              <a:rPr lang="en-US" dirty="0"/>
              <a:t>Non-conformist; trained at Dissenting academy (Hackney) and at Edinburgh and Leiden; Middle Temple; married 1733 (aged 42)</a:t>
            </a:r>
            <a:endParaRPr lang="en-GB" dirty="0"/>
          </a:p>
        </p:txBody>
      </p:sp>
      <p:pic>
        <p:nvPicPr>
          <p:cNvPr id="7" name="Audio 6">
            <a:hlinkClick r:id="" action="ppaction://media"/>
            <a:extLst>
              <a:ext uri="{FF2B5EF4-FFF2-40B4-BE49-F238E27FC236}">
                <a16:creationId xmlns:a16="http://schemas.microsoft.com/office/drawing/2014/main" id="{2CB5897B-92B5-401F-9378-B9014C3221F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039309946"/>
      </p:ext>
    </p:extLst>
  </p:cSld>
  <p:clrMapOvr>
    <a:masterClrMapping/>
  </p:clrMapOvr>
  <mc:AlternateContent xmlns:mc="http://schemas.openxmlformats.org/markup-compatibility/2006" xmlns:p14="http://schemas.microsoft.com/office/powerpoint/2010/main">
    <mc:Choice Requires="p14">
      <p:transition spd="slow" p14:dur="2000" advTm="91141"/>
    </mc:Choice>
    <mc:Fallback xmlns="">
      <p:transition spd="slow" advTm="911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4">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0874A-EB68-4BB4-BFCC-689F28D064E5}"/>
              </a:ext>
            </a:extLst>
          </p:cNvPr>
          <p:cNvSpPr>
            <a:spLocks noGrp="1"/>
          </p:cNvSpPr>
          <p:nvPr>
            <p:ph type="title"/>
          </p:nvPr>
        </p:nvSpPr>
        <p:spPr>
          <a:xfrm>
            <a:off x="657225" y="4537711"/>
            <a:ext cx="10844965" cy="1062990"/>
          </a:xfrm>
        </p:spPr>
        <p:txBody>
          <a:bodyPr vert="horz" lIns="91440" tIns="45720" rIns="91440" bIns="45720" rtlCol="0" anchor="b">
            <a:normAutofit/>
          </a:bodyPr>
          <a:lstStyle/>
          <a:p>
            <a:r>
              <a:rPr lang="en-US" sz="3400"/>
              <a:t>Laurence Sterne</a:t>
            </a:r>
            <a:br>
              <a:rPr lang="en-US" sz="3400"/>
            </a:br>
            <a:r>
              <a:rPr lang="en-US" sz="3400"/>
              <a:t>1713-1768</a:t>
            </a:r>
          </a:p>
        </p:txBody>
      </p:sp>
      <p:sp>
        <p:nvSpPr>
          <p:cNvPr id="4" name="Text Placeholder 3">
            <a:extLst>
              <a:ext uri="{FF2B5EF4-FFF2-40B4-BE49-F238E27FC236}">
                <a16:creationId xmlns:a16="http://schemas.microsoft.com/office/drawing/2014/main" id="{8543FDF7-18AB-4497-8730-04DAC6A72A2E}"/>
              </a:ext>
            </a:extLst>
          </p:cNvPr>
          <p:cNvSpPr>
            <a:spLocks noGrp="1"/>
          </p:cNvSpPr>
          <p:nvPr>
            <p:ph type="body" sz="half" idx="2"/>
          </p:nvPr>
        </p:nvSpPr>
        <p:spPr>
          <a:xfrm>
            <a:off x="657225" y="5600700"/>
            <a:ext cx="10844965" cy="546320"/>
          </a:xfrm>
        </p:spPr>
        <p:txBody>
          <a:bodyPr vert="horz" lIns="91440" tIns="45720" rIns="91440" bIns="45720" rtlCol="0">
            <a:normAutofit/>
          </a:bodyPr>
          <a:lstStyle/>
          <a:p>
            <a:r>
              <a:rPr lang="en-US" sz="1800"/>
              <a:t>Anglican clergyman, novelist: Tristram Shandy; Sentimental Journal</a:t>
            </a:r>
          </a:p>
        </p:txBody>
      </p:sp>
      <p:sp>
        <p:nvSpPr>
          <p:cNvPr id="15" name="Rectangle 10">
            <a:extLst>
              <a:ext uri="{FF2B5EF4-FFF2-40B4-BE49-F238E27FC236}">
                <a16:creationId xmlns:a16="http://schemas.microsoft.com/office/drawing/2014/main" id="{96A777D5-8609-4912-93B5-481B46BF8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2475" y="733425"/>
            <a:ext cx="10668000" cy="3390900"/>
          </a:xfrm>
          <a:prstGeom prst="rect">
            <a:avLst/>
          </a:prstGeom>
          <a:solidFill>
            <a:schemeClr val="tx1"/>
          </a:solidFill>
          <a:ln w="190500" cap="sq">
            <a:solidFill>
              <a:srgbClr val="FFFFFF"/>
            </a:solidFill>
            <a:miter lim="800000"/>
          </a:ln>
          <a:effectLst>
            <a:outerShdw blurRad="54991" dist="17780" dir="5400000" algn="ctr" rotWithShape="0">
              <a:schemeClr val="bg1">
                <a:alpha val="40000"/>
              </a:schemeClr>
            </a:outerShdw>
          </a:effectLst>
          <a:scene3d>
            <a:camera prst="orthographicFront"/>
            <a:lightRig rig="twoPt" dir="t">
              <a:rot lat="0" lon="0" rev="7200000"/>
            </a:lightRig>
          </a:scene3d>
          <a:sp3d>
            <a:bevelT w="25400" h="19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599D0AF3-549F-4919-A651-E8E75E517197}"/>
              </a:ext>
            </a:extLst>
          </p:cNvPr>
          <p:cNvPicPr>
            <a:picLocks noGrp="1" noChangeAspect="1"/>
          </p:cNvPicPr>
          <p:nvPr>
            <p:ph idx="1"/>
          </p:nvPr>
        </p:nvPicPr>
        <p:blipFill rotWithShape="1">
          <a:blip r:embed="rId5"/>
          <a:srcRect t="26932" r="-1" b="35627"/>
          <a:stretch/>
        </p:blipFill>
        <p:spPr>
          <a:xfrm>
            <a:off x="1138210" y="1103182"/>
            <a:ext cx="9896531" cy="2651386"/>
          </a:xfrm>
          <a:prstGeom prst="rect">
            <a:avLst/>
          </a:prstGeom>
        </p:spPr>
      </p:pic>
      <p:sp>
        <p:nvSpPr>
          <p:cNvPr id="16" name="Rectangle 12">
            <a:extLst>
              <a:ext uri="{FF2B5EF4-FFF2-40B4-BE49-F238E27FC236}">
                <a16:creationId xmlns:a16="http://schemas.microsoft.com/office/drawing/2014/main" id="{67716BD9-62E5-4BC7-A28D-D0453343FD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2021" y="797778"/>
            <a:ext cx="10528908" cy="3262195"/>
          </a:xfrm>
          <a:prstGeom prst="rect">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Audio 6">
            <a:hlinkClick r:id="" action="ppaction://media"/>
            <a:extLst>
              <a:ext uri="{FF2B5EF4-FFF2-40B4-BE49-F238E27FC236}">
                <a16:creationId xmlns:a16="http://schemas.microsoft.com/office/drawing/2014/main" id="{1FA532A3-5056-4B58-A47D-A97DB63FD80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87507759"/>
      </p:ext>
    </p:extLst>
  </p:cSld>
  <p:clrMapOvr>
    <a:masterClrMapping/>
  </p:clrMapOvr>
  <mc:AlternateContent xmlns:mc="http://schemas.openxmlformats.org/markup-compatibility/2006" xmlns:p14="http://schemas.microsoft.com/office/powerpoint/2010/main">
    <mc:Choice Requires="p14">
      <p:transition spd="slow" p14:dur="2000" advTm="133163"/>
    </mc:Choice>
    <mc:Fallback xmlns="">
      <p:transition spd="slow" advTm="1331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DDEAF-7574-4AA9-8926-3A32EACC4BF9}"/>
              </a:ext>
            </a:extLst>
          </p:cNvPr>
          <p:cNvSpPr>
            <a:spLocks noGrp="1"/>
          </p:cNvSpPr>
          <p:nvPr>
            <p:ph type="title"/>
          </p:nvPr>
        </p:nvSpPr>
        <p:spPr/>
        <p:txBody>
          <a:bodyPr/>
          <a:lstStyle/>
          <a:p>
            <a:r>
              <a:rPr lang="en-US" dirty="0"/>
              <a:t>James Boswell</a:t>
            </a:r>
            <a:br>
              <a:rPr lang="en-US" dirty="0"/>
            </a:br>
            <a:r>
              <a:rPr lang="en-US" dirty="0"/>
              <a:t>1740-1795</a:t>
            </a:r>
            <a:endParaRPr lang="en-GB" dirty="0"/>
          </a:p>
        </p:txBody>
      </p:sp>
      <p:pic>
        <p:nvPicPr>
          <p:cNvPr id="6" name="Content Placeholder 5">
            <a:extLst>
              <a:ext uri="{FF2B5EF4-FFF2-40B4-BE49-F238E27FC236}">
                <a16:creationId xmlns:a16="http://schemas.microsoft.com/office/drawing/2014/main" id="{84175546-53D1-4BF6-9608-BB7770FEDE44}"/>
              </a:ext>
            </a:extLst>
          </p:cNvPr>
          <p:cNvPicPr>
            <a:picLocks noGrp="1" noChangeAspect="1"/>
          </p:cNvPicPr>
          <p:nvPr>
            <p:ph idx="1"/>
          </p:nvPr>
        </p:nvPicPr>
        <p:blipFill>
          <a:blip r:embed="rId4"/>
          <a:stretch>
            <a:fillRect/>
          </a:stretch>
        </p:blipFill>
        <p:spPr>
          <a:xfrm>
            <a:off x="6445954" y="764705"/>
            <a:ext cx="4707378" cy="5849610"/>
          </a:xfrm>
        </p:spPr>
      </p:pic>
      <p:sp>
        <p:nvSpPr>
          <p:cNvPr id="4" name="Text Placeholder 3">
            <a:extLst>
              <a:ext uri="{FF2B5EF4-FFF2-40B4-BE49-F238E27FC236}">
                <a16:creationId xmlns:a16="http://schemas.microsoft.com/office/drawing/2014/main" id="{CC052EAC-1BE3-456E-934E-FEFE0BF6F8AB}"/>
              </a:ext>
            </a:extLst>
          </p:cNvPr>
          <p:cNvSpPr>
            <a:spLocks noGrp="1"/>
          </p:cNvSpPr>
          <p:nvPr>
            <p:ph type="body" sz="half" idx="2"/>
          </p:nvPr>
        </p:nvSpPr>
        <p:spPr/>
        <p:txBody>
          <a:bodyPr/>
          <a:lstStyle/>
          <a:p>
            <a:r>
              <a:rPr lang="en-US" dirty="0"/>
              <a:t>Scottish, visited London in 1762-3, became an intimate </a:t>
            </a:r>
            <a:r>
              <a:rPr lang="en-US" dirty="0" err="1"/>
              <a:t>frind</a:t>
            </a:r>
            <a:r>
              <a:rPr lang="en-US" dirty="0"/>
              <a:t> of Dr Samuel Johnson’ accompanied Johnson on Tour of Scotland, wrote major biography of Johnson.</a:t>
            </a:r>
            <a:endParaRPr lang="en-GB" dirty="0"/>
          </a:p>
        </p:txBody>
      </p:sp>
      <p:pic>
        <p:nvPicPr>
          <p:cNvPr id="7" name="Audio 6">
            <a:hlinkClick r:id="" action="ppaction://media"/>
            <a:extLst>
              <a:ext uri="{FF2B5EF4-FFF2-40B4-BE49-F238E27FC236}">
                <a16:creationId xmlns:a16="http://schemas.microsoft.com/office/drawing/2014/main" id="{4CC6119A-FAE2-418F-94C4-7E8F7092147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807109236"/>
      </p:ext>
    </p:extLst>
  </p:cSld>
  <p:clrMapOvr>
    <a:masterClrMapping/>
  </p:clrMapOvr>
  <mc:AlternateContent xmlns:mc="http://schemas.openxmlformats.org/markup-compatibility/2006" xmlns:p14="http://schemas.microsoft.com/office/powerpoint/2010/main">
    <mc:Choice Requires="p14">
      <p:transition spd="slow" p14:dur="2000" advTm="151919"/>
    </mc:Choice>
    <mc:Fallback xmlns="">
      <p:transition spd="slow" advTm="1519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4">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0CAE0-B29D-404B-930B-221AAABC8BA0}"/>
              </a:ext>
            </a:extLst>
          </p:cNvPr>
          <p:cNvSpPr>
            <a:spLocks noGrp="1"/>
          </p:cNvSpPr>
          <p:nvPr>
            <p:ph type="title"/>
          </p:nvPr>
        </p:nvSpPr>
        <p:spPr>
          <a:xfrm>
            <a:off x="6513534" y="609600"/>
            <a:ext cx="4754022" cy="1326321"/>
          </a:xfrm>
        </p:spPr>
        <p:txBody>
          <a:bodyPr vert="horz" lIns="91440" tIns="45720" rIns="91440" bIns="45720" rtlCol="0" anchor="ctr">
            <a:normAutofit/>
          </a:bodyPr>
          <a:lstStyle/>
          <a:p>
            <a:r>
              <a:rPr lang="en-US" sz="3400"/>
              <a:t>David Hume</a:t>
            </a:r>
            <a:br>
              <a:rPr lang="en-US" sz="3400"/>
            </a:br>
            <a:r>
              <a:rPr lang="en-US" sz="3400"/>
              <a:t>1711-76</a:t>
            </a:r>
          </a:p>
        </p:txBody>
      </p:sp>
      <p:pic>
        <p:nvPicPr>
          <p:cNvPr id="6" name="Content Placeholder 5">
            <a:extLst>
              <a:ext uri="{FF2B5EF4-FFF2-40B4-BE49-F238E27FC236}">
                <a16:creationId xmlns:a16="http://schemas.microsoft.com/office/drawing/2014/main" id="{22814BC8-7A32-4684-B527-F96BF8B35F7C}"/>
              </a:ext>
            </a:extLst>
          </p:cNvPr>
          <p:cNvPicPr>
            <a:picLocks noGrp="1" noChangeAspect="1"/>
          </p:cNvPicPr>
          <p:nvPr>
            <p:ph idx="1"/>
          </p:nvPr>
        </p:nvPicPr>
        <p:blipFill rotWithShape="1">
          <a:blip r:embed="rId5"/>
          <a:srcRect r="2" b="9439"/>
          <a:stretch/>
        </p:blipFill>
        <p:spPr>
          <a:xfrm>
            <a:off x="20" y="10"/>
            <a:ext cx="6095980" cy="6857990"/>
          </a:xfrm>
          <a:prstGeom prst="rect">
            <a:avLst/>
          </a:prstGeom>
        </p:spPr>
      </p:pic>
      <p:sp>
        <p:nvSpPr>
          <p:cNvPr id="4" name="Text Placeholder 3">
            <a:extLst>
              <a:ext uri="{FF2B5EF4-FFF2-40B4-BE49-F238E27FC236}">
                <a16:creationId xmlns:a16="http://schemas.microsoft.com/office/drawing/2014/main" id="{9F11078A-416F-4476-A993-2D908BD646F5}"/>
              </a:ext>
            </a:extLst>
          </p:cNvPr>
          <p:cNvSpPr>
            <a:spLocks noGrp="1"/>
          </p:cNvSpPr>
          <p:nvPr>
            <p:ph type="body" sz="half" idx="2"/>
          </p:nvPr>
        </p:nvSpPr>
        <p:spPr>
          <a:xfrm>
            <a:off x="6513534" y="2096064"/>
            <a:ext cx="4754022" cy="3695136"/>
          </a:xfrm>
        </p:spPr>
        <p:txBody>
          <a:bodyPr vert="horz" lIns="91440" tIns="45720" rIns="91440" bIns="45720" rtlCol="0">
            <a:normAutofit/>
          </a:bodyPr>
          <a:lstStyle/>
          <a:p>
            <a:pPr indent="-228600" algn="l">
              <a:buFont typeface="Arial" panose="020B0604020202020204" pitchFamily="34" charset="0"/>
              <a:buChar char="•"/>
            </a:pPr>
            <a:r>
              <a:rPr lang="en-US" dirty="0"/>
              <a:t>Scottish Philosopher: Treatise of Human Nature; Enquiry Concerning Human Understanding; Essays, Moral, Political and Literary; History of England.  And a very short autobiography ‘My own Life’ (which prefaces modern editions of the Essays).</a:t>
            </a:r>
          </a:p>
        </p:txBody>
      </p:sp>
      <p:cxnSp>
        <p:nvCxnSpPr>
          <p:cNvPr id="11" name="Straight Connector 10">
            <a:extLst>
              <a:ext uri="{FF2B5EF4-FFF2-40B4-BE49-F238E27FC236}">
                <a16:creationId xmlns:a16="http://schemas.microsoft.com/office/drawing/2014/main" id="{E0DCF65E-F84E-483D-83D7-A1616D56914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06560" y="45720"/>
            <a:ext cx="0" cy="6766560"/>
          </a:xfrm>
          <a:prstGeom prst="line">
            <a:avLst/>
          </a:prstGeom>
          <a:ln w="190500" cap="sq">
            <a:solidFill>
              <a:srgbClr val="FFFFFF"/>
            </a:solidFill>
            <a:miter lim="800000"/>
          </a:ln>
          <a:scene3d>
            <a:camera prst="orthographicFront"/>
            <a:lightRig rig="twoPt" dir="t">
              <a:rot lat="0" lon="0" rev="7200000"/>
            </a:lightRig>
          </a:scene3d>
          <a:sp3d>
            <a:bevelT w="25400" h="19050"/>
          </a:sp3d>
        </p:spPr>
        <p:style>
          <a:lnRef idx="1">
            <a:schemeClr val="accent1"/>
          </a:lnRef>
          <a:fillRef idx="0">
            <a:schemeClr val="accent1"/>
          </a:fillRef>
          <a:effectRef idx="0">
            <a:schemeClr val="accent1"/>
          </a:effectRef>
          <a:fontRef idx="minor">
            <a:schemeClr val="tx1"/>
          </a:fontRef>
        </p:style>
      </p:cxnSp>
      <p:pic>
        <p:nvPicPr>
          <p:cNvPr id="7" name="Audio 6">
            <a:hlinkClick r:id="" action="ppaction://media"/>
            <a:extLst>
              <a:ext uri="{FF2B5EF4-FFF2-40B4-BE49-F238E27FC236}">
                <a16:creationId xmlns:a16="http://schemas.microsoft.com/office/drawing/2014/main" id="{239C007C-D676-468A-A581-C98ECB809CB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834527803"/>
      </p:ext>
    </p:extLst>
  </p:cSld>
  <p:clrMapOvr>
    <a:masterClrMapping/>
  </p:clrMapOvr>
  <mc:AlternateContent xmlns:mc="http://schemas.openxmlformats.org/markup-compatibility/2006" xmlns:p14="http://schemas.microsoft.com/office/powerpoint/2010/main">
    <mc:Choice Requires="p14">
      <p:transition spd="slow" p14:dur="2000" advTm="105148"/>
    </mc:Choice>
    <mc:Fallback xmlns="">
      <p:transition spd="slow" advTm="1051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Jean Jacques Rousseau</a:t>
            </a:r>
            <a:br>
              <a:rPr lang="en-GB" dirty="0"/>
            </a:br>
            <a:r>
              <a:rPr lang="en-GB" dirty="0"/>
              <a:t>1712-1778</a:t>
            </a:r>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2224" y="1857375"/>
            <a:ext cx="3752850" cy="500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61" y="1870328"/>
            <a:ext cx="3289173" cy="5031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Audio 2">
            <a:hlinkClick r:id="" action="ppaction://media"/>
            <a:extLst>
              <a:ext uri="{FF2B5EF4-FFF2-40B4-BE49-F238E27FC236}">
                <a16:creationId xmlns:a16="http://schemas.microsoft.com/office/drawing/2014/main" id="{9AEBD77E-C2FA-41F2-82AD-E97B0FB45C9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44873410"/>
      </p:ext>
    </p:extLst>
  </p:cSld>
  <p:clrMapOvr>
    <a:masterClrMapping/>
  </p:clrMapOvr>
  <mc:AlternateContent xmlns:mc="http://schemas.openxmlformats.org/markup-compatibility/2006" xmlns:p14="http://schemas.microsoft.com/office/powerpoint/2010/main">
    <mc:Choice Requires="p14">
      <p:transition spd="slow" p14:dur="2000" advTm="49696"/>
    </mc:Choice>
    <mc:Fallback xmlns="">
      <p:transition spd="slow" advTm="496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otalTime>90</TotalTime>
  <Words>967</Words>
  <Application>Microsoft Office PowerPoint</Application>
  <PresentationFormat>Widescreen</PresentationFormat>
  <Paragraphs>62</Paragraphs>
  <Slides>17</Slides>
  <Notes>0</Notes>
  <HiddenSlides>0</HiddenSlides>
  <MMClips>17</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Bookman Old Style</vt:lpstr>
      <vt:lpstr>Rockwell</vt:lpstr>
      <vt:lpstr>Damask</vt:lpstr>
      <vt:lpstr>Individual, Polis and Society  Autobiography 1.ii</vt:lpstr>
      <vt:lpstr>IPS Web-page resources</vt:lpstr>
      <vt:lpstr>Comparative self-examination</vt:lpstr>
      <vt:lpstr>Samuel Pepys 1633-1703</vt:lpstr>
      <vt:lpstr>Dudley Ryder 1691-1756 Diary 1715-16</vt:lpstr>
      <vt:lpstr>Laurence Sterne 1713-1768</vt:lpstr>
      <vt:lpstr>James Boswell 1740-1795</vt:lpstr>
      <vt:lpstr>David Hume 1711-76</vt:lpstr>
      <vt:lpstr>Jean Jacques Rousseau 1712-1778</vt:lpstr>
      <vt:lpstr>Sharon Turner 1768-1847 William Upcott 1779-1845 </vt:lpstr>
      <vt:lpstr>Self and not self</vt:lpstr>
      <vt:lpstr>William Upcott</vt:lpstr>
      <vt:lpstr>Benjamin Franklin’s Virtues</vt:lpstr>
      <vt:lpstr>Franklin’s 13 Virtues</vt:lpstr>
      <vt:lpstr>PowerPoint Presentation</vt:lpstr>
      <vt:lpstr>Franklin</vt:lpstr>
      <vt:lpstr>Want to turn in the next section to reflect briefly on other sources that one might use in Thinking about the  ‘Presentation of self on everyday life’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Individual, Polis and Society  Autobiography 1.ii</dc:title>
  <dc:creator>Mark Philp</dc:creator>
  <cp:lastModifiedBy>Mark Philp</cp:lastModifiedBy>
  <cp:revision>6</cp:revision>
  <dcterms:created xsi:type="dcterms:W3CDTF">2020-07-20T13:07:32Z</dcterms:created>
  <dcterms:modified xsi:type="dcterms:W3CDTF">2021-10-01T16:53:20Z</dcterms:modified>
</cp:coreProperties>
</file>