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73" r:id="rId3"/>
    <p:sldId id="277" r:id="rId4"/>
    <p:sldId id="278" r:id="rId5"/>
    <p:sldId id="296" r:id="rId6"/>
    <p:sldId id="294" r:id="rId7"/>
    <p:sldId id="295" r:id="rId8"/>
    <p:sldId id="285" r:id="rId9"/>
    <p:sldId id="289" r:id="rId10"/>
    <p:sldId id="274" r:id="rId11"/>
    <p:sldId id="275" r:id="rId12"/>
    <p:sldId id="293" r:id="rId13"/>
    <p:sldId id="276" r:id="rId14"/>
    <p:sldId id="286" r:id="rId15"/>
    <p:sldId id="287" r:id="rId16"/>
    <p:sldId id="288" r:id="rId17"/>
    <p:sldId id="279" r:id="rId18"/>
    <p:sldId id="26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243431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68536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799235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82831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728474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614360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231935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30177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80139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28179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095991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A7B611-37A9-4E6A-B7F5-2488F8DCD923}" type="datetimeFigureOut">
              <a:rPr lang="en-GB" smtClean="0"/>
              <a:t>01/10/2021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60959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21639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A7B611-37A9-4E6A-B7F5-2488F8DCD923}" type="datetimeFigureOut">
              <a:rPr lang="en-GB" smtClean="0"/>
              <a:t>01/10/2021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009690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A7B611-37A9-4E6A-B7F5-2488F8DCD923}" type="datetimeFigureOut">
              <a:rPr lang="en-GB" smtClean="0"/>
              <a:t>01/10/2021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2556933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7B611-37A9-4E6A-B7F5-2488F8DCD923}" type="datetimeFigureOut">
              <a:rPr lang="en-GB" smtClean="0"/>
              <a:t>01/10/2021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3178045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4992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A7B611-37A9-4E6A-B7F5-2488F8DCD923}" type="datetimeFigureOut">
              <a:rPr lang="en-GB" smtClean="0"/>
              <a:t>01/10/2021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FB7F48-ED3C-477E-8178-51B949F58CDD}" type="slidenum">
              <a:rPr lang="en-GB" smtClean="0"/>
              <a:t>‹#›</a:t>
            </a:fld>
            <a:endParaRPr lang="en-GB"/>
          </a:p>
        </p:txBody>
      </p:sp>
    </p:spTree>
    <p:extLst>
      <p:ext uri="{BB962C8B-B14F-4D97-AF65-F5344CB8AC3E}">
        <p14:creationId xmlns:p14="http://schemas.microsoft.com/office/powerpoint/2010/main" val="18448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1A7B611-37A9-4E6A-B7F5-2488F8DCD923}" type="datetimeFigureOut">
              <a:rPr lang="en-GB" smtClean="0"/>
              <a:t>01/10/2021</a:t>
            </a:fld>
            <a:endParaRPr lang="en-GB"/>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EFB7F48-ED3C-477E-8178-51B949F58CDD}" type="slidenum">
              <a:rPr lang="en-GB" smtClean="0"/>
              <a:t>‹#›</a:t>
            </a:fld>
            <a:endParaRPr lang="en-GB"/>
          </a:p>
        </p:txBody>
      </p:sp>
    </p:spTree>
    <p:extLst>
      <p:ext uri="{BB962C8B-B14F-4D97-AF65-F5344CB8AC3E}">
        <p14:creationId xmlns:p14="http://schemas.microsoft.com/office/powerpoint/2010/main" val="2817683823"/>
      </p:ext>
    </p:extLst>
  </p:cSld>
  <p:clrMap bg1="dk1" tx1="lt1" bg2="dk2"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hyperlink" Target="http://www2.warwick.ac.uk/fac/arts/history/students/modules/hi2a5/timetable/deliberating/franklin.pdf" TargetMode="External"/><Relationship Id="rId3" Type="http://schemas.openxmlformats.org/officeDocument/2006/relationships/slideLayout" Target="../slideLayouts/slideLayout2.xml"/><Relationship Id="rId7" Type="http://schemas.openxmlformats.org/officeDocument/2006/relationships/hyperlink" Target="http://www.gutenberg.org/files/20203/20203-h/20203-h.htm"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www2.warwick.ac.uk/fac/arts/history/students/modules/hi2a5/timetable/deliberating/sharon_turner_-_diary.docx" TargetMode="External"/><Relationship Id="rId11" Type="http://schemas.openxmlformats.org/officeDocument/2006/relationships/image" Target="../media/image2.png"/><Relationship Id="rId5" Type="http://schemas.openxmlformats.org/officeDocument/2006/relationships/hyperlink" Target="http://www.gutenberg.org/files/3913/3913-h/3913-h.htm" TargetMode="External"/><Relationship Id="rId10" Type="http://schemas.openxmlformats.org/officeDocument/2006/relationships/hyperlink" Target="http://www.gutenberg.org/files/5083/5083-h/5083-h.htm" TargetMode="External"/><Relationship Id="rId4" Type="http://schemas.openxmlformats.org/officeDocument/2006/relationships/hyperlink" Target="http://www2.warwick.ac.uk/fac/arts/history/students/modules/hi2a5/timetable/deliberating/autobiography_handout.pdf" TargetMode="External"/><Relationship Id="rId9" Type="http://schemas.openxmlformats.org/officeDocument/2006/relationships/hyperlink" Target="http://www.gutenberg.org/ebooks/804"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Individual, Polis and Society</a:t>
            </a:r>
            <a:br>
              <a:rPr lang="en-GB" dirty="0"/>
            </a:br>
            <a:r>
              <a:rPr lang="en-GB" dirty="0" err="1"/>
              <a:t>i.iii</a:t>
            </a:r>
            <a:endParaRPr lang="en-GB" dirty="0"/>
          </a:p>
        </p:txBody>
      </p:sp>
      <p:sp>
        <p:nvSpPr>
          <p:cNvPr id="3" name="Subtitle 2"/>
          <p:cNvSpPr>
            <a:spLocks noGrp="1"/>
          </p:cNvSpPr>
          <p:nvPr>
            <p:ph type="subTitle" idx="1"/>
          </p:nvPr>
        </p:nvSpPr>
        <p:spPr/>
        <p:txBody>
          <a:bodyPr/>
          <a:lstStyle/>
          <a:p>
            <a:r>
              <a:rPr lang="en-GB" dirty="0"/>
              <a:t>Mark </a:t>
            </a:r>
            <a:r>
              <a:rPr lang="en-GB" dirty="0" err="1"/>
              <a:t>Philp</a:t>
            </a:r>
            <a:endParaRPr lang="en-GB" dirty="0"/>
          </a:p>
        </p:txBody>
      </p:sp>
      <p:pic>
        <p:nvPicPr>
          <p:cNvPr id="4" name="Audio 3">
            <a:hlinkClick r:id="" action="ppaction://media"/>
            <a:extLst>
              <a:ext uri="{FF2B5EF4-FFF2-40B4-BE49-F238E27FC236}">
                <a16:creationId xmlns:a16="http://schemas.microsoft.com/office/drawing/2014/main" id="{AB99F118-F232-42DC-9CD8-6AA1272CD3E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81517802"/>
      </p:ext>
    </p:extLst>
  </p:cSld>
  <p:clrMapOvr>
    <a:masterClrMapping/>
  </p:clrMapOvr>
  <mc:AlternateContent xmlns:mc="http://schemas.openxmlformats.org/markup-compatibility/2006" xmlns:p14="http://schemas.microsoft.com/office/powerpoint/2010/main">
    <mc:Choice Requires="p14">
      <p:transition spd="slow" p14:dur="2000" advTm="21130"/>
    </mc:Choice>
    <mc:Fallback xmlns="">
      <p:transition spd="slow" advTm="211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Wigs</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1544" y="1628800"/>
            <a:ext cx="4040734" cy="2857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9976" y="3444991"/>
            <a:ext cx="4674240" cy="2856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1AF83E86-906B-4D19-9F4D-5E7F08F0B19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31160671"/>
      </p:ext>
    </p:extLst>
  </p:cSld>
  <p:clrMapOvr>
    <a:masterClrMapping/>
  </p:clrMapOvr>
  <mc:AlternateContent xmlns:mc="http://schemas.openxmlformats.org/markup-compatibility/2006" xmlns:p14="http://schemas.microsoft.com/office/powerpoint/2010/main">
    <mc:Choice Requires="p14">
      <p:transition spd="slow" p14:dur="2000" advTm="46126"/>
    </mc:Choice>
    <mc:Fallback xmlns="">
      <p:transition spd="slow" advTm="461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amour de </a:t>
            </a:r>
            <a:r>
              <a:rPr lang="en-GB" dirty="0" err="1"/>
              <a:t>soi</a:t>
            </a:r>
            <a:r>
              <a:rPr lang="en-GB" dirty="0"/>
              <a:t>/amour </a:t>
            </a:r>
            <a:r>
              <a:rPr lang="en-GB" dirty="0" err="1"/>
              <a:t>propre</a:t>
            </a:r>
            <a:br>
              <a:rPr lang="en-GB" dirty="0"/>
            </a:br>
            <a:r>
              <a:rPr lang="en-GB" dirty="0"/>
              <a:t>the social construction of identity</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224" y="1857375"/>
            <a:ext cx="3752850" cy="500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61" y="1870328"/>
            <a:ext cx="3289173" cy="5031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FA4131BA-32A2-4EAE-8F30-E405FF27EEB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4873410"/>
      </p:ext>
    </p:extLst>
  </p:cSld>
  <p:clrMapOvr>
    <a:masterClrMapping/>
  </p:clrMapOvr>
  <mc:AlternateContent xmlns:mc="http://schemas.openxmlformats.org/markup-compatibility/2006" xmlns:p14="http://schemas.microsoft.com/office/powerpoint/2010/main">
    <mc:Choice Requires="p14">
      <p:transition spd="slow" p14:dur="2000" advTm="32395"/>
    </mc:Choice>
    <mc:Fallback xmlns="">
      <p:transition spd="slow" advTm="323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diary</a:t>
            </a:r>
            <a:br>
              <a:rPr lang="en-GB" dirty="0"/>
            </a:br>
            <a:r>
              <a:rPr lang="en-GB" dirty="0"/>
              <a:t>1812</a:t>
            </a:r>
          </a:p>
        </p:txBody>
      </p:sp>
      <p:pic>
        <p:nvPicPr>
          <p:cNvPr id="3" name="Audio 2">
            <a:hlinkClick r:id="" action="ppaction://media"/>
            <a:extLst>
              <a:ext uri="{FF2B5EF4-FFF2-40B4-BE49-F238E27FC236}">
                <a16:creationId xmlns:a16="http://schemas.microsoft.com/office/drawing/2014/main" id="{AE42CAD8-D255-408C-B8AF-0F6CCDAF4E0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29222159"/>
      </p:ext>
    </p:extLst>
  </p:cSld>
  <p:clrMapOvr>
    <a:masterClrMapping/>
  </p:clrMapOvr>
  <mc:AlternateContent xmlns:mc="http://schemas.openxmlformats.org/markup-compatibility/2006" xmlns:p14="http://schemas.microsoft.com/office/powerpoint/2010/main">
    <mc:Choice Requires="p14">
      <p:transition spd="slow" p14:dur="2000" advTm="14438"/>
    </mc:Choice>
    <mc:Fallback xmlns="">
      <p:transition spd="slow" advTm="144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7769" y="1"/>
            <a:ext cx="8064895" cy="1340768"/>
          </a:xfrm>
        </p:spPr>
        <p:txBody>
          <a:bodyPr>
            <a:normAutofit fontScale="90000"/>
          </a:bodyPr>
          <a:lstStyle/>
          <a:p>
            <a:r>
              <a:rPr lang="en-GB" dirty="0"/>
              <a:t>William Godwin Diary:1756-1836</a:t>
            </a:r>
            <a:br>
              <a:rPr lang="en-GB" dirty="0"/>
            </a:br>
            <a:br>
              <a:rPr lang="en-GB" dirty="0"/>
            </a:br>
            <a:r>
              <a:rPr lang="en-GB" dirty="0"/>
              <a:t>June 29 1812</a:t>
            </a:r>
          </a:p>
        </p:txBody>
      </p:sp>
      <p:pic>
        <p:nvPicPr>
          <p:cNvPr id="5" name="Picture 4"/>
          <p:cNvPicPr>
            <a:picLocks noChangeAspect="1"/>
          </p:cNvPicPr>
          <p:nvPr/>
        </p:nvPicPr>
        <p:blipFill>
          <a:blip r:embed="rId4"/>
          <a:stretch>
            <a:fillRect/>
          </a:stretch>
        </p:blipFill>
        <p:spPr>
          <a:xfrm>
            <a:off x="407368" y="188640"/>
            <a:ext cx="3857141" cy="5964793"/>
          </a:xfrm>
          <a:prstGeom prst="rect">
            <a:avLst/>
          </a:prstGeom>
        </p:spPr>
      </p:pic>
      <p:pic>
        <p:nvPicPr>
          <p:cNvPr id="7" name="Picture 6">
            <a:extLst>
              <a:ext uri="{FF2B5EF4-FFF2-40B4-BE49-F238E27FC236}">
                <a16:creationId xmlns:a16="http://schemas.microsoft.com/office/drawing/2014/main" id="{194280AA-3970-425B-A4D5-EE19C3F75581}"/>
              </a:ext>
            </a:extLst>
          </p:cNvPr>
          <p:cNvPicPr>
            <a:picLocks noChangeAspect="1"/>
          </p:cNvPicPr>
          <p:nvPr/>
        </p:nvPicPr>
        <p:blipFill>
          <a:blip r:embed="rId5"/>
          <a:stretch>
            <a:fillRect/>
          </a:stretch>
        </p:blipFill>
        <p:spPr>
          <a:xfrm>
            <a:off x="6905625" y="1568201"/>
            <a:ext cx="4879007" cy="5283393"/>
          </a:xfrm>
          <a:prstGeom prst="rect">
            <a:avLst/>
          </a:prstGeom>
        </p:spPr>
      </p:pic>
      <p:pic>
        <p:nvPicPr>
          <p:cNvPr id="3" name="Audio 2">
            <a:hlinkClick r:id="" action="ppaction://media"/>
            <a:extLst>
              <a:ext uri="{FF2B5EF4-FFF2-40B4-BE49-F238E27FC236}">
                <a16:creationId xmlns:a16="http://schemas.microsoft.com/office/drawing/2014/main" id="{69C5F753-9E8B-40E4-BD67-E87AC3265C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44893708"/>
      </p:ext>
    </p:extLst>
  </p:cSld>
  <p:clrMapOvr>
    <a:masterClrMapping/>
  </p:clrMapOvr>
  <mc:AlternateContent xmlns:mc="http://schemas.openxmlformats.org/markup-compatibility/2006" xmlns:p14="http://schemas.microsoft.com/office/powerpoint/2010/main">
    <mc:Choice Requires="p14">
      <p:transition spd="slow" p14:dur="2000" advTm="48194"/>
    </mc:Choice>
    <mc:Fallback xmlns="">
      <p:transition spd="slow" advTm="48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44951-6E17-4A85-8BED-F47AEAC56F5F}"/>
              </a:ext>
            </a:extLst>
          </p:cNvPr>
          <p:cNvSpPr>
            <a:spLocks noGrp="1"/>
          </p:cNvSpPr>
          <p:nvPr>
            <p:ph type="title"/>
          </p:nvPr>
        </p:nvSpPr>
        <p:spPr>
          <a:xfrm>
            <a:off x="983433" y="692696"/>
            <a:ext cx="2808312" cy="2736304"/>
          </a:xfrm>
        </p:spPr>
        <p:txBody>
          <a:bodyPr>
            <a:normAutofit fontScale="90000"/>
          </a:bodyPr>
          <a:lstStyle/>
          <a:p>
            <a:r>
              <a:rPr lang="en-GB" dirty="0"/>
              <a:t>Joseph </a:t>
            </a:r>
            <a:r>
              <a:rPr lang="en-GB" dirty="0" err="1"/>
              <a:t>Farington</a:t>
            </a:r>
            <a:r>
              <a:rPr lang="en-GB" dirty="0"/>
              <a:t> 1747-1821</a:t>
            </a:r>
            <a:br>
              <a:rPr lang="en-GB" dirty="0"/>
            </a:br>
            <a:br>
              <a:rPr lang="en-GB" dirty="0"/>
            </a:br>
            <a:r>
              <a:rPr lang="en-GB" dirty="0"/>
              <a:t>29 June 1812</a:t>
            </a:r>
            <a:br>
              <a:rPr lang="en-GB" dirty="0"/>
            </a:br>
            <a:endParaRPr lang="en-US" dirty="0"/>
          </a:p>
        </p:txBody>
      </p:sp>
      <p:pic>
        <p:nvPicPr>
          <p:cNvPr id="4" name="Content Placeholder 3">
            <a:extLst>
              <a:ext uri="{FF2B5EF4-FFF2-40B4-BE49-F238E27FC236}">
                <a16:creationId xmlns:a16="http://schemas.microsoft.com/office/drawing/2014/main" id="{9874E8CF-50D8-4861-A149-72503FEBE9A4}"/>
              </a:ext>
            </a:extLst>
          </p:cNvPr>
          <p:cNvPicPr>
            <a:picLocks noGrp="1" noChangeAspect="1"/>
          </p:cNvPicPr>
          <p:nvPr>
            <p:ph sz="quarter" idx="13"/>
          </p:nvPr>
        </p:nvPicPr>
        <p:blipFill>
          <a:blip r:embed="rId4"/>
          <a:stretch>
            <a:fillRect/>
          </a:stretch>
        </p:blipFill>
        <p:spPr>
          <a:xfrm>
            <a:off x="5755359" y="0"/>
            <a:ext cx="5289797" cy="6952305"/>
          </a:xfrm>
          <a:prstGeom prst="rect">
            <a:avLst/>
          </a:prstGeom>
        </p:spPr>
      </p:pic>
      <p:pic>
        <p:nvPicPr>
          <p:cNvPr id="3" name="Audio 2">
            <a:hlinkClick r:id="" action="ppaction://media"/>
            <a:extLst>
              <a:ext uri="{FF2B5EF4-FFF2-40B4-BE49-F238E27FC236}">
                <a16:creationId xmlns:a16="http://schemas.microsoft.com/office/drawing/2014/main" id="{AD6E6AE8-E420-435F-BE6F-993F69E4CB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67104620"/>
      </p:ext>
    </p:extLst>
  </p:cSld>
  <p:clrMapOvr>
    <a:masterClrMapping/>
  </p:clrMapOvr>
  <mc:AlternateContent xmlns:mc="http://schemas.openxmlformats.org/markup-compatibility/2006" xmlns:p14="http://schemas.microsoft.com/office/powerpoint/2010/main">
    <mc:Choice Requires="p14">
      <p:transition spd="slow" p14:dur="2000" advTm="51441"/>
    </mc:Choice>
    <mc:Fallback xmlns="">
      <p:transition spd="slow" advTm="514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7E6F-204A-4E96-9D9B-EF3D55ECD4B4}"/>
              </a:ext>
            </a:extLst>
          </p:cNvPr>
          <p:cNvSpPr>
            <a:spLocks noGrp="1"/>
          </p:cNvSpPr>
          <p:nvPr>
            <p:ph type="title"/>
          </p:nvPr>
        </p:nvSpPr>
        <p:spPr>
          <a:xfrm>
            <a:off x="913775" y="188641"/>
            <a:ext cx="9934753" cy="1080119"/>
          </a:xfrm>
        </p:spPr>
        <p:txBody>
          <a:bodyPr>
            <a:normAutofit/>
          </a:bodyPr>
          <a:lstStyle/>
          <a:p>
            <a:r>
              <a:rPr lang="en-GB" dirty="0"/>
              <a:t>Henry Crabbe Robinson </a:t>
            </a:r>
            <a:br>
              <a:rPr lang="en-GB" dirty="0"/>
            </a:br>
            <a:r>
              <a:rPr lang="en-GB" dirty="0"/>
              <a:t>20 June 1812</a:t>
            </a:r>
            <a:endParaRPr lang="en-US" dirty="0"/>
          </a:p>
        </p:txBody>
      </p:sp>
      <p:sp>
        <p:nvSpPr>
          <p:cNvPr id="3" name="Content Placeholder 2">
            <a:extLst>
              <a:ext uri="{FF2B5EF4-FFF2-40B4-BE49-F238E27FC236}">
                <a16:creationId xmlns:a16="http://schemas.microsoft.com/office/drawing/2014/main" id="{48E5FE3C-C9CA-4B72-9197-26631D2DC557}"/>
              </a:ext>
            </a:extLst>
          </p:cNvPr>
          <p:cNvSpPr>
            <a:spLocks noGrp="1"/>
          </p:cNvSpPr>
          <p:nvPr>
            <p:ph sz="quarter" idx="13"/>
          </p:nvPr>
        </p:nvSpPr>
        <p:spPr>
          <a:xfrm>
            <a:off x="913775" y="1268760"/>
            <a:ext cx="10363824" cy="5256584"/>
          </a:xfrm>
        </p:spPr>
        <p:txBody>
          <a:bodyPr>
            <a:normAutofit fontScale="85000" lnSpcReduction="20000"/>
          </a:bodyPr>
          <a:lstStyle/>
          <a:p>
            <a:r>
              <a:rPr lang="en-US" dirty="0"/>
              <a:t>29.  This day I shall long remember.  It was the day of the interment of M</a:t>
            </a:r>
            <a:r>
              <a:rPr lang="en-US" baseline="30000" dirty="0"/>
              <a:t>rs</a:t>
            </a:r>
            <a:r>
              <a:rPr lang="en-US" dirty="0"/>
              <a:t> Becker – I attended as one of the Mourners  And I had never been present at a funeral before.  I went in a Mourning Coach with Allingham &amp; Haydon.  At the house I found a larger number collected than I had any expectation of seeing  Or than I think proper on such an occasion; but funerals are more numerously attended in Germany than in England. I went in the first Coach with M</a:t>
            </a:r>
            <a:r>
              <a:rPr lang="en-US" baseline="30000" dirty="0"/>
              <a:t>r</a:t>
            </a:r>
            <a:r>
              <a:rPr lang="en-US" dirty="0"/>
              <a:t> G. B., Alfred, </a:t>
            </a:r>
            <a:r>
              <a:rPr lang="en-US" dirty="0" err="1"/>
              <a:t>Dalgas</a:t>
            </a:r>
            <a:r>
              <a:rPr lang="en-US" dirty="0"/>
              <a:t>, Barker &amp; </a:t>
            </a:r>
            <a:r>
              <a:rPr lang="en-US" dirty="0" err="1"/>
              <a:t>Aders</a:t>
            </a:r>
            <a:r>
              <a:rPr lang="en-US" dirty="0"/>
              <a:t> – Three other coaches followed.  There were about 20 persons in all.  The burial was in Hackney Church Yard.  The church Service was impressively delivered  And I felt the general beauty &amp; force of the form.  Every one seemed to feel strongly the merits &amp; excellence of the deceased.  I returned to the House Where I found Miss Lewis &amp; M</a:t>
            </a:r>
            <a:r>
              <a:rPr lang="en-US" baseline="30000" dirty="0"/>
              <a:t>rs</a:t>
            </a:r>
            <a:r>
              <a:rPr lang="en-US" dirty="0"/>
              <a:t> Barlow in deep sorrow.  I walked to the City with </a:t>
            </a:r>
            <a:r>
              <a:rPr lang="en-US" dirty="0" err="1"/>
              <a:t>Aders</a:t>
            </a:r>
            <a:r>
              <a:rPr lang="en-US" dirty="0"/>
              <a:t>.  Calling on M</a:t>
            </a:r>
            <a:r>
              <a:rPr lang="en-US" baseline="30000" dirty="0"/>
              <a:t>r</a:t>
            </a:r>
            <a:r>
              <a:rPr lang="en-US" dirty="0"/>
              <a:t> Sam: Robinson I was induced to dine there, though in no mood for society.  Indeed my dinner with him was not festive.  Returned home to tea; After which I called with Thomas on Anthony Robinson.  Thomas was pleased with A. R. Afterwards the Lambs and Gooden came &amp; supped with us. I never enjoyed Lamb’s company less.  A dull rubber at Whist was followed after Supper by forced runs &amp; fun on his part.  An old lady, it seems, has promised to give him a freehold.  He joked unceasingly on his importance as a freeholder And we had not a change of the subject, till I stole away to bed, after it was late.</a:t>
            </a:r>
          </a:p>
          <a:p>
            <a:r>
              <a:rPr lang="en-US" dirty="0"/>
              <a:t>	Mem: M</a:t>
            </a:r>
            <a:r>
              <a:rPr lang="en-US" baseline="30000" dirty="0"/>
              <a:t>rs</a:t>
            </a:r>
            <a:r>
              <a:rPr lang="en-US" dirty="0"/>
              <a:t> Siddons left the Stage this Evening.</a:t>
            </a:r>
          </a:p>
          <a:p>
            <a:pPr marL="0" indent="0">
              <a:buNone/>
            </a:pPr>
            <a:r>
              <a:rPr lang="en-US" dirty="0"/>
              <a:t> </a:t>
            </a:r>
          </a:p>
          <a:p>
            <a:endParaRPr lang="en-US" dirty="0"/>
          </a:p>
        </p:txBody>
      </p:sp>
      <p:pic>
        <p:nvPicPr>
          <p:cNvPr id="4" name="Audio 3">
            <a:hlinkClick r:id="" action="ppaction://media"/>
            <a:extLst>
              <a:ext uri="{FF2B5EF4-FFF2-40B4-BE49-F238E27FC236}">
                <a16:creationId xmlns:a16="http://schemas.microsoft.com/office/drawing/2014/main" id="{04A59DD4-B3AB-458F-BD2E-16F13BE31256}"/>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9517849"/>
      </p:ext>
    </p:extLst>
  </p:cSld>
  <p:clrMapOvr>
    <a:masterClrMapping/>
  </p:clrMapOvr>
  <mc:AlternateContent xmlns:mc="http://schemas.openxmlformats.org/markup-compatibility/2006" xmlns:p14="http://schemas.microsoft.com/office/powerpoint/2010/main">
    <mc:Choice Requires="p14">
      <p:transition spd="slow" p14:dur="2000" advTm="27451"/>
    </mc:Choice>
    <mc:Fallback xmlns="">
      <p:transition spd="slow" advTm="274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61378-5459-4530-8CF1-C261E3EAB487}"/>
              </a:ext>
            </a:extLst>
          </p:cNvPr>
          <p:cNvSpPr>
            <a:spLocks noGrp="1"/>
          </p:cNvSpPr>
          <p:nvPr>
            <p:ph type="title"/>
          </p:nvPr>
        </p:nvSpPr>
        <p:spPr/>
        <p:txBody>
          <a:bodyPr/>
          <a:lstStyle/>
          <a:p>
            <a:r>
              <a:rPr lang="en-GB" dirty="0"/>
              <a:t>Eliza Soane </a:t>
            </a:r>
            <a:br>
              <a:rPr lang="en-GB" dirty="0"/>
            </a:br>
            <a:r>
              <a:rPr lang="en-GB" dirty="0"/>
              <a:t>1812</a:t>
            </a:r>
            <a:endParaRPr lang="en-US" dirty="0"/>
          </a:p>
        </p:txBody>
      </p:sp>
      <p:sp>
        <p:nvSpPr>
          <p:cNvPr id="3" name="Content Placeholder 2">
            <a:extLst>
              <a:ext uri="{FF2B5EF4-FFF2-40B4-BE49-F238E27FC236}">
                <a16:creationId xmlns:a16="http://schemas.microsoft.com/office/drawing/2014/main" id="{2400CE20-B0B8-41D7-8A41-6CC0E8D4E7A1}"/>
              </a:ext>
            </a:extLst>
          </p:cNvPr>
          <p:cNvSpPr>
            <a:spLocks noGrp="1"/>
          </p:cNvSpPr>
          <p:nvPr>
            <p:ph sz="quarter" idx="13"/>
          </p:nvPr>
        </p:nvSpPr>
        <p:spPr/>
        <p:txBody>
          <a:bodyPr/>
          <a:lstStyle/>
          <a:p>
            <a:r>
              <a:rPr lang="en-US" dirty="0"/>
              <a:t>April 1 Wed Mr S out of town, had a little dance</a:t>
            </a:r>
          </a:p>
          <a:p>
            <a:r>
              <a:rPr lang="en-US" dirty="0"/>
              <a:t>4 Gave M a shawl and Ann a piece of cloth</a:t>
            </a:r>
          </a:p>
          <a:p>
            <a:r>
              <a:rPr lang="en-US" dirty="0"/>
              <a:t>9 James Cutler and Thomas Young came to live</a:t>
            </a:r>
          </a:p>
          <a:p>
            <a:r>
              <a:rPr lang="en-US" dirty="0"/>
              <a:t>August 9 Sunday Mr Soane fetched me back from Chertsey after staying there 3 weeks and 5 days</a:t>
            </a:r>
          </a:p>
          <a:p>
            <a:r>
              <a:rPr lang="en-US" dirty="0"/>
              <a:t>Aug  13 Thurs  Walked in the Bedford</a:t>
            </a:r>
          </a:p>
          <a:p>
            <a:r>
              <a:rPr lang="en-US" dirty="0"/>
              <a:t>14 </a:t>
            </a:r>
            <a:r>
              <a:rPr lang="en-US" dirty="0" err="1"/>
              <a:t>Frid</a:t>
            </a:r>
            <a:r>
              <a:rPr lang="en-US" dirty="0"/>
              <a:t> - sent </a:t>
            </a:r>
            <a:r>
              <a:rPr lang="en-US" dirty="0" err="1"/>
              <a:t>Cofee</a:t>
            </a:r>
            <a:r>
              <a:rPr lang="en-US" dirty="0"/>
              <a:t>, sugar </a:t>
            </a:r>
            <a:r>
              <a:rPr lang="en-US" dirty="0" err="1"/>
              <a:t>etc</a:t>
            </a:r>
            <a:endParaRPr lang="en-US" dirty="0"/>
          </a:p>
          <a:p>
            <a:endParaRPr lang="en-US" dirty="0"/>
          </a:p>
        </p:txBody>
      </p:sp>
      <p:pic>
        <p:nvPicPr>
          <p:cNvPr id="4" name="Audio 3">
            <a:hlinkClick r:id="" action="ppaction://media"/>
            <a:extLst>
              <a:ext uri="{FF2B5EF4-FFF2-40B4-BE49-F238E27FC236}">
                <a16:creationId xmlns:a16="http://schemas.microsoft.com/office/drawing/2014/main" id="{BEEE11D1-17F5-4FA1-B933-B5BEC30E60C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3383460"/>
      </p:ext>
    </p:extLst>
  </p:cSld>
  <p:clrMapOvr>
    <a:masterClrMapping/>
  </p:clrMapOvr>
  <mc:AlternateContent xmlns:mc="http://schemas.openxmlformats.org/markup-compatibility/2006" xmlns:p14="http://schemas.microsoft.com/office/powerpoint/2010/main">
    <mc:Choice Requires="p14">
      <p:transition spd="slow" p14:dur="2000" advTm="23224"/>
    </mc:Choice>
    <mc:Fallback xmlns="">
      <p:transition spd="slow" advTm="232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150777" cy="448283"/>
          </a:xfrm>
        </p:spPr>
        <p:txBody>
          <a:bodyPr>
            <a:normAutofit fontScale="90000"/>
          </a:bodyPr>
          <a:lstStyle/>
          <a:p>
            <a:r>
              <a:rPr lang="en-GB" dirty="0"/>
              <a:t>Seminar</a:t>
            </a:r>
          </a:p>
        </p:txBody>
      </p:sp>
      <p:sp>
        <p:nvSpPr>
          <p:cNvPr id="3" name="Content Placeholder 2"/>
          <p:cNvSpPr>
            <a:spLocks noGrp="1"/>
          </p:cNvSpPr>
          <p:nvPr>
            <p:ph idx="1"/>
          </p:nvPr>
        </p:nvSpPr>
        <p:spPr>
          <a:xfrm>
            <a:off x="913775" y="1066800"/>
            <a:ext cx="10364450" cy="5458543"/>
          </a:xfrm>
        </p:spPr>
        <p:txBody>
          <a:bodyPr>
            <a:normAutofit fontScale="47500" lnSpcReduction="20000"/>
          </a:bodyPr>
          <a:lstStyle/>
          <a:p>
            <a:r>
              <a:rPr lang="en-GB" b="1" dirty="0"/>
              <a:t>Assignment for August/September</a:t>
            </a:r>
          </a:p>
          <a:p>
            <a:r>
              <a:rPr lang="en-GB" dirty="0"/>
              <a:t>This week will examine some of the diary writing of Samuel Pepys, Dudley Ryder, James Boswell, and Fanny Burney, and consider also more public facing reports of the self, such as Rousseau's </a:t>
            </a:r>
            <a:r>
              <a:rPr lang="en-GB" i="1" dirty="0"/>
              <a:t>Confessions</a:t>
            </a:r>
            <a:r>
              <a:rPr lang="en-GB" dirty="0"/>
              <a:t> and Benjamin Franklin's </a:t>
            </a:r>
            <a:r>
              <a:rPr lang="en-GB" i="1" dirty="0"/>
              <a:t>Autobiography</a:t>
            </a:r>
            <a:r>
              <a:rPr lang="en-GB" dirty="0"/>
              <a:t>, or the more novelistic Sterne's </a:t>
            </a:r>
            <a:r>
              <a:rPr lang="en-GB" i="1" dirty="0"/>
              <a:t>Sentimental Journey</a:t>
            </a:r>
            <a:r>
              <a:rPr lang="en-GB" dirty="0"/>
              <a:t>, or Mackenzie's </a:t>
            </a:r>
            <a:r>
              <a:rPr lang="en-GB" i="1" dirty="0"/>
              <a:t>Man of Feeling</a:t>
            </a:r>
            <a:r>
              <a:rPr lang="en-GB" dirty="0"/>
              <a:t>. Each of the former group kept an extensive diary, recording events and their reactions, but also exploring their internal and their social life, their bodily states and desires, their social status and intellectual anxieties, and so on. Who were these diaries written for, and for what purpose? And what were Rousseau and Franklin doing in setting out their lives for a public readership? How far are we witnessing a form of largely non-religious internal reflection in which the body and society are accepted and indulged as having their own imperatives and pleasures; how far is this an exploration of the changing character of masculinity in the enlightenment world; and how far is it an attempt to gain some sense of self in a world experienced as other and in which place and standing cannot be assumed? It is also worth getting a sense of the contrast between such writing and that of, for example, John Bunyan in </a:t>
            </a:r>
            <a:r>
              <a:rPr lang="en-GB" i="1" dirty="0"/>
              <a:t>Grace Abounding </a:t>
            </a:r>
            <a:r>
              <a:rPr lang="en-GB" dirty="0"/>
              <a:t>or </a:t>
            </a:r>
            <a:r>
              <a:rPr lang="en-GB" i="1" dirty="0"/>
              <a:t>Pilgrim' Progress.</a:t>
            </a:r>
            <a:endParaRPr lang="en-GB" dirty="0"/>
          </a:p>
          <a:p>
            <a:r>
              <a:rPr lang="en-GB" b="1" dirty="0"/>
              <a:t>Assignment for September</a:t>
            </a:r>
          </a:p>
          <a:p>
            <a:r>
              <a:rPr lang="en-GB" dirty="0"/>
              <a:t>Before the start of term all students should read a year of at least two or three of these diaries (Pepys, Rider, </a:t>
            </a:r>
            <a:r>
              <a:rPr lang="en-GB" dirty="0" err="1"/>
              <a:t>Bosewell</a:t>
            </a:r>
            <a:r>
              <a:rPr lang="en-GB" dirty="0"/>
              <a:t>, Burney) Pepys's is available online (see below). And dip into either</a:t>
            </a:r>
            <a:r>
              <a:rPr lang="en-GB" i="1" dirty="0"/>
              <a:t> Pilgrim's progress </a:t>
            </a:r>
            <a:r>
              <a:rPr lang="en-GB" dirty="0"/>
              <a:t>or</a:t>
            </a:r>
            <a:r>
              <a:rPr lang="en-GB" i="1" dirty="0"/>
              <a:t> Grace abounding </a:t>
            </a:r>
            <a:r>
              <a:rPr lang="en-GB" dirty="0"/>
              <a:t>to compare the style and concerns</a:t>
            </a:r>
          </a:p>
          <a:p>
            <a:br>
              <a:rPr lang="en-GB" dirty="0"/>
            </a:br>
            <a:endParaRPr lang="en-GB" dirty="0"/>
          </a:p>
          <a:p>
            <a:r>
              <a:rPr lang="en-GB" dirty="0"/>
              <a:t>James Boswell, London Journal 1762-3 (3 copies in the Library PR3325) see extract including brief sections from Montaigne, Montesquieu, Hume and Rousseau </a:t>
            </a:r>
            <a:r>
              <a:rPr lang="en-GB" dirty="0">
                <a:hlinkClick r:id="rId4"/>
              </a:rPr>
              <a:t>here</a:t>
            </a:r>
            <a:br>
              <a:rPr lang="en-GB" dirty="0"/>
            </a:br>
            <a:endParaRPr lang="en-GB" dirty="0"/>
          </a:p>
          <a:p>
            <a:r>
              <a:rPr lang="en-GB" dirty="0"/>
              <a:t>Rousseau's Confessions: </a:t>
            </a:r>
            <a:r>
              <a:rPr lang="en-GB" dirty="0">
                <a:hlinkClick r:id="rId5"/>
              </a:rPr>
              <a:t>http://www.gutenberg.org/files/3913/3913-h/3913-h.htm </a:t>
            </a:r>
            <a:r>
              <a:rPr lang="en-GB" dirty="0"/>
              <a:t>see short extract in Boswell extract</a:t>
            </a:r>
          </a:p>
          <a:p>
            <a:r>
              <a:rPr lang="en-GB"/>
              <a:t>Sharon </a:t>
            </a:r>
            <a:r>
              <a:rPr lang="en-GB" dirty="0"/>
              <a:t>Turner - transcription of diary of a </a:t>
            </a:r>
            <a:r>
              <a:rPr lang="en-GB" dirty="0" err="1"/>
              <a:t>ms</a:t>
            </a:r>
            <a:r>
              <a:rPr lang="en-GB" dirty="0"/>
              <a:t> in the BL 1794-5 see </a:t>
            </a:r>
            <a:r>
              <a:rPr lang="en-GB" dirty="0">
                <a:hlinkClick r:id="rId6"/>
              </a:rPr>
              <a:t>here</a:t>
            </a:r>
            <a:endParaRPr lang="en-GB" dirty="0"/>
          </a:p>
          <a:p>
            <a:r>
              <a:rPr lang="en-GB" dirty="0"/>
              <a:t>The following are items that, if you are interested in autobiography and self-analysis, might form the basis for essay work.</a:t>
            </a:r>
          </a:p>
          <a:p>
            <a:r>
              <a:rPr lang="en-GB" dirty="0"/>
              <a:t>Franklin Autobiography: </a:t>
            </a:r>
            <a:r>
              <a:rPr lang="en-GB" dirty="0">
                <a:hlinkClick r:id="rId7"/>
              </a:rPr>
              <a:t>http://www.gutenberg.org/files/20203/20203-h/20203-h.htm </a:t>
            </a:r>
            <a:r>
              <a:rPr lang="en-GB" dirty="0"/>
              <a:t>see short extract </a:t>
            </a:r>
            <a:r>
              <a:rPr lang="en-GB" dirty="0">
                <a:hlinkClick r:id="rId8"/>
              </a:rPr>
              <a:t>here</a:t>
            </a:r>
            <a:endParaRPr lang="en-GB" dirty="0"/>
          </a:p>
          <a:p>
            <a:r>
              <a:rPr lang="en-GB" dirty="0"/>
              <a:t>Laurence Sterne, </a:t>
            </a:r>
            <a:r>
              <a:rPr lang="en-GB" i="1" dirty="0"/>
              <a:t>Sentimental Journey</a:t>
            </a:r>
            <a:r>
              <a:rPr lang="en-GB" dirty="0"/>
              <a:t> - </a:t>
            </a:r>
            <a:r>
              <a:rPr lang="en-GB" dirty="0">
                <a:hlinkClick r:id="rId9"/>
              </a:rPr>
              <a:t>http://www.gutenberg.org/ebooks/804</a:t>
            </a:r>
            <a:endParaRPr lang="en-GB" dirty="0"/>
          </a:p>
          <a:p>
            <a:r>
              <a:rPr lang="en-GB" dirty="0"/>
              <a:t>Henry Mackenzie, </a:t>
            </a:r>
            <a:r>
              <a:rPr lang="en-GB" i="1" dirty="0"/>
              <a:t>The Man of Feeling - </a:t>
            </a:r>
            <a:r>
              <a:rPr lang="en-GB" dirty="0">
                <a:hlinkClick r:id="rId10"/>
              </a:rPr>
              <a:t>http://www.gutenberg.org/files/5083/5083-h/5083-h.htm</a:t>
            </a:r>
            <a:endParaRPr lang="en-GB" dirty="0"/>
          </a:p>
          <a:p>
            <a:endParaRPr lang="en-GB" dirty="0"/>
          </a:p>
        </p:txBody>
      </p:sp>
      <p:pic>
        <p:nvPicPr>
          <p:cNvPr id="4" name="Audio 3">
            <a:hlinkClick r:id="" action="ppaction://media"/>
            <a:extLst>
              <a:ext uri="{FF2B5EF4-FFF2-40B4-BE49-F238E27FC236}">
                <a16:creationId xmlns:a16="http://schemas.microsoft.com/office/drawing/2014/main" id="{2549CE1F-1ED6-4F63-BE1D-63457C541892}"/>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55220610"/>
      </p:ext>
    </p:extLst>
  </p:cSld>
  <p:clrMapOvr>
    <a:masterClrMapping/>
  </p:clrMapOvr>
  <mc:AlternateContent xmlns:mc="http://schemas.openxmlformats.org/markup-compatibility/2006" xmlns:p14="http://schemas.microsoft.com/office/powerpoint/2010/main">
    <mc:Choice Requires="p14">
      <p:transition spd="slow" p14:dur="2000" advTm="13672"/>
    </mc:Choice>
    <mc:Fallback xmlns="">
      <p:transition spd="slow" advTm="13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Week 2 Seminars</a:t>
            </a:r>
          </a:p>
        </p:txBody>
      </p:sp>
      <p:sp>
        <p:nvSpPr>
          <p:cNvPr id="3" name="Content Placeholder 2"/>
          <p:cNvSpPr>
            <a:spLocks noGrp="1"/>
          </p:cNvSpPr>
          <p:nvPr>
            <p:ph idx="1"/>
          </p:nvPr>
        </p:nvSpPr>
        <p:spPr>
          <a:xfrm>
            <a:off x="913775" y="1844825"/>
            <a:ext cx="10222785" cy="3946376"/>
          </a:xfrm>
        </p:spPr>
        <p:txBody>
          <a:bodyPr>
            <a:normAutofit/>
          </a:bodyPr>
          <a:lstStyle/>
          <a:p>
            <a:endParaRPr lang="en-GB" dirty="0"/>
          </a:p>
          <a:p>
            <a:r>
              <a:rPr lang="en-GB" dirty="0"/>
              <a:t>Women’s self analysis – Wollstonecraft’s Vindication; Memoirs of Emma Courtney</a:t>
            </a:r>
          </a:p>
          <a:p>
            <a:pPr marL="0" indent="0">
              <a:buNone/>
            </a:pPr>
            <a:endParaRPr lang="en-GB" dirty="0"/>
          </a:p>
          <a:p>
            <a:pPr marL="0" indent="0">
              <a:buNone/>
            </a:pPr>
            <a:endParaRPr lang="en-GB" dirty="0"/>
          </a:p>
          <a:p>
            <a:pPr marL="0" indent="0">
              <a:buNone/>
            </a:pPr>
            <a:r>
              <a:rPr lang="en-GB" dirty="0"/>
              <a:t>Secondary literature:</a:t>
            </a:r>
          </a:p>
          <a:p>
            <a:pPr marL="0" indent="0">
              <a:buNone/>
            </a:pPr>
            <a:r>
              <a:rPr lang="en-GB" dirty="0" err="1"/>
              <a:t>Faramerz</a:t>
            </a:r>
            <a:r>
              <a:rPr lang="en-GB" dirty="0"/>
              <a:t> </a:t>
            </a:r>
            <a:r>
              <a:rPr lang="en-GB" dirty="0" err="1"/>
              <a:t>Daboiwala</a:t>
            </a:r>
            <a:r>
              <a:rPr lang="en-GB" dirty="0"/>
              <a:t>, </a:t>
            </a:r>
            <a:r>
              <a:rPr lang="en-GB" i="1" dirty="0"/>
              <a:t>The Origins of Sex</a:t>
            </a:r>
            <a:r>
              <a:rPr lang="en-GB" dirty="0"/>
              <a:t> (2012)</a:t>
            </a:r>
          </a:p>
          <a:p>
            <a:pPr marL="0" indent="0">
              <a:buNone/>
            </a:pPr>
            <a:r>
              <a:rPr lang="en-GB" dirty="0"/>
              <a:t>Vivien Jones (ed) </a:t>
            </a:r>
            <a:r>
              <a:rPr lang="en-GB" i="1" dirty="0"/>
              <a:t>Women in the Eighteenth Century </a:t>
            </a:r>
            <a:r>
              <a:rPr lang="en-GB" dirty="0"/>
              <a:t>(1990)</a:t>
            </a:r>
          </a:p>
          <a:p>
            <a:pPr marL="0" indent="0">
              <a:buNone/>
            </a:pPr>
            <a:r>
              <a:rPr lang="en-GB" dirty="0"/>
              <a:t>Ruth Perry, </a:t>
            </a:r>
            <a:r>
              <a:rPr lang="en-GB" i="1" dirty="0"/>
              <a:t>Novel Relations  </a:t>
            </a:r>
            <a:r>
              <a:rPr lang="en-GB" dirty="0"/>
              <a:t>(2004)</a:t>
            </a:r>
          </a:p>
          <a:p>
            <a:endParaRPr lang="en-GB" dirty="0"/>
          </a:p>
        </p:txBody>
      </p:sp>
      <p:pic>
        <p:nvPicPr>
          <p:cNvPr id="4" name="Audio 3">
            <a:hlinkClick r:id="" action="ppaction://media"/>
            <a:extLst>
              <a:ext uri="{FF2B5EF4-FFF2-40B4-BE49-F238E27FC236}">
                <a16:creationId xmlns:a16="http://schemas.microsoft.com/office/drawing/2014/main" id="{25943BDD-1C32-4A1A-BC8A-689004012A1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13476304"/>
      </p:ext>
    </p:extLst>
  </p:cSld>
  <p:clrMapOvr>
    <a:masterClrMapping/>
  </p:clrMapOvr>
  <mc:AlternateContent xmlns:mc="http://schemas.openxmlformats.org/markup-compatibility/2006" xmlns:p14="http://schemas.microsoft.com/office/powerpoint/2010/main">
    <mc:Choice Requires="p14">
      <p:transition spd="slow" p14:dur="2000" advTm="28507"/>
    </mc:Choice>
    <mc:Fallback xmlns="">
      <p:transition spd="slow" advTm="28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Changing imaginaries, changing self-fashioning</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1584" y="1772816"/>
            <a:ext cx="285750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9977" y="1901987"/>
            <a:ext cx="4331793" cy="3989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udio 2">
            <a:hlinkClick r:id="" action="ppaction://media"/>
            <a:extLst>
              <a:ext uri="{FF2B5EF4-FFF2-40B4-BE49-F238E27FC236}">
                <a16:creationId xmlns:a16="http://schemas.microsoft.com/office/drawing/2014/main" id="{FF974455-591B-486F-835A-556F8AFC9A0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600776"/>
      </p:ext>
    </p:extLst>
  </p:cSld>
  <p:clrMapOvr>
    <a:masterClrMapping/>
  </p:clrMapOvr>
  <mc:AlternateContent xmlns:mc="http://schemas.openxmlformats.org/markup-compatibility/2006" xmlns:p14="http://schemas.microsoft.com/office/powerpoint/2010/main">
    <mc:Choice Requires="p14">
      <p:transition spd="slow" p14:dur="2000" advTm="60516"/>
    </mc:Choice>
    <mc:Fallback xmlns="">
      <p:transition spd="slow" advTm="605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Masculinity</a:t>
            </a:r>
          </a:p>
        </p:txBody>
      </p:sp>
      <p:pic>
        <p:nvPicPr>
          <p:cNvPr id="4" name="Content Placeholder 3"/>
          <p:cNvPicPr>
            <a:picLocks noGrp="1" noChangeAspect="1"/>
          </p:cNvPicPr>
          <p:nvPr>
            <p:ph idx="1"/>
          </p:nvPr>
        </p:nvPicPr>
        <p:blipFill>
          <a:blip r:embed="rId4"/>
          <a:stretch>
            <a:fillRect/>
          </a:stretch>
        </p:blipFill>
        <p:spPr>
          <a:xfrm>
            <a:off x="2063552" y="1484784"/>
            <a:ext cx="8550386" cy="4844246"/>
          </a:xfrm>
          <a:prstGeom prst="rect">
            <a:avLst/>
          </a:prstGeom>
        </p:spPr>
      </p:pic>
      <p:pic>
        <p:nvPicPr>
          <p:cNvPr id="3" name="Audio 2">
            <a:hlinkClick r:id="" action="ppaction://media"/>
            <a:extLst>
              <a:ext uri="{FF2B5EF4-FFF2-40B4-BE49-F238E27FC236}">
                <a16:creationId xmlns:a16="http://schemas.microsoft.com/office/drawing/2014/main" id="{5D49C5F7-6843-4778-81BC-8C29D37C9F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08715081"/>
      </p:ext>
    </p:extLst>
  </p:cSld>
  <p:clrMapOvr>
    <a:masterClrMapping/>
  </p:clrMapOvr>
  <mc:AlternateContent xmlns:mc="http://schemas.openxmlformats.org/markup-compatibility/2006" xmlns:p14="http://schemas.microsoft.com/office/powerpoint/2010/main">
    <mc:Choice Requires="p14">
      <p:transition spd="slow" p14:dur="2000" advTm="90405"/>
    </mc:Choice>
    <mc:Fallback xmlns="">
      <p:transition spd="slow" advTm="904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Macaroni</a:t>
            </a:r>
          </a:p>
        </p:txBody>
      </p:sp>
      <p:pic>
        <p:nvPicPr>
          <p:cNvPr id="4" name="Content Placeholder 3"/>
          <p:cNvPicPr>
            <a:picLocks noGrp="1" noChangeAspect="1"/>
          </p:cNvPicPr>
          <p:nvPr>
            <p:ph idx="1"/>
          </p:nvPr>
        </p:nvPicPr>
        <p:blipFill>
          <a:blip r:embed="rId4"/>
          <a:stretch>
            <a:fillRect/>
          </a:stretch>
        </p:blipFill>
        <p:spPr>
          <a:xfrm>
            <a:off x="1199456" y="1082323"/>
            <a:ext cx="3303240" cy="4693354"/>
          </a:xfrm>
          <a:prstGeom prst="rect">
            <a:avLst/>
          </a:prstGeom>
        </p:spPr>
      </p:pic>
      <p:pic>
        <p:nvPicPr>
          <p:cNvPr id="5" name="Picture 4"/>
          <p:cNvPicPr>
            <a:picLocks noChangeAspect="1"/>
          </p:cNvPicPr>
          <p:nvPr/>
        </p:nvPicPr>
        <p:blipFill>
          <a:blip r:embed="rId5"/>
          <a:stretch>
            <a:fillRect/>
          </a:stretch>
        </p:blipFill>
        <p:spPr>
          <a:xfrm>
            <a:off x="6600056" y="2420888"/>
            <a:ext cx="4057650" cy="3695700"/>
          </a:xfrm>
          <a:prstGeom prst="rect">
            <a:avLst/>
          </a:prstGeom>
        </p:spPr>
      </p:pic>
      <p:pic>
        <p:nvPicPr>
          <p:cNvPr id="3" name="Audio 2">
            <a:hlinkClick r:id="" action="ppaction://media"/>
            <a:extLst>
              <a:ext uri="{FF2B5EF4-FFF2-40B4-BE49-F238E27FC236}">
                <a16:creationId xmlns:a16="http://schemas.microsoft.com/office/drawing/2014/main" id="{EA8F5563-6936-4FB7-9C7E-AD8BB93CE23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08374495"/>
      </p:ext>
    </p:extLst>
  </p:cSld>
  <p:clrMapOvr>
    <a:masterClrMapping/>
  </p:clrMapOvr>
  <mc:AlternateContent xmlns:mc="http://schemas.openxmlformats.org/markup-compatibility/2006" xmlns:p14="http://schemas.microsoft.com/office/powerpoint/2010/main">
    <mc:Choice Requires="p14">
      <p:transition spd="slow" p14:dur="2000" advTm="98312"/>
    </mc:Choice>
    <mc:Fallback xmlns="">
      <p:transition spd="slow" advTm="983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0664E-89CC-4C9E-9AE7-95B3740C9782}"/>
              </a:ext>
            </a:extLst>
          </p:cNvPr>
          <p:cNvSpPr>
            <a:spLocks noGrp="1"/>
          </p:cNvSpPr>
          <p:nvPr>
            <p:ph type="title"/>
          </p:nvPr>
        </p:nvSpPr>
        <p:spPr/>
        <p:txBody>
          <a:bodyPr/>
          <a:lstStyle/>
          <a:p>
            <a:r>
              <a:rPr lang="en-US" dirty="0"/>
              <a:t>Thomas Laurence, Arthur Wellesley; and the Fullerton Sisters</a:t>
            </a:r>
            <a:endParaRPr lang="en-GB" dirty="0"/>
          </a:p>
        </p:txBody>
      </p:sp>
      <p:pic>
        <p:nvPicPr>
          <p:cNvPr id="8" name="Content Placeholder 7">
            <a:extLst>
              <a:ext uri="{FF2B5EF4-FFF2-40B4-BE49-F238E27FC236}">
                <a16:creationId xmlns:a16="http://schemas.microsoft.com/office/drawing/2014/main" id="{68E981B8-7C63-4613-B4AB-3B749BDC7A1C}"/>
              </a:ext>
            </a:extLst>
          </p:cNvPr>
          <p:cNvPicPr>
            <a:picLocks noGrp="1" noChangeAspect="1"/>
          </p:cNvPicPr>
          <p:nvPr>
            <p:ph sz="half" idx="1"/>
          </p:nvPr>
        </p:nvPicPr>
        <p:blipFill>
          <a:blip r:embed="rId4"/>
          <a:stretch>
            <a:fillRect/>
          </a:stretch>
        </p:blipFill>
        <p:spPr>
          <a:xfrm>
            <a:off x="767408" y="2312369"/>
            <a:ext cx="4464496" cy="4115916"/>
          </a:xfrm>
        </p:spPr>
      </p:pic>
      <p:pic>
        <p:nvPicPr>
          <p:cNvPr id="6" name="Content Placeholder 5">
            <a:extLst>
              <a:ext uri="{FF2B5EF4-FFF2-40B4-BE49-F238E27FC236}">
                <a16:creationId xmlns:a16="http://schemas.microsoft.com/office/drawing/2014/main" id="{D04418E8-54C6-4AF7-AB66-B70B2F710248}"/>
              </a:ext>
            </a:extLst>
          </p:cNvPr>
          <p:cNvPicPr>
            <a:picLocks noGrp="1" noChangeAspect="1"/>
          </p:cNvPicPr>
          <p:nvPr>
            <p:ph sz="half" idx="2"/>
          </p:nvPr>
        </p:nvPicPr>
        <p:blipFill>
          <a:blip r:embed="rId5"/>
          <a:stretch>
            <a:fillRect/>
          </a:stretch>
        </p:blipFill>
        <p:spPr>
          <a:xfrm>
            <a:off x="7126998" y="2088260"/>
            <a:ext cx="4009561" cy="4656521"/>
          </a:xfrm>
        </p:spPr>
      </p:pic>
      <p:pic>
        <p:nvPicPr>
          <p:cNvPr id="9" name="Audio 8">
            <a:hlinkClick r:id="" action="ppaction://media"/>
            <a:extLst>
              <a:ext uri="{FF2B5EF4-FFF2-40B4-BE49-F238E27FC236}">
                <a16:creationId xmlns:a16="http://schemas.microsoft.com/office/drawing/2014/main" id="{B5C42438-37F2-45FF-A8C2-6F89C96DF6C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68714232"/>
      </p:ext>
    </p:extLst>
  </p:cSld>
  <p:clrMapOvr>
    <a:masterClrMapping/>
  </p:clrMapOvr>
  <mc:AlternateContent xmlns:mc="http://schemas.openxmlformats.org/markup-compatibility/2006" xmlns:p14="http://schemas.microsoft.com/office/powerpoint/2010/main">
    <mc:Choice Requires="p14">
      <p:transition spd="slow" p14:dur="2000" advTm="82279"/>
    </mc:Choice>
    <mc:Fallback xmlns="">
      <p:transition spd="slow" advTm="822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130F1-E137-4D1F-92DF-3ED971EAE482}"/>
              </a:ext>
            </a:extLst>
          </p:cNvPr>
          <p:cNvSpPr>
            <a:spLocks noGrp="1"/>
          </p:cNvSpPr>
          <p:nvPr>
            <p:ph type="title"/>
          </p:nvPr>
        </p:nvSpPr>
        <p:spPr/>
        <p:txBody>
          <a:bodyPr/>
          <a:lstStyle/>
          <a:p>
            <a:r>
              <a:rPr lang="en-US" dirty="0"/>
              <a:t>Nell Gwynn</a:t>
            </a:r>
            <a:endParaRPr lang="en-GB" dirty="0"/>
          </a:p>
        </p:txBody>
      </p:sp>
      <p:pic>
        <p:nvPicPr>
          <p:cNvPr id="6" name="Content Placeholder 5">
            <a:extLst>
              <a:ext uri="{FF2B5EF4-FFF2-40B4-BE49-F238E27FC236}">
                <a16:creationId xmlns:a16="http://schemas.microsoft.com/office/drawing/2014/main" id="{C23B40B7-D5F1-40D3-BEFA-CBCE9718D7CB}"/>
              </a:ext>
            </a:extLst>
          </p:cNvPr>
          <p:cNvPicPr>
            <a:picLocks noGrp="1" noChangeAspect="1"/>
          </p:cNvPicPr>
          <p:nvPr>
            <p:ph sz="half" idx="1"/>
          </p:nvPr>
        </p:nvPicPr>
        <p:blipFill>
          <a:blip r:embed="rId4"/>
          <a:stretch>
            <a:fillRect/>
          </a:stretch>
        </p:blipFill>
        <p:spPr>
          <a:xfrm>
            <a:off x="1487488" y="2087563"/>
            <a:ext cx="3432670" cy="4374692"/>
          </a:xfrm>
        </p:spPr>
      </p:pic>
      <p:pic>
        <p:nvPicPr>
          <p:cNvPr id="8" name="Content Placeholder 7">
            <a:extLst>
              <a:ext uri="{FF2B5EF4-FFF2-40B4-BE49-F238E27FC236}">
                <a16:creationId xmlns:a16="http://schemas.microsoft.com/office/drawing/2014/main" id="{55BCAE65-F2BC-4CDC-8C88-4442EBF574D7}"/>
              </a:ext>
            </a:extLst>
          </p:cNvPr>
          <p:cNvPicPr>
            <a:picLocks noGrp="1" noChangeAspect="1"/>
          </p:cNvPicPr>
          <p:nvPr>
            <p:ph sz="half" idx="2"/>
          </p:nvPr>
        </p:nvPicPr>
        <p:blipFill>
          <a:blip r:embed="rId5"/>
          <a:stretch>
            <a:fillRect/>
          </a:stretch>
        </p:blipFill>
        <p:spPr>
          <a:xfrm>
            <a:off x="5586830" y="2087564"/>
            <a:ext cx="5741459" cy="4077740"/>
          </a:xfrm>
        </p:spPr>
      </p:pic>
      <p:pic>
        <p:nvPicPr>
          <p:cNvPr id="9" name="Audio 8">
            <a:hlinkClick r:id="" action="ppaction://media"/>
            <a:extLst>
              <a:ext uri="{FF2B5EF4-FFF2-40B4-BE49-F238E27FC236}">
                <a16:creationId xmlns:a16="http://schemas.microsoft.com/office/drawing/2014/main" id="{9075B724-A881-40E5-8787-9D018AD23E7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2361345"/>
      </p:ext>
    </p:extLst>
  </p:cSld>
  <p:clrMapOvr>
    <a:masterClrMapping/>
  </p:clrMapOvr>
  <mc:AlternateContent xmlns:mc="http://schemas.openxmlformats.org/markup-compatibility/2006" xmlns:p14="http://schemas.microsoft.com/office/powerpoint/2010/main">
    <mc:Choice Requires="p14">
      <p:transition spd="slow" p14:dur="2000" advTm="86244"/>
    </mc:Choice>
    <mc:Fallback xmlns="">
      <p:transition spd="slow" advTm="862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3F26C-1AEF-48D1-BBD6-3CB9C6E3B620}"/>
              </a:ext>
            </a:extLst>
          </p:cNvPr>
          <p:cNvSpPr>
            <a:spLocks noGrp="1"/>
          </p:cNvSpPr>
          <p:nvPr>
            <p:ph type="title"/>
          </p:nvPr>
        </p:nvSpPr>
        <p:spPr/>
        <p:txBody>
          <a:bodyPr/>
          <a:lstStyle/>
          <a:p>
            <a:r>
              <a:rPr lang="en-US" dirty="0"/>
              <a:t>Emma Hart/Hamilton as Circe and as a Bacchante </a:t>
            </a:r>
            <a:endParaRPr lang="en-GB" dirty="0"/>
          </a:p>
        </p:txBody>
      </p:sp>
      <p:pic>
        <p:nvPicPr>
          <p:cNvPr id="6" name="Content Placeholder 5">
            <a:extLst>
              <a:ext uri="{FF2B5EF4-FFF2-40B4-BE49-F238E27FC236}">
                <a16:creationId xmlns:a16="http://schemas.microsoft.com/office/drawing/2014/main" id="{DC49120A-4C60-4085-84E9-64C824CAA0DA}"/>
              </a:ext>
            </a:extLst>
          </p:cNvPr>
          <p:cNvPicPr>
            <a:picLocks noGrp="1" noChangeAspect="1"/>
          </p:cNvPicPr>
          <p:nvPr>
            <p:ph sz="half" idx="1"/>
          </p:nvPr>
        </p:nvPicPr>
        <p:blipFill>
          <a:blip r:embed="rId4"/>
          <a:stretch>
            <a:fillRect/>
          </a:stretch>
        </p:blipFill>
        <p:spPr>
          <a:xfrm>
            <a:off x="1858783" y="2087563"/>
            <a:ext cx="3216633" cy="3703637"/>
          </a:xfrm>
        </p:spPr>
      </p:pic>
      <p:pic>
        <p:nvPicPr>
          <p:cNvPr id="8" name="Content Placeholder 7">
            <a:extLst>
              <a:ext uri="{FF2B5EF4-FFF2-40B4-BE49-F238E27FC236}">
                <a16:creationId xmlns:a16="http://schemas.microsoft.com/office/drawing/2014/main" id="{F8B48FA3-45D6-4286-8952-B136FF529E9E}"/>
              </a:ext>
            </a:extLst>
          </p:cNvPr>
          <p:cNvPicPr>
            <a:picLocks noGrp="1" noChangeAspect="1"/>
          </p:cNvPicPr>
          <p:nvPr>
            <p:ph sz="half" idx="2"/>
          </p:nvPr>
        </p:nvPicPr>
        <p:blipFill>
          <a:blip r:embed="rId5"/>
          <a:stretch>
            <a:fillRect/>
          </a:stretch>
        </p:blipFill>
        <p:spPr>
          <a:xfrm>
            <a:off x="6718433" y="2087563"/>
            <a:ext cx="3436498" cy="4437781"/>
          </a:xfrm>
        </p:spPr>
      </p:pic>
      <p:pic>
        <p:nvPicPr>
          <p:cNvPr id="9" name="Audio 8">
            <a:hlinkClick r:id="" action="ppaction://media"/>
            <a:extLst>
              <a:ext uri="{FF2B5EF4-FFF2-40B4-BE49-F238E27FC236}">
                <a16:creationId xmlns:a16="http://schemas.microsoft.com/office/drawing/2014/main" id="{EE2B2D8D-2D91-4B8C-A2CD-59F1F2940AE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74738670"/>
      </p:ext>
    </p:extLst>
  </p:cSld>
  <p:clrMapOvr>
    <a:masterClrMapping/>
  </p:clrMapOvr>
  <mc:AlternateContent xmlns:mc="http://schemas.openxmlformats.org/markup-compatibility/2006" xmlns:p14="http://schemas.microsoft.com/office/powerpoint/2010/main">
    <mc:Choice Requires="p14">
      <p:transition spd="slow" p14:dur="2000" advTm="59689"/>
    </mc:Choice>
    <mc:Fallback xmlns="">
      <p:transition spd="slow" advTm="596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95E96-06E3-4FBD-9B15-29168DF6CCFA}"/>
              </a:ext>
            </a:extLst>
          </p:cNvPr>
          <p:cNvSpPr>
            <a:spLocks noGrp="1"/>
          </p:cNvSpPr>
          <p:nvPr>
            <p:ph type="title"/>
          </p:nvPr>
        </p:nvSpPr>
        <p:spPr>
          <a:xfrm>
            <a:off x="913775" y="116633"/>
            <a:ext cx="10222785" cy="576063"/>
          </a:xfrm>
        </p:spPr>
        <p:txBody>
          <a:bodyPr>
            <a:normAutofit/>
          </a:bodyPr>
          <a:lstStyle/>
          <a:p>
            <a:r>
              <a:rPr lang="en-GB" dirty="0"/>
              <a:t>Femininity  1795</a:t>
            </a:r>
            <a:endParaRPr lang="en-US" dirty="0"/>
          </a:p>
        </p:txBody>
      </p:sp>
      <p:pic>
        <p:nvPicPr>
          <p:cNvPr id="7" name="Picture 6">
            <a:extLst>
              <a:ext uri="{FF2B5EF4-FFF2-40B4-BE49-F238E27FC236}">
                <a16:creationId xmlns:a16="http://schemas.microsoft.com/office/drawing/2014/main" id="{3496D7F2-3718-4321-98E9-CA57FE07B4E6}"/>
              </a:ext>
            </a:extLst>
          </p:cNvPr>
          <p:cNvPicPr>
            <a:picLocks noChangeAspect="1"/>
          </p:cNvPicPr>
          <p:nvPr/>
        </p:nvPicPr>
        <p:blipFill>
          <a:blip r:embed="rId4"/>
          <a:stretch>
            <a:fillRect/>
          </a:stretch>
        </p:blipFill>
        <p:spPr>
          <a:xfrm>
            <a:off x="2063552" y="638782"/>
            <a:ext cx="7776864" cy="6219218"/>
          </a:xfrm>
          <a:prstGeom prst="rect">
            <a:avLst/>
          </a:prstGeom>
        </p:spPr>
      </p:pic>
      <p:pic>
        <p:nvPicPr>
          <p:cNvPr id="3" name="Audio 2">
            <a:hlinkClick r:id="" action="ppaction://media"/>
            <a:extLst>
              <a:ext uri="{FF2B5EF4-FFF2-40B4-BE49-F238E27FC236}">
                <a16:creationId xmlns:a16="http://schemas.microsoft.com/office/drawing/2014/main" id="{EF87EF6A-46CF-4539-8834-FABB480D8C7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11348885"/>
      </p:ext>
    </p:extLst>
  </p:cSld>
  <p:clrMapOvr>
    <a:masterClrMapping/>
  </p:clrMapOvr>
  <mc:AlternateContent xmlns:mc="http://schemas.openxmlformats.org/markup-compatibility/2006" xmlns:p14="http://schemas.microsoft.com/office/powerpoint/2010/main">
    <mc:Choice Requires="p14">
      <p:transition spd="slow" p14:dur="2000" advTm="23754"/>
    </mc:Choice>
    <mc:Fallback xmlns="">
      <p:transition spd="slow" advTm="237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A6184-801C-48BF-916B-765F7A7FB0E0}"/>
              </a:ext>
            </a:extLst>
          </p:cNvPr>
          <p:cNvSpPr>
            <a:spLocks noGrp="1"/>
          </p:cNvSpPr>
          <p:nvPr>
            <p:ph type="title"/>
          </p:nvPr>
        </p:nvSpPr>
        <p:spPr>
          <a:xfrm>
            <a:off x="3647728" y="39647"/>
            <a:ext cx="5459588" cy="371128"/>
          </a:xfrm>
        </p:spPr>
        <p:txBody>
          <a:bodyPr>
            <a:normAutofit fontScale="90000"/>
          </a:bodyPr>
          <a:lstStyle/>
          <a:p>
            <a:r>
              <a:rPr lang="en-GB" dirty="0"/>
              <a:t>Female fashions</a:t>
            </a:r>
            <a:endParaRPr lang="en-US" dirty="0"/>
          </a:p>
        </p:txBody>
      </p:sp>
      <p:pic>
        <p:nvPicPr>
          <p:cNvPr id="3" name="Picture 2">
            <a:extLst>
              <a:ext uri="{FF2B5EF4-FFF2-40B4-BE49-F238E27FC236}">
                <a16:creationId xmlns:a16="http://schemas.microsoft.com/office/drawing/2014/main" id="{391DEEF9-2148-4D0C-915A-B780748157EA}"/>
              </a:ext>
            </a:extLst>
          </p:cNvPr>
          <p:cNvPicPr>
            <a:picLocks noChangeAspect="1"/>
          </p:cNvPicPr>
          <p:nvPr/>
        </p:nvPicPr>
        <p:blipFill>
          <a:blip r:embed="rId4"/>
          <a:stretch>
            <a:fillRect/>
          </a:stretch>
        </p:blipFill>
        <p:spPr>
          <a:xfrm>
            <a:off x="335360" y="400050"/>
            <a:ext cx="4057650" cy="6057900"/>
          </a:xfrm>
          <a:prstGeom prst="rect">
            <a:avLst/>
          </a:prstGeom>
        </p:spPr>
      </p:pic>
      <p:pic>
        <p:nvPicPr>
          <p:cNvPr id="4" name="Picture 3">
            <a:extLst>
              <a:ext uri="{FF2B5EF4-FFF2-40B4-BE49-F238E27FC236}">
                <a16:creationId xmlns:a16="http://schemas.microsoft.com/office/drawing/2014/main" id="{8F19E1CA-4562-4652-8A78-41831FEF7EC9}"/>
              </a:ext>
            </a:extLst>
          </p:cNvPr>
          <p:cNvPicPr>
            <a:picLocks noChangeAspect="1"/>
          </p:cNvPicPr>
          <p:nvPr/>
        </p:nvPicPr>
        <p:blipFill>
          <a:blip r:embed="rId5"/>
          <a:stretch>
            <a:fillRect/>
          </a:stretch>
        </p:blipFill>
        <p:spPr>
          <a:xfrm>
            <a:off x="8134350" y="410775"/>
            <a:ext cx="4057650" cy="6226110"/>
          </a:xfrm>
          <a:prstGeom prst="rect">
            <a:avLst/>
          </a:prstGeom>
        </p:spPr>
      </p:pic>
      <p:pic>
        <p:nvPicPr>
          <p:cNvPr id="5" name="Picture 4">
            <a:extLst>
              <a:ext uri="{FF2B5EF4-FFF2-40B4-BE49-F238E27FC236}">
                <a16:creationId xmlns:a16="http://schemas.microsoft.com/office/drawing/2014/main" id="{D530D838-6278-4E25-B1F1-2035AABA4326}"/>
              </a:ext>
            </a:extLst>
          </p:cNvPr>
          <p:cNvPicPr>
            <a:picLocks noChangeAspect="1"/>
          </p:cNvPicPr>
          <p:nvPr/>
        </p:nvPicPr>
        <p:blipFill>
          <a:blip r:embed="rId6"/>
          <a:stretch>
            <a:fillRect/>
          </a:stretch>
        </p:blipFill>
        <p:spPr>
          <a:xfrm>
            <a:off x="4659928" y="1919287"/>
            <a:ext cx="3121226" cy="4538663"/>
          </a:xfrm>
          <a:prstGeom prst="rect">
            <a:avLst/>
          </a:prstGeom>
        </p:spPr>
      </p:pic>
      <p:pic>
        <p:nvPicPr>
          <p:cNvPr id="6" name="Audio 5">
            <a:hlinkClick r:id="" action="ppaction://media"/>
            <a:extLst>
              <a:ext uri="{FF2B5EF4-FFF2-40B4-BE49-F238E27FC236}">
                <a16:creationId xmlns:a16="http://schemas.microsoft.com/office/drawing/2014/main" id="{503F3F57-1660-496F-A187-3FAF50A2799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05399668"/>
      </p:ext>
    </p:extLst>
  </p:cSld>
  <p:clrMapOvr>
    <a:masterClrMapping/>
  </p:clrMapOvr>
  <mc:AlternateContent xmlns:mc="http://schemas.openxmlformats.org/markup-compatibility/2006" xmlns:p14="http://schemas.microsoft.com/office/powerpoint/2010/main">
    <mc:Choice Requires="p14">
      <p:transition spd="slow" p14:dur="2000" advTm="66087"/>
    </mc:Choice>
    <mc:Fallback xmlns="">
      <p:transition spd="slow" advTm="660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TM04033921[[fn=Damask]]</Template>
  <TotalTime>1540</TotalTime>
  <Words>987</Words>
  <Application>Microsoft Office PowerPoint</Application>
  <PresentationFormat>Widescreen</PresentationFormat>
  <Paragraphs>48</Paragraphs>
  <Slides>18</Slides>
  <Notes>0</Notes>
  <HiddenSlides>0</HiddenSlides>
  <MMClips>18</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Bookman Old Style</vt:lpstr>
      <vt:lpstr>Rockwell</vt:lpstr>
      <vt:lpstr>Damask</vt:lpstr>
      <vt:lpstr>Individual, Polis and Society i.iii</vt:lpstr>
      <vt:lpstr>Changing imaginaries, changing self-fashioning</vt:lpstr>
      <vt:lpstr>Masculinity</vt:lpstr>
      <vt:lpstr>Macaroni</vt:lpstr>
      <vt:lpstr>Thomas Laurence, Arthur Wellesley; and the Fullerton Sisters</vt:lpstr>
      <vt:lpstr>Nell Gwynn</vt:lpstr>
      <vt:lpstr>Emma Hart/Hamilton as Circe and as a Bacchante </vt:lpstr>
      <vt:lpstr>Femininity  1795</vt:lpstr>
      <vt:lpstr>Female fashions</vt:lpstr>
      <vt:lpstr>Wigs</vt:lpstr>
      <vt:lpstr>amour de soi/amour propre the social construction of identity</vt:lpstr>
      <vt:lpstr>Types of diary 1812</vt:lpstr>
      <vt:lpstr>William Godwin Diary:1756-1836  June 29 1812</vt:lpstr>
      <vt:lpstr>Joseph Farington 1747-1821  29 June 1812 </vt:lpstr>
      <vt:lpstr>Henry Crabbe Robinson  20 June 1812</vt:lpstr>
      <vt:lpstr>Eliza Soane  1812</vt:lpstr>
      <vt:lpstr>Seminar</vt:lpstr>
      <vt:lpstr>Week 2 Seminars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 Polis and Society</dc:title>
  <dc:creator>Philp, Mark</dc:creator>
  <cp:lastModifiedBy>Mark Philp</cp:lastModifiedBy>
  <cp:revision>56</cp:revision>
  <dcterms:created xsi:type="dcterms:W3CDTF">2016-09-09T09:40:37Z</dcterms:created>
  <dcterms:modified xsi:type="dcterms:W3CDTF">2021-10-01T17:10:23Z</dcterms:modified>
</cp:coreProperties>
</file>