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0"/>
  </p:notesMasterIdLst>
  <p:sldIdLst>
    <p:sldId id="278" r:id="rId5"/>
    <p:sldId id="301" r:id="rId6"/>
    <p:sldId id="279" r:id="rId7"/>
    <p:sldId id="298" r:id="rId8"/>
    <p:sldId id="289" r:id="rId9"/>
    <p:sldId id="287" r:id="rId10"/>
    <p:sldId id="294" r:id="rId11"/>
    <p:sldId id="290" r:id="rId12"/>
    <p:sldId id="286" r:id="rId13"/>
    <p:sldId id="291" r:id="rId14"/>
    <p:sldId id="292" r:id="rId15"/>
    <p:sldId id="299" r:id="rId16"/>
    <p:sldId id="300" r:id="rId17"/>
    <p:sldId id="295" r:id="rId18"/>
    <p:sldId id="29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19" autoAdjust="0"/>
  </p:normalViewPr>
  <p:slideViewPr>
    <p:cSldViewPr snapToGrid="0">
      <p:cViewPr varScale="1">
        <p:scale>
          <a:sx n="81" d="100"/>
          <a:sy n="81" d="100"/>
        </p:scale>
        <p:origin x="120" y="9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D01546-198A-4195-BCF8-F0FF54C90E5E}" type="datetimeFigureOut">
              <a:rPr lang="en-US" smtClean="0"/>
              <a:t>1/31/2023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6DE88F-1F85-4A27-9D34-D74A50E7B0DA}" type="slidenum">
              <a:rPr lang="en-US" smtClean="0"/>
              <a:t>‹#›</a:t>
            </a:fld>
            <a:endParaRPr lang="en-US" dirty="0"/>
          </a:p>
        </p:txBody>
      </p:sp>
    </p:spTree>
    <p:extLst>
      <p:ext uri="{BB962C8B-B14F-4D97-AF65-F5344CB8AC3E}">
        <p14:creationId xmlns:p14="http://schemas.microsoft.com/office/powerpoint/2010/main" val="373009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7847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1/31/2023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150746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1/31/2023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09502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1/31/2023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5385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1/31/2023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7529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1/31/2023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45092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1/31/2023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32647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1/31/2023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93254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1/31/2023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54865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1/31/2023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4640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1/31/2023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8820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1/31/2023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35120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1/31/2023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9094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1/31/2023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55130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1/31/2023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9355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1/31/2023</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305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1/31/2023</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85897835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sldNum="0"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A1C807-B9AD-4C9B-BF9F-60F03428998E}"/>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 y="10"/>
            <a:ext cx="12192001" cy="6857990"/>
          </a:xfrm>
          <a:prstGeom prst="rect">
            <a:avLst/>
          </a:prstGeom>
        </p:spPr>
      </p:pic>
      <p:sp useBgFill="1">
        <p:nvSpPr>
          <p:cNvPr id="103" name="Freeform 5">
            <a:extLst>
              <a:ext uri="{FF2B5EF4-FFF2-40B4-BE49-F238E27FC236}">
                <a16:creationId xmlns:a16="http://schemas.microsoft.com/office/drawing/2014/main" id="{FE469E50-3893-4ED6-92BA-2985C32B0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7131809" y="1385982"/>
            <a:ext cx="4031414" cy="4100418"/>
          </a:xfrm>
          <a:custGeom>
            <a:avLst/>
            <a:gdLst>
              <a:gd name="T0" fmla="*/ 1577 w 1601"/>
              <a:gd name="T1" fmla="*/ 0 h 696"/>
              <a:gd name="T2" fmla="*/ 833 w 1601"/>
              <a:gd name="T3" fmla="*/ 0 h 696"/>
              <a:gd name="T4" fmla="*/ 768 w 1601"/>
              <a:gd name="T5" fmla="*/ 0 h 696"/>
              <a:gd name="T6" fmla="*/ 24 w 1601"/>
              <a:gd name="T7" fmla="*/ 0 h 696"/>
              <a:gd name="T8" fmla="*/ 0 w 1601"/>
              <a:gd name="T9" fmla="*/ 27 h 696"/>
              <a:gd name="T10" fmla="*/ 0 w 1601"/>
              <a:gd name="T11" fmla="*/ 669 h 696"/>
              <a:gd name="T12" fmla="*/ 24 w 1601"/>
              <a:gd name="T13" fmla="*/ 696 h 696"/>
              <a:gd name="T14" fmla="*/ 768 w 1601"/>
              <a:gd name="T15" fmla="*/ 696 h 696"/>
              <a:gd name="T16" fmla="*/ 833 w 1601"/>
              <a:gd name="T17" fmla="*/ 696 h 696"/>
              <a:gd name="T18" fmla="*/ 1577 w 1601"/>
              <a:gd name="T19" fmla="*/ 696 h 696"/>
              <a:gd name="T20" fmla="*/ 1601 w 1601"/>
              <a:gd name="T21" fmla="*/ 669 h 696"/>
              <a:gd name="T22" fmla="*/ 1601 w 1601"/>
              <a:gd name="T23" fmla="*/ 27 h 696"/>
              <a:gd name="T24" fmla="*/ 1577 w 1601"/>
              <a:gd name="T25"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1" h="696">
                <a:moveTo>
                  <a:pt x="1577" y="0"/>
                </a:moveTo>
                <a:cubicBezTo>
                  <a:pt x="833" y="0"/>
                  <a:pt x="833" y="0"/>
                  <a:pt x="833" y="0"/>
                </a:cubicBezTo>
                <a:cubicBezTo>
                  <a:pt x="768" y="0"/>
                  <a:pt x="768" y="0"/>
                  <a:pt x="768" y="0"/>
                </a:cubicBezTo>
                <a:cubicBezTo>
                  <a:pt x="24" y="0"/>
                  <a:pt x="24" y="0"/>
                  <a:pt x="24" y="0"/>
                </a:cubicBezTo>
                <a:cubicBezTo>
                  <a:pt x="11" y="0"/>
                  <a:pt x="0" y="12"/>
                  <a:pt x="0" y="27"/>
                </a:cubicBezTo>
                <a:cubicBezTo>
                  <a:pt x="0" y="669"/>
                  <a:pt x="0" y="669"/>
                  <a:pt x="0" y="669"/>
                </a:cubicBezTo>
                <a:cubicBezTo>
                  <a:pt x="0" y="684"/>
                  <a:pt x="11" y="696"/>
                  <a:pt x="24" y="696"/>
                </a:cubicBezTo>
                <a:cubicBezTo>
                  <a:pt x="768" y="696"/>
                  <a:pt x="768" y="696"/>
                  <a:pt x="768" y="696"/>
                </a:cubicBezTo>
                <a:cubicBezTo>
                  <a:pt x="833" y="696"/>
                  <a:pt x="833" y="696"/>
                  <a:pt x="833" y="696"/>
                </a:cubicBezTo>
                <a:cubicBezTo>
                  <a:pt x="1577" y="696"/>
                  <a:pt x="1577" y="696"/>
                  <a:pt x="1577" y="696"/>
                </a:cubicBezTo>
                <a:cubicBezTo>
                  <a:pt x="1590" y="696"/>
                  <a:pt x="1601" y="684"/>
                  <a:pt x="1601" y="669"/>
                </a:cubicBezTo>
                <a:cubicBezTo>
                  <a:pt x="1601" y="27"/>
                  <a:pt x="1601" y="27"/>
                  <a:pt x="1601" y="27"/>
                </a:cubicBezTo>
                <a:cubicBezTo>
                  <a:pt x="1601" y="12"/>
                  <a:pt x="1590" y="0"/>
                  <a:pt x="1577" y="0"/>
                </a:cubicBezTo>
                <a:close/>
              </a:path>
            </a:pathLst>
          </a:custGeom>
          <a:ln>
            <a:noFill/>
          </a:ln>
          <a:effectLst>
            <a:outerShdw blurRad="50800" dist="38100" dir="5400000" algn="tl" rotWithShape="0">
              <a:srgbClr val="000000">
                <a:alpha val="43000"/>
              </a:srgbClr>
            </a:outerShdw>
          </a:effectLst>
          <a:extLst>
            <a:ext uri="{91240B29-F687-4f45-9708-019B960494DF}">
              <a14:hiddenLine xmlns="" xmlns:a14="http://schemas.microsoft.com/office/drawing/2010/main" xmlns:p14="http://schemas.microsoft.com/office/powerpoint/2010/main" xmlns:a16="http://schemas.microsoft.com/office/drawing/2014/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oudy Old Style"/>
              <a:ea typeface="+mn-ea"/>
              <a:cs typeface="+mn-cs"/>
            </a:endParaRPr>
          </a:p>
        </p:txBody>
      </p:sp>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7389962" y="1673524"/>
            <a:ext cx="3485073" cy="2420504"/>
          </a:xfrm>
        </p:spPr>
        <p:txBody>
          <a:bodyPr>
            <a:normAutofit/>
          </a:bodyPr>
          <a:lstStyle/>
          <a:p>
            <a:pPr algn="l"/>
            <a:r>
              <a:rPr lang="en-US" sz="4000" dirty="0"/>
              <a:t>Adam Ferguson: Society and its </a:t>
            </a:r>
            <a:r>
              <a:rPr lang="en-US" sz="4000" dirty="0" err="1"/>
              <a:t>defence</a:t>
            </a:r>
            <a:endParaRPr lang="en-US" sz="4000" dirty="0"/>
          </a:p>
        </p:txBody>
      </p:sp>
      <p:sp>
        <p:nvSpPr>
          <p:cNvPr id="3" name="Subtitle 2">
            <a:extLst>
              <a:ext uri="{FF2B5EF4-FFF2-40B4-BE49-F238E27FC236}">
                <a16:creationId xmlns:a16="http://schemas.microsoft.com/office/drawing/2014/main" id="{DB93FB3F-A8D4-46D3-A1C6-C79C64563729}"/>
              </a:ext>
            </a:extLst>
          </p:cNvPr>
          <p:cNvSpPr>
            <a:spLocks noGrp="1"/>
          </p:cNvSpPr>
          <p:nvPr>
            <p:ph type="subTitle" idx="1"/>
          </p:nvPr>
        </p:nvSpPr>
        <p:spPr>
          <a:xfrm>
            <a:off x="7389965" y="4157933"/>
            <a:ext cx="3485072" cy="1026544"/>
          </a:xfrm>
        </p:spPr>
        <p:txBody>
          <a:bodyPr>
            <a:normAutofit/>
          </a:bodyPr>
          <a:lstStyle/>
          <a:p>
            <a:pPr algn="l"/>
            <a:r>
              <a:rPr lang="en-US" sz="2300" dirty="0"/>
              <a:t>Mark Philp</a:t>
            </a:r>
          </a:p>
        </p:txBody>
      </p:sp>
    </p:spTree>
    <p:extLst>
      <p:ext uri="{BB962C8B-B14F-4D97-AF65-F5344CB8AC3E}">
        <p14:creationId xmlns:p14="http://schemas.microsoft.com/office/powerpoint/2010/main" val="4167884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41D1E-F96B-4C2E-8314-15148F4361C0}"/>
              </a:ext>
            </a:extLst>
          </p:cNvPr>
          <p:cNvSpPr>
            <a:spLocks noGrp="1"/>
          </p:cNvSpPr>
          <p:nvPr>
            <p:ph type="title"/>
          </p:nvPr>
        </p:nvSpPr>
        <p:spPr/>
        <p:txBody>
          <a:bodyPr/>
          <a:lstStyle/>
          <a:p>
            <a:r>
              <a:rPr lang="en-US" dirty="0"/>
              <a:t>Ferguson’s stadial account</a:t>
            </a:r>
            <a:endParaRPr lang="en-GB" dirty="0"/>
          </a:p>
        </p:txBody>
      </p:sp>
      <p:sp>
        <p:nvSpPr>
          <p:cNvPr id="3" name="Content Placeholder 2">
            <a:extLst>
              <a:ext uri="{FF2B5EF4-FFF2-40B4-BE49-F238E27FC236}">
                <a16:creationId xmlns:a16="http://schemas.microsoft.com/office/drawing/2014/main" id="{80763D1C-AC20-48DA-BAB4-962BE8D05C6C}"/>
              </a:ext>
            </a:extLst>
          </p:cNvPr>
          <p:cNvSpPr>
            <a:spLocks noGrp="1"/>
          </p:cNvSpPr>
          <p:nvPr>
            <p:ph sz="half" idx="1"/>
          </p:nvPr>
        </p:nvSpPr>
        <p:spPr/>
        <p:txBody>
          <a:bodyPr/>
          <a:lstStyle/>
          <a:p>
            <a:r>
              <a:rPr lang="en-US" dirty="0"/>
              <a:t>Rude Nations: </a:t>
            </a:r>
          </a:p>
          <a:p>
            <a:pPr lvl="1"/>
            <a:r>
              <a:rPr lang="en-US" dirty="0"/>
              <a:t>savage</a:t>
            </a:r>
          </a:p>
          <a:p>
            <a:pPr lvl="1"/>
            <a:r>
              <a:rPr lang="en-US" dirty="0"/>
              <a:t>barbarous</a:t>
            </a:r>
          </a:p>
          <a:p>
            <a:r>
              <a:rPr lang="en-US" dirty="0" err="1"/>
              <a:t>Civilised</a:t>
            </a:r>
            <a:r>
              <a:rPr lang="en-US" dirty="0"/>
              <a:t> Nations</a:t>
            </a:r>
          </a:p>
          <a:p>
            <a:pPr marL="36900" indent="0">
              <a:buNone/>
            </a:pPr>
            <a:r>
              <a:rPr lang="en-US" dirty="0"/>
              <a:t>	agricultural</a:t>
            </a:r>
          </a:p>
          <a:p>
            <a:pPr marL="36900" indent="0">
              <a:buNone/>
            </a:pPr>
            <a:r>
              <a:rPr lang="en-US" dirty="0"/>
              <a:t>	commercial</a:t>
            </a:r>
          </a:p>
          <a:p>
            <a:pPr marL="36900" indent="0">
              <a:buNone/>
            </a:pPr>
            <a:r>
              <a:rPr lang="en-US" dirty="0"/>
              <a:t> 	polite</a:t>
            </a:r>
          </a:p>
          <a:p>
            <a:endParaRPr lang="en-US" dirty="0"/>
          </a:p>
          <a:p>
            <a:endParaRPr lang="en-US" dirty="0"/>
          </a:p>
          <a:p>
            <a:pPr marL="450000" lvl="1" indent="0">
              <a:buNone/>
            </a:pPr>
            <a:endParaRPr lang="en-GB" dirty="0"/>
          </a:p>
        </p:txBody>
      </p:sp>
      <p:sp>
        <p:nvSpPr>
          <p:cNvPr id="4" name="Content Placeholder 3">
            <a:extLst>
              <a:ext uri="{FF2B5EF4-FFF2-40B4-BE49-F238E27FC236}">
                <a16:creationId xmlns:a16="http://schemas.microsoft.com/office/drawing/2014/main" id="{80E5463B-3ADF-41A6-AAC2-FCC95B76C3A8}"/>
              </a:ext>
            </a:extLst>
          </p:cNvPr>
          <p:cNvSpPr>
            <a:spLocks noGrp="1"/>
          </p:cNvSpPr>
          <p:nvPr>
            <p:ph sz="half" idx="2"/>
          </p:nvPr>
        </p:nvSpPr>
        <p:spPr/>
        <p:txBody>
          <a:bodyPr/>
          <a:lstStyle/>
          <a:p>
            <a:r>
              <a:rPr lang="en-US" dirty="0"/>
              <a:t>Savage = egalitarian and ‘sociable’ based on mutual trust</a:t>
            </a:r>
          </a:p>
          <a:p>
            <a:r>
              <a:rPr lang="en-US" dirty="0"/>
              <a:t>Barbarian despotisms – </a:t>
            </a:r>
          </a:p>
          <a:p>
            <a:r>
              <a:rPr lang="en-US" dirty="0"/>
              <a:t>Civilized states – increasing complexity, division of </a:t>
            </a:r>
            <a:r>
              <a:rPr lang="en-US" dirty="0" err="1"/>
              <a:t>labour</a:t>
            </a:r>
            <a:r>
              <a:rPr lang="en-US" dirty="0"/>
              <a:t>, separation of arts and professions, and dangers of competition, and the dereliction of the civic realm.</a:t>
            </a:r>
            <a:endParaRPr lang="en-GB" dirty="0"/>
          </a:p>
        </p:txBody>
      </p:sp>
    </p:spTree>
    <p:extLst>
      <p:ext uri="{BB962C8B-B14F-4D97-AF65-F5344CB8AC3E}">
        <p14:creationId xmlns:p14="http://schemas.microsoft.com/office/powerpoint/2010/main" val="973609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94CF3-C588-40B0-8787-1E153E301F5B}"/>
              </a:ext>
            </a:extLst>
          </p:cNvPr>
          <p:cNvSpPr>
            <a:spLocks noGrp="1"/>
          </p:cNvSpPr>
          <p:nvPr>
            <p:ph type="title"/>
          </p:nvPr>
        </p:nvSpPr>
        <p:spPr/>
        <p:txBody>
          <a:bodyPr/>
          <a:lstStyle/>
          <a:p>
            <a:r>
              <a:rPr lang="en-US" dirty="0"/>
              <a:t>war and politics</a:t>
            </a:r>
            <a:endParaRPr lang="en-GB" dirty="0"/>
          </a:p>
        </p:txBody>
      </p:sp>
      <p:sp>
        <p:nvSpPr>
          <p:cNvPr id="3" name="Content Placeholder 2">
            <a:extLst>
              <a:ext uri="{FF2B5EF4-FFF2-40B4-BE49-F238E27FC236}">
                <a16:creationId xmlns:a16="http://schemas.microsoft.com/office/drawing/2014/main" id="{6DF0C550-B9CB-4352-9D03-29ABAE36F07B}"/>
              </a:ext>
            </a:extLst>
          </p:cNvPr>
          <p:cNvSpPr>
            <a:spLocks noGrp="1"/>
          </p:cNvSpPr>
          <p:nvPr>
            <p:ph idx="1"/>
          </p:nvPr>
        </p:nvSpPr>
        <p:spPr/>
        <p:txBody>
          <a:bodyPr>
            <a:normAutofit fontScale="70000" lnSpcReduction="20000"/>
          </a:bodyPr>
          <a:lstStyle/>
          <a:p>
            <a:r>
              <a:rPr lang="en-US" dirty="0"/>
              <a:t>Ferguson – </a:t>
            </a:r>
            <a:r>
              <a:rPr lang="en-US" dirty="0" err="1"/>
              <a:t>defence</a:t>
            </a:r>
            <a:r>
              <a:rPr lang="en-US" dirty="0"/>
              <a:t> and society are co-implied (Plato’s </a:t>
            </a:r>
            <a:r>
              <a:rPr lang="en-US" i="1" dirty="0"/>
              <a:t>Republic</a:t>
            </a:r>
            <a:r>
              <a:rPr lang="en-US" dirty="0"/>
              <a:t> and </a:t>
            </a:r>
            <a:r>
              <a:rPr lang="en-US" i="1" dirty="0"/>
              <a:t>Laws</a:t>
            </a:r>
            <a:r>
              <a:rPr lang="en-US" dirty="0"/>
              <a:t>) </a:t>
            </a:r>
          </a:p>
          <a:p>
            <a:r>
              <a:rPr lang="en-US" dirty="0"/>
              <a:t>‘We have had occasion to observe, that in every rude state, the great business is war; and in barbarous times, mankind, being generally divided into small parties, are engaged in almost perpetual hostilities.  This circumstance gives the military leader a continued ascendant in his country, and inclines every people, during war-like years, to monarchical government.’ 142</a:t>
            </a:r>
          </a:p>
          <a:p>
            <a:r>
              <a:rPr lang="en-US" dirty="0"/>
              <a:t>But also need a society in which men are inured to equality and where the meanest citizen may consider himself, on occasion, as destined to command as well as obey. (thereby weakening the tendency of savage monarchies to become despotic) 144</a:t>
            </a:r>
          </a:p>
          <a:p>
            <a:r>
              <a:rPr lang="en-US" dirty="0"/>
              <a:t>In free and uncorrupted states soldiers are driven by a zeal for the public not simply by a professional calling, and that has an impact on their military leaders.</a:t>
            </a:r>
          </a:p>
          <a:p>
            <a:r>
              <a:rPr lang="en-US" dirty="0"/>
              <a:t>As states progress and there is separation of warriors and non-warriors you have a recipe for masters and slaves.  And society evolves into different orders, </a:t>
            </a:r>
            <a:r>
              <a:rPr lang="en-US" dirty="0" err="1"/>
              <a:t>eg</a:t>
            </a:r>
            <a:r>
              <a:rPr lang="en-US" dirty="0"/>
              <a:t> nobility, the court, the people, the priesthood, and the army in the latter case – ‘A discipline is invented  to inure the soldier to perform, from habit, and from fear of punishment, those hazardous duties , which the love of the public, or a national spirit, can no longer support.’ 146 </a:t>
            </a:r>
          </a:p>
        </p:txBody>
      </p:sp>
    </p:spTree>
    <p:extLst>
      <p:ext uri="{BB962C8B-B14F-4D97-AF65-F5344CB8AC3E}">
        <p14:creationId xmlns:p14="http://schemas.microsoft.com/office/powerpoint/2010/main" val="2246275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C9E6A-672A-F60B-4165-57095D3A619F}"/>
              </a:ext>
            </a:extLst>
          </p:cNvPr>
          <p:cNvSpPr>
            <a:spLocks noGrp="1"/>
          </p:cNvSpPr>
          <p:nvPr>
            <p:ph type="title"/>
          </p:nvPr>
        </p:nvSpPr>
        <p:spPr/>
        <p:txBody>
          <a:bodyPr/>
          <a:lstStyle/>
          <a:p>
            <a:r>
              <a:rPr lang="en-US" dirty="0"/>
              <a:t>Smith and Ferguson</a:t>
            </a:r>
            <a:endParaRPr lang="en-GB" dirty="0"/>
          </a:p>
        </p:txBody>
      </p:sp>
      <p:sp>
        <p:nvSpPr>
          <p:cNvPr id="3" name="Content Placeholder 2">
            <a:extLst>
              <a:ext uri="{FF2B5EF4-FFF2-40B4-BE49-F238E27FC236}">
                <a16:creationId xmlns:a16="http://schemas.microsoft.com/office/drawing/2014/main" id="{DB52A368-0E9C-9FEC-B6BC-F948D0564161}"/>
              </a:ext>
            </a:extLst>
          </p:cNvPr>
          <p:cNvSpPr>
            <a:spLocks noGrp="1"/>
          </p:cNvSpPr>
          <p:nvPr>
            <p:ph idx="1"/>
          </p:nvPr>
        </p:nvSpPr>
        <p:spPr/>
        <p:txBody>
          <a:bodyPr>
            <a:normAutofit fontScale="70000" lnSpcReduction="20000"/>
          </a:bodyPr>
          <a:lstStyle/>
          <a:p>
            <a:r>
              <a:rPr lang="en-US" dirty="0"/>
              <a:t>Smith (and Hume) generally represent commercial society as a well regulated, self-</a:t>
            </a:r>
            <a:r>
              <a:rPr lang="en-US" dirty="0" err="1"/>
              <a:t>equilibriating</a:t>
            </a:r>
            <a:r>
              <a:rPr lang="en-US" dirty="0"/>
              <a:t> order – and in large part as a story of progress – but both have concerns about what might disrupt it – Hume and  factions – Smith, the de-moralizing effect of repetitive </a:t>
            </a:r>
            <a:r>
              <a:rPr lang="en-US" dirty="0" err="1"/>
              <a:t>labour</a:t>
            </a:r>
            <a:endParaRPr lang="en-US" dirty="0"/>
          </a:p>
          <a:p>
            <a:r>
              <a:rPr lang="en-US" dirty="0"/>
              <a:t>Ferguson follows suit – but has more (and more classical) concerns about the medium to long run consequences of a specialization of function and the development of a standing army </a:t>
            </a:r>
          </a:p>
          <a:p>
            <a:pPr lvl="1"/>
            <a:r>
              <a:rPr lang="en-US" dirty="0"/>
              <a:t>Professionalism – de-skills some while making a business of war for others – who may turn their skills on their own society</a:t>
            </a:r>
          </a:p>
          <a:p>
            <a:pPr lvl="1"/>
            <a:r>
              <a:rPr lang="en-US" dirty="0"/>
              <a:t>Standing armies and policing strengthen the state and the law – but also remove the commercial sphere from the practices of military virtue – and detach commercial men from the institutions of power</a:t>
            </a:r>
          </a:p>
          <a:p>
            <a:pPr lvl="1"/>
            <a:r>
              <a:rPr lang="en-US" dirty="0"/>
              <a:t>Luxury threatens to turn people’s attention from what they share in common to what they hold themselves – ironically, lose their sense of mutual dependence – and pursue entertainment and pleasure</a:t>
            </a:r>
          </a:p>
          <a:p>
            <a:pPr lvl="1"/>
            <a:r>
              <a:rPr lang="en-GB" dirty="0"/>
              <a:t>Manufacturing and its narrowing of perspective; specialisation removes attention from the common good See Pt 5 sect 4</a:t>
            </a:r>
          </a:p>
          <a:p>
            <a:pPr lvl="1"/>
            <a:r>
              <a:rPr lang="en-GB" dirty="0"/>
              <a:t>Adversity sharpens virtues;  ease blunts them and switches attention to pleasures and manners</a:t>
            </a:r>
            <a:endParaRPr lang="en-US" dirty="0"/>
          </a:p>
        </p:txBody>
      </p:sp>
    </p:spTree>
    <p:extLst>
      <p:ext uri="{BB962C8B-B14F-4D97-AF65-F5344CB8AC3E}">
        <p14:creationId xmlns:p14="http://schemas.microsoft.com/office/powerpoint/2010/main" val="3727421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68796-4225-6913-EFB8-7A0D63692CAF}"/>
              </a:ext>
            </a:extLst>
          </p:cNvPr>
          <p:cNvSpPr>
            <a:spLocks noGrp="1"/>
          </p:cNvSpPr>
          <p:nvPr>
            <p:ph type="title"/>
          </p:nvPr>
        </p:nvSpPr>
        <p:spPr/>
        <p:txBody>
          <a:bodyPr/>
          <a:lstStyle/>
          <a:p>
            <a:r>
              <a:rPr lang="en-US" dirty="0"/>
              <a:t>Polished ages</a:t>
            </a:r>
            <a:endParaRPr lang="en-GB" dirty="0"/>
          </a:p>
        </p:txBody>
      </p:sp>
      <p:sp>
        <p:nvSpPr>
          <p:cNvPr id="3" name="Content Placeholder 2">
            <a:extLst>
              <a:ext uri="{FF2B5EF4-FFF2-40B4-BE49-F238E27FC236}">
                <a16:creationId xmlns:a16="http://schemas.microsoft.com/office/drawing/2014/main" id="{341E0205-70F4-7A5C-3657-1DBC952C4A01}"/>
              </a:ext>
            </a:extLst>
          </p:cNvPr>
          <p:cNvSpPr>
            <a:spLocks noGrp="1"/>
          </p:cNvSpPr>
          <p:nvPr>
            <p:ph idx="1"/>
          </p:nvPr>
        </p:nvSpPr>
        <p:spPr/>
        <p:txBody>
          <a:bodyPr>
            <a:normAutofit fontScale="92500" lnSpcReduction="20000"/>
          </a:bodyPr>
          <a:lstStyle/>
          <a:p>
            <a:r>
              <a:rPr lang="en-US" dirty="0"/>
              <a:t>‘The boasted refinements of the polished age, are not divested of danger. They open the door, perhaps, to disaster, as wide and accessible as any they have shut. If they build walls and ramparts, they enervate the minds of those who are placed to defend them; if they form disciplined armies, they reduce the military spirit of entire nations; and by placing the sword where they have given a distaste to civil establishments, they prepare for mankind the government of force’  V (iv) 219)</a:t>
            </a:r>
          </a:p>
          <a:p>
            <a:endParaRPr lang="en-US" dirty="0"/>
          </a:p>
          <a:p>
            <a:r>
              <a:rPr lang="en-US" dirty="0"/>
              <a:t>‘…nations under a high state of the commercial arts are exposed to corruption, by their admitting wealth, unsupported by personal elevation and virtue, as the great foundation of distinction, and by having their attention turned on the side of interest, as the road to consideration and </a:t>
            </a:r>
            <a:r>
              <a:rPr lang="en-US" dirty="0" err="1"/>
              <a:t>honour</a:t>
            </a:r>
            <a:r>
              <a:rPr lang="en-US" dirty="0"/>
              <a:t>.’  (VI (iv) 241)</a:t>
            </a:r>
            <a:endParaRPr lang="en-GB" dirty="0"/>
          </a:p>
        </p:txBody>
      </p:sp>
    </p:spTree>
    <p:extLst>
      <p:ext uri="{BB962C8B-B14F-4D97-AF65-F5344CB8AC3E}">
        <p14:creationId xmlns:p14="http://schemas.microsoft.com/office/powerpoint/2010/main" val="1497622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78D21-BBC6-428A-848D-3795E5933202}"/>
              </a:ext>
            </a:extLst>
          </p:cNvPr>
          <p:cNvSpPr>
            <a:spLocks noGrp="1"/>
          </p:cNvSpPr>
          <p:nvPr>
            <p:ph type="title"/>
          </p:nvPr>
        </p:nvSpPr>
        <p:spPr/>
        <p:txBody>
          <a:bodyPr/>
          <a:lstStyle/>
          <a:p>
            <a:r>
              <a:rPr lang="en-US" dirty="0"/>
              <a:t>Commerce and war</a:t>
            </a:r>
            <a:endParaRPr lang="en-GB" dirty="0"/>
          </a:p>
        </p:txBody>
      </p:sp>
      <p:sp>
        <p:nvSpPr>
          <p:cNvPr id="3" name="Content Placeholder 2">
            <a:extLst>
              <a:ext uri="{FF2B5EF4-FFF2-40B4-BE49-F238E27FC236}">
                <a16:creationId xmlns:a16="http://schemas.microsoft.com/office/drawing/2014/main" id="{8E33CB06-9D1D-4242-9319-9A44F6D9ADA2}"/>
              </a:ext>
            </a:extLst>
          </p:cNvPr>
          <p:cNvSpPr>
            <a:spLocks noGrp="1"/>
          </p:cNvSpPr>
          <p:nvPr>
            <p:ph sz="half" idx="1"/>
          </p:nvPr>
        </p:nvSpPr>
        <p:spPr/>
        <p:txBody>
          <a:bodyPr>
            <a:normAutofit fontScale="77500" lnSpcReduction="20000"/>
          </a:bodyPr>
          <a:lstStyle/>
          <a:p>
            <a:r>
              <a:rPr lang="en-US" dirty="0"/>
              <a:t>The moment that an artificer, a smith, a carpenter, or a weaver, quits his workhouse, the sole source of his revenue dries up – so he needs paying. </a:t>
            </a:r>
          </a:p>
          <a:p>
            <a:r>
              <a:rPr lang="en-US" dirty="0"/>
              <a:t>Smaller proportion can fight (because of cost)</a:t>
            </a:r>
          </a:p>
          <a:p>
            <a:r>
              <a:rPr lang="en-US" dirty="0"/>
              <a:t>Training, exercises, development of mechanical arts, </a:t>
            </a:r>
          </a:p>
          <a:p>
            <a:r>
              <a:rPr lang="en-US" dirty="0"/>
              <a:t>And artificers and manufacturers have no leisure</a:t>
            </a:r>
            <a:endParaRPr lang="en-GB" dirty="0"/>
          </a:p>
        </p:txBody>
      </p:sp>
      <p:sp>
        <p:nvSpPr>
          <p:cNvPr id="4" name="Content Placeholder 3">
            <a:extLst>
              <a:ext uri="{FF2B5EF4-FFF2-40B4-BE49-F238E27FC236}">
                <a16:creationId xmlns:a16="http://schemas.microsoft.com/office/drawing/2014/main" id="{9A921DE0-B2D9-41C1-81F8-74A5A036DAA7}"/>
              </a:ext>
            </a:extLst>
          </p:cNvPr>
          <p:cNvSpPr>
            <a:spLocks noGrp="1"/>
          </p:cNvSpPr>
          <p:nvPr>
            <p:ph sz="half" idx="2"/>
          </p:nvPr>
        </p:nvSpPr>
        <p:spPr/>
        <p:txBody>
          <a:bodyPr>
            <a:normAutofit fontScale="77500" lnSpcReduction="20000"/>
          </a:bodyPr>
          <a:lstStyle/>
          <a:p>
            <a:pPr algn="just"/>
            <a:r>
              <a:rPr lang="en-US" dirty="0"/>
              <a:t>Either </a:t>
            </a:r>
            <a:r>
              <a:rPr lang="en-US" dirty="0" err="1"/>
              <a:t>inc</a:t>
            </a:r>
            <a:r>
              <a:rPr lang="en-US" dirty="0"/>
              <a:t> police and social control to enforce exercises (militia) or. Render soldiery a trade (standing army)</a:t>
            </a:r>
          </a:p>
          <a:p>
            <a:pPr algn="just"/>
            <a:r>
              <a:rPr lang="en-US" dirty="0"/>
              <a:t>Changes in military technology – increase cost, also decrease skill – but </a:t>
            </a:r>
            <a:r>
              <a:rPr lang="en-US" dirty="0" err="1"/>
              <a:t>inc</a:t>
            </a:r>
            <a:r>
              <a:rPr lang="en-US" dirty="0"/>
              <a:t> need for order and prompt obedience (less likely in militia).</a:t>
            </a:r>
          </a:p>
          <a:p>
            <a:pPr algn="just"/>
            <a:r>
              <a:rPr lang="en-US" dirty="0"/>
              <a:t>Changes conquest: A standing army establishes, with an irresistible force, the law of the sovereign through the remotest provinces of the empire.</a:t>
            </a:r>
          </a:p>
          <a:p>
            <a:pPr algn="just"/>
            <a:r>
              <a:rPr lang="en-US" dirty="0"/>
              <a:t>‘Real or imaginary dangers of a standing army’ Wealth of Nations </a:t>
            </a:r>
            <a:r>
              <a:rPr lang="en-US" dirty="0" err="1"/>
              <a:t>V.i.a</a:t>
            </a:r>
            <a:r>
              <a:rPr lang="en-US" dirty="0"/>
              <a:t>. sect: 41</a:t>
            </a:r>
            <a:endParaRPr lang="en-GB" dirty="0"/>
          </a:p>
        </p:txBody>
      </p:sp>
    </p:spTree>
    <p:extLst>
      <p:ext uri="{BB962C8B-B14F-4D97-AF65-F5344CB8AC3E}">
        <p14:creationId xmlns:p14="http://schemas.microsoft.com/office/powerpoint/2010/main" val="484433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A58BD-5251-470A-8494-CFFA80045CC3}"/>
              </a:ext>
            </a:extLst>
          </p:cNvPr>
          <p:cNvSpPr>
            <a:spLocks noGrp="1"/>
          </p:cNvSpPr>
          <p:nvPr>
            <p:ph type="title"/>
          </p:nvPr>
        </p:nvSpPr>
        <p:spPr/>
        <p:txBody>
          <a:bodyPr>
            <a:normAutofit fontScale="90000"/>
          </a:bodyPr>
          <a:lstStyle/>
          <a:p>
            <a:r>
              <a:rPr lang="en-US" dirty="0"/>
              <a:t>Scottish enlightenment:</a:t>
            </a:r>
            <a:br>
              <a:rPr lang="en-US" dirty="0"/>
            </a:br>
            <a:r>
              <a:rPr lang="en-US" dirty="0"/>
              <a:t>History and sociology</a:t>
            </a:r>
            <a:endParaRPr lang="en-GB" dirty="0"/>
          </a:p>
        </p:txBody>
      </p:sp>
      <p:sp>
        <p:nvSpPr>
          <p:cNvPr id="3" name="Content Placeholder 2">
            <a:extLst>
              <a:ext uri="{FF2B5EF4-FFF2-40B4-BE49-F238E27FC236}">
                <a16:creationId xmlns:a16="http://schemas.microsoft.com/office/drawing/2014/main" id="{1651EC24-626E-4092-972E-219A1537A12B}"/>
              </a:ext>
            </a:extLst>
          </p:cNvPr>
          <p:cNvSpPr>
            <a:spLocks noGrp="1"/>
          </p:cNvSpPr>
          <p:nvPr>
            <p:ph idx="1"/>
          </p:nvPr>
        </p:nvSpPr>
        <p:spPr/>
        <p:txBody>
          <a:bodyPr>
            <a:normAutofit fontScale="85000" lnSpcReduction="10000"/>
          </a:bodyPr>
          <a:lstStyle/>
          <a:p>
            <a:r>
              <a:rPr lang="en-US" dirty="0"/>
              <a:t>Stepping back from contractarian tradition – up to a point (there remain links)</a:t>
            </a:r>
          </a:p>
          <a:p>
            <a:r>
              <a:rPr lang="en-US" dirty="0"/>
              <a:t>Natural sociability – but limited – both war and sociability are elements of society (Montesquieu)</a:t>
            </a:r>
          </a:p>
          <a:p>
            <a:r>
              <a:rPr lang="en-US" dirty="0"/>
              <a:t>Conjectural history</a:t>
            </a:r>
          </a:p>
          <a:p>
            <a:r>
              <a:rPr lang="en-US" dirty="0"/>
              <a:t>Progressive vs cyclical history  Montesquieu’s 3 historical arcs; Smith vs Ferguson</a:t>
            </a:r>
          </a:p>
          <a:p>
            <a:r>
              <a:rPr lang="en-US" dirty="0"/>
              <a:t>Place of the economy – drivers of change – stable vs shifting components</a:t>
            </a:r>
          </a:p>
          <a:p>
            <a:r>
              <a:rPr lang="en-US" dirty="0"/>
              <a:t>Place of the state/government</a:t>
            </a:r>
          </a:p>
          <a:p>
            <a:r>
              <a:rPr lang="en-US" dirty="0"/>
              <a:t>Place of civic virtue</a:t>
            </a:r>
          </a:p>
          <a:p>
            <a:r>
              <a:rPr lang="en-US" dirty="0"/>
              <a:t>Passions and the interests</a:t>
            </a:r>
          </a:p>
          <a:p>
            <a:endParaRPr lang="en-US" dirty="0"/>
          </a:p>
          <a:p>
            <a:endParaRPr lang="en-GB" dirty="0"/>
          </a:p>
        </p:txBody>
      </p:sp>
    </p:spTree>
    <p:extLst>
      <p:ext uri="{BB962C8B-B14F-4D97-AF65-F5344CB8AC3E}">
        <p14:creationId xmlns:p14="http://schemas.microsoft.com/office/powerpoint/2010/main" val="377129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93D6A-C011-41D7-DA85-873BEB84F430}"/>
              </a:ext>
            </a:extLst>
          </p:cNvPr>
          <p:cNvSpPr>
            <a:spLocks noGrp="1"/>
          </p:cNvSpPr>
          <p:nvPr>
            <p:ph type="title"/>
          </p:nvPr>
        </p:nvSpPr>
        <p:spPr/>
        <p:txBody>
          <a:bodyPr/>
          <a:lstStyle/>
          <a:p>
            <a:r>
              <a:rPr lang="en-US" dirty="0"/>
              <a:t>Last week</a:t>
            </a:r>
            <a:endParaRPr lang="en-GB" dirty="0"/>
          </a:p>
        </p:txBody>
      </p:sp>
      <p:sp>
        <p:nvSpPr>
          <p:cNvPr id="3" name="Content Placeholder 2">
            <a:extLst>
              <a:ext uri="{FF2B5EF4-FFF2-40B4-BE49-F238E27FC236}">
                <a16:creationId xmlns:a16="http://schemas.microsoft.com/office/drawing/2014/main" id="{135043FA-B57E-9088-FAF4-CAEEE6275036}"/>
              </a:ext>
            </a:extLst>
          </p:cNvPr>
          <p:cNvSpPr>
            <a:spLocks noGrp="1"/>
          </p:cNvSpPr>
          <p:nvPr>
            <p:ph idx="1"/>
          </p:nvPr>
        </p:nvSpPr>
        <p:spPr/>
        <p:txBody>
          <a:bodyPr>
            <a:normAutofit lnSpcReduction="10000"/>
          </a:bodyPr>
          <a:lstStyle/>
          <a:p>
            <a:r>
              <a:rPr lang="en-US" dirty="0"/>
              <a:t>Federalists on design as a solution to the failure to cultivate virtue – and the tension between virtu and individual liberty</a:t>
            </a:r>
          </a:p>
          <a:p>
            <a:endParaRPr lang="en-US" dirty="0"/>
          </a:p>
          <a:p>
            <a:r>
              <a:rPr lang="en-US" dirty="0"/>
              <a:t>This week – different solutions to that tension – and different takes on it – in particular from the Scottish enlightenment and stadial theory.  </a:t>
            </a:r>
          </a:p>
          <a:p>
            <a:endParaRPr lang="en-US" dirty="0"/>
          </a:p>
          <a:p>
            <a:r>
              <a:rPr lang="en-US" dirty="0"/>
              <a:t>Can commerce replace virtue as an alternative glue for society and in a way that does not merely succumb to the exercise of force and power (as in R’s </a:t>
            </a:r>
            <a:r>
              <a:rPr lang="en-US" dirty="0" err="1"/>
              <a:t>DoI</a:t>
            </a:r>
            <a:r>
              <a:rPr lang="en-US" dirty="0"/>
              <a:t>)?</a:t>
            </a:r>
            <a:endParaRPr lang="en-GB" dirty="0"/>
          </a:p>
        </p:txBody>
      </p:sp>
    </p:spTree>
    <p:extLst>
      <p:ext uri="{BB962C8B-B14F-4D97-AF65-F5344CB8AC3E}">
        <p14:creationId xmlns:p14="http://schemas.microsoft.com/office/powerpoint/2010/main" val="2858822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0EF2A0DA-AE81-4A45-972E-646AC2870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oudy Old Style"/>
              <a:ea typeface="+mn-ea"/>
              <a:cs typeface="+mn-cs"/>
            </a:endParaRPr>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b="-1"/>
          <a:stretch/>
        </p:blipFill>
        <p:spPr>
          <a:xfrm>
            <a:off x="-8622" y="10"/>
            <a:ext cx="6096000" cy="6857990"/>
          </a:xfrm>
          <a:prstGeom prst="rect">
            <a:avLst/>
          </a:prstGeom>
        </p:spPr>
      </p:pic>
      <p:pic>
        <p:nvPicPr>
          <p:cNvPr id="57" name="Picture 56">
            <a:extLst>
              <a:ext uri="{FF2B5EF4-FFF2-40B4-BE49-F238E27FC236}">
                <a16:creationId xmlns:a16="http://schemas.microsoft.com/office/drawing/2014/main" id="{B536FA4E-0152-4E27-91DA-0FC22D1846B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6257026" y="1"/>
            <a:ext cx="5934973" cy="6858000"/>
          </a:xfrm>
          <a:prstGeom prst="rect">
            <a:avLst/>
          </a:prstGeom>
        </p:spPr>
      </p:pic>
      <p:sp>
        <p:nvSpPr>
          <p:cNvPr id="2" name="Title 1">
            <a:extLst>
              <a:ext uri="{FF2B5EF4-FFF2-40B4-BE49-F238E27FC236}">
                <a16:creationId xmlns:a16="http://schemas.microsoft.com/office/drawing/2014/main" id="{89559F60-4CE1-4E2F-86EA-1B60679F1F4A}"/>
              </a:ext>
            </a:extLst>
          </p:cNvPr>
          <p:cNvSpPr>
            <a:spLocks noGrp="1"/>
          </p:cNvSpPr>
          <p:nvPr>
            <p:ph type="title"/>
          </p:nvPr>
        </p:nvSpPr>
        <p:spPr>
          <a:xfrm>
            <a:off x="6900493" y="609600"/>
            <a:ext cx="4538124" cy="970450"/>
          </a:xfrm>
        </p:spPr>
        <p:txBody>
          <a:bodyPr anchor="b">
            <a:normAutofit fontScale="90000"/>
          </a:bodyPr>
          <a:lstStyle/>
          <a:p>
            <a:pPr algn="l"/>
            <a:r>
              <a:rPr lang="en-US" sz="4000" dirty="0"/>
              <a:t>Stadial theory and the place of armed force	</a:t>
            </a:r>
          </a:p>
        </p:txBody>
      </p:sp>
      <p:sp>
        <p:nvSpPr>
          <p:cNvPr id="24" name="Content Placeholder 2">
            <a:extLst>
              <a:ext uri="{FF2B5EF4-FFF2-40B4-BE49-F238E27FC236}">
                <a16:creationId xmlns:a16="http://schemas.microsoft.com/office/drawing/2014/main" id="{F260476B-CCA6-412B-A9C5-399C34AE6F05}"/>
              </a:ext>
            </a:extLst>
          </p:cNvPr>
          <p:cNvSpPr>
            <a:spLocks noGrp="1"/>
          </p:cNvSpPr>
          <p:nvPr>
            <p:ph idx="1"/>
          </p:nvPr>
        </p:nvSpPr>
        <p:spPr>
          <a:xfrm>
            <a:off x="6900493" y="1732449"/>
            <a:ext cx="4403596" cy="4058751"/>
          </a:xfrm>
        </p:spPr>
        <p:txBody>
          <a:bodyPr anchor="t">
            <a:normAutofit fontScale="85000" lnSpcReduction="20000"/>
          </a:bodyPr>
          <a:lstStyle/>
          <a:p>
            <a:pPr marL="36900" lvl="0" indent="0">
              <a:buNone/>
            </a:pPr>
            <a:r>
              <a:rPr lang="en-US" sz="2400" dirty="0"/>
              <a:t>Set of concerns in Scottish Enlightenment</a:t>
            </a:r>
          </a:p>
          <a:p>
            <a:pPr marL="36900" lvl="0" indent="0">
              <a:buNone/>
            </a:pPr>
            <a:endParaRPr lang="en-US" sz="2400" dirty="0"/>
          </a:p>
          <a:p>
            <a:pPr marL="36900" lvl="0" indent="0">
              <a:buNone/>
            </a:pPr>
            <a:r>
              <a:rPr lang="en-US" sz="2400" dirty="0"/>
              <a:t>Rise of analysis of the economy (especially Smith)</a:t>
            </a:r>
          </a:p>
          <a:p>
            <a:pPr marL="36900" lvl="0" indent="0">
              <a:buNone/>
            </a:pPr>
            <a:r>
              <a:rPr lang="en-US" sz="2400" dirty="0"/>
              <a:t>Engagement with ancient history and concerns about stability and decline (Ferguson)</a:t>
            </a:r>
          </a:p>
          <a:p>
            <a:pPr marL="36900" lvl="0" indent="0">
              <a:buNone/>
            </a:pPr>
            <a:r>
              <a:rPr lang="en-US" sz="2400" dirty="0"/>
              <a:t>And development of an understanding of the distinctive features of modern commercial society (Millar – and Smith and Ferguson)</a:t>
            </a:r>
          </a:p>
          <a:p>
            <a:pPr marL="36900" lvl="0" indent="0">
              <a:buNone/>
            </a:pPr>
            <a:endParaRPr lang="en-US" sz="2400" dirty="0"/>
          </a:p>
          <a:p>
            <a:endParaRPr lang="en-US" sz="2400" dirty="0"/>
          </a:p>
        </p:txBody>
      </p:sp>
    </p:spTree>
    <p:extLst>
      <p:ext uri="{BB962C8B-B14F-4D97-AF65-F5344CB8AC3E}">
        <p14:creationId xmlns:p14="http://schemas.microsoft.com/office/powerpoint/2010/main" val="3220235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B948D-5571-4135-8622-0CDF9F08F8AD}"/>
              </a:ext>
            </a:extLst>
          </p:cNvPr>
          <p:cNvSpPr>
            <a:spLocks noGrp="1"/>
          </p:cNvSpPr>
          <p:nvPr>
            <p:ph type="title"/>
          </p:nvPr>
        </p:nvSpPr>
        <p:spPr/>
        <p:txBody>
          <a:bodyPr/>
          <a:lstStyle/>
          <a:p>
            <a:r>
              <a:rPr lang="en-US" dirty="0"/>
              <a:t>economy</a:t>
            </a:r>
            <a:endParaRPr lang="en-GB" dirty="0"/>
          </a:p>
        </p:txBody>
      </p:sp>
      <p:sp>
        <p:nvSpPr>
          <p:cNvPr id="3" name="Content Placeholder 2">
            <a:extLst>
              <a:ext uri="{FF2B5EF4-FFF2-40B4-BE49-F238E27FC236}">
                <a16:creationId xmlns:a16="http://schemas.microsoft.com/office/drawing/2014/main" id="{A76CDFFE-37F7-48B3-B30E-FEB1A754686C}"/>
              </a:ext>
            </a:extLst>
          </p:cNvPr>
          <p:cNvSpPr>
            <a:spLocks noGrp="1"/>
          </p:cNvSpPr>
          <p:nvPr>
            <p:ph idx="1"/>
          </p:nvPr>
        </p:nvSpPr>
        <p:spPr/>
        <p:txBody>
          <a:bodyPr>
            <a:normAutofit lnSpcReduction="10000"/>
          </a:bodyPr>
          <a:lstStyle/>
          <a:p>
            <a:pPr marL="36900" indent="0">
              <a:buNone/>
            </a:pPr>
            <a:r>
              <a:rPr lang="en-US" dirty="0"/>
              <a:t>	Reading of Smith in history of economics</a:t>
            </a:r>
          </a:p>
          <a:p>
            <a:pPr marL="36900" indent="0">
              <a:buNone/>
            </a:pPr>
            <a:r>
              <a:rPr lang="en-US" dirty="0"/>
              <a:t>	Development of political economy as self-regulating system e.g. Malthus and as the 	motor of historical change – </a:t>
            </a:r>
            <a:r>
              <a:rPr lang="en-US" dirty="0" err="1"/>
              <a:t>eg</a:t>
            </a:r>
            <a:r>
              <a:rPr lang="en-US" dirty="0"/>
              <a:t> Marx</a:t>
            </a:r>
          </a:p>
          <a:p>
            <a:r>
              <a:rPr lang="en-US" dirty="0"/>
              <a:t>Is that what the Scottish enlightenment is about?</a:t>
            </a:r>
          </a:p>
          <a:p>
            <a:r>
              <a:rPr lang="en-US" dirty="0"/>
              <a:t>Multi-causality, with a sharp eye to the ancient world, and a concern about the distinctive character of the modern</a:t>
            </a:r>
          </a:p>
          <a:p>
            <a:r>
              <a:rPr lang="en-US" dirty="0"/>
              <a:t>Starts by thinking about sociability and conflict  -  and in that respect not a million miles from social contract theory</a:t>
            </a:r>
            <a:endParaRPr lang="en-GB" dirty="0"/>
          </a:p>
        </p:txBody>
      </p:sp>
    </p:spTree>
    <p:extLst>
      <p:ext uri="{BB962C8B-B14F-4D97-AF65-F5344CB8AC3E}">
        <p14:creationId xmlns:p14="http://schemas.microsoft.com/office/powerpoint/2010/main" val="2909435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66610-F144-41B1-B5C1-270997872892}"/>
              </a:ext>
            </a:extLst>
          </p:cNvPr>
          <p:cNvSpPr>
            <a:spLocks noGrp="1"/>
          </p:cNvSpPr>
          <p:nvPr>
            <p:ph type="title"/>
          </p:nvPr>
        </p:nvSpPr>
        <p:spPr/>
        <p:txBody>
          <a:bodyPr>
            <a:normAutofit fontScale="90000"/>
          </a:bodyPr>
          <a:lstStyle/>
          <a:p>
            <a:r>
              <a:rPr lang="en-US" dirty="0"/>
              <a:t>David Hume Of Parties in General in Essays (1753 – final ed 1777)</a:t>
            </a:r>
            <a:endParaRPr lang="en-GB" dirty="0"/>
          </a:p>
        </p:txBody>
      </p:sp>
      <p:sp>
        <p:nvSpPr>
          <p:cNvPr id="3" name="Content Placeholder 2">
            <a:extLst>
              <a:ext uri="{FF2B5EF4-FFF2-40B4-BE49-F238E27FC236}">
                <a16:creationId xmlns:a16="http://schemas.microsoft.com/office/drawing/2014/main" id="{58B8A4CF-47E9-4FD7-90BE-6AD27E556ADD}"/>
              </a:ext>
            </a:extLst>
          </p:cNvPr>
          <p:cNvSpPr>
            <a:spLocks noGrp="1"/>
          </p:cNvSpPr>
          <p:nvPr>
            <p:ph idx="1"/>
          </p:nvPr>
        </p:nvSpPr>
        <p:spPr/>
        <p:txBody>
          <a:bodyPr>
            <a:normAutofit lnSpcReduction="10000"/>
          </a:bodyPr>
          <a:lstStyle/>
          <a:p>
            <a:r>
              <a:rPr lang="en-US" dirty="0"/>
              <a:t>Factions  subvert government, render laws impotent, and beget the fiercest animosities among men of the same nation, who ought to give mutual assistance and protection to each other….  Factions may be divided into PERSONAL and REAL: that is, into factions based on personal friendship or animosity….and into those founded on some real difference of sentiment or interest. …</a:t>
            </a:r>
            <a:r>
              <a:rPr lang="en-US" i="1" dirty="0"/>
              <a:t>Real</a:t>
            </a:r>
            <a:r>
              <a:rPr lang="en-US" dirty="0"/>
              <a:t> factions may be divided into those from </a:t>
            </a:r>
            <a:r>
              <a:rPr lang="en-US" i="1" dirty="0"/>
              <a:t>interest</a:t>
            </a:r>
            <a:r>
              <a:rPr lang="en-US" dirty="0"/>
              <a:t>, from </a:t>
            </a:r>
            <a:r>
              <a:rPr lang="en-US" i="1" dirty="0"/>
              <a:t>principle</a:t>
            </a:r>
            <a:r>
              <a:rPr lang="en-US" dirty="0"/>
              <a:t>, and from </a:t>
            </a:r>
            <a:r>
              <a:rPr lang="en-US" i="1" dirty="0"/>
              <a:t>affection.  </a:t>
            </a:r>
            <a:r>
              <a:rPr lang="en-US" dirty="0"/>
              <a:t>…the first are the most reasonable, and the most excusable.  …Parties from principle, especially abstract speculative principle, are known only to modern times, and are, perhaps, the most extraordinary and unaccountable phenomenon, that has yet appeared in human affairs.</a:t>
            </a:r>
          </a:p>
          <a:p>
            <a:endParaRPr lang="en-GB" dirty="0"/>
          </a:p>
        </p:txBody>
      </p:sp>
    </p:spTree>
    <p:extLst>
      <p:ext uri="{BB962C8B-B14F-4D97-AF65-F5344CB8AC3E}">
        <p14:creationId xmlns:p14="http://schemas.microsoft.com/office/powerpoint/2010/main" val="2097906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608E264-926B-434A-8D58-87ACA185D8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30A30D-101E-4819-918A-AE3482262A0B}"/>
              </a:ext>
            </a:extLst>
          </p:cNvPr>
          <p:cNvSpPr>
            <a:spLocks noGrp="1"/>
          </p:cNvSpPr>
          <p:nvPr>
            <p:ph type="title"/>
          </p:nvPr>
        </p:nvSpPr>
        <p:spPr>
          <a:xfrm>
            <a:off x="5279472" y="609600"/>
            <a:ext cx="5844759" cy="970450"/>
          </a:xfrm>
        </p:spPr>
        <p:txBody>
          <a:bodyPr>
            <a:normAutofit/>
          </a:bodyPr>
          <a:lstStyle/>
          <a:p>
            <a:r>
              <a:rPr lang="en-US" dirty="0"/>
              <a:t>John Millar 1735-1801</a:t>
            </a:r>
            <a:endParaRPr lang="en-GB" dirty="0"/>
          </a:p>
        </p:txBody>
      </p:sp>
      <p:pic>
        <p:nvPicPr>
          <p:cNvPr id="12" name="Picture 11">
            <a:extLst>
              <a:ext uri="{FF2B5EF4-FFF2-40B4-BE49-F238E27FC236}">
                <a16:creationId xmlns:a16="http://schemas.microsoft.com/office/drawing/2014/main" id="{E67A036B-F109-477D-A092-D947533E27E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50" y="1"/>
            <a:ext cx="4966697" cy="6858000"/>
          </a:xfrm>
          <a:prstGeom prst="rect">
            <a:avLst/>
          </a:prstGeom>
        </p:spPr>
      </p:pic>
      <p:pic>
        <p:nvPicPr>
          <p:cNvPr id="5" name="Picture 4" descr="A close-up of a human body&#10;&#10;Description automatically generated with low confidence">
            <a:extLst>
              <a:ext uri="{FF2B5EF4-FFF2-40B4-BE49-F238E27FC236}">
                <a16:creationId xmlns:a16="http://schemas.microsoft.com/office/drawing/2014/main" id="{BB4F3F4A-5CD0-47B2-8A26-B40397255B57}"/>
              </a:ext>
            </a:extLst>
          </p:cNvPr>
          <p:cNvPicPr>
            <a:picLocks noChangeAspect="1"/>
          </p:cNvPicPr>
          <p:nvPr/>
        </p:nvPicPr>
        <p:blipFill rotWithShape="1">
          <a:blip r:embed="rId4"/>
          <a:srcRect t="7024" b="26366"/>
          <a:stretch/>
        </p:blipFill>
        <p:spPr>
          <a:xfrm>
            <a:off x="632815" y="643465"/>
            <a:ext cx="4003193" cy="5103372"/>
          </a:xfrm>
          <a:prstGeom prst="rect">
            <a:avLst/>
          </a:prstGeom>
        </p:spPr>
      </p:pic>
      <p:sp>
        <p:nvSpPr>
          <p:cNvPr id="3" name="Content Placeholder 2">
            <a:extLst>
              <a:ext uri="{FF2B5EF4-FFF2-40B4-BE49-F238E27FC236}">
                <a16:creationId xmlns:a16="http://schemas.microsoft.com/office/drawing/2014/main" id="{7A9E1AAC-A9BF-4192-AB01-388FA89FDEAA}"/>
              </a:ext>
            </a:extLst>
          </p:cNvPr>
          <p:cNvSpPr>
            <a:spLocks noGrp="1"/>
          </p:cNvSpPr>
          <p:nvPr>
            <p:ph idx="1"/>
          </p:nvPr>
        </p:nvSpPr>
        <p:spPr>
          <a:xfrm>
            <a:off x="5279472" y="1828801"/>
            <a:ext cx="5844760" cy="3866048"/>
          </a:xfrm>
        </p:spPr>
        <p:txBody>
          <a:bodyPr anchor="ctr">
            <a:normAutofit/>
          </a:bodyPr>
          <a:lstStyle/>
          <a:p>
            <a:pPr>
              <a:lnSpc>
                <a:spcPct val="100000"/>
              </a:lnSpc>
            </a:pPr>
            <a:r>
              <a:rPr lang="en-US" sz="1800" dirty="0"/>
              <a:t>The Origin and Distinction of Ranks (1771)</a:t>
            </a:r>
          </a:p>
          <a:p>
            <a:pPr>
              <a:lnSpc>
                <a:spcPct val="100000"/>
              </a:lnSpc>
            </a:pPr>
            <a:r>
              <a:rPr lang="en-US" sz="1800" dirty="0"/>
              <a:t>In both hunting – and then under herding societies –  every person is a warrior. When they acquire extensive land through military conquest, they develop retainers and followers and tend to become monarchical – but the monarch has little authority and there are many inter-group conflicts and wars – generating a culture of high military </a:t>
            </a:r>
            <a:r>
              <a:rPr lang="en-US" sz="1800" dirty="0" err="1"/>
              <a:t>honour</a:t>
            </a:r>
            <a:r>
              <a:rPr lang="en-US" sz="1800" dirty="0"/>
              <a:t>, chivalry and gallantry – and increasingly military conflict became intra-societal. Little reliance on central institutions of justice.     Has a major impact on courtship, literary activity </a:t>
            </a:r>
            <a:r>
              <a:rPr lang="en-US" sz="1800" dirty="0" err="1"/>
              <a:t>etc</a:t>
            </a:r>
            <a:endParaRPr lang="en-US" sz="1800" dirty="0"/>
          </a:p>
          <a:p>
            <a:pPr>
              <a:lnSpc>
                <a:spcPct val="100000"/>
              </a:lnSpc>
            </a:pPr>
            <a:endParaRPr lang="en-GB" sz="1800" dirty="0"/>
          </a:p>
        </p:txBody>
      </p:sp>
    </p:spTree>
    <p:extLst>
      <p:ext uri="{BB962C8B-B14F-4D97-AF65-F5344CB8AC3E}">
        <p14:creationId xmlns:p14="http://schemas.microsoft.com/office/powerpoint/2010/main" val="2794692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144B-BD17-4398-8483-67D2A9850128}"/>
              </a:ext>
            </a:extLst>
          </p:cNvPr>
          <p:cNvSpPr>
            <a:spLocks noGrp="1"/>
          </p:cNvSpPr>
          <p:nvPr>
            <p:ph type="title"/>
          </p:nvPr>
        </p:nvSpPr>
        <p:spPr/>
        <p:txBody>
          <a:bodyPr/>
          <a:lstStyle/>
          <a:p>
            <a:r>
              <a:rPr lang="en-US" dirty="0"/>
              <a:t>Transition to commercial society</a:t>
            </a:r>
            <a:endParaRPr lang="en-GB" dirty="0"/>
          </a:p>
        </p:txBody>
      </p:sp>
      <p:pic>
        <p:nvPicPr>
          <p:cNvPr id="6" name="Content Placeholder 5">
            <a:extLst>
              <a:ext uri="{FF2B5EF4-FFF2-40B4-BE49-F238E27FC236}">
                <a16:creationId xmlns:a16="http://schemas.microsoft.com/office/drawing/2014/main" id="{28C98DDC-2589-4D35-BB3D-F694299246C6}"/>
              </a:ext>
            </a:extLst>
          </p:cNvPr>
          <p:cNvPicPr>
            <a:picLocks noGrp="1" noChangeAspect="1"/>
          </p:cNvPicPr>
          <p:nvPr>
            <p:ph sz="half" idx="1"/>
          </p:nvPr>
        </p:nvPicPr>
        <p:blipFill>
          <a:blip r:embed="rId2"/>
          <a:stretch>
            <a:fillRect/>
          </a:stretch>
        </p:blipFill>
        <p:spPr>
          <a:xfrm>
            <a:off x="1256145" y="2174081"/>
            <a:ext cx="4057670" cy="3646873"/>
          </a:xfrm>
        </p:spPr>
      </p:pic>
      <p:sp>
        <p:nvSpPr>
          <p:cNvPr id="4" name="Content Placeholder 3">
            <a:extLst>
              <a:ext uri="{FF2B5EF4-FFF2-40B4-BE49-F238E27FC236}">
                <a16:creationId xmlns:a16="http://schemas.microsoft.com/office/drawing/2014/main" id="{414C716F-5669-4844-839D-5B49D0370E74}"/>
              </a:ext>
            </a:extLst>
          </p:cNvPr>
          <p:cNvSpPr>
            <a:spLocks noGrp="1"/>
          </p:cNvSpPr>
          <p:nvPr>
            <p:ph sz="half" idx="2"/>
          </p:nvPr>
        </p:nvSpPr>
        <p:spPr/>
        <p:txBody>
          <a:bodyPr>
            <a:normAutofit fontScale="77500" lnSpcReduction="20000"/>
          </a:bodyPr>
          <a:lstStyle/>
          <a:p>
            <a:r>
              <a:rPr lang="en-US" dirty="0"/>
              <a:t>Rise of arts, commerce, manufactures, and the rise of the power of the Church and science – unwarlike – leading to a decay in dueling (and rise in poisoning!)</a:t>
            </a:r>
          </a:p>
          <a:p>
            <a:r>
              <a:rPr lang="en-US" dirty="0"/>
              <a:t>Increase in govt authority to protect society</a:t>
            </a:r>
          </a:p>
          <a:p>
            <a:r>
              <a:rPr lang="en-US" dirty="0"/>
              <a:t>Increase in industry and lucrative employment</a:t>
            </a:r>
          </a:p>
          <a:p>
            <a:r>
              <a:rPr lang="en-US" dirty="0"/>
              <a:t>Military service becomes burdensome</a:t>
            </a:r>
          </a:p>
          <a:p>
            <a:r>
              <a:rPr lang="en-US" dirty="0"/>
              <a:t>Standing mercenary army increases power of crown</a:t>
            </a:r>
          </a:p>
          <a:p>
            <a:r>
              <a:rPr lang="en-US" dirty="0"/>
              <a:t>Independence of law and judgement</a:t>
            </a:r>
          </a:p>
          <a:p>
            <a:endParaRPr lang="en-GB" dirty="0"/>
          </a:p>
        </p:txBody>
      </p:sp>
    </p:spTree>
    <p:extLst>
      <p:ext uri="{BB962C8B-B14F-4D97-AF65-F5344CB8AC3E}">
        <p14:creationId xmlns:p14="http://schemas.microsoft.com/office/powerpoint/2010/main" val="2447370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E2717-97D3-4EFA-B8C1-3FEFA30B1834}"/>
              </a:ext>
            </a:extLst>
          </p:cNvPr>
          <p:cNvSpPr>
            <a:spLocks noGrp="1"/>
          </p:cNvSpPr>
          <p:nvPr>
            <p:ph type="title"/>
          </p:nvPr>
        </p:nvSpPr>
        <p:spPr/>
        <p:txBody>
          <a:bodyPr/>
          <a:lstStyle/>
          <a:p>
            <a:r>
              <a:rPr lang="en-US" dirty="0"/>
              <a:t>Wealth of Nations Book V I a</a:t>
            </a:r>
            <a:endParaRPr lang="en-GB" dirty="0"/>
          </a:p>
        </p:txBody>
      </p:sp>
      <p:sp>
        <p:nvSpPr>
          <p:cNvPr id="3" name="Content Placeholder 2">
            <a:extLst>
              <a:ext uri="{FF2B5EF4-FFF2-40B4-BE49-F238E27FC236}">
                <a16:creationId xmlns:a16="http://schemas.microsoft.com/office/drawing/2014/main" id="{2B8B04A9-EE8B-4546-B68F-77AF86B45935}"/>
              </a:ext>
            </a:extLst>
          </p:cNvPr>
          <p:cNvSpPr>
            <a:spLocks noGrp="1"/>
          </p:cNvSpPr>
          <p:nvPr>
            <p:ph idx="1"/>
          </p:nvPr>
        </p:nvSpPr>
        <p:spPr>
          <a:xfrm>
            <a:off x="913795" y="2076450"/>
            <a:ext cx="6392859" cy="4016125"/>
          </a:xfrm>
        </p:spPr>
        <p:txBody>
          <a:bodyPr>
            <a:normAutofit fontScale="92500" lnSpcReduction="20000"/>
          </a:bodyPr>
          <a:lstStyle/>
          <a:p>
            <a:r>
              <a:rPr lang="en-US" dirty="0"/>
              <a:t>Army of hunters – at most 2-300 men</a:t>
            </a:r>
          </a:p>
          <a:p>
            <a:r>
              <a:rPr lang="en-US" dirty="0"/>
              <a:t>Army of shepherds 2-3,000 (Tartar invasions)</a:t>
            </a:r>
          </a:p>
          <a:p>
            <a:r>
              <a:rPr lang="en-GB" dirty="0"/>
              <a:t>Native American Indians</a:t>
            </a:r>
          </a:p>
          <a:p>
            <a:r>
              <a:rPr lang="en-GB" dirty="0"/>
              <a:t>Cultivating age – every man has abilities, but less leisure – so limits campaign season</a:t>
            </a:r>
          </a:p>
          <a:p>
            <a:r>
              <a:rPr lang="en-GB" dirty="0"/>
              <a:t>In the first three cases the individual carries the cost of provision and time – and his revenue remains constant – as technology changes – and as manufacture and commerce increases – there is less time for war – and higher cost of provision – so devolves on to a professional army.</a:t>
            </a:r>
          </a:p>
          <a:p>
            <a:endParaRPr lang="en-GB" dirty="0"/>
          </a:p>
          <a:p>
            <a:endParaRPr lang="en-GB" dirty="0"/>
          </a:p>
        </p:txBody>
      </p:sp>
      <p:pic>
        <p:nvPicPr>
          <p:cNvPr id="5" name="Picture 4">
            <a:extLst>
              <a:ext uri="{FF2B5EF4-FFF2-40B4-BE49-F238E27FC236}">
                <a16:creationId xmlns:a16="http://schemas.microsoft.com/office/drawing/2014/main" id="{4BBB2241-1593-49DF-BB7F-51426CB5AEAB}"/>
              </a:ext>
            </a:extLst>
          </p:cNvPr>
          <p:cNvPicPr>
            <a:picLocks noChangeAspect="1"/>
          </p:cNvPicPr>
          <p:nvPr/>
        </p:nvPicPr>
        <p:blipFill>
          <a:blip r:embed="rId2"/>
          <a:stretch>
            <a:fillRect/>
          </a:stretch>
        </p:blipFill>
        <p:spPr>
          <a:xfrm>
            <a:off x="8054887" y="2076450"/>
            <a:ext cx="3416476" cy="4540483"/>
          </a:xfrm>
          <a:prstGeom prst="rect">
            <a:avLst/>
          </a:prstGeom>
        </p:spPr>
      </p:pic>
    </p:spTree>
    <p:extLst>
      <p:ext uri="{BB962C8B-B14F-4D97-AF65-F5344CB8AC3E}">
        <p14:creationId xmlns:p14="http://schemas.microsoft.com/office/powerpoint/2010/main" val="275841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0FBE2-0DDD-4421-B31D-94FD7F3794CB}"/>
              </a:ext>
            </a:extLst>
          </p:cNvPr>
          <p:cNvSpPr>
            <a:spLocks noGrp="1"/>
          </p:cNvSpPr>
          <p:nvPr>
            <p:ph type="title"/>
          </p:nvPr>
        </p:nvSpPr>
        <p:spPr/>
        <p:txBody>
          <a:bodyPr/>
          <a:lstStyle/>
          <a:p>
            <a:r>
              <a:rPr lang="en-US" dirty="0"/>
              <a:t>Adam Ferguson 1723-1816</a:t>
            </a:r>
            <a:endParaRPr lang="en-GB" dirty="0"/>
          </a:p>
        </p:txBody>
      </p:sp>
      <p:sp>
        <p:nvSpPr>
          <p:cNvPr id="3" name="Content Placeholder 2">
            <a:extLst>
              <a:ext uri="{FF2B5EF4-FFF2-40B4-BE49-F238E27FC236}">
                <a16:creationId xmlns:a16="http://schemas.microsoft.com/office/drawing/2014/main" id="{724406DC-4C1F-4B44-BE98-74FDE972FA6B}"/>
              </a:ext>
            </a:extLst>
          </p:cNvPr>
          <p:cNvSpPr>
            <a:spLocks noGrp="1"/>
          </p:cNvSpPr>
          <p:nvPr>
            <p:ph idx="1"/>
          </p:nvPr>
        </p:nvSpPr>
        <p:spPr>
          <a:xfrm>
            <a:off x="647272" y="1866900"/>
            <a:ext cx="7448764" cy="3924300"/>
          </a:xfrm>
        </p:spPr>
        <p:txBody>
          <a:bodyPr>
            <a:normAutofit fontScale="62500" lnSpcReduction="20000"/>
          </a:bodyPr>
          <a:lstStyle/>
          <a:p>
            <a:r>
              <a:rPr lang="en-US" dirty="0"/>
              <a:t>An Essay on Civil Society  1767</a:t>
            </a:r>
          </a:p>
          <a:p>
            <a:r>
              <a:rPr lang="en-US" dirty="0"/>
              <a:t>‘…we find that some cases may be supposed, and actually happen, where oppositions take place, and are lawful, prior to any provocation, or act of injustice; that where the safety and preservation  of numbers are mutually inconsistent, one party may employ his right of </a:t>
            </a:r>
            <a:r>
              <a:rPr lang="en-US" dirty="0" err="1"/>
              <a:t>defence</a:t>
            </a:r>
            <a:r>
              <a:rPr lang="en-US" dirty="0"/>
              <a:t>, before the other has begun an attack. And when we join with such examples, the instances of mistake, and misunderstanding, to which mankind are exposed, we may be satisfied that war does not always proceed from an intention to injure’ </a:t>
            </a:r>
          </a:p>
          <a:p>
            <a:r>
              <a:rPr lang="en-US" dirty="0"/>
              <a:t>‘Mankind not only find in their condition the sources of variance and dissension; they appear to have in their minds the seeds of animosity, and to embrace the occasions of mutual opposition, with alacrity and pleasure. …Even where no particular claim to superiority is formed, the repugnance to union, the frequent wars, or rather perpetual hostilities, which take place among rude nations and separate clans, discover how much our species is disposed to opposition as well as concert.’  24-5</a:t>
            </a:r>
          </a:p>
          <a:p>
            <a:r>
              <a:rPr lang="en-US" dirty="0"/>
              <a:t>‘They are sentiments of generosity and self-denial that animate the warrior in </a:t>
            </a:r>
            <a:r>
              <a:rPr lang="en-US" dirty="0" err="1"/>
              <a:t>defence</a:t>
            </a:r>
            <a:r>
              <a:rPr lang="en-US" dirty="0"/>
              <a:t> of his country; and they are dispositions most </a:t>
            </a:r>
            <a:r>
              <a:rPr lang="en-US" dirty="0" err="1"/>
              <a:t>favourable</a:t>
            </a:r>
            <a:r>
              <a:rPr lang="en-US" dirty="0"/>
              <a:t> to mankind, that become the principles of apparent hostility to men….Without the </a:t>
            </a:r>
            <a:r>
              <a:rPr lang="en-US" dirty="0" err="1"/>
              <a:t>rivalship</a:t>
            </a:r>
            <a:r>
              <a:rPr lang="en-US" dirty="0"/>
              <a:t> of nations, and the practice of war, civil society itself could scarcely have found an object or a form.’  28</a:t>
            </a:r>
            <a:endParaRPr lang="en-GB" dirty="0"/>
          </a:p>
          <a:p>
            <a:endParaRPr lang="en-GB" dirty="0"/>
          </a:p>
        </p:txBody>
      </p:sp>
      <p:pic>
        <p:nvPicPr>
          <p:cNvPr id="5" name="Picture 4">
            <a:extLst>
              <a:ext uri="{FF2B5EF4-FFF2-40B4-BE49-F238E27FC236}">
                <a16:creationId xmlns:a16="http://schemas.microsoft.com/office/drawing/2014/main" id="{BA30609D-49CA-44C9-B671-6201C56A7D80}"/>
              </a:ext>
            </a:extLst>
          </p:cNvPr>
          <p:cNvPicPr>
            <a:picLocks noChangeAspect="1"/>
          </p:cNvPicPr>
          <p:nvPr/>
        </p:nvPicPr>
        <p:blipFill>
          <a:blip r:embed="rId2"/>
          <a:stretch>
            <a:fillRect/>
          </a:stretch>
        </p:blipFill>
        <p:spPr>
          <a:xfrm>
            <a:off x="8189319" y="2299700"/>
            <a:ext cx="3902623" cy="4418623"/>
          </a:xfrm>
          <a:prstGeom prst="rect">
            <a:avLst/>
          </a:prstGeom>
        </p:spPr>
      </p:pic>
    </p:spTree>
    <p:extLst>
      <p:ext uri="{BB962C8B-B14F-4D97-AF65-F5344CB8AC3E}">
        <p14:creationId xmlns:p14="http://schemas.microsoft.com/office/powerpoint/2010/main" val="38743729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Custom 35">
      <a:dk1>
        <a:sysClr val="windowText" lastClr="000000"/>
      </a:dk1>
      <a:lt1>
        <a:sysClr val="window" lastClr="FFFFFF"/>
      </a:lt1>
      <a:dk2>
        <a:srgbClr val="4E3B30"/>
      </a:dk2>
      <a:lt2>
        <a:srgbClr val="F4EDD8"/>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4">
      <a:majorFont>
        <a:latin typeface="Goudy Old Style"/>
        <a:ea typeface=""/>
        <a:cs typeface=""/>
      </a:majorFont>
      <a:minorFont>
        <a:latin typeface="Goudy Old Style"/>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2.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85E981-8C91-4205-A0C3-C991F42B4C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4C00F4-06E9-43E3-AD97-88A857CEFA82}">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64B270AB-C138-415C-897E-3C24487DECF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{45FEC4A0-4D8A-49A0-8F52-7DBF380E930D}tf55705232_win32</Template>
  <TotalTime>1825</TotalTime>
  <Words>1822</Words>
  <Application>Microsoft Office PowerPoint</Application>
  <PresentationFormat>Widescreen</PresentationFormat>
  <Paragraphs>92</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Calibri</vt:lpstr>
      <vt:lpstr>Goudy Old Style</vt:lpstr>
      <vt:lpstr>Wingdings 2</vt:lpstr>
      <vt:lpstr>SlateVTI</vt:lpstr>
      <vt:lpstr>Adam Ferguson: Society and its defence</vt:lpstr>
      <vt:lpstr>Last week</vt:lpstr>
      <vt:lpstr>Stadial theory and the place of armed force </vt:lpstr>
      <vt:lpstr>economy</vt:lpstr>
      <vt:lpstr>David Hume Of Parties in General in Essays (1753 – final ed 1777)</vt:lpstr>
      <vt:lpstr>John Millar 1735-1801</vt:lpstr>
      <vt:lpstr>Transition to commercial society</vt:lpstr>
      <vt:lpstr>Wealth of Nations Book V I a</vt:lpstr>
      <vt:lpstr>Adam Ferguson 1723-1816</vt:lpstr>
      <vt:lpstr>Ferguson’s stadial account</vt:lpstr>
      <vt:lpstr>war and politics</vt:lpstr>
      <vt:lpstr>Smith and Ferguson</vt:lpstr>
      <vt:lpstr>Polished ages</vt:lpstr>
      <vt:lpstr>Commerce and war</vt:lpstr>
      <vt:lpstr>Scottish enlightenment: History and sociology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Society and its defence</dc:title>
  <dc:creator>Mark Philp</dc:creator>
  <cp:lastModifiedBy>Philp, Mark</cp:lastModifiedBy>
  <cp:revision>14</cp:revision>
  <dcterms:created xsi:type="dcterms:W3CDTF">2022-01-12T12:16:19Z</dcterms:created>
  <dcterms:modified xsi:type="dcterms:W3CDTF">2023-01-31T11:14:09Z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